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26" r:id="rId3"/>
    <p:sldId id="327" r:id="rId4"/>
    <p:sldId id="356" r:id="rId5"/>
    <p:sldId id="357" r:id="rId6"/>
    <p:sldId id="358" r:id="rId7"/>
    <p:sldId id="359" r:id="rId8"/>
    <p:sldId id="360" r:id="rId9"/>
    <p:sldId id="361" r:id="rId10"/>
    <p:sldId id="341" r:id="rId11"/>
    <p:sldId id="362" r:id="rId12"/>
    <p:sldId id="363" r:id="rId13"/>
    <p:sldId id="364" r:id="rId14"/>
    <p:sldId id="365" r:id="rId15"/>
    <p:sldId id="366" r:id="rId16"/>
    <p:sldId id="367" r:id="rId17"/>
    <p:sldId id="288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玉 姜" initials="文玉" lastIdx="2" clrIdx="0">
    <p:extLst>
      <p:ext uri="{19B8F6BF-5375-455C-9EA6-DF929625EA0E}">
        <p15:presenceInfo xmlns:p15="http://schemas.microsoft.com/office/powerpoint/2012/main" userId="ae19394edff3d1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14F00"/>
    <a:srgbClr val="845F00"/>
    <a:srgbClr val="7821A4"/>
    <a:srgbClr val="2B00FF"/>
    <a:srgbClr val="285399"/>
    <a:srgbClr val="468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0909" autoAdjust="0"/>
  </p:normalViewPr>
  <p:slideViewPr>
    <p:cSldViewPr snapToGrid="0" snapToObjects="1">
      <p:cViewPr varScale="1">
        <p:scale>
          <a:sx n="104" d="100"/>
          <a:sy n="104" d="100"/>
        </p:scale>
        <p:origin x="13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3263F-9DC8-1A42-8F4B-5B5E066E9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503B5-CD9F-AC4E-A0A6-8BA0DEA41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76A7-EF37-4E48-ADB3-D918593CBFE0}" type="datetimeFigureOut">
              <a:rPr lang="en-CN" smtClean="0"/>
              <a:t>02/01/2021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07941-3859-6B45-91C7-CF9C06701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05C7-6FEA-2E42-AAC2-8C4EA26EF3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B270-BEA8-234B-9DBC-A38F58875D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8967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07D6-B913-B14A-9AF5-2353B5EC7649}" type="datetimeFigureOut">
              <a:rPr lang="en-CN" smtClean="0"/>
              <a:t>02/01/2021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8C67-BE1D-9D4B-B2BC-EEAA5447A5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9123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68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A401-3A43-6046-AB21-7836F473A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686EC-5BEC-1441-BF67-60F33F4B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3789-CEBA-3B40-8C6F-FD6C4088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7061-4F0C-E341-895B-307C85018792}" type="datetime1">
              <a:rPr lang="en-US" smtClean="0"/>
              <a:t>2/1/2021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C6D2-C42D-9A4B-A49A-1B9B70E7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0F4E-C982-B24C-AC30-7769BDFC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28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8719-AD19-844E-8ADA-514890CE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41A90-1317-BB40-BCFF-F7EC4F38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023C-0F88-DF44-BACA-CED5546A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E04-35D0-BF4D-A06D-A11063903797}" type="datetime1">
              <a:rPr lang="en-US" smtClean="0"/>
              <a:t>2/1/2021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3286-64B1-414A-AB5C-068A09B2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AE2-0B82-784A-9D77-2E0848F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76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4E93-580F-FC4F-B172-3FC0809EE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93E5-02E8-6B41-8238-8E3D63E3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BB8B-3249-7046-AB17-464E9DE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3FD-D388-3545-B191-C62355C31008}" type="datetime1">
              <a:rPr lang="en-US" smtClean="0"/>
              <a:t>2/1/2021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49F0-E006-0C47-BA70-D8F090F5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DC93-70D9-9841-A753-DD12A253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592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7182-888F-244E-852C-69B22F45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7" y="97920"/>
            <a:ext cx="10363200" cy="77392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N" sz="4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B905-B0BB-844D-924D-1CACCD9B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5" y="1150122"/>
            <a:ext cx="11057239" cy="484702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CA3F-D147-F046-867B-C5CB4D36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80A-F56D-B844-B5A8-39C3CFC50641}" type="datetime1">
              <a:rPr lang="en-US" smtClean="0"/>
              <a:t>2/1/2021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154F-9975-0448-B1F1-EF7DE1D9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7241-FFBC-A546-9C47-A15307D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 userDrawn="1"/>
        </p:nvCxnSpPr>
        <p:spPr>
          <a:xfrm>
            <a:off x="0" y="972066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3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77A-978F-5647-A979-8DD299F9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454A-AB2A-5146-A916-5CF09172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84F4-88CB-B749-B118-7C0DEC2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85B6-03F0-EE4B-B9F6-488029647123}" type="datetime1">
              <a:rPr lang="en-US" smtClean="0"/>
              <a:t>2/1/2021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FB27-C2DF-E845-A805-02FAAFAA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AA99-B53D-294F-A397-D9C1D9CF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371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757-045F-4E41-AC7D-310F8178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3B19-2236-DE49-B531-19E7A6AE6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377C4-5A8B-F541-88A3-9BD297A6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F58D-FBE9-7F41-828B-7267DAF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0D52-7FB7-7D4C-BA0F-556CD82C19DC}" type="datetime1">
              <a:rPr lang="en-US" smtClean="0"/>
              <a:t>2/1/2021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B36F-9E3A-D24F-AA6E-5B6450E2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91FA-55F5-6D41-BBA2-D96BFE8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3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15C-E141-E24F-ABFD-B7E1BCF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27D9-EC9F-F745-B7FD-43D52C1E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16A1-B797-2A40-9BE9-2B658724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A0AA-1A74-0E4C-8C2D-812FDA39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8F43C-0999-BE4C-87B4-EF7A6987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094E3-6E0E-A941-A13C-9E866B6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682-F82B-4C49-A7FE-A6FB17F022CB}" type="datetime1">
              <a:rPr lang="en-US" smtClean="0"/>
              <a:t>2/1/2021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0BB9E-BDC7-734B-8E72-D89650D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6D80-C053-3F4D-AD09-4D1AFCF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08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DDC8-8F78-C24C-8140-83E9753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DC9AE-070A-374F-933E-53BD5CA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B052-4381-154A-88FD-857803AC8AFB}" type="datetime1">
              <a:rPr lang="en-US" smtClean="0"/>
              <a:t>2/1/2021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E56A-B05F-094C-A8F5-09495A9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8EFFD-0673-E14C-A4EA-A41794E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86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7352D-159B-F740-9A9A-935375E0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03A7-221D-E747-BD4C-9CB7A3AAF1E0}" type="datetime1">
              <a:rPr lang="en-US" smtClean="0"/>
              <a:t>2/1/2021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4599A-8062-144C-BCD6-930A7247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2021-8063-A544-BCF6-BFD2E1B5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13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0363-9FD2-D749-8771-61971D09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659B-E120-AE43-BA68-A3B9113F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2F97-DEA4-2D4D-9AEB-7C546282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27DB-1211-6647-8C2A-66E957A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B852-4826-4149-A25F-85E700258287}" type="datetime1">
              <a:rPr lang="en-US" smtClean="0"/>
              <a:t>2/1/2021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3331-172B-0045-9B38-29879778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D191-558C-3F46-A5F5-369C7ADD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31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EABF-9A39-8143-AC05-3CB7B47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7F23-02DC-5C48-ABB4-AB6F2798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FE94E-8622-F147-84A0-6F5C1F3C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F300-4739-3847-9EE4-82FDB5A4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0EA-4AEB-C34B-9B35-FCB45BA170EA}" type="datetime1">
              <a:rPr lang="en-US" smtClean="0"/>
              <a:t>2/1/2021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3E6B4-AB29-8E41-B44E-6B1077C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A040-B627-4642-B330-AE1FDFF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98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0BBB2-DF8B-A94C-B0FE-C24AD43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1FF1-40B9-6040-BA6B-A957BB12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8E8D-2FFE-3D45-95A2-CDCBA6D5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873B-D621-F14E-84F9-F4890CEC8C3B}" type="datetime1">
              <a:rPr lang="en-US" smtClean="0"/>
              <a:t>2/1/2021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4CBB-2F80-CD46-BC22-615788943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225A-D55B-7E40-A4A1-E215400FC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295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68" y="2088201"/>
            <a:ext cx="12100463" cy="102377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Generalized ODIN: Detecting Out-of-distribution Image without Learning </a:t>
            </a:r>
            <a:r>
              <a:rPr lang="en-US" sz="4000" dirty="0" smtClean="0">
                <a:solidFill>
                  <a:srgbClr val="0070C0"/>
                </a:solidFill>
              </a:rPr>
              <a:t>from Out-of-distribution </a:t>
            </a:r>
            <a:r>
              <a:rPr lang="en-US" sz="4000" dirty="0">
                <a:solidFill>
                  <a:srgbClr val="0070C0"/>
                </a:solidFill>
              </a:rPr>
              <a:t>Data</a:t>
            </a:r>
            <a:endParaRPr lang="en-CN" sz="4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61066-A32D-114F-9BDD-C595D2611F15}"/>
              </a:ext>
            </a:extLst>
          </p:cNvPr>
          <p:cNvSpPr txBox="1"/>
          <p:nvPr/>
        </p:nvSpPr>
        <p:spPr>
          <a:xfrm>
            <a:off x="5404262" y="3746026"/>
            <a:ext cx="13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Cheng </a:t>
            </a:r>
            <a:r>
              <a:rPr lang="en-US" dirty="0" err="1" smtClean="0"/>
              <a:t>Hao</a:t>
            </a:r>
            <a:endParaRPr lang="en-CN" dirty="0"/>
          </a:p>
          <a:p>
            <a:pPr algn="ctr"/>
            <a:r>
              <a:rPr lang="en-CN" dirty="0" smtClean="0"/>
              <a:t>2021.</a:t>
            </a:r>
            <a:r>
              <a:rPr lang="en-US" dirty="0" smtClean="0"/>
              <a:t>2</a:t>
            </a:r>
            <a:r>
              <a:rPr lang="en-CN" dirty="0" smtClean="0"/>
              <a:t>.</a:t>
            </a:r>
            <a:r>
              <a:rPr lang="en-US"/>
              <a:t>1</a:t>
            </a:r>
            <a:endParaRPr lang="en-C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2F533-C2F7-724D-8158-13A3EA9A52B6}"/>
              </a:ext>
            </a:extLst>
          </p:cNvPr>
          <p:cNvGrpSpPr/>
          <p:nvPr/>
        </p:nvGrpSpPr>
        <p:grpSpPr>
          <a:xfrm>
            <a:off x="3870865" y="4288092"/>
            <a:ext cx="1383476" cy="1271271"/>
            <a:chOff x="3668126" y="4980543"/>
            <a:chExt cx="1383476" cy="1271271"/>
          </a:xfrm>
        </p:grpSpPr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E7071579-5E76-7249-82AF-E93F6C92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307" y="5349875"/>
              <a:ext cx="719114" cy="9019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D426BC-530F-7F43-826C-47529E285DFB}"/>
                </a:ext>
              </a:extLst>
            </p:cNvPr>
            <p:cNvSpPr txBox="1"/>
            <p:nvPr/>
          </p:nvSpPr>
          <p:spPr>
            <a:xfrm>
              <a:off x="3668126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/>
                <a:t>NJU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1E88A3-C090-AB47-8D4F-D64634CB4304}"/>
              </a:ext>
            </a:extLst>
          </p:cNvPr>
          <p:cNvGrpSpPr/>
          <p:nvPr/>
        </p:nvGrpSpPr>
        <p:grpSpPr>
          <a:xfrm>
            <a:off x="6937661" y="4288092"/>
            <a:ext cx="1383476" cy="1246449"/>
            <a:chOff x="7216002" y="4980543"/>
            <a:chExt cx="1383476" cy="1246449"/>
          </a:xfrm>
        </p:grpSpPr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E2431115-E0CA-2C42-9E08-EFC7A066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2581" y="5349875"/>
              <a:ext cx="870318" cy="87711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59521-B48A-C447-BE40-E3B8D69A7993}"/>
                </a:ext>
              </a:extLst>
            </p:cNvPr>
            <p:cNvSpPr txBox="1"/>
            <p:nvPr/>
          </p:nvSpPr>
          <p:spPr>
            <a:xfrm>
              <a:off x="7216002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/>
                <a:t>NJU-CS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Expriment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10</a:t>
            </a:fld>
            <a:endParaRPr lang="en-CN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843" y="1873250"/>
            <a:ext cx="6234761" cy="48482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64391" y="1091821"/>
            <a:ext cx="7493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four </a:t>
            </a:r>
            <a:r>
              <a:rPr lang="en-US" altLang="zh-CN" sz="2400" dirty="0" err="1"/>
              <a:t>OoD</a:t>
            </a:r>
            <a:r>
              <a:rPr lang="en-US" altLang="zh-CN" sz="2400" dirty="0"/>
              <a:t> detection </a:t>
            </a:r>
            <a:r>
              <a:rPr lang="en-US" altLang="zh-CN" sz="2400" dirty="0" smtClean="0"/>
              <a:t>methods have </a:t>
            </a:r>
            <a:r>
              <a:rPr lang="en-US" altLang="zh-CN" sz="2400" dirty="0"/>
              <a:t>no access to </a:t>
            </a:r>
            <a:r>
              <a:rPr lang="en-US" altLang="zh-CN" sz="2400" dirty="0" err="1" smtClean="0"/>
              <a:t>OoD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data </a:t>
            </a:r>
            <a:r>
              <a:rPr lang="en-US" altLang="zh-CN" sz="2400" dirty="0" smtClean="0"/>
              <a:t>during training </a:t>
            </a:r>
            <a:r>
              <a:rPr lang="en-US" altLang="zh-CN" sz="2400" dirty="0"/>
              <a:t>and validation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18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886" y="1903292"/>
            <a:ext cx="6191250" cy="22479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07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92" y="1346954"/>
            <a:ext cx="4061754" cy="2521089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12</a:t>
            </a:fld>
            <a:endParaRPr lang="en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15" y="1885851"/>
            <a:ext cx="3908352" cy="31097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4" y="4602316"/>
            <a:ext cx="5071289" cy="17540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3839" y="1054312"/>
            <a:ext cx="37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The dividend/divisor structure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02658" y="4265970"/>
            <a:ext cx="37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3.IPP strategy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69875" y="1350342"/>
            <a:ext cx="37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Extra regularization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Study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194" y="1451920"/>
            <a:ext cx="6819900" cy="216217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13</a:t>
            </a:fld>
            <a:endParaRPr lang="en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94" y="4516403"/>
            <a:ext cx="6362700" cy="1457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92945" y="3870036"/>
            <a:ext cx="2392219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2.Different model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86545" y="1138268"/>
            <a:ext cx="40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Number of samples or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14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780148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Semantic Shift versus </a:t>
            </a:r>
            <a:r>
              <a:rPr lang="en-US" altLang="zh-CN" dirty="0" smtClean="0"/>
              <a:t>Non-semantic Shift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003" y="5056346"/>
            <a:ext cx="10039927" cy="131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两</a:t>
            </a:r>
            <a:r>
              <a:rPr lang="zh-CN" altLang="en-US" dirty="0" smtClean="0"/>
              <a:t>个点：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Difficulty: Semantic </a:t>
            </a:r>
            <a:r>
              <a:rPr lang="en-US" altLang="zh-CN" dirty="0">
                <a:solidFill>
                  <a:srgbClr val="FF0000"/>
                </a:solidFill>
              </a:rPr>
              <a:t>shift (S) &gt; Non-semantic shift (NS) </a:t>
            </a:r>
            <a:r>
              <a:rPr lang="en-US" altLang="zh-CN" dirty="0" smtClean="0">
                <a:solidFill>
                  <a:srgbClr val="FF0000"/>
                </a:solidFill>
              </a:rPr>
              <a:t>&gt; Semantic </a:t>
            </a:r>
            <a:r>
              <a:rPr lang="en-US" altLang="zh-CN" dirty="0">
                <a:solidFill>
                  <a:srgbClr val="FF0000"/>
                </a:solidFill>
              </a:rPr>
              <a:t>+ Non-semantic shift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2.Mahalanobis</a:t>
            </a:r>
            <a:r>
              <a:rPr lang="zh-CN" altLang="en-US" dirty="0" smtClean="0">
                <a:solidFill>
                  <a:srgbClr val="FF0000"/>
                </a:solidFill>
              </a:rPr>
              <a:t>方法的失效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15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2" y="1452425"/>
            <a:ext cx="5452615" cy="32172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24" y="1231046"/>
            <a:ext cx="4777327" cy="38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think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本文的设置是不使用</a:t>
            </a:r>
            <a:r>
              <a:rPr lang="en-US" altLang="zh-CN" dirty="0" smtClean="0"/>
              <a:t>OOD</a:t>
            </a:r>
            <a:r>
              <a:rPr lang="zh-CN" altLang="en-US" dirty="0" smtClean="0"/>
              <a:t>样本来做</a:t>
            </a:r>
            <a:r>
              <a:rPr lang="en-US" altLang="zh-CN" dirty="0" smtClean="0"/>
              <a:t>OOD detection</a:t>
            </a:r>
            <a:r>
              <a:rPr lang="zh-CN" altLang="en-US" dirty="0" smtClean="0"/>
              <a:t>，还有其他方法吗？这种设置的</a:t>
            </a:r>
            <a:r>
              <a:rPr lang="en-US" altLang="zh-CN" dirty="0" smtClean="0"/>
              <a:t>Baseline</a:t>
            </a:r>
            <a:r>
              <a:rPr lang="zh-CN" altLang="en-US" dirty="0"/>
              <a:t>是</a:t>
            </a:r>
            <a:r>
              <a:rPr lang="zh-CN" altLang="en-US" dirty="0" smtClean="0"/>
              <a:t>什么？</a:t>
            </a:r>
            <a:endParaRPr lang="en-US" altLang="zh-CN" dirty="0" smtClean="0"/>
          </a:p>
          <a:p>
            <a:r>
              <a:rPr lang="zh-CN" altLang="en-US" dirty="0" smtClean="0"/>
              <a:t>本文基于域来做</a:t>
            </a:r>
            <a:r>
              <a:rPr lang="en-US" altLang="zh-CN" dirty="0" smtClean="0"/>
              <a:t>OOD</a:t>
            </a:r>
            <a:r>
              <a:rPr lang="zh-CN" altLang="en-US" dirty="0" smtClean="0"/>
              <a:t>的，这种概率的分解较为简单，基于域的假设是否合理，概率分解的假设是否合理，如果合理，那可以用到其他方法上。</a:t>
            </a:r>
            <a:endParaRPr lang="en-US" altLang="zh-CN" dirty="0" smtClean="0"/>
          </a:p>
          <a:p>
            <a:r>
              <a:rPr lang="zh-CN" altLang="en-US" dirty="0" smtClean="0"/>
              <a:t>凭什么说学习到的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g(x)</a:t>
            </a:r>
            <a:r>
              <a:rPr lang="zh-CN" altLang="en-US" dirty="0" smtClean="0"/>
              <a:t>就可以作为那两个概率，是否可以加一些约束，学到更好的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g(x)</a:t>
            </a:r>
          </a:p>
          <a:p>
            <a:r>
              <a:rPr lang="zh-CN" altLang="en-US" dirty="0" smtClean="0"/>
              <a:t>本文提出的</a:t>
            </a:r>
            <a:r>
              <a:rPr lang="en-US" altLang="zh-CN" dirty="0" smtClean="0"/>
              <a:t>Semantic Shift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Non-semantic Shift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OOD</a:t>
            </a:r>
            <a:r>
              <a:rPr lang="zh-CN" altLang="en-US" dirty="0" smtClean="0"/>
              <a:t>场景，</a:t>
            </a:r>
            <a:r>
              <a:rPr lang="en-US" altLang="zh-CN" dirty="0"/>
              <a:t> Semantic 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是比较难分辨的，是否可以进行深入研究一下，作者也说了</a:t>
            </a:r>
            <a:r>
              <a:rPr lang="en-US" altLang="zh-CN" dirty="0"/>
              <a:t>there is </a:t>
            </a:r>
            <a:r>
              <a:rPr lang="en-US" altLang="zh-CN" dirty="0" smtClean="0"/>
              <a:t>still large </a:t>
            </a:r>
            <a:r>
              <a:rPr lang="en-US" altLang="zh-CN" dirty="0"/>
              <a:t>room for </a:t>
            </a:r>
            <a:r>
              <a:rPr lang="en-US" altLang="zh-CN" dirty="0" smtClean="0"/>
              <a:t>improvement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44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35928-F8BB-134B-8A68-56627303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656811"/>
          </a:xfrm>
        </p:spPr>
        <p:txBody>
          <a:bodyPr>
            <a:normAutofit/>
          </a:bodyPr>
          <a:lstStyle/>
          <a:p>
            <a:r>
              <a:rPr lang="en-CN" sz="3200">
                <a:solidFill>
                  <a:srgbClr val="0070C0"/>
                </a:solidFill>
              </a:rPr>
              <a:t>Q</a:t>
            </a:r>
            <a:r>
              <a:rPr lang="en-US" altLang="zh-CN" sz="3200">
                <a:solidFill>
                  <a:srgbClr val="0070C0"/>
                </a:solidFill>
              </a:rPr>
              <a:t>&amp;A</a:t>
            </a:r>
            <a:endParaRPr lang="en-CN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Contribution Summary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Background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Related method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Methodology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Experiment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Performance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Ablation </a:t>
            </a:r>
            <a:r>
              <a:rPr lang="en-US" altLang="zh-CN" sz="2000" dirty="0"/>
              <a:t>Study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Robustness </a:t>
            </a:r>
            <a:r>
              <a:rPr lang="en-US" altLang="zh-CN" sz="2000" dirty="0"/>
              <a:t>Study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Semantic Shift versus Non-semantic Shift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Some think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2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Motivation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ODIN needs tuning with </a:t>
            </a:r>
            <a:r>
              <a:rPr lang="en-US" altLang="zh-CN" sz="2400" dirty="0" err="1" smtClean="0"/>
              <a:t>Ood</a:t>
            </a:r>
            <a:r>
              <a:rPr lang="en-US" altLang="zh-CN" sz="2400" dirty="0" smtClean="0"/>
              <a:t> data for its two strategies— </a:t>
            </a:r>
            <a:r>
              <a:rPr lang="en-US" altLang="zh-CN" sz="2400" dirty="0"/>
              <a:t>temperature scaling and input </a:t>
            </a:r>
            <a:r>
              <a:rPr lang="en-US" altLang="zh-CN" sz="2400" dirty="0" smtClean="0"/>
              <a:t>preprocessing, which is not realistic.</a:t>
            </a:r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Contribution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/>
              <a:t>A </a:t>
            </a:r>
            <a:r>
              <a:rPr lang="en-US" altLang="zh-CN" sz="2400" dirty="0"/>
              <a:t>new perspective of </a:t>
            </a:r>
            <a:r>
              <a:rPr lang="en-US" altLang="zh-CN" sz="2400" dirty="0">
                <a:solidFill>
                  <a:srgbClr val="FF0000"/>
                </a:solidFill>
              </a:rPr>
              <a:t>decomposed confidence</a:t>
            </a:r>
            <a:r>
              <a:rPr lang="en-US" altLang="zh-CN" sz="2400" dirty="0"/>
              <a:t> for </a:t>
            </a:r>
            <a:r>
              <a:rPr lang="en-US" altLang="zh-CN" sz="2400" dirty="0" smtClean="0"/>
              <a:t>motivating a </a:t>
            </a:r>
            <a:r>
              <a:rPr lang="en-US" altLang="zh-CN" sz="2400" dirty="0"/>
              <a:t>set of classifier designs that consider </a:t>
            </a:r>
            <a:r>
              <a:rPr lang="en-US" altLang="zh-CN" sz="2400" dirty="0" smtClean="0"/>
              <a:t>the </a:t>
            </a:r>
            <a:r>
              <a:rPr lang="en-US" altLang="zh-CN" sz="2400" dirty="0" smtClean="0">
                <a:solidFill>
                  <a:srgbClr val="FF0000"/>
                </a:solidFill>
              </a:rPr>
              <a:t>closed-world </a:t>
            </a:r>
            <a:r>
              <a:rPr lang="en-US" altLang="zh-CN" sz="2400" dirty="0">
                <a:solidFill>
                  <a:srgbClr val="FF0000"/>
                </a:solidFill>
              </a:rPr>
              <a:t>assumption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A modified input preprocessing </a:t>
            </a:r>
            <a:r>
              <a:rPr lang="en-US" altLang="zh-CN" sz="2400" dirty="0" smtClean="0"/>
              <a:t>method </a:t>
            </a:r>
            <a:r>
              <a:rPr lang="en-US" altLang="zh-CN" sz="2400" dirty="0">
                <a:solidFill>
                  <a:srgbClr val="FF0000"/>
                </a:solidFill>
              </a:rPr>
              <a:t>without </a:t>
            </a:r>
            <a:r>
              <a:rPr lang="en-US" altLang="zh-CN" sz="2400" dirty="0" smtClean="0">
                <a:solidFill>
                  <a:srgbClr val="FF0000"/>
                </a:solidFill>
              </a:rPr>
              <a:t>tuning.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5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034" y="1270332"/>
            <a:ext cx="6267450" cy="269557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4</a:t>
            </a:fld>
            <a:endParaRPr lang="en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21" y="4021497"/>
            <a:ext cx="1666875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9" y="2465719"/>
            <a:ext cx="1695450" cy="304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2906" y="4210099"/>
            <a:ext cx="11300772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0070C0"/>
                </a:solidFill>
              </a:rPr>
              <a:t>Problem</a:t>
            </a:r>
          </a:p>
          <a:p>
            <a:r>
              <a:rPr lang="en-US" altLang="zh-CN" sz="2400" dirty="0" smtClean="0"/>
              <a:t>How </a:t>
            </a:r>
            <a:r>
              <a:rPr lang="en-US" altLang="zh-CN" sz="2400" dirty="0"/>
              <a:t>can the model avoid making a prediction when </a:t>
            </a:r>
            <a:r>
              <a:rPr lang="en-US" altLang="zh-CN" sz="2400" dirty="0" smtClean="0"/>
              <a:t>encountering an input                          , </a:t>
            </a:r>
            <a:r>
              <a:rPr lang="en-US" altLang="zh-CN" sz="2400" dirty="0"/>
              <a:t>or reject a low </a:t>
            </a:r>
            <a:r>
              <a:rPr lang="en-US" altLang="zh-CN" sz="2400" dirty="0" smtClean="0"/>
              <a:t>confidence prediction when                              ?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Answer: Setting a score s(x)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96" y="5008728"/>
            <a:ext cx="1695450" cy="304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643" y="4665828"/>
            <a:ext cx="1666875" cy="34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942" y="5433227"/>
            <a:ext cx="6143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ODIN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Mahalanobis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5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35" y="1441971"/>
            <a:ext cx="5448300" cy="9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3428999"/>
            <a:ext cx="5972175" cy="1343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841002"/>
            <a:ext cx="2962275" cy="400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608" y="1770583"/>
            <a:ext cx="1400175" cy="31432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8548260" y="1649684"/>
            <a:ext cx="1638869" cy="6081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085160" y="3736940"/>
            <a:ext cx="3200400" cy="6081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Reconsider the output               , doesn’t consider the domain at all</a:t>
            </a:r>
          </a:p>
          <a:p>
            <a:r>
              <a:rPr lang="en-US" altLang="zh-CN" dirty="0" smtClean="0"/>
              <a:t>The author uses the </a:t>
            </a:r>
            <a:r>
              <a:rPr lang="en-US" altLang="zh-CN" dirty="0" smtClean="0">
                <a:solidFill>
                  <a:srgbClr val="FF0000"/>
                </a:solidFill>
              </a:rPr>
              <a:t>explicit</a:t>
            </a:r>
            <a:r>
              <a:rPr lang="en-US" altLang="zh-CN" dirty="0" smtClean="0"/>
              <a:t> variable          in </a:t>
            </a:r>
            <a:r>
              <a:rPr lang="en-US" altLang="zh-CN" dirty="0"/>
              <a:t>the classifier</a:t>
            </a:r>
            <a:r>
              <a:rPr lang="en-US" altLang="zh-CN" dirty="0" smtClean="0"/>
              <a:t> as: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Futher</a:t>
            </a:r>
            <a:r>
              <a:rPr lang="en-US" altLang="zh-CN" dirty="0" smtClean="0"/>
              <a:t>,  they </a:t>
            </a:r>
            <a:r>
              <a:rPr lang="en-US" altLang="zh-CN" dirty="0" smtClean="0">
                <a:solidFill>
                  <a:srgbClr val="FF0000"/>
                </a:solidFill>
              </a:rPr>
              <a:t>use a </a:t>
            </a:r>
            <a:r>
              <a:rPr lang="en-US" altLang="zh-CN" dirty="0">
                <a:solidFill>
                  <a:srgbClr val="FF0000"/>
                </a:solidFill>
              </a:rPr>
              <a:t>dividend/divisor </a:t>
            </a:r>
            <a:r>
              <a:rPr lang="en-US" altLang="zh-CN" dirty="0" smtClean="0">
                <a:solidFill>
                  <a:srgbClr val="FF0000"/>
                </a:solidFill>
              </a:rPr>
              <a:t>structure  </a:t>
            </a:r>
            <a:r>
              <a:rPr lang="en-US" altLang="zh-CN" dirty="0">
                <a:solidFill>
                  <a:srgbClr val="FF0000"/>
                </a:solidFill>
              </a:rPr>
              <a:t>as the prior knowledge </a:t>
            </a:r>
            <a:r>
              <a:rPr lang="en-US" altLang="zh-CN" dirty="0"/>
              <a:t>to design </a:t>
            </a:r>
            <a:r>
              <a:rPr lang="en-US" altLang="zh-CN" dirty="0" smtClean="0"/>
              <a:t>the structure </a:t>
            </a:r>
            <a:r>
              <a:rPr lang="en-US" altLang="zh-CN" dirty="0"/>
              <a:t>of </a:t>
            </a:r>
            <a:r>
              <a:rPr lang="en-US" altLang="zh-CN" dirty="0" smtClean="0"/>
              <a:t>classifiers.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6</a:t>
            </a:fld>
            <a:endParaRPr lang="en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33" y="1112589"/>
            <a:ext cx="714375" cy="39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46" y="1574041"/>
            <a:ext cx="381000" cy="30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58" y="2036844"/>
            <a:ext cx="4676775" cy="866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545" y="4121770"/>
            <a:ext cx="40671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summary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7</a:t>
            </a:fld>
            <a:endParaRPr lang="en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868" y="1253189"/>
            <a:ext cx="6568775" cy="30862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03" y="4883630"/>
            <a:ext cx="1783280" cy="8403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53" y="4920708"/>
            <a:ext cx="3143250" cy="723900"/>
          </a:xfrm>
          <a:prstGeom prst="rect">
            <a:avLst/>
          </a:prstGeom>
        </p:spPr>
      </p:pic>
      <p:sp>
        <p:nvSpPr>
          <p:cNvPr id="16" name="燕尾形箭头 15"/>
          <p:cNvSpPr/>
          <p:nvPr/>
        </p:nvSpPr>
        <p:spPr>
          <a:xfrm>
            <a:off x="6094973" y="5185251"/>
            <a:ext cx="819890" cy="2371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函数形式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(x):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hi(x)</a:t>
            </a:r>
            <a:r>
              <a:rPr lang="zh-CN" altLang="en-US" dirty="0" smtClean="0"/>
              <a:t>三种形式：</a:t>
            </a:r>
            <a:r>
              <a:rPr lang="en-US" altLang="zh-CN" dirty="0"/>
              <a:t>inner-product (I), negative </a:t>
            </a:r>
            <a:r>
              <a:rPr lang="en-US" altLang="zh-CN" dirty="0" smtClean="0"/>
              <a:t>Euclidean distance </a:t>
            </a:r>
            <a:r>
              <a:rPr lang="en-US" altLang="zh-CN" dirty="0"/>
              <a:t>(E), and cosine similarity (C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是倒数第二层网络的输出。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8</a:t>
            </a:fld>
            <a:endParaRPr lang="en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00" y="2882903"/>
            <a:ext cx="3400425" cy="167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15" y="1750035"/>
            <a:ext cx="34575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Modified Input Preprocessing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ODIN, </a:t>
            </a: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perturbation of input is given </a:t>
            </a:r>
            <a:r>
              <a:rPr lang="en-US" altLang="zh-CN" dirty="0" smtClean="0"/>
              <a:t>by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In our method, we search for the ǫ which maximizes </a:t>
            </a:r>
            <a:r>
              <a:rPr lang="en-US" altLang="zh-CN" dirty="0" smtClean="0"/>
              <a:t>the score </a:t>
            </a:r>
            <a:r>
              <a:rPr lang="en-US" altLang="zh-CN" dirty="0"/>
              <a:t>S(x) with only </a:t>
            </a:r>
            <a:r>
              <a:rPr lang="en-US" altLang="zh-CN" dirty="0">
                <a:solidFill>
                  <a:srgbClr val="FF0000"/>
                </a:solidFill>
              </a:rPr>
              <a:t>the in-distribution validation </a:t>
            </a:r>
            <a:r>
              <a:rPr lang="en-US" altLang="zh-CN" dirty="0" smtClean="0">
                <a:solidFill>
                  <a:srgbClr val="FF0000"/>
                </a:solidFill>
              </a:rPr>
              <a:t>dataset</a:t>
            </a:r>
            <a:r>
              <a:rPr lang="en-US" altLang="zh-CN" dirty="0" smtClean="0"/>
              <a:t>           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is from a coarser grid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9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632826"/>
            <a:ext cx="3067050" cy="3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93" y="3634011"/>
            <a:ext cx="4467225" cy="733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060" y="3046720"/>
            <a:ext cx="466725" cy="409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869" y="4659364"/>
            <a:ext cx="3857625" cy="390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59" y="4711533"/>
            <a:ext cx="1524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503</Words>
  <Application>Microsoft Office PowerPoint</Application>
  <PresentationFormat>宽屏</PresentationFormat>
  <Paragraphs>126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Generalized ODIN: Detecting Out-of-distribution Image without Learning from Out-of-distribution Data</vt:lpstr>
      <vt:lpstr>Contents </vt:lpstr>
      <vt:lpstr>Contribution Summary</vt:lpstr>
      <vt:lpstr>Background</vt:lpstr>
      <vt:lpstr>Related Methods</vt:lpstr>
      <vt:lpstr>methodology</vt:lpstr>
      <vt:lpstr>Structure summary </vt:lpstr>
      <vt:lpstr>g(x)和h(x)函数形式</vt:lpstr>
      <vt:lpstr>A Modified Input Preprocessing Strategy</vt:lpstr>
      <vt:lpstr>Expriment</vt:lpstr>
      <vt:lpstr>Experiment</vt:lpstr>
      <vt:lpstr>Ablation Study</vt:lpstr>
      <vt:lpstr>Robustness Study</vt:lpstr>
      <vt:lpstr>Robustness Study</vt:lpstr>
      <vt:lpstr>Semantic Shift versus Non-semantic Shift</vt:lpstr>
      <vt:lpstr>Some think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文玉 姜</dc:creator>
  <cp:lastModifiedBy>cheng</cp:lastModifiedBy>
  <cp:revision>362</cp:revision>
  <dcterms:created xsi:type="dcterms:W3CDTF">2020-11-17T11:28:39Z</dcterms:created>
  <dcterms:modified xsi:type="dcterms:W3CDTF">2021-02-01T09:23:14Z</dcterms:modified>
</cp:coreProperties>
</file>