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24" r:id="rId3"/>
    <p:sldId id="297" r:id="rId4"/>
    <p:sldId id="316" r:id="rId5"/>
    <p:sldId id="319" r:id="rId6"/>
    <p:sldId id="320" r:id="rId7"/>
    <p:sldId id="325" r:id="rId8"/>
    <p:sldId id="323" r:id="rId9"/>
    <p:sldId id="322" r:id="rId10"/>
    <p:sldId id="321" r:id="rId11"/>
    <p:sldId id="306" r:id="rId12"/>
    <p:sldId id="288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文玉 姜" initials="文玉" lastIdx="2" clrIdx="0">
    <p:extLst>
      <p:ext uri="{19B8F6BF-5375-455C-9EA6-DF929625EA0E}">
        <p15:presenceInfo xmlns:p15="http://schemas.microsoft.com/office/powerpoint/2012/main" userId="ae19394edff3d1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14F00"/>
    <a:srgbClr val="845F00"/>
    <a:srgbClr val="7821A4"/>
    <a:srgbClr val="2B00FF"/>
    <a:srgbClr val="285399"/>
    <a:srgbClr val="468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0909" autoAdjust="0"/>
  </p:normalViewPr>
  <p:slideViewPr>
    <p:cSldViewPr snapToGrid="0" snapToObjects="1">
      <p:cViewPr varScale="1">
        <p:scale>
          <a:sx n="104" d="100"/>
          <a:sy n="104" d="100"/>
        </p:scale>
        <p:origin x="139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3263F-9DC8-1A42-8F4B-5B5E066E99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503B5-CD9F-AC4E-A0A6-8BA0DEA41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76A7-EF37-4E48-ADB3-D918593CBFE0}" type="datetimeFigureOut">
              <a:rPr lang="en-CN" smtClean="0"/>
              <a:t>01/18/2021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07941-3859-6B45-91C7-CF9C06701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A05C7-6FEA-2E42-AAC2-8C4EA26EF3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8B270-BEA8-234B-9DBC-A38F58875D1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8967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ISER20</a:t>
            </a:r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07D6-B913-B14A-9AF5-2353B5EC7649}" type="datetimeFigureOut">
              <a:rPr lang="en-CN" smtClean="0"/>
              <a:t>01/18/2021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28C67-BE1D-9D4B-B2BC-EEAA5447A5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9123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在cnn的每个卷积层</a:t>
            </a:r>
            <a:r>
              <a:rPr lang="zh-CN" altLang="en-US"/>
              <a:t>，数据都是以三维形式存在的，可以将其看作许多个二维图片叠在一起，其中每一个称为一个</a:t>
            </a:r>
            <a:r>
              <a:rPr lang="en-US" altLang="zh-CN"/>
              <a:t>feature map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例如，在输入层，如果是灰度图片，那就只有一个</a:t>
            </a:r>
            <a:r>
              <a:rPr lang="en-US" altLang="zh-CN"/>
              <a:t>feature map;</a:t>
            </a:r>
            <a:r>
              <a:rPr lang="zh-CN" altLang="en-US"/>
              <a:t>如果是彩色图片，一般就是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feature map(</a:t>
            </a:r>
            <a:r>
              <a:rPr lang="en-US" altLang="zh-CN" err="1"/>
              <a:t>rgb</a:t>
            </a:r>
            <a:r>
              <a:rPr lang="en-US" altLang="zh-CN"/>
              <a:t>)</a:t>
            </a:r>
          </a:p>
          <a:p>
            <a:r>
              <a:rPr lang="en-US" err="1"/>
              <a:t>其他层</a:t>
            </a:r>
            <a:r>
              <a:rPr lang="zh-CN" altLang="en-US"/>
              <a:t>：层与层之间会有若干个卷积核，上一层的每一个</a:t>
            </a:r>
            <a:r>
              <a:rPr lang="en-US" altLang="zh-CN"/>
              <a:t>feature</a:t>
            </a:r>
            <a:r>
              <a:rPr lang="zh-CN" altLang="en-US"/>
              <a:t> </a:t>
            </a:r>
            <a:r>
              <a:rPr lang="en-US" altLang="zh-CN"/>
              <a:t>map</a:t>
            </a:r>
            <a:r>
              <a:rPr lang="zh-CN" altLang="en-US"/>
              <a:t>跟每个卷积核做卷积，都会产生下一层的</a:t>
            </a:r>
            <a:r>
              <a:rPr lang="en-US" altLang="zh-CN"/>
              <a:t>feature map</a:t>
            </a:r>
            <a:r>
              <a:rPr lang="zh-CN" altLang="en-US"/>
              <a:t>，有</a:t>
            </a:r>
            <a:r>
              <a:rPr lang="en-US" altLang="zh-CN"/>
              <a:t>N</a:t>
            </a:r>
            <a:r>
              <a:rPr lang="zh-CN" altLang="en-US"/>
              <a:t>个卷积核，下层就会产生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feature map</a:t>
            </a:r>
            <a:r>
              <a:rPr lang="zh-CN" altLang="en-US"/>
              <a:t>（每个卷积核有长宽高三个维度，卷积核的深度与当前图像的深度</a:t>
            </a:r>
            <a:r>
              <a:rPr lang="en-US" altLang="zh-CN"/>
              <a:t>(feature map</a:t>
            </a:r>
            <a:r>
              <a:rPr lang="zh-CN" altLang="en-US"/>
              <a:t>的张数</a:t>
            </a:r>
            <a:r>
              <a:rPr lang="en-US" altLang="zh-CN"/>
              <a:t>)</a:t>
            </a:r>
            <a:r>
              <a:rPr lang="zh-CN" altLang="en-US"/>
              <a:t>相同，长宽人为指定）</a:t>
            </a:r>
            <a:endParaRPr lang="en-CN"/>
          </a:p>
          <a:p>
            <a:r>
              <a:rPr lang="en-US"/>
              <a:t>F</a:t>
            </a:r>
            <a:r>
              <a:rPr lang="en-CN"/>
              <a:t>eature map的作用</a:t>
            </a:r>
            <a:r>
              <a:rPr lang="zh-CN" altLang="en-US"/>
              <a:t>：</a:t>
            </a:r>
            <a:r>
              <a:rPr lang="en-CN"/>
              <a:t>在同一层中</a:t>
            </a:r>
            <a:r>
              <a:rPr lang="zh-CN" altLang="en-US"/>
              <a:t>，我们希望得到对于一张图片多种角度的描述，具体来讲就是用多种不同的卷积核对图像做卷积操作，得到不同核上的响应，作为图像的特征</a:t>
            </a:r>
            <a:endParaRPr lang="en-CN"/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42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大数据集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小数据集</a:t>
            </a:r>
            <a:r>
              <a:rPr lang="en-US" altLang="zh-CN" dirty="0" smtClean="0"/>
              <a:t>OOD</a:t>
            </a:r>
            <a:r>
              <a:rPr lang="zh-CN" altLang="en-US" dirty="0" smtClean="0"/>
              <a:t>效果不好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1623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/>
              <a:t>细化</a:t>
            </a:r>
            <a:r>
              <a:rPr lang="zh-CN" altLang="en-US"/>
              <a:t>，足够有迷惑性</a:t>
            </a:r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28C67-BE1D-9D4B-B2BC-EEAA5447A5D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07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A401-3A43-6046-AB21-7836F473A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686EC-5BEC-1441-BF67-60F33F4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3789-CEBA-3B40-8C6F-FD6C4088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E7061-4F0C-E341-895B-307C85018792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C6D2-C42D-9A4B-A49A-1B9B70E7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F4E-C982-B24C-AC30-7769BDFC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88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8719-AD19-844E-8ADA-514890CE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1A90-1317-BB40-BCFF-F7EC4F386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023C-0F88-DF44-BACA-CED5546A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AE04-35D0-BF4D-A06D-A11063903797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3286-64B1-414A-AB5C-068A09B2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AE2-0B82-784A-9D77-2E0848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765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44E93-580F-FC4F-B172-3FC0809EE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E93E5-02E8-6B41-8238-8E3D63E3D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B8B-3249-7046-AB17-464E9DE0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7E3FD-D388-3545-B191-C62355C31008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49F0-E006-0C47-BA70-D8F090F5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DC93-70D9-9841-A753-DD12A25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59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7182-888F-244E-852C-69B22F4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7" y="97920"/>
            <a:ext cx="10363200" cy="773922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N" sz="4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B905-B0BB-844D-924D-1CACCD9B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55" y="1150122"/>
            <a:ext cx="11057239" cy="48470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CA3F-D147-F046-867B-C5CB4D36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80A-F56D-B844-B5A8-39C3CFC50641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154F-9975-0448-B1F1-EF7DE1D9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241-FFBC-A546-9C47-A15307D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1DC169E3-4DFA-B349-B897-F47710E7623D}"/>
              </a:ext>
            </a:extLst>
          </p:cNvPr>
          <p:cNvCxnSpPr>
            <a:cxnSpLocks/>
          </p:cNvCxnSpPr>
          <p:nvPr userDrawn="1"/>
        </p:nvCxnSpPr>
        <p:spPr>
          <a:xfrm>
            <a:off x="0" y="972066"/>
            <a:ext cx="12192000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3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77A-978F-5647-A979-8DD299F9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454A-AB2A-5146-A916-5CF091726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84F4-88CB-B749-B118-7C0DEC2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85B6-03F0-EE4B-B9F6-488029647123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FB27-C2DF-E845-A805-02FAAFAA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AA99-B53D-294F-A397-D9C1D9CF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37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757-045F-4E41-AC7D-310F8178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3B19-2236-DE49-B531-19E7A6AE6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77C4-5A8B-F541-88A3-9BD297A60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DF58D-FBE9-7F41-828B-7267DAF4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0D52-7FB7-7D4C-BA0F-556CD82C19DC}" type="datetime1">
              <a:rPr lang="en-US" smtClean="0"/>
              <a:t>1/18/2021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BB36F-9E3A-D24F-AA6E-5B6450E2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91FA-55F5-6D41-BBA2-D96BFE8A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3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15C-E141-E24F-ABFD-B7E1BCF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327D9-EC9F-F745-B7FD-43D52C1E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716A1-B797-2A40-9BE9-2B6587242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A0AA-1A74-0E4C-8C2D-812FDA39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8F43C-0999-BE4C-87B4-EF7A69875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094E3-6E0E-A941-A13C-9E866B68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5682-F82B-4C49-A7FE-A6FB17F022CB}" type="datetime1">
              <a:rPr lang="en-US" smtClean="0"/>
              <a:t>1/18/2021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0BB9E-BDC7-734B-8E72-D89650D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16D80-C053-3F4D-AD09-4D1AFCFA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08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DDC8-8F78-C24C-8140-83E9753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C9AE-070A-374F-933E-53BD5CA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B052-4381-154A-88FD-857803AC8AFB}" type="datetime1">
              <a:rPr lang="en-US" smtClean="0"/>
              <a:t>1/18/2021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3E56A-B05F-094C-A8F5-09495A97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8EFFD-0673-E14C-A4EA-A41794EC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86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7352D-159B-F740-9A9A-935375E0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03A7-221D-E747-BD4C-9CB7A3AAF1E0}" type="datetime1">
              <a:rPr lang="en-US" smtClean="0"/>
              <a:t>1/18/2021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4599A-8062-144C-BCD6-930A7247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2021-8063-A544-BCF6-BFD2E1B5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3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0363-9FD2-D749-8771-61971D09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659B-E120-AE43-BA68-A3B9113F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2F97-DEA4-2D4D-9AEB-7C546282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A27DB-1211-6647-8C2A-66E957A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B852-4826-4149-A25F-85E700258287}" type="datetime1">
              <a:rPr lang="en-US" smtClean="0"/>
              <a:t>1/18/2021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D3331-172B-0045-9B38-2987977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D191-558C-3F46-A5F5-369C7A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12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EABF-9A39-8143-AC05-3CB7B474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157F23-02DC-5C48-ABB4-AB6F27981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94E-8622-F147-84A0-6F5C1F3C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8F300-4739-3847-9EE4-82FDB5A4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0EA-4AEB-C34B-9B35-FCB45BA170EA}" type="datetime1">
              <a:rPr lang="en-US" smtClean="0"/>
              <a:t>1/18/2021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3E6B4-AB29-8E41-B44E-6B1077C0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A040-B627-4642-B330-AE1FDFF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4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0BBB2-DF8B-A94C-B0FE-C24AD43C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21FF1-40B9-6040-BA6B-A957BB12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8E8D-2FFE-3D45-95A2-CDCBA6D5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873B-D621-F14E-84F9-F4890CEC8C3B}" type="datetime1">
              <a:rPr lang="en-US" smtClean="0"/>
              <a:t>1/18/2021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14CBB-2F80-CD46-BC22-615788943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225A-D55B-7E40-A4A1-E215400FC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B3B-A072-D241-B4B1-5C02A846C2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95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88201"/>
            <a:ext cx="9144000" cy="102377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Self-Supervised Learning for Generalizable Out-of-Distribution Detection</a:t>
            </a:r>
            <a:endParaRPr lang="en-CN" sz="4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61066-A32D-114F-9BDD-C595D2611F15}"/>
              </a:ext>
            </a:extLst>
          </p:cNvPr>
          <p:cNvSpPr txBox="1"/>
          <p:nvPr/>
        </p:nvSpPr>
        <p:spPr>
          <a:xfrm>
            <a:off x="5404262" y="3746026"/>
            <a:ext cx="13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Cheng </a:t>
            </a:r>
            <a:r>
              <a:rPr lang="en-US" dirty="0" err="1" smtClean="0"/>
              <a:t>Hao</a:t>
            </a:r>
            <a:endParaRPr lang="en-CN" dirty="0"/>
          </a:p>
          <a:p>
            <a:pPr algn="ctr"/>
            <a:r>
              <a:rPr lang="en-CN" dirty="0" smtClean="0"/>
              <a:t>2021.1.1</a:t>
            </a:r>
            <a:r>
              <a:rPr lang="en-US" dirty="0" smtClean="0"/>
              <a:t>8</a:t>
            </a:r>
            <a:endParaRPr lang="en-CN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82F533-C2F7-724D-8158-13A3EA9A52B6}"/>
              </a:ext>
            </a:extLst>
          </p:cNvPr>
          <p:cNvGrpSpPr/>
          <p:nvPr/>
        </p:nvGrpSpPr>
        <p:grpSpPr>
          <a:xfrm>
            <a:off x="3870865" y="4288092"/>
            <a:ext cx="1383476" cy="1271271"/>
            <a:chOff x="3668126" y="4980543"/>
            <a:chExt cx="1383476" cy="1271271"/>
          </a:xfrm>
        </p:grpSpPr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E7071579-5E76-7249-82AF-E93F6C92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307" y="5349875"/>
              <a:ext cx="719114" cy="90193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D426BC-530F-7F43-826C-47529E285DFB}"/>
                </a:ext>
              </a:extLst>
            </p:cNvPr>
            <p:cNvSpPr txBox="1"/>
            <p:nvPr/>
          </p:nvSpPr>
          <p:spPr>
            <a:xfrm>
              <a:off x="3668126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E88A3-C090-AB47-8D4F-D64634CB4304}"/>
              </a:ext>
            </a:extLst>
          </p:cNvPr>
          <p:cNvGrpSpPr/>
          <p:nvPr/>
        </p:nvGrpSpPr>
        <p:grpSpPr>
          <a:xfrm>
            <a:off x="6937661" y="4288092"/>
            <a:ext cx="1383476" cy="1246449"/>
            <a:chOff x="7216002" y="4980543"/>
            <a:chExt cx="1383476" cy="1246449"/>
          </a:xfrm>
        </p:grpSpPr>
        <p:pic>
          <p:nvPicPr>
            <p:cNvPr id="18" name="Picture 17" descr="Logo, company name&#10;&#10;Description automatically generated">
              <a:extLst>
                <a:ext uri="{FF2B5EF4-FFF2-40B4-BE49-F238E27FC236}">
                  <a16:creationId xmlns:a16="http://schemas.microsoft.com/office/drawing/2014/main" id="{E2431115-E0CA-2C42-9E08-EFC7A0663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2581" y="5349875"/>
              <a:ext cx="870318" cy="87711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59521-B48A-C447-BE40-E3B8D69A7993}"/>
                </a:ext>
              </a:extLst>
            </p:cNvPr>
            <p:cNvSpPr txBox="1"/>
            <p:nvPr/>
          </p:nvSpPr>
          <p:spPr>
            <a:xfrm>
              <a:off x="7216002" y="4980543"/>
              <a:ext cx="1383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/>
                <a:t>NJU-CS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334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OOD Detection Scores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10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99" y="1231046"/>
            <a:ext cx="60007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69" y="0"/>
            <a:ext cx="10515600" cy="132556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Some think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11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5A7C-EFDE-4E4D-868F-425BC724FFE2}"/>
              </a:ext>
            </a:extLst>
          </p:cNvPr>
          <p:cNvSpPr txBox="1"/>
          <p:nvPr/>
        </p:nvSpPr>
        <p:spPr>
          <a:xfrm>
            <a:off x="858644" y="1550020"/>
            <a:ext cx="10263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检测</a:t>
            </a:r>
            <a:r>
              <a:rPr lang="zh-CN" altLang="en-US" dirty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泛化性 </a:t>
            </a:r>
            <a:r>
              <a:rPr lang="en-US" altLang="zh-CN" dirty="0" smtClean="0">
                <a:sym typeface="Wingdings" pitchFamily="2" charset="2"/>
              </a:rPr>
              <a:t>= </a:t>
            </a:r>
            <a:r>
              <a:rPr lang="zh-CN" altLang="en-US" dirty="0" smtClean="0">
                <a:sym typeface="Wingdings" pitchFamily="2" charset="2"/>
              </a:rPr>
              <a:t>针对不同的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数据的混合分布的检测能力好？能否改进其他</a:t>
            </a:r>
            <a:r>
              <a:rPr lang="zh-CN" altLang="en-US" dirty="0">
                <a:sym typeface="Wingdings" pitchFamily="2" charset="2"/>
              </a:rPr>
              <a:t>经典</a:t>
            </a:r>
            <a:r>
              <a:rPr lang="zh-CN" altLang="en-US" dirty="0" smtClean="0">
                <a:sym typeface="Wingdings" pitchFamily="2" charset="2"/>
              </a:rPr>
              <a:t>方法比如</a:t>
            </a:r>
            <a:r>
              <a:rPr lang="en-US" altLang="zh-CN" dirty="0" smtClean="0">
                <a:sym typeface="Wingdings" pitchFamily="2" charset="2"/>
              </a:rPr>
              <a:t>ODIN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MD</a:t>
            </a:r>
            <a:r>
              <a:rPr lang="zh-CN" altLang="en-US" dirty="0" smtClean="0">
                <a:sym typeface="Wingdings" pitchFamily="2" charset="2"/>
              </a:rPr>
              <a:t>来解决</a:t>
            </a:r>
            <a:r>
              <a:rPr lang="zh-CN" altLang="en-US" dirty="0">
                <a:sym typeface="Wingdings" pitchFamily="2" charset="2"/>
              </a:rPr>
              <a:t>经典</a:t>
            </a:r>
            <a:r>
              <a:rPr lang="zh-CN" altLang="en-US" dirty="0" smtClean="0">
                <a:sym typeface="Wingdings" pitchFamily="2" charset="2"/>
              </a:rPr>
              <a:t>方法的这一问题</a:t>
            </a:r>
            <a:endParaRPr lang="en-US" altLang="zh-CN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Wingdings" pitchFamily="2" charset="2"/>
              </a:rPr>
              <a:t>Self-supervised</a:t>
            </a:r>
            <a:r>
              <a:rPr lang="zh-CN" altLang="en-US" dirty="0" smtClean="0">
                <a:sym typeface="Wingdings" pitchFamily="2" charset="2"/>
              </a:rPr>
              <a:t>的方法可以适用于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这个场景，调研使用其他</a:t>
            </a:r>
            <a:r>
              <a:rPr lang="en-US" altLang="zh-CN" dirty="0" smtClean="0">
                <a:sym typeface="Wingdings" pitchFamily="2" charset="2"/>
              </a:rPr>
              <a:t>Self-supervised</a:t>
            </a:r>
            <a:r>
              <a:rPr lang="zh-CN" altLang="en-US" dirty="0" smtClean="0">
                <a:sym typeface="Wingdings" pitchFamily="2" charset="2"/>
              </a:rPr>
              <a:t>的方法来改进。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Wingdings" pitchFamily="2" charset="2"/>
              </a:rPr>
              <a:t>对于这样的，有一个</a:t>
            </a:r>
            <a:r>
              <a:rPr lang="en-US" altLang="zh-CN" dirty="0" smtClean="0">
                <a:sym typeface="Wingdings" pitchFamily="2" charset="2"/>
              </a:rPr>
              <a:t>OOD dataset</a:t>
            </a:r>
            <a:r>
              <a:rPr lang="zh-CN" altLang="en-US" dirty="0" smtClean="0">
                <a:sym typeface="Wingdings" pitchFamily="2" charset="2"/>
              </a:rPr>
              <a:t>作为</a:t>
            </a:r>
            <a:r>
              <a:rPr lang="en-US" altLang="zh-CN" dirty="0" smtClean="0">
                <a:sym typeface="Wingdings" pitchFamily="2" charset="2"/>
              </a:rPr>
              <a:t>auxiliary OOD dataset</a:t>
            </a:r>
            <a:r>
              <a:rPr lang="zh-CN" altLang="en-US" dirty="0" smtClean="0">
                <a:sym typeface="Wingdings" pitchFamily="2" charset="2"/>
              </a:rPr>
              <a:t>用来训练，要选取什么样的</a:t>
            </a:r>
            <a:r>
              <a:rPr lang="en-US" altLang="zh-CN" dirty="0" smtClean="0">
                <a:sym typeface="Wingdings" pitchFamily="2" charset="2"/>
              </a:rPr>
              <a:t>OOD</a:t>
            </a:r>
            <a:r>
              <a:rPr lang="zh-CN" altLang="en-US" dirty="0" smtClean="0">
                <a:sym typeface="Wingdings" pitchFamily="2" charset="2"/>
              </a:rPr>
              <a:t>数据集？自己生成的好还是直接用现实中存在的好？</a:t>
            </a:r>
            <a:endParaRPr lang="en-US" altLang="zh-CN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529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7DEF-9179-1F4B-AE57-4A2F3F35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227"/>
            <a:ext cx="9144000" cy="1023773"/>
          </a:xfrm>
        </p:spPr>
        <p:txBody>
          <a:bodyPr/>
          <a:lstStyle/>
          <a:p>
            <a:r>
              <a:rPr lang="en-CN">
                <a:solidFill>
                  <a:srgbClr val="0070C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35928-F8BB-134B-8A68-56627303A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656811"/>
          </a:xfrm>
        </p:spPr>
        <p:txBody>
          <a:bodyPr>
            <a:normAutofit/>
          </a:bodyPr>
          <a:lstStyle/>
          <a:p>
            <a:r>
              <a:rPr lang="en-CN" sz="3200">
                <a:solidFill>
                  <a:srgbClr val="0070C0"/>
                </a:solidFill>
              </a:rPr>
              <a:t>Q</a:t>
            </a:r>
            <a:r>
              <a:rPr lang="en-US" altLang="zh-CN" sz="3200">
                <a:solidFill>
                  <a:srgbClr val="0070C0"/>
                </a:solidFill>
              </a:rPr>
              <a:t>&amp;A</a:t>
            </a:r>
            <a:endParaRPr lang="en-CN" sz="3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4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Our high level idea is to </a:t>
            </a:r>
            <a:r>
              <a:rPr lang="en-US" altLang="zh-CN" sz="2000" dirty="0">
                <a:solidFill>
                  <a:srgbClr val="FF0000"/>
                </a:solidFill>
              </a:rPr>
              <a:t>simultaneously</a:t>
            </a:r>
            <a:r>
              <a:rPr lang="en-US" altLang="zh-CN" sz="2000" dirty="0"/>
              <a:t> train </a:t>
            </a:r>
            <a:r>
              <a:rPr lang="en-US" altLang="zh-CN" sz="2000" dirty="0" smtClean="0"/>
              <a:t>in-distribution classifiers </a:t>
            </a:r>
            <a:r>
              <a:rPr lang="en-US" altLang="zh-CN" sz="2000" dirty="0"/>
              <a:t>and out-of-distribution detectors </a:t>
            </a:r>
            <a:r>
              <a:rPr lang="en-US" altLang="zh-CN" sz="2000" dirty="0" smtClean="0"/>
              <a:t>in one </a:t>
            </a:r>
            <a:r>
              <a:rPr lang="en-US" altLang="zh-CN" sz="2000" dirty="0"/>
              <a:t>network. Specifically, we use additional nodes as </a:t>
            </a:r>
            <a:r>
              <a:rPr lang="en-US" altLang="zh-CN" sz="2000" dirty="0" smtClean="0"/>
              <a:t>reject functions </a:t>
            </a:r>
            <a:r>
              <a:rPr lang="en-US" altLang="zh-CN" sz="2000" dirty="0"/>
              <a:t>in the last layer of our neural network</a:t>
            </a:r>
            <a:r>
              <a:rPr lang="en-US" altLang="zh-CN" sz="2000" dirty="0" smtClean="0"/>
              <a:t>.</a:t>
            </a:r>
          </a:p>
          <a:p>
            <a:endParaRPr lang="en-US" altLang="zh-CN" sz="2000" dirty="0"/>
          </a:p>
          <a:p>
            <a:pPr marL="0" indent="0">
              <a:buNone/>
            </a:pPr>
            <a:r>
              <a:rPr lang="en-US" altLang="zh-CN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Contribution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Our </a:t>
            </a:r>
            <a:r>
              <a:rPr lang="en-US" altLang="zh-CN" sz="2000" dirty="0"/>
              <a:t>method learns to generalize nicely on unseen </a:t>
            </a:r>
            <a:r>
              <a:rPr lang="en-US" altLang="zh-CN" sz="2000" dirty="0" smtClean="0"/>
              <a:t>OOD distributions</a:t>
            </a:r>
            <a:r>
              <a:rPr lang="en-US" altLang="zh-CN" sz="2000" dirty="0"/>
              <a:t>. In particular, learning such </a:t>
            </a:r>
            <a:r>
              <a:rPr lang="en-US" altLang="zh-CN" sz="2000" dirty="0" smtClean="0"/>
              <a:t>generalizable OOD </a:t>
            </a:r>
            <a:r>
              <a:rPr lang="en-US" altLang="zh-CN" sz="2000" dirty="0"/>
              <a:t>features is important for the detection </a:t>
            </a:r>
            <a:r>
              <a:rPr lang="en-US" altLang="zh-CN" sz="2000" dirty="0" smtClean="0"/>
              <a:t>robustness when </a:t>
            </a:r>
            <a:r>
              <a:rPr lang="en-US" altLang="zh-CN" sz="2000" dirty="0">
                <a:solidFill>
                  <a:srgbClr val="FF0000"/>
                </a:solidFill>
              </a:rPr>
              <a:t>a mixed of </a:t>
            </a:r>
            <a:r>
              <a:rPr lang="en-US" altLang="zh-CN" sz="2000" dirty="0"/>
              <a:t>unseen distributions are </a:t>
            </a:r>
            <a:r>
              <a:rPr lang="en-US" altLang="zh-CN" sz="2000" dirty="0" smtClean="0"/>
              <a:t>present.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/>
              <a:t>Different </a:t>
            </a:r>
            <a:r>
              <a:rPr lang="en-US" altLang="zh-CN" sz="2000" dirty="0"/>
              <a:t>from existing methods (Liang, Li, and </a:t>
            </a:r>
            <a:r>
              <a:rPr lang="en-US" altLang="zh-CN" sz="2000" dirty="0" err="1"/>
              <a:t>Srikant</a:t>
            </a:r>
            <a:r>
              <a:rPr lang="en-US" altLang="zh-CN" sz="2000" dirty="0"/>
              <a:t> </a:t>
            </a:r>
            <a:r>
              <a:rPr lang="en-US" altLang="zh-CN" sz="2000" dirty="0"/>
              <a:t>2017</a:t>
            </a:r>
            <a:r>
              <a:rPr lang="en-US" altLang="zh-CN" sz="2000" dirty="0"/>
              <a:t>; Lee et al. </a:t>
            </a:r>
            <a:r>
              <a:rPr lang="en-US" altLang="zh-CN" sz="2000" dirty="0"/>
              <a:t>2018), our method </a:t>
            </a:r>
            <a:r>
              <a:rPr lang="en-US" altLang="zh-CN" sz="2000" dirty="0">
                <a:solidFill>
                  <a:srgbClr val="FF0000"/>
                </a:solidFill>
              </a:rPr>
              <a:t>does not need </a:t>
            </a:r>
            <a:r>
              <a:rPr lang="en-US" altLang="zh-CN" sz="2000" dirty="0">
                <a:solidFill>
                  <a:srgbClr val="FF0000"/>
                </a:solidFill>
              </a:rPr>
              <a:t>tuning </a:t>
            </a:r>
            <a:r>
              <a:rPr lang="en-US" altLang="zh-CN" sz="2000" dirty="0"/>
              <a:t>with </a:t>
            </a:r>
            <a:r>
              <a:rPr lang="en-US" altLang="zh-CN" sz="2000" dirty="0"/>
              <a:t>a sub-sample of the targeted OOD set, and </a:t>
            </a:r>
            <a:r>
              <a:rPr lang="en-US" altLang="zh-CN" sz="2000" dirty="0"/>
              <a:t>therefore can </a:t>
            </a:r>
            <a:r>
              <a:rPr lang="en-US" altLang="zh-CN" sz="2000" dirty="0"/>
              <a:t>use any “free” unlabeled OOD set for training</a:t>
            </a:r>
            <a:r>
              <a:rPr lang="en-US" altLang="zh-CN" sz="20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altLang="zh-CN" sz="2000" dirty="0"/>
              <a:t>Our method can also benefit in-distribution </a:t>
            </a:r>
            <a:r>
              <a:rPr lang="en-US" altLang="zh-CN" sz="2000" dirty="0" smtClean="0"/>
              <a:t>classification accuracy</a:t>
            </a:r>
            <a:r>
              <a:rPr lang="en-US" altLang="zh-CN" sz="2000" dirty="0"/>
              <a:t>, via </a:t>
            </a:r>
            <a:r>
              <a:rPr lang="en-US" altLang="zh-CN" sz="2000" dirty="0">
                <a:solidFill>
                  <a:srgbClr val="FF0000"/>
                </a:solidFill>
              </a:rPr>
              <a:t>rejecting ambiguous samples </a:t>
            </a:r>
            <a:r>
              <a:rPr lang="en-US" altLang="zh-CN" sz="2000" dirty="0"/>
              <a:t>near </a:t>
            </a:r>
            <a:r>
              <a:rPr lang="en-US" altLang="zh-CN" sz="2000" dirty="0" smtClean="0"/>
              <a:t>the boundaries </a:t>
            </a:r>
            <a:r>
              <a:rPr lang="en-US" altLang="zh-CN" sz="2000" dirty="0"/>
              <a:t>of the training set distribution.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091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929B-C5E4-EA43-9F20-1692E160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60" y="-161133"/>
            <a:ext cx="10515600" cy="1325563"/>
          </a:xfrm>
        </p:spPr>
        <p:txBody>
          <a:bodyPr/>
          <a:lstStyle/>
          <a:p>
            <a:r>
              <a:rPr lang="en-CN" dirty="0">
                <a:solidFill>
                  <a:srgbClr val="0070C0"/>
                </a:solidFill>
              </a:rPr>
              <a:t>Typical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CNN Architecture</a:t>
            </a:r>
            <a:endParaRPr lang="en-CN" dirty="0">
              <a:solidFill>
                <a:srgbClr val="0070C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33F3-4F29-A94E-9B5C-B3B5FCC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7853-6D03-D74E-B7C7-450CA900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3</a:t>
            </a:fld>
            <a:endParaRPr lang="en-CN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24207AD-E1BA-104F-8592-E8FEDB07E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307"/>
            <a:ext cx="12192000" cy="375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4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8" y="1334850"/>
            <a:ext cx="11626893" cy="37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8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5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3" y="1079873"/>
            <a:ext cx="10524662" cy="51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5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6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8" y="1046180"/>
            <a:ext cx="9820297" cy="48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8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7</a:t>
            </a:fld>
            <a:endParaRPr lang="en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93" y="1516234"/>
            <a:ext cx="64198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8</a:t>
            </a:fld>
            <a:endParaRPr lang="en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89" y="1076230"/>
            <a:ext cx="10335492" cy="53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3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Generalizable </a:t>
            </a:r>
            <a:r>
              <a:rPr lang="en-US" altLang="zh-CN" dirty="0"/>
              <a:t>OOD Feature </a:t>
            </a:r>
            <a:r>
              <a:rPr lang="en-US" altLang="zh-CN" dirty="0" smtClean="0"/>
              <a:t>Learning</a:t>
            </a:r>
          </a:p>
          <a:p>
            <a:pPr marL="514350" indent="-514350">
              <a:buAutoNum type="arabicPeriod"/>
            </a:pPr>
            <a:r>
              <a:rPr lang="en-US" altLang="zh-CN" dirty="0"/>
              <a:t>Synthesized OOD Training </a:t>
            </a:r>
            <a:r>
              <a:rPr lang="en-US" altLang="zh-CN" dirty="0" smtClean="0"/>
              <a:t>Set</a:t>
            </a:r>
          </a:p>
          <a:p>
            <a:pPr marL="514350" indent="-514350">
              <a:buAutoNum type="arabicPeriod"/>
            </a:pPr>
            <a:r>
              <a:rPr lang="en-US" altLang="zh-CN" dirty="0"/>
              <a:t>Multiple Reject </a:t>
            </a:r>
            <a:r>
              <a:rPr lang="en-US" altLang="zh-CN" dirty="0" smtClean="0"/>
              <a:t>Classes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OOD Detection </a:t>
            </a:r>
            <a:r>
              <a:rPr lang="en-US" altLang="zh-CN" dirty="0" smtClean="0"/>
              <a:t>Scores</a:t>
            </a:r>
          </a:p>
          <a:p>
            <a:pPr marL="514350" indent="-514350">
              <a:buAutoNum type="arabicPeriod"/>
            </a:pPr>
            <a:r>
              <a:rPr lang="en-US" altLang="zh-CN" dirty="0"/>
              <a:t>Comparison to One Class Classification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</a:t>
            </a:r>
            <a:endParaRPr lang="en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B3B-A072-D241-B4B1-5C02A846C241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731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521</Words>
  <Application>Microsoft Office PowerPoint</Application>
  <PresentationFormat>宽屏</PresentationFormat>
  <Paragraphs>62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Wingdings</vt:lpstr>
      <vt:lpstr>Office Theme</vt:lpstr>
      <vt:lpstr>Self-Supervised Learning for Generalizable Out-of-Distribution Detection</vt:lpstr>
      <vt:lpstr>Contribution Summary</vt:lpstr>
      <vt:lpstr>Typical CNN Architecture</vt:lpstr>
      <vt:lpstr>Algorithm </vt:lpstr>
      <vt:lpstr>Network Structure</vt:lpstr>
      <vt:lpstr>Experiment results</vt:lpstr>
      <vt:lpstr>Experiment results</vt:lpstr>
      <vt:lpstr>Experiment results</vt:lpstr>
      <vt:lpstr>Discussion</vt:lpstr>
      <vt:lpstr>OOD Detection Scores</vt:lpstr>
      <vt:lpstr>Some think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文玉 姜</dc:creator>
  <cp:lastModifiedBy>cheng</cp:lastModifiedBy>
  <cp:revision>285</cp:revision>
  <dcterms:created xsi:type="dcterms:W3CDTF">2020-11-17T11:28:39Z</dcterms:created>
  <dcterms:modified xsi:type="dcterms:W3CDTF">2021-01-18T10:59:52Z</dcterms:modified>
</cp:coreProperties>
</file>