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8" r:id="rId2"/>
    <p:sldId id="257" r:id="rId3"/>
    <p:sldId id="292" r:id="rId4"/>
    <p:sldId id="297" r:id="rId5"/>
    <p:sldId id="308" r:id="rId6"/>
    <p:sldId id="310" r:id="rId7"/>
    <p:sldId id="311" r:id="rId8"/>
    <p:sldId id="317" r:id="rId9"/>
    <p:sldId id="294" r:id="rId10"/>
    <p:sldId id="305" r:id="rId11"/>
    <p:sldId id="306" r:id="rId12"/>
    <p:sldId id="319" r:id="rId13"/>
    <p:sldId id="316" r:id="rId14"/>
    <p:sldId id="309" r:id="rId15"/>
    <p:sldId id="313" r:id="rId16"/>
    <p:sldId id="314" r:id="rId17"/>
    <p:sldId id="315" r:id="rId18"/>
    <p:sldId id="296" r:id="rId19"/>
    <p:sldId id="318" r:id="rId20"/>
    <p:sldId id="302" r:id="rId21"/>
    <p:sldId id="288" r:id="rId22"/>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文玉 姜" initials="文玉" lastIdx="2" clrIdx="0">
    <p:extLst>
      <p:ext uri="{19B8F6BF-5375-455C-9EA6-DF929625EA0E}">
        <p15:presenceInfo xmlns:p15="http://schemas.microsoft.com/office/powerpoint/2012/main" userId="ae19394edff3d1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14F00"/>
    <a:srgbClr val="845F00"/>
    <a:srgbClr val="7821A4"/>
    <a:srgbClr val="2B00FF"/>
    <a:srgbClr val="285399"/>
    <a:srgbClr val="468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81"/>
    <p:restoredTop sz="87648"/>
  </p:normalViewPr>
  <p:slideViewPr>
    <p:cSldViewPr snapToGrid="0" snapToObjects="1">
      <p:cViewPr varScale="1">
        <p:scale>
          <a:sx n="143" d="100"/>
          <a:sy n="143" d="100"/>
        </p:scale>
        <p:origin x="1112"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03263F-9DC8-1A42-8F4B-5B5E066E99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ISER20</a:t>
            </a:r>
            <a:endParaRPr lang="en-CN"/>
          </a:p>
        </p:txBody>
      </p:sp>
      <p:sp>
        <p:nvSpPr>
          <p:cNvPr id="3" name="Date Placeholder 2">
            <a:extLst>
              <a:ext uri="{FF2B5EF4-FFF2-40B4-BE49-F238E27FC236}">
                <a16:creationId xmlns:a16="http://schemas.microsoft.com/office/drawing/2014/main" id="{A92503B5-CD9F-AC4E-A0A6-8BA0DEA41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EA76A7-EF37-4E48-ADB3-D918593CBFE0}" type="datetimeFigureOut">
              <a:rPr lang="en-CN" smtClean="0"/>
              <a:t>2021/1/7</a:t>
            </a:fld>
            <a:endParaRPr lang="en-CN"/>
          </a:p>
        </p:txBody>
      </p:sp>
      <p:sp>
        <p:nvSpPr>
          <p:cNvPr id="4" name="Footer Placeholder 3">
            <a:extLst>
              <a:ext uri="{FF2B5EF4-FFF2-40B4-BE49-F238E27FC236}">
                <a16:creationId xmlns:a16="http://schemas.microsoft.com/office/drawing/2014/main" id="{1B807941-3859-6B45-91C7-CF9C067017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5" name="Slide Number Placeholder 4">
            <a:extLst>
              <a:ext uri="{FF2B5EF4-FFF2-40B4-BE49-F238E27FC236}">
                <a16:creationId xmlns:a16="http://schemas.microsoft.com/office/drawing/2014/main" id="{916A05C7-6FEA-2E42-AAC2-8C4EA26EF3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18B270-BEA8-234B-9DBC-A38F58875D13}" type="slidenum">
              <a:rPr lang="en-CN" smtClean="0"/>
              <a:t>‹#›</a:t>
            </a:fld>
            <a:endParaRPr lang="en-CN"/>
          </a:p>
        </p:txBody>
      </p:sp>
    </p:spTree>
    <p:extLst>
      <p:ext uri="{BB962C8B-B14F-4D97-AF65-F5344CB8AC3E}">
        <p14:creationId xmlns:p14="http://schemas.microsoft.com/office/powerpoint/2010/main" val="16489675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ISER20</a:t>
            </a:r>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D07D6-B913-B14A-9AF5-2353B5EC7649}" type="datetimeFigureOut">
              <a:rPr lang="en-CN" smtClean="0"/>
              <a:t>2021/1/7</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28C67-BE1D-9D4B-B2BC-EEAA5447A5D8}" type="slidenum">
              <a:rPr lang="en-CN" smtClean="0"/>
              <a:t>‹#›</a:t>
            </a:fld>
            <a:endParaRPr lang="en-CN"/>
          </a:p>
        </p:txBody>
      </p:sp>
    </p:spTree>
    <p:extLst>
      <p:ext uri="{BB962C8B-B14F-4D97-AF65-F5344CB8AC3E}">
        <p14:creationId xmlns:p14="http://schemas.microsoft.com/office/powerpoint/2010/main" val="29091239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复杂的模型难以解释</a:t>
            </a:r>
            <a:r>
              <a:rPr lang="zh-CN" altLang="en-US" dirty="0"/>
              <a:t>，用简单的可解释性比较好的模型在局部近似复杂模型</a:t>
            </a:r>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1</a:t>
            </a:fld>
            <a:endParaRPr lang="en-CN"/>
          </a:p>
        </p:txBody>
      </p:sp>
    </p:spTree>
    <p:extLst>
      <p:ext uri="{BB962C8B-B14F-4D97-AF65-F5344CB8AC3E}">
        <p14:creationId xmlns:p14="http://schemas.microsoft.com/office/powerpoint/2010/main" val="2794810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用户没有时间检查大量的解释</a:t>
            </a:r>
            <a:r>
              <a:rPr lang="zh-CN" altLang="en-US" dirty="0"/>
              <a:t>，所以需要明智审慎的选择需要解释的样本</a:t>
            </a:r>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13</a:t>
            </a:fld>
            <a:endParaRPr lang="en-CN"/>
          </a:p>
        </p:txBody>
      </p:sp>
    </p:spTree>
    <p:extLst>
      <p:ext uri="{BB962C8B-B14F-4D97-AF65-F5344CB8AC3E}">
        <p14:creationId xmlns:p14="http://schemas.microsoft.com/office/powerpoint/2010/main" val="1310718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挑选对解释重要的特征</a:t>
            </a:r>
            <a:r>
              <a:rPr lang="zh-CN" altLang="en-US" dirty="0"/>
              <a:t>，同时避免选择有着相似解释的样本（尽可能覆盖新的特征）</a:t>
            </a:r>
            <a:endParaRPr lang="en-US" altLang="zh-CN" dirty="0"/>
          </a:p>
          <a:p>
            <a:r>
              <a:rPr lang="zh-CN" altLang="en-US" dirty="0"/>
              <a:t>原问题是一个</a:t>
            </a:r>
            <a:r>
              <a:rPr lang="en-US" altLang="zh-CN" dirty="0"/>
              <a:t>NP-hard</a:t>
            </a:r>
            <a:r>
              <a:rPr lang="zh-CN" altLang="en-US" dirty="0"/>
              <a:t>问题，将它转换成贪婪算法求解，得到近似最优解</a:t>
            </a:r>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14</a:t>
            </a:fld>
            <a:endParaRPr lang="en-CN"/>
          </a:p>
        </p:txBody>
      </p:sp>
    </p:spTree>
    <p:extLst>
      <p:ext uri="{BB962C8B-B14F-4D97-AF65-F5344CB8AC3E}">
        <p14:creationId xmlns:p14="http://schemas.microsoft.com/office/powerpoint/2010/main" val="2983137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实验有两部分</a:t>
            </a:r>
            <a:r>
              <a:rPr lang="zh-CN" altLang="en-US" dirty="0"/>
              <a:t>，一部分是没有人参与，一部分是有人参与，可解释性必不可少的一环就是人</a:t>
            </a:r>
            <a:endParaRPr lang="en-US" altLang="zh-CN" dirty="0"/>
          </a:p>
          <a:p>
            <a:r>
              <a:rPr lang="en-CN" dirty="0"/>
              <a:t>仿真用户实验</a:t>
            </a:r>
            <a:r>
              <a:rPr lang="zh-CN" altLang="en-US" dirty="0"/>
              <a:t>，人类主体评估</a:t>
            </a:r>
            <a:endParaRPr lang="en-US" altLang="zh-CN" dirty="0"/>
          </a:p>
        </p:txBody>
      </p:sp>
      <p:sp>
        <p:nvSpPr>
          <p:cNvPr id="4" name="Slide Number Placeholder 3"/>
          <p:cNvSpPr>
            <a:spLocks noGrp="1"/>
          </p:cNvSpPr>
          <p:nvPr>
            <p:ph type="sldNum" sz="quarter" idx="5"/>
          </p:nvPr>
        </p:nvSpPr>
        <p:spPr/>
        <p:txBody>
          <a:bodyPr/>
          <a:lstStyle/>
          <a:p>
            <a:fld id="{5B928C67-BE1D-9D4B-B2BC-EEAA5447A5D8}" type="slidenum">
              <a:rPr lang="en-CN" smtClean="0"/>
              <a:t>15</a:t>
            </a:fld>
            <a:endParaRPr lang="en-CN"/>
          </a:p>
        </p:txBody>
      </p:sp>
    </p:spTree>
    <p:extLst>
      <p:ext uri="{BB962C8B-B14F-4D97-AF65-F5344CB8AC3E}">
        <p14:creationId xmlns:p14="http://schemas.microsoft.com/office/powerpoint/2010/main" val="900374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16</a:t>
            </a:fld>
            <a:endParaRPr lang="en-CN"/>
          </a:p>
        </p:txBody>
      </p:sp>
    </p:spTree>
    <p:extLst>
      <p:ext uri="{BB962C8B-B14F-4D97-AF65-F5344CB8AC3E}">
        <p14:creationId xmlns:p14="http://schemas.microsoft.com/office/powerpoint/2010/main" val="4119102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背景是雪的狼图片</a:t>
            </a:r>
            <a:r>
              <a:rPr lang="zh-CN" altLang="en-US" dirty="0"/>
              <a:t>，与普通的哈士奇图片，差的分类器</a:t>
            </a:r>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17</a:t>
            </a:fld>
            <a:endParaRPr lang="en-CN"/>
          </a:p>
        </p:txBody>
      </p:sp>
    </p:spTree>
    <p:extLst>
      <p:ext uri="{BB962C8B-B14F-4D97-AF65-F5344CB8AC3E}">
        <p14:creationId xmlns:p14="http://schemas.microsoft.com/office/powerpoint/2010/main" val="3389615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19</a:t>
            </a:fld>
            <a:endParaRPr lang="en-CN"/>
          </a:p>
        </p:txBody>
      </p:sp>
    </p:spTree>
    <p:extLst>
      <p:ext uri="{BB962C8B-B14F-4D97-AF65-F5344CB8AC3E}">
        <p14:creationId xmlns:p14="http://schemas.microsoft.com/office/powerpoint/2010/main" val="324777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人是机器学习领域中不可忽视的一环</a:t>
            </a:r>
            <a:r>
              <a:rPr lang="zh-CN" altLang="en-US" dirty="0"/>
              <a:t>，即使训练出来的分类器准确度再高，如果是黑箱，人类不理解就不愿意信任，也就不会使用。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A</a:t>
            </a:r>
            <a:r>
              <a:rPr lang="zh-CN" altLang="en-US" dirty="0"/>
              <a:t> </a:t>
            </a:r>
            <a:r>
              <a:rPr lang="en-US" altLang="zh-CN" dirty="0"/>
              <a:t>need: </a:t>
            </a:r>
            <a:r>
              <a:rPr lang="en-CN" dirty="0"/>
              <a:t>让用户信任非常重要</a:t>
            </a:r>
            <a:r>
              <a:rPr lang="zh-CN" altLang="en-US" dirty="0"/>
              <a:t>，信任分为两种，用户足够信任单独预测，基于此采取一些行为；信任整体模型，相信模型在部署后会以一种合理的方式运行。用户必须自信，模型在真实世界的感兴趣的指标上运行的很好。</a:t>
            </a:r>
            <a:endParaRPr lang="en-CN" dirty="0"/>
          </a:p>
          <a:p>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4</a:t>
            </a:fld>
            <a:endParaRPr lang="en-CN"/>
          </a:p>
        </p:txBody>
      </p:sp>
    </p:spTree>
    <p:extLst>
      <p:ext uri="{BB962C8B-B14F-4D97-AF65-F5344CB8AC3E}">
        <p14:creationId xmlns:p14="http://schemas.microsoft.com/office/powerpoint/2010/main" val="32596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数据泄露</a:t>
            </a:r>
            <a:r>
              <a:rPr lang="zh-CN" altLang="en-US" dirty="0"/>
              <a:t>：病人的</a:t>
            </a:r>
            <a:r>
              <a:rPr lang="en-US" altLang="zh-CN" dirty="0"/>
              <a:t>id</a:t>
            </a:r>
            <a:r>
              <a:rPr lang="zh-CN" altLang="en-US" dirty="0"/>
              <a:t>作为训练数据的一个特征，被发现和</a:t>
            </a:r>
            <a:r>
              <a:rPr lang="zh-CN" altLang="en-CN" dirty="0"/>
              <a:t>训练</a:t>
            </a:r>
            <a:r>
              <a:rPr lang="zh-CN" altLang="en-US" dirty="0"/>
              <a:t>集和</a:t>
            </a:r>
            <a:r>
              <a:rPr lang="zh-CN" altLang="en-CN" dirty="0"/>
              <a:t>验证</a:t>
            </a:r>
            <a:r>
              <a:rPr lang="zh-CN" altLang="en-US" dirty="0"/>
              <a:t>集中的数据目标类别强相关。</a:t>
            </a:r>
            <a:r>
              <a:rPr lang="zh-CN" altLang="en-CN" dirty="0"/>
              <a:t>仅仅通过</a:t>
            </a:r>
            <a:r>
              <a:rPr lang="zh-CN" altLang="en-US" dirty="0"/>
              <a:t>观察预测和原始数据，很难发现这个问题。</a:t>
            </a:r>
            <a:endParaRPr lang="en-US" altLang="zh-CN" dirty="0"/>
          </a:p>
          <a:p>
            <a:r>
              <a:rPr lang="zh-CN" altLang="en-US" dirty="0"/>
              <a:t>数据偏移：</a:t>
            </a:r>
            <a:r>
              <a:rPr lang="en-US" altLang="zh-CN" dirty="0"/>
              <a:t>20</a:t>
            </a:r>
            <a:r>
              <a:rPr lang="zh-CN" altLang="en-US" dirty="0"/>
              <a:t>个新闻组数据集</a:t>
            </a:r>
            <a:endParaRPr lang="en-US" altLang="zh-CN" dirty="0"/>
          </a:p>
          <a:p>
            <a:r>
              <a:rPr lang="zh-CN" altLang="en-US" dirty="0"/>
              <a:t>如何让用户信任单次预测，同时解决这些挑战以信任模型，我们需要为提供解释。由解释提供的洞察力可以帮助我们把不值得信任的模型变为值得信任的模型，例如移除泄漏的数据或者修改</a:t>
            </a:r>
            <a:r>
              <a:rPr lang="zh-CN" altLang="en-CN" dirty="0"/>
              <a:t>训练集</a:t>
            </a:r>
            <a:r>
              <a:rPr lang="zh-CN" altLang="en-US" dirty="0"/>
              <a:t>以避免数据偏移</a:t>
            </a:r>
            <a:endParaRPr lang="en-US" altLang="zh-CN" dirty="0"/>
          </a:p>
          <a:p>
            <a:endParaRPr lang="en-US" altLang="zh-CN" dirty="0"/>
          </a:p>
          <a:p>
            <a:r>
              <a:rPr lang="zh-CN" altLang="en-US" dirty="0"/>
              <a:t>举一个推荐系统的例子，与引人注目的文章标题相关的特征，放置高的重要性，虽然对模型准确度有益，但是对用户粘性和留存率带来坏处，为模型预测提供解释可以避免这一点。</a:t>
            </a:r>
            <a:endParaRPr lang="en-CN" dirty="0"/>
          </a:p>
          <a:p>
            <a:endParaRPr lang="en-US" altLang="zh-CN" dirty="0"/>
          </a:p>
        </p:txBody>
      </p:sp>
      <p:sp>
        <p:nvSpPr>
          <p:cNvPr id="4" name="Slide Number Placeholder 3"/>
          <p:cNvSpPr>
            <a:spLocks noGrp="1"/>
          </p:cNvSpPr>
          <p:nvPr>
            <p:ph type="sldNum" sz="quarter" idx="5"/>
          </p:nvPr>
        </p:nvSpPr>
        <p:spPr/>
        <p:txBody>
          <a:bodyPr/>
          <a:lstStyle/>
          <a:p>
            <a:fld id="{5B928C67-BE1D-9D4B-B2BC-EEAA5447A5D8}" type="slidenum">
              <a:rPr lang="en-CN" smtClean="0"/>
              <a:t>5</a:t>
            </a:fld>
            <a:endParaRPr lang="en-CN"/>
          </a:p>
        </p:txBody>
      </p:sp>
    </p:spTree>
    <p:extLst>
      <p:ext uri="{BB962C8B-B14F-4D97-AF65-F5344CB8AC3E}">
        <p14:creationId xmlns:p14="http://schemas.microsoft.com/office/powerpoint/2010/main" val="184733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In this case, an explanation is a small list of symptoms with relative weights</a:t>
            </a:r>
          </a:p>
          <a:p>
            <a:r>
              <a:rPr lang="en-CN" dirty="0"/>
              <a:t>绿色症状对贡献预测</a:t>
            </a:r>
            <a:r>
              <a:rPr lang="zh-CN" altLang="en-US" dirty="0"/>
              <a:t>，红色症状反对预测</a:t>
            </a:r>
            <a:endParaRPr lang="en-US" altLang="zh-CN" dirty="0"/>
          </a:p>
          <a:p>
            <a:r>
              <a:rPr lang="zh-CN" altLang="en-US" dirty="0"/>
              <a:t>给定解释，人类利用应用领域的先验知识来判断是否相信预测，同时可以避免数据泄漏</a:t>
            </a:r>
            <a:endParaRPr lang="en-US" altLang="zh-CN" dirty="0"/>
          </a:p>
          <a:p>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6</a:t>
            </a:fld>
            <a:endParaRPr lang="en-CN"/>
          </a:p>
        </p:txBody>
      </p:sp>
    </p:spTree>
    <p:extLst>
      <p:ext uri="{BB962C8B-B14F-4D97-AF65-F5344CB8AC3E}">
        <p14:creationId xmlns:p14="http://schemas.microsoft.com/office/powerpoint/2010/main" val="256247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7</a:t>
            </a:fld>
            <a:endParaRPr lang="en-CN"/>
          </a:p>
        </p:txBody>
      </p:sp>
    </p:spTree>
    <p:extLst>
      <p:ext uri="{BB962C8B-B14F-4D97-AF65-F5344CB8AC3E}">
        <p14:creationId xmlns:p14="http://schemas.microsoft.com/office/powerpoint/2010/main" val="222032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数据泄露</a:t>
            </a:r>
            <a:r>
              <a:rPr lang="zh-CN" altLang="en-US" dirty="0"/>
              <a:t>：病人的</a:t>
            </a:r>
            <a:r>
              <a:rPr lang="en-US" altLang="zh-CN" dirty="0"/>
              <a:t>id</a:t>
            </a:r>
            <a:r>
              <a:rPr lang="zh-CN" altLang="en-US" dirty="0"/>
              <a:t>作为训练数据的一个特征，被发现和</a:t>
            </a:r>
            <a:r>
              <a:rPr lang="zh-CN" altLang="en-CN" dirty="0"/>
              <a:t>训练</a:t>
            </a:r>
            <a:r>
              <a:rPr lang="zh-CN" altLang="en-US" dirty="0"/>
              <a:t>集和</a:t>
            </a:r>
            <a:r>
              <a:rPr lang="zh-CN" altLang="en-CN" dirty="0"/>
              <a:t>验证</a:t>
            </a:r>
            <a:r>
              <a:rPr lang="zh-CN" altLang="en-US" dirty="0"/>
              <a:t>集中的数据目标类别强相关。</a:t>
            </a:r>
            <a:r>
              <a:rPr lang="zh-CN" altLang="en-CN" dirty="0"/>
              <a:t>仅仅通过</a:t>
            </a:r>
            <a:r>
              <a:rPr lang="zh-CN" altLang="en-US" dirty="0"/>
              <a:t>观察预测和原始数据，很难发现这个问题。</a:t>
            </a:r>
            <a:endParaRPr lang="en-US" altLang="zh-CN" dirty="0"/>
          </a:p>
          <a:p>
            <a:r>
              <a:rPr lang="zh-CN" altLang="en-US" dirty="0"/>
              <a:t>数据偏移：</a:t>
            </a:r>
            <a:r>
              <a:rPr lang="en-US" altLang="zh-CN" dirty="0"/>
              <a:t>20</a:t>
            </a:r>
            <a:r>
              <a:rPr lang="zh-CN" altLang="en-US" dirty="0"/>
              <a:t>个新闻组数据集</a:t>
            </a:r>
            <a:endParaRPr lang="en-US" altLang="zh-CN" dirty="0"/>
          </a:p>
        </p:txBody>
      </p:sp>
      <p:sp>
        <p:nvSpPr>
          <p:cNvPr id="4" name="Slide Number Placeholder 3"/>
          <p:cNvSpPr>
            <a:spLocks noGrp="1"/>
          </p:cNvSpPr>
          <p:nvPr>
            <p:ph type="sldNum" sz="quarter" idx="5"/>
          </p:nvPr>
        </p:nvSpPr>
        <p:spPr/>
        <p:txBody>
          <a:bodyPr/>
          <a:lstStyle/>
          <a:p>
            <a:fld id="{5B928C67-BE1D-9D4B-B2BC-EEAA5447A5D8}" type="slidenum">
              <a:rPr lang="en-CN" smtClean="0"/>
              <a:t>8</a:t>
            </a:fld>
            <a:endParaRPr lang="en-CN"/>
          </a:p>
        </p:txBody>
      </p:sp>
    </p:spTree>
    <p:extLst>
      <p:ext uri="{BB962C8B-B14F-4D97-AF65-F5344CB8AC3E}">
        <p14:creationId xmlns:p14="http://schemas.microsoft.com/office/powerpoint/2010/main" val="323633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LIME</a:t>
            </a:r>
            <a:r>
              <a:rPr lang="zh-CN" altLang="en-US" dirty="0"/>
              <a:t> 学习一个可解释模型，在预测附近近似原始模型</a:t>
            </a:r>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10</a:t>
            </a:fld>
            <a:endParaRPr lang="en-CN"/>
          </a:p>
        </p:txBody>
      </p:sp>
    </p:spTree>
    <p:extLst>
      <p:ext uri="{BB962C8B-B14F-4D97-AF65-F5344CB8AC3E}">
        <p14:creationId xmlns:p14="http://schemas.microsoft.com/office/powerpoint/2010/main" val="2039949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11</a:t>
            </a:fld>
            <a:endParaRPr lang="en-CN"/>
          </a:p>
        </p:txBody>
      </p:sp>
    </p:spTree>
    <p:extLst>
      <p:ext uri="{BB962C8B-B14F-4D97-AF65-F5344CB8AC3E}">
        <p14:creationId xmlns:p14="http://schemas.microsoft.com/office/powerpoint/2010/main" val="10394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B928C67-BE1D-9D4B-B2BC-EEAA5447A5D8}" type="slidenum">
              <a:rPr lang="en-CN" smtClean="0"/>
              <a:t>12</a:t>
            </a:fld>
            <a:endParaRPr lang="en-CN"/>
          </a:p>
        </p:txBody>
      </p:sp>
    </p:spTree>
    <p:extLst>
      <p:ext uri="{BB962C8B-B14F-4D97-AF65-F5344CB8AC3E}">
        <p14:creationId xmlns:p14="http://schemas.microsoft.com/office/powerpoint/2010/main" val="9378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A401-3A43-6046-AB21-7836F473A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FC686EC-5BEC-1441-BF67-60F33F4BE6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BC03789-CEBA-3B40-8C6F-FD6C4088748B}"/>
              </a:ext>
            </a:extLst>
          </p:cNvPr>
          <p:cNvSpPr>
            <a:spLocks noGrp="1"/>
          </p:cNvSpPr>
          <p:nvPr>
            <p:ph type="dt" sz="half" idx="10"/>
          </p:nvPr>
        </p:nvSpPr>
        <p:spPr/>
        <p:txBody>
          <a:bodyPr/>
          <a:lstStyle/>
          <a:p>
            <a:fld id="{D20CB5F8-13C6-6249-AFAC-A7B86F75E071}" type="datetime1">
              <a:rPr lang="en-US" smtClean="0"/>
              <a:t>1/7/21</a:t>
            </a:fld>
            <a:endParaRPr lang="en-CN"/>
          </a:p>
        </p:txBody>
      </p:sp>
      <p:sp>
        <p:nvSpPr>
          <p:cNvPr id="5" name="Footer Placeholder 4">
            <a:extLst>
              <a:ext uri="{FF2B5EF4-FFF2-40B4-BE49-F238E27FC236}">
                <a16:creationId xmlns:a16="http://schemas.microsoft.com/office/drawing/2014/main" id="{0423C6D2-C42D-9A4B-A49A-1B9B70E74548}"/>
              </a:ext>
            </a:extLst>
          </p:cNvPr>
          <p:cNvSpPr>
            <a:spLocks noGrp="1"/>
          </p:cNvSpPr>
          <p:nvPr>
            <p:ph type="ftr" sz="quarter" idx="11"/>
          </p:nvPr>
        </p:nvSpPr>
        <p:spPr/>
        <p:txBody>
          <a:bodyPr/>
          <a:lstStyle/>
          <a:p>
            <a:r>
              <a:rPr lang="en-US"/>
              <a:t>IIP-SEMINAR</a:t>
            </a:r>
            <a:endParaRPr lang="en-CN"/>
          </a:p>
        </p:txBody>
      </p:sp>
      <p:sp>
        <p:nvSpPr>
          <p:cNvPr id="6" name="Slide Number Placeholder 5">
            <a:extLst>
              <a:ext uri="{FF2B5EF4-FFF2-40B4-BE49-F238E27FC236}">
                <a16:creationId xmlns:a16="http://schemas.microsoft.com/office/drawing/2014/main" id="{962B0F4E-C982-B24C-AC30-7769BDFC42AA}"/>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178288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8719-AD19-844E-8ADA-514890CE2444}"/>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CE041A90-1317-BB40-BCFF-F7EC4F3865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F27023C-0F88-DF44-BACA-CED5546AFC21}"/>
              </a:ext>
            </a:extLst>
          </p:cNvPr>
          <p:cNvSpPr>
            <a:spLocks noGrp="1"/>
          </p:cNvSpPr>
          <p:nvPr>
            <p:ph type="dt" sz="half" idx="10"/>
          </p:nvPr>
        </p:nvSpPr>
        <p:spPr/>
        <p:txBody>
          <a:bodyPr/>
          <a:lstStyle/>
          <a:p>
            <a:fld id="{20412C3A-FADB-E542-81E4-65D5EC46E829}" type="datetime1">
              <a:rPr lang="en-US" smtClean="0"/>
              <a:t>1/7/21</a:t>
            </a:fld>
            <a:endParaRPr lang="en-CN"/>
          </a:p>
        </p:txBody>
      </p:sp>
      <p:sp>
        <p:nvSpPr>
          <p:cNvPr id="5" name="Footer Placeholder 4">
            <a:extLst>
              <a:ext uri="{FF2B5EF4-FFF2-40B4-BE49-F238E27FC236}">
                <a16:creationId xmlns:a16="http://schemas.microsoft.com/office/drawing/2014/main" id="{9A863286-64B1-414A-AB5C-068A09B2EE4C}"/>
              </a:ext>
            </a:extLst>
          </p:cNvPr>
          <p:cNvSpPr>
            <a:spLocks noGrp="1"/>
          </p:cNvSpPr>
          <p:nvPr>
            <p:ph type="ftr" sz="quarter" idx="11"/>
          </p:nvPr>
        </p:nvSpPr>
        <p:spPr/>
        <p:txBody>
          <a:bodyPr/>
          <a:lstStyle/>
          <a:p>
            <a:r>
              <a:rPr lang="en-US"/>
              <a:t>IIP-SEMINAR</a:t>
            </a:r>
            <a:endParaRPr lang="en-CN"/>
          </a:p>
        </p:txBody>
      </p:sp>
      <p:sp>
        <p:nvSpPr>
          <p:cNvPr id="6" name="Slide Number Placeholder 5">
            <a:extLst>
              <a:ext uri="{FF2B5EF4-FFF2-40B4-BE49-F238E27FC236}">
                <a16:creationId xmlns:a16="http://schemas.microsoft.com/office/drawing/2014/main" id="{1B20DAE2-0B82-784A-9D77-2E0848FD26D2}"/>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261765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44E93-580F-FC4F-B172-3FC0809EEA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8CE93E5-02E8-6B41-8238-8E3D63E3D8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615BB8B-3249-7046-AB17-464E9DE0EBBA}"/>
              </a:ext>
            </a:extLst>
          </p:cNvPr>
          <p:cNvSpPr>
            <a:spLocks noGrp="1"/>
          </p:cNvSpPr>
          <p:nvPr>
            <p:ph type="dt" sz="half" idx="10"/>
          </p:nvPr>
        </p:nvSpPr>
        <p:spPr/>
        <p:txBody>
          <a:bodyPr/>
          <a:lstStyle/>
          <a:p>
            <a:fld id="{E1EE1745-5E3D-9C43-ACA4-C0F67331927F}" type="datetime1">
              <a:rPr lang="en-US" smtClean="0"/>
              <a:t>1/7/21</a:t>
            </a:fld>
            <a:endParaRPr lang="en-CN"/>
          </a:p>
        </p:txBody>
      </p:sp>
      <p:sp>
        <p:nvSpPr>
          <p:cNvPr id="5" name="Footer Placeholder 4">
            <a:extLst>
              <a:ext uri="{FF2B5EF4-FFF2-40B4-BE49-F238E27FC236}">
                <a16:creationId xmlns:a16="http://schemas.microsoft.com/office/drawing/2014/main" id="{058649F0-E006-0C47-BA70-D8F090F5F943}"/>
              </a:ext>
            </a:extLst>
          </p:cNvPr>
          <p:cNvSpPr>
            <a:spLocks noGrp="1"/>
          </p:cNvSpPr>
          <p:nvPr>
            <p:ph type="ftr" sz="quarter" idx="11"/>
          </p:nvPr>
        </p:nvSpPr>
        <p:spPr/>
        <p:txBody>
          <a:bodyPr/>
          <a:lstStyle/>
          <a:p>
            <a:r>
              <a:rPr lang="en-US"/>
              <a:t>IIP-SEMINAR</a:t>
            </a:r>
            <a:endParaRPr lang="en-CN"/>
          </a:p>
        </p:txBody>
      </p:sp>
      <p:sp>
        <p:nvSpPr>
          <p:cNvPr id="6" name="Slide Number Placeholder 5">
            <a:extLst>
              <a:ext uri="{FF2B5EF4-FFF2-40B4-BE49-F238E27FC236}">
                <a16:creationId xmlns:a16="http://schemas.microsoft.com/office/drawing/2014/main" id="{F8E3DC93-70D9-9841-A753-DD12A253A5D5}"/>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57592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7182-888F-244E-852C-69B22F45867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2DAB905-B0BB-844D-924D-1CACCD9B4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9D7CA3F-D147-F046-867B-C5CB4D36AE39}"/>
              </a:ext>
            </a:extLst>
          </p:cNvPr>
          <p:cNvSpPr>
            <a:spLocks noGrp="1"/>
          </p:cNvSpPr>
          <p:nvPr>
            <p:ph type="dt" sz="half" idx="10"/>
          </p:nvPr>
        </p:nvSpPr>
        <p:spPr/>
        <p:txBody>
          <a:bodyPr/>
          <a:lstStyle/>
          <a:p>
            <a:fld id="{5C078B29-CC26-1948-A634-71037C72D896}" type="datetime1">
              <a:rPr lang="en-US" smtClean="0"/>
              <a:t>1/7/21</a:t>
            </a:fld>
            <a:endParaRPr lang="en-CN"/>
          </a:p>
        </p:txBody>
      </p:sp>
      <p:sp>
        <p:nvSpPr>
          <p:cNvPr id="5" name="Footer Placeholder 4">
            <a:extLst>
              <a:ext uri="{FF2B5EF4-FFF2-40B4-BE49-F238E27FC236}">
                <a16:creationId xmlns:a16="http://schemas.microsoft.com/office/drawing/2014/main" id="{0050154F-9975-0448-B1F1-EF7DE1D992C0}"/>
              </a:ext>
            </a:extLst>
          </p:cNvPr>
          <p:cNvSpPr>
            <a:spLocks noGrp="1"/>
          </p:cNvSpPr>
          <p:nvPr>
            <p:ph type="ftr" sz="quarter" idx="11"/>
          </p:nvPr>
        </p:nvSpPr>
        <p:spPr/>
        <p:txBody>
          <a:bodyPr/>
          <a:lstStyle/>
          <a:p>
            <a:r>
              <a:rPr lang="en-US"/>
              <a:t>IIP-SEMINAR</a:t>
            </a:r>
            <a:endParaRPr lang="en-CN"/>
          </a:p>
        </p:txBody>
      </p:sp>
      <p:sp>
        <p:nvSpPr>
          <p:cNvPr id="6" name="Slide Number Placeholder 5">
            <a:extLst>
              <a:ext uri="{FF2B5EF4-FFF2-40B4-BE49-F238E27FC236}">
                <a16:creationId xmlns:a16="http://schemas.microsoft.com/office/drawing/2014/main" id="{4CE47241-FFBC-A546-9C47-A15307D0C20E}"/>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287543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C77A-978F-5647-A979-8DD299F99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8999454A-AB2A-5146-A916-5CF091726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384F4-88CB-B749-B118-7C0DEC2CA15A}"/>
              </a:ext>
            </a:extLst>
          </p:cNvPr>
          <p:cNvSpPr>
            <a:spLocks noGrp="1"/>
          </p:cNvSpPr>
          <p:nvPr>
            <p:ph type="dt" sz="half" idx="10"/>
          </p:nvPr>
        </p:nvSpPr>
        <p:spPr/>
        <p:txBody>
          <a:bodyPr/>
          <a:lstStyle/>
          <a:p>
            <a:fld id="{1B2AB106-C5F7-0D4B-B5A3-2B3CD6CF2656}" type="datetime1">
              <a:rPr lang="en-US" smtClean="0"/>
              <a:t>1/7/21</a:t>
            </a:fld>
            <a:endParaRPr lang="en-CN"/>
          </a:p>
        </p:txBody>
      </p:sp>
      <p:sp>
        <p:nvSpPr>
          <p:cNvPr id="5" name="Footer Placeholder 4">
            <a:extLst>
              <a:ext uri="{FF2B5EF4-FFF2-40B4-BE49-F238E27FC236}">
                <a16:creationId xmlns:a16="http://schemas.microsoft.com/office/drawing/2014/main" id="{6C7AFB27-C2DF-E845-A805-02FAAFAAA2AA}"/>
              </a:ext>
            </a:extLst>
          </p:cNvPr>
          <p:cNvSpPr>
            <a:spLocks noGrp="1"/>
          </p:cNvSpPr>
          <p:nvPr>
            <p:ph type="ftr" sz="quarter" idx="11"/>
          </p:nvPr>
        </p:nvSpPr>
        <p:spPr/>
        <p:txBody>
          <a:bodyPr/>
          <a:lstStyle/>
          <a:p>
            <a:r>
              <a:rPr lang="en-US"/>
              <a:t>IIP-SEMINAR</a:t>
            </a:r>
            <a:endParaRPr lang="en-CN"/>
          </a:p>
        </p:txBody>
      </p:sp>
      <p:sp>
        <p:nvSpPr>
          <p:cNvPr id="6" name="Slide Number Placeholder 5">
            <a:extLst>
              <a:ext uri="{FF2B5EF4-FFF2-40B4-BE49-F238E27FC236}">
                <a16:creationId xmlns:a16="http://schemas.microsoft.com/office/drawing/2014/main" id="{A809AA99-B53D-294F-A397-D9C1D9CF372D}"/>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119371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4757-045F-4E41-AC7D-310F8178AE5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818B3B19-2236-DE49-B531-19E7A6AE6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43A377C4-5A8B-F541-88A3-9BD297A60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AFDDF58D-FBE9-7F41-828B-7267DAF49610}"/>
              </a:ext>
            </a:extLst>
          </p:cNvPr>
          <p:cNvSpPr>
            <a:spLocks noGrp="1"/>
          </p:cNvSpPr>
          <p:nvPr>
            <p:ph type="dt" sz="half" idx="10"/>
          </p:nvPr>
        </p:nvSpPr>
        <p:spPr/>
        <p:txBody>
          <a:bodyPr/>
          <a:lstStyle/>
          <a:p>
            <a:fld id="{4D7C3E06-9A5C-6E4F-8768-7D07224126C5}" type="datetime1">
              <a:rPr lang="en-US" smtClean="0"/>
              <a:t>1/7/21</a:t>
            </a:fld>
            <a:endParaRPr lang="en-CN"/>
          </a:p>
        </p:txBody>
      </p:sp>
      <p:sp>
        <p:nvSpPr>
          <p:cNvPr id="6" name="Footer Placeholder 5">
            <a:extLst>
              <a:ext uri="{FF2B5EF4-FFF2-40B4-BE49-F238E27FC236}">
                <a16:creationId xmlns:a16="http://schemas.microsoft.com/office/drawing/2014/main" id="{370BB36F-9E3A-D24F-AA6E-5B6450E24CE3}"/>
              </a:ext>
            </a:extLst>
          </p:cNvPr>
          <p:cNvSpPr>
            <a:spLocks noGrp="1"/>
          </p:cNvSpPr>
          <p:nvPr>
            <p:ph type="ftr" sz="quarter" idx="11"/>
          </p:nvPr>
        </p:nvSpPr>
        <p:spPr/>
        <p:txBody>
          <a:bodyPr/>
          <a:lstStyle/>
          <a:p>
            <a:r>
              <a:rPr lang="en-US"/>
              <a:t>IIP-SEMINAR</a:t>
            </a:r>
            <a:endParaRPr lang="en-CN"/>
          </a:p>
        </p:txBody>
      </p:sp>
      <p:sp>
        <p:nvSpPr>
          <p:cNvPr id="7" name="Slide Number Placeholder 6">
            <a:extLst>
              <a:ext uri="{FF2B5EF4-FFF2-40B4-BE49-F238E27FC236}">
                <a16:creationId xmlns:a16="http://schemas.microsoft.com/office/drawing/2014/main" id="{A6A191FA-55F5-6D41-BBA2-D96BFE8A44E4}"/>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3136368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315C-E141-E24F-ABFD-B7E1BCFFC4CB}"/>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036327D9-EC9F-F745-B7FD-43D52C1EC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0716A1-B797-2A40-9BE9-2B65872425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EB9BA0AA-1A74-0E4C-8C2D-812FDA397C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8F43C-0999-BE4C-87B4-EF7A69875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D68094E3-6E0E-A941-A13C-9E866B6863F6}"/>
              </a:ext>
            </a:extLst>
          </p:cNvPr>
          <p:cNvSpPr>
            <a:spLocks noGrp="1"/>
          </p:cNvSpPr>
          <p:nvPr>
            <p:ph type="dt" sz="half" idx="10"/>
          </p:nvPr>
        </p:nvSpPr>
        <p:spPr/>
        <p:txBody>
          <a:bodyPr/>
          <a:lstStyle/>
          <a:p>
            <a:fld id="{8979FB0C-8AB7-4C43-BB34-E4E5AECC7F31}" type="datetime1">
              <a:rPr lang="en-US" smtClean="0"/>
              <a:t>1/7/21</a:t>
            </a:fld>
            <a:endParaRPr lang="en-CN"/>
          </a:p>
        </p:txBody>
      </p:sp>
      <p:sp>
        <p:nvSpPr>
          <p:cNvPr id="8" name="Footer Placeholder 7">
            <a:extLst>
              <a:ext uri="{FF2B5EF4-FFF2-40B4-BE49-F238E27FC236}">
                <a16:creationId xmlns:a16="http://schemas.microsoft.com/office/drawing/2014/main" id="{D400BB9E-BDC7-734B-8E72-D89650DA77FC}"/>
              </a:ext>
            </a:extLst>
          </p:cNvPr>
          <p:cNvSpPr>
            <a:spLocks noGrp="1"/>
          </p:cNvSpPr>
          <p:nvPr>
            <p:ph type="ftr" sz="quarter" idx="11"/>
          </p:nvPr>
        </p:nvSpPr>
        <p:spPr/>
        <p:txBody>
          <a:bodyPr/>
          <a:lstStyle/>
          <a:p>
            <a:r>
              <a:rPr lang="en-US"/>
              <a:t>IIP-SEMINAR</a:t>
            </a:r>
            <a:endParaRPr lang="en-CN"/>
          </a:p>
        </p:txBody>
      </p:sp>
      <p:sp>
        <p:nvSpPr>
          <p:cNvPr id="9" name="Slide Number Placeholder 8">
            <a:extLst>
              <a:ext uri="{FF2B5EF4-FFF2-40B4-BE49-F238E27FC236}">
                <a16:creationId xmlns:a16="http://schemas.microsoft.com/office/drawing/2014/main" id="{F2116D80-C053-3F4D-AD09-4D1AFCFAA838}"/>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413083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DDC8-8F78-C24C-8140-83E975392341}"/>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86DDC9AE-070A-374F-933E-53BD5CA333AF}"/>
              </a:ext>
            </a:extLst>
          </p:cNvPr>
          <p:cNvSpPr>
            <a:spLocks noGrp="1"/>
          </p:cNvSpPr>
          <p:nvPr>
            <p:ph type="dt" sz="half" idx="10"/>
          </p:nvPr>
        </p:nvSpPr>
        <p:spPr/>
        <p:txBody>
          <a:bodyPr/>
          <a:lstStyle/>
          <a:p>
            <a:fld id="{48B67DF6-2351-574C-ABB6-08A27253F14A}" type="datetime1">
              <a:rPr lang="en-US" smtClean="0"/>
              <a:t>1/7/21</a:t>
            </a:fld>
            <a:endParaRPr lang="en-CN"/>
          </a:p>
        </p:txBody>
      </p:sp>
      <p:sp>
        <p:nvSpPr>
          <p:cNvPr id="4" name="Footer Placeholder 3">
            <a:extLst>
              <a:ext uri="{FF2B5EF4-FFF2-40B4-BE49-F238E27FC236}">
                <a16:creationId xmlns:a16="http://schemas.microsoft.com/office/drawing/2014/main" id="{5CA3E56A-B05F-094C-A8F5-09495A97540E}"/>
              </a:ext>
            </a:extLst>
          </p:cNvPr>
          <p:cNvSpPr>
            <a:spLocks noGrp="1"/>
          </p:cNvSpPr>
          <p:nvPr>
            <p:ph type="ftr" sz="quarter" idx="11"/>
          </p:nvPr>
        </p:nvSpPr>
        <p:spPr/>
        <p:txBody>
          <a:bodyPr/>
          <a:lstStyle/>
          <a:p>
            <a:r>
              <a:rPr lang="en-US"/>
              <a:t>IIP-SEMINAR</a:t>
            </a:r>
            <a:endParaRPr lang="en-CN"/>
          </a:p>
        </p:txBody>
      </p:sp>
      <p:sp>
        <p:nvSpPr>
          <p:cNvPr id="5" name="Slide Number Placeholder 4">
            <a:extLst>
              <a:ext uri="{FF2B5EF4-FFF2-40B4-BE49-F238E27FC236}">
                <a16:creationId xmlns:a16="http://schemas.microsoft.com/office/drawing/2014/main" id="{EB88EFFD-0673-E14C-A4EA-A41794ECAD9D}"/>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194868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7352D-159B-F740-9A9A-935375E0817D}"/>
              </a:ext>
            </a:extLst>
          </p:cNvPr>
          <p:cNvSpPr>
            <a:spLocks noGrp="1"/>
          </p:cNvSpPr>
          <p:nvPr>
            <p:ph type="dt" sz="half" idx="10"/>
          </p:nvPr>
        </p:nvSpPr>
        <p:spPr/>
        <p:txBody>
          <a:bodyPr/>
          <a:lstStyle/>
          <a:p>
            <a:fld id="{2DEDC0CC-D88D-E440-B246-F99B6358F2D6}" type="datetime1">
              <a:rPr lang="en-US" smtClean="0"/>
              <a:t>1/7/21</a:t>
            </a:fld>
            <a:endParaRPr lang="en-CN"/>
          </a:p>
        </p:txBody>
      </p:sp>
      <p:sp>
        <p:nvSpPr>
          <p:cNvPr id="3" name="Footer Placeholder 2">
            <a:extLst>
              <a:ext uri="{FF2B5EF4-FFF2-40B4-BE49-F238E27FC236}">
                <a16:creationId xmlns:a16="http://schemas.microsoft.com/office/drawing/2014/main" id="{D574599A-8062-144C-BCD6-930A72479F62}"/>
              </a:ext>
            </a:extLst>
          </p:cNvPr>
          <p:cNvSpPr>
            <a:spLocks noGrp="1"/>
          </p:cNvSpPr>
          <p:nvPr>
            <p:ph type="ftr" sz="quarter" idx="11"/>
          </p:nvPr>
        </p:nvSpPr>
        <p:spPr/>
        <p:txBody>
          <a:bodyPr/>
          <a:lstStyle/>
          <a:p>
            <a:r>
              <a:rPr lang="en-US"/>
              <a:t>IIP-SEMINAR</a:t>
            </a:r>
            <a:endParaRPr lang="en-CN"/>
          </a:p>
        </p:txBody>
      </p:sp>
      <p:sp>
        <p:nvSpPr>
          <p:cNvPr id="4" name="Slide Number Placeholder 3">
            <a:extLst>
              <a:ext uri="{FF2B5EF4-FFF2-40B4-BE49-F238E27FC236}">
                <a16:creationId xmlns:a16="http://schemas.microsoft.com/office/drawing/2014/main" id="{3CE52021-8063-A544-BCF6-BFD2E1B5C49A}"/>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224134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0363-9FD2-D749-8771-61971D09C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87F0659B-E120-AE43-BA68-A3B9113F7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23EE2F97-DEA4-2D4D-9AEB-7C5462821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A27DB-1211-6647-8C2A-66E957A6A925}"/>
              </a:ext>
            </a:extLst>
          </p:cNvPr>
          <p:cNvSpPr>
            <a:spLocks noGrp="1"/>
          </p:cNvSpPr>
          <p:nvPr>
            <p:ph type="dt" sz="half" idx="10"/>
          </p:nvPr>
        </p:nvSpPr>
        <p:spPr/>
        <p:txBody>
          <a:bodyPr/>
          <a:lstStyle/>
          <a:p>
            <a:fld id="{23F75405-66D1-6442-A2CD-E9935B8639B1}" type="datetime1">
              <a:rPr lang="en-US" smtClean="0"/>
              <a:t>1/7/21</a:t>
            </a:fld>
            <a:endParaRPr lang="en-CN"/>
          </a:p>
        </p:txBody>
      </p:sp>
      <p:sp>
        <p:nvSpPr>
          <p:cNvPr id="6" name="Footer Placeholder 5">
            <a:extLst>
              <a:ext uri="{FF2B5EF4-FFF2-40B4-BE49-F238E27FC236}">
                <a16:creationId xmlns:a16="http://schemas.microsoft.com/office/drawing/2014/main" id="{26CD3331-172B-0045-9B38-29879778B722}"/>
              </a:ext>
            </a:extLst>
          </p:cNvPr>
          <p:cNvSpPr>
            <a:spLocks noGrp="1"/>
          </p:cNvSpPr>
          <p:nvPr>
            <p:ph type="ftr" sz="quarter" idx="11"/>
          </p:nvPr>
        </p:nvSpPr>
        <p:spPr/>
        <p:txBody>
          <a:bodyPr/>
          <a:lstStyle/>
          <a:p>
            <a:r>
              <a:rPr lang="en-US"/>
              <a:t>IIP-SEMINAR</a:t>
            </a:r>
            <a:endParaRPr lang="en-CN"/>
          </a:p>
        </p:txBody>
      </p:sp>
      <p:sp>
        <p:nvSpPr>
          <p:cNvPr id="7" name="Slide Number Placeholder 6">
            <a:extLst>
              <a:ext uri="{FF2B5EF4-FFF2-40B4-BE49-F238E27FC236}">
                <a16:creationId xmlns:a16="http://schemas.microsoft.com/office/drawing/2014/main" id="{E0A7D191-558C-3F46-A5F5-369C7ADD35F4}"/>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21231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EABF-9A39-8143-AC05-3CB7B474F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7D157F23-02DC-5C48-ABB4-AB6F27981B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5CFFE94E-8622-F147-84A0-6F5C1F3C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8F300-4739-3847-9EE4-82FDB5A4EDBC}"/>
              </a:ext>
            </a:extLst>
          </p:cNvPr>
          <p:cNvSpPr>
            <a:spLocks noGrp="1"/>
          </p:cNvSpPr>
          <p:nvPr>
            <p:ph type="dt" sz="half" idx="10"/>
          </p:nvPr>
        </p:nvSpPr>
        <p:spPr/>
        <p:txBody>
          <a:bodyPr/>
          <a:lstStyle/>
          <a:p>
            <a:fld id="{117B1C5B-7837-DE49-9D30-D93D8D1C736B}" type="datetime1">
              <a:rPr lang="en-US" smtClean="0"/>
              <a:t>1/7/21</a:t>
            </a:fld>
            <a:endParaRPr lang="en-CN"/>
          </a:p>
        </p:txBody>
      </p:sp>
      <p:sp>
        <p:nvSpPr>
          <p:cNvPr id="6" name="Footer Placeholder 5">
            <a:extLst>
              <a:ext uri="{FF2B5EF4-FFF2-40B4-BE49-F238E27FC236}">
                <a16:creationId xmlns:a16="http://schemas.microsoft.com/office/drawing/2014/main" id="{6633E6B4-AB29-8E41-B44E-6B1077C071A3}"/>
              </a:ext>
            </a:extLst>
          </p:cNvPr>
          <p:cNvSpPr>
            <a:spLocks noGrp="1"/>
          </p:cNvSpPr>
          <p:nvPr>
            <p:ph type="ftr" sz="quarter" idx="11"/>
          </p:nvPr>
        </p:nvSpPr>
        <p:spPr/>
        <p:txBody>
          <a:bodyPr/>
          <a:lstStyle/>
          <a:p>
            <a:r>
              <a:rPr lang="en-US"/>
              <a:t>IIP-SEMINAR</a:t>
            </a:r>
            <a:endParaRPr lang="en-CN"/>
          </a:p>
        </p:txBody>
      </p:sp>
      <p:sp>
        <p:nvSpPr>
          <p:cNvPr id="7" name="Slide Number Placeholder 6">
            <a:extLst>
              <a:ext uri="{FF2B5EF4-FFF2-40B4-BE49-F238E27FC236}">
                <a16:creationId xmlns:a16="http://schemas.microsoft.com/office/drawing/2014/main" id="{D842A040-B627-4642-B330-AE1FDFF6A291}"/>
              </a:ext>
            </a:extLst>
          </p:cNvPr>
          <p:cNvSpPr>
            <a:spLocks noGrp="1"/>
          </p:cNvSpPr>
          <p:nvPr>
            <p:ph type="sldNum" sz="quarter" idx="12"/>
          </p:nvPr>
        </p:nvSpPr>
        <p:spPr/>
        <p:txBody>
          <a:bodyPr/>
          <a:lstStyle/>
          <a:p>
            <a:fld id="{52272B3B-A072-D241-B4B1-5C02A846C241}" type="slidenum">
              <a:rPr lang="en-CN" smtClean="0"/>
              <a:t>‹#›</a:t>
            </a:fld>
            <a:endParaRPr lang="en-CN"/>
          </a:p>
        </p:txBody>
      </p:sp>
    </p:spTree>
    <p:extLst>
      <p:ext uri="{BB962C8B-B14F-4D97-AF65-F5344CB8AC3E}">
        <p14:creationId xmlns:p14="http://schemas.microsoft.com/office/powerpoint/2010/main" val="327498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0BBB2-DF8B-A94C-B0FE-C24AD43C89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26821FF1-40B9-6040-BA6B-A957BB122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DA88E8D-2FFE-3D45-95A2-CDCBA6D53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F04A5-F482-944A-9B5C-5B9BB3ADACEC}" type="datetime1">
              <a:rPr lang="en-US" smtClean="0"/>
              <a:t>1/7/21</a:t>
            </a:fld>
            <a:endParaRPr lang="en-CN"/>
          </a:p>
        </p:txBody>
      </p:sp>
      <p:sp>
        <p:nvSpPr>
          <p:cNvPr id="5" name="Footer Placeholder 4">
            <a:extLst>
              <a:ext uri="{FF2B5EF4-FFF2-40B4-BE49-F238E27FC236}">
                <a16:creationId xmlns:a16="http://schemas.microsoft.com/office/drawing/2014/main" id="{D7014CBB-2F80-CD46-BC22-615788943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IIP-SEMINAR</a:t>
            </a:r>
            <a:endParaRPr lang="en-CN"/>
          </a:p>
        </p:txBody>
      </p:sp>
      <p:sp>
        <p:nvSpPr>
          <p:cNvPr id="6" name="Slide Number Placeholder 5">
            <a:extLst>
              <a:ext uri="{FF2B5EF4-FFF2-40B4-BE49-F238E27FC236}">
                <a16:creationId xmlns:a16="http://schemas.microsoft.com/office/drawing/2014/main" id="{8A94225A-D55B-7E40-A4A1-E215400FC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72B3B-A072-D241-B4B1-5C02A846C241}" type="slidenum">
              <a:rPr lang="en-CN" smtClean="0"/>
              <a:t>‹#›</a:t>
            </a:fld>
            <a:endParaRPr lang="en-CN"/>
          </a:p>
        </p:txBody>
      </p:sp>
    </p:spTree>
    <p:extLst>
      <p:ext uri="{BB962C8B-B14F-4D97-AF65-F5344CB8AC3E}">
        <p14:creationId xmlns:p14="http://schemas.microsoft.com/office/powerpoint/2010/main" val="220295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7DEF-9179-1F4B-AE57-4A2F3F35CC17}"/>
              </a:ext>
            </a:extLst>
          </p:cNvPr>
          <p:cNvSpPr>
            <a:spLocks noGrp="1"/>
          </p:cNvSpPr>
          <p:nvPr>
            <p:ph type="ctrTitle"/>
          </p:nvPr>
        </p:nvSpPr>
        <p:spPr>
          <a:xfrm>
            <a:off x="0" y="1550369"/>
            <a:ext cx="12192000" cy="2039078"/>
          </a:xfrm>
        </p:spPr>
        <p:txBody>
          <a:bodyPr>
            <a:normAutofit fontScale="90000"/>
          </a:bodyPr>
          <a:lstStyle/>
          <a:p>
            <a:r>
              <a:rPr lang="en-CN" dirty="0">
                <a:solidFill>
                  <a:srgbClr val="0070C0"/>
                </a:solidFill>
              </a:rPr>
              <a:t>“Why Should I Trust You?”</a:t>
            </a:r>
            <a:br>
              <a:rPr lang="en-CN" dirty="0">
                <a:solidFill>
                  <a:srgbClr val="0070C0"/>
                </a:solidFill>
              </a:rPr>
            </a:br>
            <a:r>
              <a:rPr lang="en-CN" dirty="0">
                <a:solidFill>
                  <a:srgbClr val="0070C0"/>
                </a:solidFill>
              </a:rPr>
              <a:t>Explaining the Predictions of Any Classifier</a:t>
            </a:r>
          </a:p>
        </p:txBody>
      </p:sp>
      <p:sp>
        <p:nvSpPr>
          <p:cNvPr id="10" name="TextBox 9">
            <a:extLst>
              <a:ext uri="{FF2B5EF4-FFF2-40B4-BE49-F238E27FC236}">
                <a16:creationId xmlns:a16="http://schemas.microsoft.com/office/drawing/2014/main" id="{78561066-A32D-114F-9BDD-C595D2611F15}"/>
              </a:ext>
            </a:extLst>
          </p:cNvPr>
          <p:cNvSpPr txBox="1"/>
          <p:nvPr/>
        </p:nvSpPr>
        <p:spPr>
          <a:xfrm>
            <a:off x="5404262" y="3746026"/>
            <a:ext cx="1383476" cy="369332"/>
          </a:xfrm>
          <a:prstGeom prst="rect">
            <a:avLst/>
          </a:prstGeom>
          <a:noFill/>
        </p:spPr>
        <p:txBody>
          <a:bodyPr wrap="square" rtlCol="0">
            <a:spAutoFit/>
          </a:bodyPr>
          <a:lstStyle/>
          <a:p>
            <a:pPr algn="ctr"/>
            <a:r>
              <a:rPr lang="en-CN" dirty="0"/>
              <a:t>Wenyu Jiang</a:t>
            </a:r>
          </a:p>
        </p:txBody>
      </p:sp>
      <p:grpSp>
        <p:nvGrpSpPr>
          <p:cNvPr id="22" name="Group 21">
            <a:extLst>
              <a:ext uri="{FF2B5EF4-FFF2-40B4-BE49-F238E27FC236}">
                <a16:creationId xmlns:a16="http://schemas.microsoft.com/office/drawing/2014/main" id="{0182F533-C2F7-724D-8158-13A3EA9A52B6}"/>
              </a:ext>
            </a:extLst>
          </p:cNvPr>
          <p:cNvGrpSpPr/>
          <p:nvPr/>
        </p:nvGrpSpPr>
        <p:grpSpPr>
          <a:xfrm>
            <a:off x="3870865" y="4288092"/>
            <a:ext cx="1383476" cy="1271271"/>
            <a:chOff x="3668126" y="4980543"/>
            <a:chExt cx="1383476" cy="1271271"/>
          </a:xfrm>
        </p:grpSpPr>
        <p:pic>
          <p:nvPicPr>
            <p:cNvPr id="16" name="Picture 15" descr="Logo&#10;&#10;Description automatically generated">
              <a:extLst>
                <a:ext uri="{FF2B5EF4-FFF2-40B4-BE49-F238E27FC236}">
                  <a16:creationId xmlns:a16="http://schemas.microsoft.com/office/drawing/2014/main" id="{E7071579-5E76-7249-82AF-E93F6C92482D}"/>
                </a:ext>
              </a:extLst>
            </p:cNvPr>
            <p:cNvPicPr>
              <a:picLocks noChangeAspect="1"/>
            </p:cNvPicPr>
            <p:nvPr/>
          </p:nvPicPr>
          <p:blipFill>
            <a:blip r:embed="rId3"/>
            <a:stretch>
              <a:fillRect/>
            </a:stretch>
          </p:blipFill>
          <p:spPr>
            <a:xfrm>
              <a:off x="4000307" y="5349875"/>
              <a:ext cx="719114" cy="901939"/>
            </a:xfrm>
            <a:prstGeom prst="rect">
              <a:avLst/>
            </a:prstGeom>
          </p:spPr>
        </p:pic>
        <p:sp>
          <p:nvSpPr>
            <p:cNvPr id="20" name="TextBox 19">
              <a:extLst>
                <a:ext uri="{FF2B5EF4-FFF2-40B4-BE49-F238E27FC236}">
                  <a16:creationId xmlns:a16="http://schemas.microsoft.com/office/drawing/2014/main" id="{DCD426BC-530F-7F43-826C-47529E285DFB}"/>
                </a:ext>
              </a:extLst>
            </p:cNvPr>
            <p:cNvSpPr txBox="1"/>
            <p:nvPr/>
          </p:nvSpPr>
          <p:spPr>
            <a:xfrm>
              <a:off x="3668126" y="4980543"/>
              <a:ext cx="1383476" cy="369332"/>
            </a:xfrm>
            <a:prstGeom prst="rect">
              <a:avLst/>
            </a:prstGeom>
            <a:noFill/>
          </p:spPr>
          <p:txBody>
            <a:bodyPr wrap="square" rtlCol="0">
              <a:spAutoFit/>
            </a:bodyPr>
            <a:lstStyle/>
            <a:p>
              <a:pPr algn="ctr"/>
              <a:r>
                <a:rPr lang="en-CN" dirty="0"/>
                <a:t>NJU</a:t>
              </a:r>
            </a:p>
          </p:txBody>
        </p:sp>
      </p:grpSp>
      <p:grpSp>
        <p:nvGrpSpPr>
          <p:cNvPr id="23" name="Group 22">
            <a:extLst>
              <a:ext uri="{FF2B5EF4-FFF2-40B4-BE49-F238E27FC236}">
                <a16:creationId xmlns:a16="http://schemas.microsoft.com/office/drawing/2014/main" id="{FB1E88A3-C090-AB47-8D4F-D64634CB4304}"/>
              </a:ext>
            </a:extLst>
          </p:cNvPr>
          <p:cNvGrpSpPr/>
          <p:nvPr/>
        </p:nvGrpSpPr>
        <p:grpSpPr>
          <a:xfrm>
            <a:off x="6937661" y="4288092"/>
            <a:ext cx="1383476" cy="1246449"/>
            <a:chOff x="7216002" y="4980543"/>
            <a:chExt cx="1383476" cy="1246449"/>
          </a:xfrm>
        </p:grpSpPr>
        <p:pic>
          <p:nvPicPr>
            <p:cNvPr id="18" name="Picture 17" descr="Logo, company name&#10;&#10;Description automatically generated">
              <a:extLst>
                <a:ext uri="{FF2B5EF4-FFF2-40B4-BE49-F238E27FC236}">
                  <a16:creationId xmlns:a16="http://schemas.microsoft.com/office/drawing/2014/main" id="{E2431115-E0CA-2C42-9E08-EFC7A0663A33}"/>
                </a:ext>
              </a:extLst>
            </p:cNvPr>
            <p:cNvPicPr>
              <a:picLocks noChangeAspect="1"/>
            </p:cNvPicPr>
            <p:nvPr/>
          </p:nvPicPr>
          <p:blipFill>
            <a:blip r:embed="rId4"/>
            <a:stretch>
              <a:fillRect/>
            </a:stretch>
          </p:blipFill>
          <p:spPr>
            <a:xfrm>
              <a:off x="7472581" y="5349875"/>
              <a:ext cx="870318" cy="877117"/>
            </a:xfrm>
            <a:prstGeom prst="rect">
              <a:avLst/>
            </a:prstGeom>
          </p:spPr>
        </p:pic>
        <p:sp>
          <p:nvSpPr>
            <p:cNvPr id="21" name="TextBox 20">
              <a:extLst>
                <a:ext uri="{FF2B5EF4-FFF2-40B4-BE49-F238E27FC236}">
                  <a16:creationId xmlns:a16="http://schemas.microsoft.com/office/drawing/2014/main" id="{05959521-B48A-C447-BE40-E3B8D69A7993}"/>
                </a:ext>
              </a:extLst>
            </p:cNvPr>
            <p:cNvSpPr txBox="1"/>
            <p:nvPr/>
          </p:nvSpPr>
          <p:spPr>
            <a:xfrm>
              <a:off x="7216002" y="4980543"/>
              <a:ext cx="1383476" cy="369332"/>
            </a:xfrm>
            <a:prstGeom prst="rect">
              <a:avLst/>
            </a:prstGeom>
            <a:noFill/>
          </p:spPr>
          <p:txBody>
            <a:bodyPr wrap="square" rtlCol="0">
              <a:spAutoFit/>
            </a:bodyPr>
            <a:lstStyle/>
            <a:p>
              <a:pPr algn="ctr"/>
              <a:r>
                <a:rPr lang="en-CN" dirty="0"/>
                <a:t>NJU-CS</a:t>
              </a:r>
            </a:p>
          </p:txBody>
        </p:sp>
      </p:grpSp>
    </p:spTree>
    <p:extLst>
      <p:ext uri="{BB962C8B-B14F-4D97-AF65-F5344CB8AC3E}">
        <p14:creationId xmlns:p14="http://schemas.microsoft.com/office/powerpoint/2010/main" val="2933345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LIME</a:t>
            </a:r>
            <a:r>
              <a:rPr lang="en-US" dirty="0">
                <a:solidFill>
                  <a:srgbClr val="0070C0"/>
                </a:solidFill>
              </a:rPr>
              <a:t>(</a:t>
            </a:r>
            <a:r>
              <a:rPr lang="en-US" sz="3600" dirty="0">
                <a:solidFill>
                  <a:srgbClr val="0070C0"/>
                </a:solidFill>
              </a:rPr>
              <a:t>Local Interpretable Model-agnostic Explanations</a:t>
            </a:r>
            <a:r>
              <a:rPr lang="en-US" dirty="0">
                <a:solidFill>
                  <a:srgbClr val="0070C0"/>
                </a:solidFill>
              </a:rPr>
              <a:t>)</a:t>
            </a:r>
            <a:endParaRPr lang="en-CN" dirty="0">
              <a:solidFill>
                <a:srgbClr val="0070C0"/>
              </a:solidFill>
            </a:endParaRP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10</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D996388-DC09-2840-A662-9888A8BBB699}"/>
              </a:ext>
            </a:extLst>
          </p:cNvPr>
          <p:cNvSpPr txBox="1"/>
          <p:nvPr/>
        </p:nvSpPr>
        <p:spPr>
          <a:xfrm>
            <a:off x="606469" y="1236012"/>
            <a:ext cx="10647577" cy="1354217"/>
          </a:xfrm>
          <a:prstGeom prst="rect">
            <a:avLst/>
          </a:prstGeom>
          <a:noFill/>
        </p:spPr>
        <p:txBody>
          <a:bodyPr wrap="square" rtlCol="0">
            <a:spAutoFit/>
          </a:bodyPr>
          <a:lstStyle/>
          <a:p>
            <a:r>
              <a:rPr lang="en-US" sz="3200" i="1" dirty="0"/>
              <a:t>“LIME: explain the predictions of agnostic model in a faithful way by approximating it </a:t>
            </a:r>
            <a:r>
              <a:rPr lang="en-US" sz="3200" b="1" i="1" dirty="0">
                <a:solidFill>
                  <a:srgbClr val="FF0000"/>
                </a:solidFill>
              </a:rPr>
              <a:t>locally</a:t>
            </a:r>
            <a:r>
              <a:rPr lang="en-US" sz="3200" i="1" dirty="0"/>
              <a:t> with an interpretable model”</a:t>
            </a:r>
          </a:p>
          <a:p>
            <a:pPr marL="342900" indent="-342900">
              <a:buAutoNum type="arabicPeriod"/>
            </a:pPr>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31C5BD3-A145-2647-85F5-D6D088264638}"/>
                  </a:ext>
                </a:extLst>
              </p:cNvPr>
              <p:cNvSpPr txBox="1"/>
              <p:nvPr/>
            </p:nvSpPr>
            <p:spPr>
              <a:xfrm>
                <a:off x="606468" y="2304607"/>
                <a:ext cx="11585531" cy="1938992"/>
              </a:xfrm>
              <a:prstGeom prst="rect">
                <a:avLst/>
              </a:prstGeom>
              <a:noFill/>
            </p:spPr>
            <p:txBody>
              <a:bodyPr wrap="square" rtlCol="0">
                <a:spAutoFit/>
              </a:bodyPr>
              <a:lstStyle/>
              <a:p>
                <a:r>
                  <a:rPr lang="en-CN" sz="2400" dirty="0"/>
                  <a:t>1. Original representation: samples with features used to train the classifier</a:t>
                </a:r>
              </a:p>
              <a:p>
                <a:r>
                  <a:rPr lang="en-US" sz="2400" dirty="0"/>
                  <a:t>	</a:t>
                </a:r>
                <a:r>
                  <a:rPr lang="en-US"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CN" dirty="0"/>
                  <a:t> R^d, original representation of an instance being explained</a:t>
                </a:r>
              </a:p>
              <a:p>
                <a:r>
                  <a:rPr lang="zh-CN" altLang="en-US" sz="2400" dirty="0"/>
                  <a:t>    </a:t>
                </a:r>
                <a:r>
                  <a:rPr lang="en-CN" sz="2400" dirty="0"/>
                  <a:t>Interpretable representation: a representation of explainer’s input that is</a:t>
                </a:r>
                <a:r>
                  <a:rPr lang="zh-CN" altLang="en-US" sz="2400" dirty="0"/>
                  <a:t> </a:t>
                </a:r>
                <a:r>
                  <a:rPr lang="en-CN" sz="2400" dirty="0"/>
                  <a:t>understandable to humans</a:t>
                </a:r>
              </a:p>
              <a:p>
                <a:r>
                  <a:rPr lang="en-US" sz="2400" dirty="0"/>
                  <a:t>	</a:t>
                </a:r>
                <a:r>
                  <a:rPr lang="en-US" dirty="0"/>
                  <a:t>x’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CN" dirty="0"/>
                  <a:t> {0, 1}^d’, denote a binary vector for its interpretable representation</a:t>
                </a:r>
              </a:p>
            </p:txBody>
          </p:sp>
        </mc:Choice>
        <mc:Fallback>
          <p:sp>
            <p:nvSpPr>
              <p:cNvPr id="12" name="TextBox 11">
                <a:extLst>
                  <a:ext uri="{FF2B5EF4-FFF2-40B4-BE49-F238E27FC236}">
                    <a16:creationId xmlns:a16="http://schemas.microsoft.com/office/drawing/2014/main" id="{931C5BD3-A145-2647-85F5-D6D088264638}"/>
                  </a:ext>
                </a:extLst>
              </p:cNvPr>
              <p:cNvSpPr txBox="1">
                <a:spLocks noRot="1" noChangeAspect="1" noMove="1" noResize="1" noEditPoints="1" noAdjustHandles="1" noChangeArrowheads="1" noChangeShapeType="1" noTextEdit="1"/>
              </p:cNvSpPr>
              <p:nvPr/>
            </p:nvSpPr>
            <p:spPr>
              <a:xfrm>
                <a:off x="606468" y="2304607"/>
                <a:ext cx="11585531" cy="1938992"/>
              </a:xfrm>
              <a:prstGeom prst="rect">
                <a:avLst/>
              </a:prstGeom>
              <a:blipFill>
                <a:blip r:embed="rId3"/>
                <a:stretch>
                  <a:fillRect l="-766" t="-2597" r="-328" b="-3247"/>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B474D4A-1024-A14F-A974-A7FF960C31D1}"/>
                  </a:ext>
                </a:extLst>
              </p:cNvPr>
              <p:cNvSpPr txBox="1"/>
              <p:nvPr/>
            </p:nvSpPr>
            <p:spPr>
              <a:xfrm>
                <a:off x="606467" y="4243599"/>
                <a:ext cx="11585531" cy="2677656"/>
              </a:xfrm>
              <a:prstGeom prst="rect">
                <a:avLst/>
              </a:prstGeom>
              <a:noFill/>
            </p:spPr>
            <p:txBody>
              <a:bodyPr wrap="square" rtlCol="0">
                <a:spAutoFit/>
              </a:bodyPr>
              <a:lstStyle/>
              <a:p>
                <a:r>
                  <a:rPr lang="en-CN" sz="2400" dirty="0"/>
                  <a:t>2. Define an explanation as a model g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CN" sz="2400" dirty="0"/>
                  <a:t> G, where G is a class of potentially</a:t>
                </a:r>
                <a:r>
                  <a:rPr lang="zh-CN" altLang="en-US" sz="2400" dirty="0"/>
                  <a:t> </a:t>
                </a:r>
                <a:r>
                  <a:rPr lang="en-CN" sz="2400" dirty="0"/>
                  <a:t>interpretable models, the domain of g is {0, 1}^d’</a:t>
                </a:r>
              </a:p>
              <a:p>
                <a:pPr>
                  <a:lnSpc>
                    <a:spcPct val="150000"/>
                  </a:lnSpc>
                </a:pPr>
                <a:r>
                  <a:rPr lang="en-CN" sz="2400" dirty="0"/>
                  <a:t>3.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Ω</m:t>
                    </m:r>
                  </m:oMath>
                </a14:m>
                <a:r>
                  <a:rPr lang="en-CN" sz="2400" dirty="0"/>
                  <a:t>(g) be a measure of complexity</a:t>
                </a:r>
              </a:p>
              <a:p>
                <a:r>
                  <a:rPr lang="en-CN" sz="2400" dirty="0"/>
                  <a:t>4.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CN" sz="240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ea typeface="Cambria Math" panose="02040503050406030204" pitchFamily="18" charset="0"/>
                          </a:rPr>
                          <m:t>𝑥</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𝑧</m:t>
                        </m:r>
                      </m:e>
                    </m:d>
                  </m:oMath>
                </a14:m>
                <a:r>
                  <a:rPr lang="en-CN" sz="2400" dirty="0"/>
                  <a:t> : a proximity measure between an instance z to x, so as to define locality around x.</a:t>
                </a:r>
              </a:p>
              <a:p>
                <a:r>
                  <a:rPr lang="en-CN" sz="2400" dirty="0"/>
                  <a:t>5. </a:t>
                </a:r>
                <a14:m>
                  <m:oMath xmlns:m="http://schemas.openxmlformats.org/officeDocument/2006/math">
                    <m:r>
                      <a:rPr lang="en-CN" sz="2400" i="1" smtClean="0">
                        <a:latin typeface="Cambria Math" panose="02040503050406030204" pitchFamily="18" charset="0"/>
                        <a:ea typeface="Cambria Math" panose="02040503050406030204" pitchFamily="18" charset="0"/>
                      </a:rPr>
                      <m:t>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CN" sz="2400" i="1">
                            <a:latin typeface="Cambria Math" panose="02040503050406030204" pitchFamily="18" charset="0"/>
                            <a:ea typeface="Cambria Math" panose="02040503050406030204" pitchFamily="18" charset="0"/>
                          </a:rPr>
                          <m:t>𝜋</m:t>
                        </m:r>
                      </m:e>
                      <m:sub>
                        <m:r>
                          <a:rPr lang="en-US" sz="2400" i="1">
                            <a:latin typeface="Cambria Math" panose="02040503050406030204" pitchFamily="18" charset="0"/>
                            <a:ea typeface="Cambria Math" panose="02040503050406030204" pitchFamily="18" charset="0"/>
                          </a:rPr>
                          <m:t>𝑥</m:t>
                        </m:r>
                      </m:sub>
                    </m:sSub>
                    <m:r>
                      <a:rPr lang="en-US" sz="2400" b="0" i="1" smtClean="0">
                        <a:latin typeface="Cambria Math" panose="02040503050406030204" pitchFamily="18" charset="0"/>
                        <a:ea typeface="Cambria Math" panose="02040503050406030204" pitchFamily="18" charset="0"/>
                      </a:rPr>
                      <m:t>)</m:t>
                    </m:r>
                  </m:oMath>
                </a14:m>
                <a:r>
                  <a:rPr lang="en-CN" sz="2400" dirty="0"/>
                  <a:t> : a measure of how unfaithful g is approximating f in the locality defined by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CN" sz="2400" i="1">
                            <a:latin typeface="Cambria Math" panose="02040503050406030204" pitchFamily="18" charset="0"/>
                            <a:ea typeface="Cambria Math" panose="02040503050406030204" pitchFamily="18" charset="0"/>
                          </a:rPr>
                          <m:t>𝜋</m:t>
                        </m:r>
                      </m:e>
                      <m:sub>
                        <m:r>
                          <a:rPr lang="en-US" sz="2400" i="1">
                            <a:latin typeface="Cambria Math" panose="02040503050406030204" pitchFamily="18" charset="0"/>
                            <a:ea typeface="Cambria Math" panose="02040503050406030204" pitchFamily="18" charset="0"/>
                          </a:rPr>
                          <m:t>𝑥</m:t>
                        </m:r>
                      </m:sub>
                    </m:sSub>
                  </m:oMath>
                </a14:m>
                <a:endParaRPr lang="en-CN" sz="2400" dirty="0"/>
              </a:p>
              <a:p>
                <a:endParaRPr lang="en-CN" dirty="0"/>
              </a:p>
              <a:p>
                <a:endParaRPr lang="en-CN" dirty="0"/>
              </a:p>
            </p:txBody>
          </p:sp>
        </mc:Choice>
        <mc:Fallback>
          <p:sp>
            <p:nvSpPr>
              <p:cNvPr id="13" name="TextBox 12">
                <a:extLst>
                  <a:ext uri="{FF2B5EF4-FFF2-40B4-BE49-F238E27FC236}">
                    <a16:creationId xmlns:a16="http://schemas.microsoft.com/office/drawing/2014/main" id="{1B474D4A-1024-A14F-A974-A7FF960C31D1}"/>
                  </a:ext>
                </a:extLst>
              </p:cNvPr>
              <p:cNvSpPr txBox="1">
                <a:spLocks noRot="1" noChangeAspect="1" noMove="1" noResize="1" noEditPoints="1" noAdjustHandles="1" noChangeArrowheads="1" noChangeShapeType="1" noTextEdit="1"/>
              </p:cNvSpPr>
              <p:nvPr/>
            </p:nvSpPr>
            <p:spPr>
              <a:xfrm>
                <a:off x="606467" y="4243599"/>
                <a:ext cx="11585531" cy="2677656"/>
              </a:xfrm>
              <a:prstGeom prst="rect">
                <a:avLst/>
              </a:prstGeom>
              <a:blipFill>
                <a:blip r:embed="rId4"/>
                <a:stretch>
                  <a:fillRect l="-766" t="-1422"/>
                </a:stretch>
              </a:blipFill>
            </p:spPr>
            <p:txBody>
              <a:bodyPr/>
              <a:lstStyle/>
              <a:p>
                <a:r>
                  <a:rPr lang="en-CN">
                    <a:noFill/>
                  </a:rPr>
                  <a:t> </a:t>
                </a:r>
              </a:p>
            </p:txBody>
          </p:sp>
        </mc:Fallback>
      </mc:AlternateContent>
    </p:spTree>
    <p:extLst>
      <p:ext uri="{BB962C8B-B14F-4D97-AF65-F5344CB8AC3E}">
        <p14:creationId xmlns:p14="http://schemas.microsoft.com/office/powerpoint/2010/main" val="83900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LIME Procedure</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11</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AB6A6CF-BEAE-AF4F-9E01-D8E9D4334BC9}"/>
                  </a:ext>
                </a:extLst>
              </p:cNvPr>
              <p:cNvSpPr txBox="1"/>
              <p:nvPr/>
            </p:nvSpPr>
            <p:spPr>
              <a:xfrm>
                <a:off x="762000" y="1643743"/>
                <a:ext cx="10591800" cy="1477328"/>
              </a:xfrm>
              <a:prstGeom prst="rect">
                <a:avLst/>
              </a:prstGeom>
              <a:noFill/>
            </p:spPr>
            <p:txBody>
              <a:bodyPr wrap="square" rtlCol="0">
                <a:spAutoFit/>
              </a:bodyPr>
              <a:lstStyle/>
              <a:p>
                <a:r>
                  <a:rPr lang="en-CN" sz="2400" dirty="0"/>
                  <a:t>Objective function(ensure both interpretability and local fidelity):</a:t>
                </a:r>
              </a:p>
              <a:p>
                <a:pPr algn="ctr"/>
                <a14:m>
                  <m:oMath xmlns:m="http://schemas.openxmlformats.org/officeDocument/2006/math">
                    <m:r>
                      <a:rPr lang="en-CN" sz="2400" i="1">
                        <a:latin typeface="Cambria Math" panose="02040503050406030204" pitchFamily="18" charset="0"/>
                        <a:ea typeface="Cambria Math" panose="02040503050406030204" pitchFamily="18" charset="0"/>
                      </a:rPr>
                      <m:t>ℒ</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𝑔</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CN" sz="2400" i="1">
                            <a:latin typeface="Cambria Math" panose="02040503050406030204" pitchFamily="18" charset="0"/>
                            <a:ea typeface="Cambria Math" panose="02040503050406030204" pitchFamily="18" charset="0"/>
                          </a:rPr>
                          <m:t>𝜋</m:t>
                        </m:r>
                      </m:e>
                      <m:sub>
                        <m:r>
                          <a:rPr lang="en-US" sz="2400" i="1">
                            <a:latin typeface="Cambria Math" panose="02040503050406030204" pitchFamily="18" charset="0"/>
                            <a:ea typeface="Cambria Math" panose="02040503050406030204" pitchFamily="18" charset="0"/>
                          </a:rPr>
                          <m:t>𝑥</m:t>
                        </m:r>
                      </m:sub>
                    </m:sSub>
                    <m:r>
                      <a:rPr lang="en-US" sz="2400" i="1">
                        <a:latin typeface="Cambria Math" panose="02040503050406030204" pitchFamily="18" charset="0"/>
                        <a:ea typeface="Cambria Math" panose="02040503050406030204" pitchFamily="18" charset="0"/>
                      </a:rPr>
                      <m:t>)</m:t>
                    </m:r>
                  </m:oMath>
                </a14:m>
                <a:r>
                  <a:rPr lang="en-CN" sz="2400" dirty="0"/>
                  <a:t> +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Ω</m:t>
                    </m:r>
                  </m:oMath>
                </a14:m>
                <a:r>
                  <a:rPr lang="en-CN" sz="2400" dirty="0"/>
                  <a:t>(g)</a:t>
                </a:r>
              </a:p>
              <a:p>
                <a:r>
                  <a:rPr lang="en-US" sz="2400" dirty="0"/>
                  <a:t>M</a:t>
                </a:r>
                <a:r>
                  <a:rPr lang="en-CN" sz="2400" dirty="0"/>
                  <a:t>inimize</a:t>
                </a:r>
                <a:r>
                  <a:rPr lang="zh-CN" altLang="en-US" sz="2400" dirty="0"/>
                  <a:t> </a:t>
                </a:r>
                <a:r>
                  <a:rPr lang="en-CN" altLang="zh-CN" sz="2400" dirty="0"/>
                  <a:t>objective</a:t>
                </a:r>
                <a:r>
                  <a:rPr lang="zh-CN" altLang="en-US" sz="2400" dirty="0"/>
                  <a:t> </a:t>
                </a:r>
                <a:r>
                  <a:rPr lang="en-US" altLang="zh-CN" sz="2400" dirty="0"/>
                  <a:t>function, get the explanation g</a:t>
                </a:r>
              </a:p>
              <a:p>
                <a:endParaRPr lang="en-CN" dirty="0"/>
              </a:p>
            </p:txBody>
          </p:sp>
        </mc:Choice>
        <mc:Fallback>
          <p:sp>
            <p:nvSpPr>
              <p:cNvPr id="3" name="TextBox 2">
                <a:extLst>
                  <a:ext uri="{FF2B5EF4-FFF2-40B4-BE49-F238E27FC236}">
                    <a16:creationId xmlns:a16="http://schemas.microsoft.com/office/drawing/2014/main" id="{3AB6A6CF-BEAE-AF4F-9E01-D8E9D4334BC9}"/>
                  </a:ext>
                </a:extLst>
              </p:cNvPr>
              <p:cNvSpPr txBox="1">
                <a:spLocks noRot="1" noChangeAspect="1" noMove="1" noResize="1" noEditPoints="1" noAdjustHandles="1" noChangeArrowheads="1" noChangeShapeType="1" noTextEdit="1"/>
              </p:cNvSpPr>
              <p:nvPr/>
            </p:nvSpPr>
            <p:spPr>
              <a:xfrm>
                <a:off x="762000" y="1643743"/>
                <a:ext cx="10591800" cy="1477328"/>
              </a:xfrm>
              <a:prstGeom prst="rect">
                <a:avLst/>
              </a:prstGeom>
              <a:blipFill>
                <a:blip r:embed="rId3"/>
                <a:stretch>
                  <a:fillRect l="-958" t="-3419"/>
                </a:stretch>
              </a:blipFill>
            </p:spPr>
            <p:txBody>
              <a:bodyPr/>
              <a:lstStyle/>
              <a:p>
                <a:r>
                  <a:rPr lang="en-CN">
                    <a:noFill/>
                  </a:rPr>
                  <a:t> </a:t>
                </a:r>
              </a:p>
            </p:txBody>
          </p:sp>
        </mc:Fallback>
      </mc:AlternateContent>
      <p:pic>
        <p:nvPicPr>
          <p:cNvPr id="4" name="Picture 3">
            <a:extLst>
              <a:ext uri="{FF2B5EF4-FFF2-40B4-BE49-F238E27FC236}">
                <a16:creationId xmlns:a16="http://schemas.microsoft.com/office/drawing/2014/main" id="{0C04341F-3C3F-7A43-A010-65E3F177949F}"/>
              </a:ext>
            </a:extLst>
          </p:cNvPr>
          <p:cNvPicPr>
            <a:picLocks noChangeAspect="1"/>
          </p:cNvPicPr>
          <p:nvPr/>
        </p:nvPicPr>
        <p:blipFill>
          <a:blip r:embed="rId4"/>
          <a:stretch>
            <a:fillRect/>
          </a:stretch>
        </p:blipFill>
        <p:spPr>
          <a:xfrm>
            <a:off x="3216275" y="2810577"/>
            <a:ext cx="5759450" cy="812347"/>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E59C5BB-42CC-3A4A-B02F-CFFDD0057001}"/>
                  </a:ext>
                </a:extLst>
              </p:cNvPr>
              <p:cNvSpPr txBox="1"/>
              <p:nvPr/>
            </p:nvSpPr>
            <p:spPr>
              <a:xfrm>
                <a:off x="870856" y="3875314"/>
                <a:ext cx="11204879" cy="2677656"/>
              </a:xfrm>
              <a:prstGeom prst="rect">
                <a:avLst/>
              </a:prstGeom>
              <a:noFill/>
            </p:spPr>
            <p:txBody>
              <a:bodyPr wrap="square" rtlCol="0">
                <a:spAutoFit/>
              </a:bodyPr>
              <a:lstStyle/>
              <a:p>
                <a:r>
                  <a:rPr lang="en-CN" sz="2400" dirty="0"/>
                  <a:t>Algorithm Steps:</a:t>
                </a:r>
              </a:p>
              <a:p>
                <a:pPr marL="342900" indent="-342900">
                  <a:buAutoNum type="arabicPeriod"/>
                </a:pPr>
                <a:r>
                  <a:rPr lang="en-US" altLang="zh-CN" sz="2400" dirty="0"/>
                  <a:t>S</a:t>
                </a:r>
                <a:r>
                  <a:rPr lang="en-CN" altLang="zh-CN" sz="2400" dirty="0"/>
                  <a:t>ample instances of x’ uniformly at random(where the number of such draws is also uniformly sampled)</a:t>
                </a:r>
              </a:p>
              <a:p>
                <a:pPr marL="342900" indent="-342900">
                  <a:buAutoNum type="arabicPeriod"/>
                </a:pPr>
                <a:r>
                  <a:rPr lang="en-US" sz="2400" dirty="0"/>
                  <a:t>get a perturbed sample z’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CN" sz="2400" dirty="0"/>
                  <a:t> {0, 1}^d’(which contains a fraction of the nonzero elements of x’)</a:t>
                </a:r>
              </a:p>
              <a:p>
                <a:pPr marL="342900" indent="-342900">
                  <a:buAutoNum type="arabicPeriod"/>
                </a:pPr>
                <a:r>
                  <a:rPr lang="en-US" sz="2400" dirty="0"/>
                  <a:t>r</a:t>
                </a:r>
                <a:r>
                  <a:rPr lang="en-CN" sz="2400" dirty="0"/>
                  <a:t>ecover the sample in the original representation z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CN" sz="2400" dirty="0"/>
                  <a:t> R^d and obtain f(z)</a:t>
                </a:r>
              </a:p>
              <a:p>
                <a:pPr marL="342900" indent="-342900">
                  <a:buAutoNum type="arabicPeriod"/>
                </a:pPr>
                <a:r>
                  <a:rPr lang="en-US" sz="2400" dirty="0"/>
                  <a:t>train the explainer model by z’ and responding label f(z), optimizing equation above.</a:t>
                </a:r>
                <a:r>
                  <a:rPr lang="en-CN" sz="2400" dirty="0"/>
                  <a:t> </a:t>
                </a:r>
              </a:p>
            </p:txBody>
          </p:sp>
        </mc:Choice>
        <mc:Fallback>
          <p:sp>
            <p:nvSpPr>
              <p:cNvPr id="10" name="TextBox 9">
                <a:extLst>
                  <a:ext uri="{FF2B5EF4-FFF2-40B4-BE49-F238E27FC236}">
                    <a16:creationId xmlns:a16="http://schemas.microsoft.com/office/drawing/2014/main" id="{3E59C5BB-42CC-3A4A-B02F-CFFDD0057001}"/>
                  </a:ext>
                </a:extLst>
              </p:cNvPr>
              <p:cNvSpPr txBox="1">
                <a:spLocks noRot="1" noChangeAspect="1" noMove="1" noResize="1" noEditPoints="1" noAdjustHandles="1" noChangeArrowheads="1" noChangeShapeType="1" noTextEdit="1"/>
              </p:cNvSpPr>
              <p:nvPr/>
            </p:nvSpPr>
            <p:spPr>
              <a:xfrm>
                <a:off x="870856" y="3875314"/>
                <a:ext cx="11204879" cy="2677656"/>
              </a:xfrm>
              <a:prstGeom prst="rect">
                <a:avLst/>
              </a:prstGeom>
              <a:blipFill>
                <a:blip r:embed="rId5"/>
                <a:stretch>
                  <a:fillRect l="-906" t="-1896" b="-4265"/>
                </a:stretch>
              </a:blipFill>
            </p:spPr>
            <p:txBody>
              <a:bodyPr/>
              <a:lstStyle/>
              <a:p>
                <a:r>
                  <a:rPr lang="en-CN">
                    <a:noFill/>
                  </a:rPr>
                  <a:t> </a:t>
                </a:r>
              </a:p>
            </p:txBody>
          </p:sp>
        </mc:Fallback>
      </mc:AlternateContent>
    </p:spTree>
    <p:extLst>
      <p:ext uri="{BB962C8B-B14F-4D97-AF65-F5344CB8AC3E}">
        <p14:creationId xmlns:p14="http://schemas.microsoft.com/office/powerpoint/2010/main" val="104077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LIME toy example</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12</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4966D18-E9E9-E245-82BF-D4C1D357142B}"/>
              </a:ext>
            </a:extLst>
          </p:cNvPr>
          <p:cNvPicPr>
            <a:picLocks noChangeAspect="1"/>
          </p:cNvPicPr>
          <p:nvPr/>
        </p:nvPicPr>
        <p:blipFill>
          <a:blip r:embed="rId3"/>
          <a:stretch>
            <a:fillRect/>
          </a:stretch>
        </p:blipFill>
        <p:spPr>
          <a:xfrm>
            <a:off x="2508549" y="1325563"/>
            <a:ext cx="7174902" cy="4580118"/>
          </a:xfrm>
          <a:prstGeom prst="rect">
            <a:avLst/>
          </a:prstGeom>
        </p:spPr>
      </p:pic>
    </p:spTree>
    <p:extLst>
      <p:ext uri="{BB962C8B-B14F-4D97-AF65-F5344CB8AC3E}">
        <p14:creationId xmlns:p14="http://schemas.microsoft.com/office/powerpoint/2010/main" val="72325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SP-LIME</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13</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BBE960F-DE32-8346-8214-918231D1A7B8}"/>
              </a:ext>
            </a:extLst>
          </p:cNvPr>
          <p:cNvSpPr txBox="1"/>
          <p:nvPr/>
        </p:nvSpPr>
        <p:spPr>
          <a:xfrm>
            <a:off x="606469" y="1325563"/>
            <a:ext cx="11465788" cy="830997"/>
          </a:xfrm>
          <a:prstGeom prst="rect">
            <a:avLst/>
          </a:prstGeom>
          <a:noFill/>
        </p:spPr>
        <p:txBody>
          <a:bodyPr wrap="square" rtlCol="0">
            <a:spAutoFit/>
          </a:bodyPr>
          <a:lstStyle/>
          <a:p>
            <a:r>
              <a:rPr lang="en-CN" sz="2400" dirty="0"/>
              <a:t>SP-LIME: a method that selects a set of representative instances with explanations  to address the “trusting the model” problem, via submodular optimizaton.</a:t>
            </a:r>
          </a:p>
        </p:txBody>
      </p:sp>
      <p:pic>
        <p:nvPicPr>
          <p:cNvPr id="7" name="Picture 6">
            <a:extLst>
              <a:ext uri="{FF2B5EF4-FFF2-40B4-BE49-F238E27FC236}">
                <a16:creationId xmlns:a16="http://schemas.microsoft.com/office/drawing/2014/main" id="{10426E3B-6D4A-5D43-9A54-EEE3A44B65EB}"/>
              </a:ext>
            </a:extLst>
          </p:cNvPr>
          <p:cNvPicPr>
            <a:picLocks noChangeAspect="1"/>
          </p:cNvPicPr>
          <p:nvPr/>
        </p:nvPicPr>
        <p:blipFill>
          <a:blip r:embed="rId3"/>
          <a:stretch>
            <a:fillRect/>
          </a:stretch>
        </p:blipFill>
        <p:spPr>
          <a:xfrm>
            <a:off x="4109771" y="2156560"/>
            <a:ext cx="3972458" cy="3599143"/>
          </a:xfrm>
          <a:prstGeom prst="rect">
            <a:avLst/>
          </a:prstGeom>
        </p:spPr>
      </p:pic>
    </p:spTree>
    <p:extLst>
      <p:ext uri="{BB962C8B-B14F-4D97-AF65-F5344CB8AC3E}">
        <p14:creationId xmlns:p14="http://schemas.microsoft.com/office/powerpoint/2010/main" val="128270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SP-LIME</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14</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810AC9F-05FC-2344-965F-D2FA4B0B3186}"/>
              </a:ext>
            </a:extLst>
          </p:cNvPr>
          <p:cNvPicPr>
            <a:picLocks noChangeAspect="1"/>
          </p:cNvPicPr>
          <p:nvPr/>
        </p:nvPicPr>
        <p:blipFill>
          <a:blip r:embed="rId3"/>
          <a:stretch>
            <a:fillRect/>
          </a:stretch>
        </p:blipFill>
        <p:spPr>
          <a:xfrm>
            <a:off x="1809348" y="1148992"/>
            <a:ext cx="8573303" cy="5138366"/>
          </a:xfrm>
          <a:prstGeom prst="rect">
            <a:avLst/>
          </a:prstGeom>
        </p:spPr>
      </p:pic>
    </p:spTree>
    <p:extLst>
      <p:ext uri="{BB962C8B-B14F-4D97-AF65-F5344CB8AC3E}">
        <p14:creationId xmlns:p14="http://schemas.microsoft.com/office/powerpoint/2010/main" val="363409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15</a:t>
            </a:fld>
            <a:endParaRPr lang="en-CN"/>
          </a:p>
        </p:txBody>
      </p:sp>
      <p:sp>
        <p:nvSpPr>
          <p:cNvPr id="26" name="Title 1">
            <a:extLst>
              <a:ext uri="{FF2B5EF4-FFF2-40B4-BE49-F238E27FC236}">
                <a16:creationId xmlns:a16="http://schemas.microsoft.com/office/drawing/2014/main" id="{D352ADA7-F64F-4841-B374-05C4A3BFDFF5}"/>
              </a:ext>
            </a:extLst>
          </p:cNvPr>
          <p:cNvSpPr txBox="1">
            <a:spLocks/>
          </p:cNvSpPr>
          <p:nvPr/>
        </p:nvSpPr>
        <p:spPr>
          <a:xfrm>
            <a:off x="1524000" y="2917113"/>
            <a:ext cx="9144000" cy="10237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rPr>
              <a:t>Experiment</a:t>
            </a:r>
            <a:endParaRPr lang="en-CN" b="1" dirty="0">
              <a:solidFill>
                <a:schemeClr val="accent1"/>
              </a:solidFill>
            </a:endParaRPr>
          </a:p>
        </p:txBody>
      </p:sp>
    </p:spTree>
    <p:extLst>
      <p:ext uri="{BB962C8B-B14F-4D97-AF65-F5344CB8AC3E}">
        <p14:creationId xmlns:p14="http://schemas.microsoft.com/office/powerpoint/2010/main" val="294922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Simulated User Experiments</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16</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584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Evaluation with Human Subjects</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17</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2451E2C-F19E-9445-90EA-A3CB7416E562}"/>
              </a:ext>
            </a:extLst>
          </p:cNvPr>
          <p:cNvPicPr>
            <a:picLocks noChangeAspect="1"/>
          </p:cNvPicPr>
          <p:nvPr/>
        </p:nvPicPr>
        <p:blipFill>
          <a:blip r:embed="rId3"/>
          <a:stretch>
            <a:fillRect/>
          </a:stretch>
        </p:blipFill>
        <p:spPr>
          <a:xfrm>
            <a:off x="2120112" y="1210748"/>
            <a:ext cx="7951775" cy="5014854"/>
          </a:xfrm>
          <a:prstGeom prst="rect">
            <a:avLst/>
          </a:prstGeom>
        </p:spPr>
      </p:pic>
    </p:spTree>
    <p:extLst>
      <p:ext uri="{BB962C8B-B14F-4D97-AF65-F5344CB8AC3E}">
        <p14:creationId xmlns:p14="http://schemas.microsoft.com/office/powerpoint/2010/main" val="1716292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18</a:t>
            </a:fld>
            <a:endParaRPr lang="en-CN"/>
          </a:p>
        </p:txBody>
      </p:sp>
      <p:sp>
        <p:nvSpPr>
          <p:cNvPr id="26" name="Title 1">
            <a:extLst>
              <a:ext uri="{FF2B5EF4-FFF2-40B4-BE49-F238E27FC236}">
                <a16:creationId xmlns:a16="http://schemas.microsoft.com/office/drawing/2014/main" id="{D352ADA7-F64F-4841-B374-05C4A3BFDFF5}"/>
              </a:ext>
            </a:extLst>
          </p:cNvPr>
          <p:cNvSpPr txBox="1">
            <a:spLocks/>
          </p:cNvSpPr>
          <p:nvPr/>
        </p:nvSpPr>
        <p:spPr>
          <a:xfrm>
            <a:off x="1524000" y="2917113"/>
            <a:ext cx="9144000" cy="10237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rPr>
              <a:t>Summary</a:t>
            </a:r>
            <a:endParaRPr lang="en-CN" b="1" dirty="0">
              <a:solidFill>
                <a:schemeClr val="accent1"/>
              </a:solidFill>
            </a:endParaRPr>
          </a:p>
        </p:txBody>
      </p:sp>
    </p:spTree>
    <p:extLst>
      <p:ext uri="{BB962C8B-B14F-4D97-AF65-F5344CB8AC3E}">
        <p14:creationId xmlns:p14="http://schemas.microsoft.com/office/powerpoint/2010/main" val="29548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What we can do with explanation</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19</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048B087-4DD9-5E4A-ABBE-A904223D249F}"/>
              </a:ext>
            </a:extLst>
          </p:cNvPr>
          <p:cNvSpPr txBox="1"/>
          <p:nvPr/>
        </p:nvSpPr>
        <p:spPr>
          <a:xfrm>
            <a:off x="748502" y="1325563"/>
            <a:ext cx="10837029" cy="2970621"/>
          </a:xfrm>
          <a:prstGeom prst="rect">
            <a:avLst/>
          </a:prstGeom>
          <a:noFill/>
        </p:spPr>
        <p:txBody>
          <a:bodyPr wrap="square" rtlCol="0">
            <a:spAutoFit/>
          </a:bodyPr>
          <a:lstStyle/>
          <a:p>
            <a:pPr marL="342900" indent="-342900">
              <a:lnSpc>
                <a:spcPct val="150000"/>
              </a:lnSpc>
              <a:buAutoNum type="arabicPeriod"/>
            </a:pPr>
            <a:r>
              <a:rPr lang="en-CN" sz="3200" dirty="0"/>
              <a:t>Trust an individual prediction or not</a:t>
            </a:r>
          </a:p>
          <a:p>
            <a:pPr marL="342900" indent="-342900">
              <a:lnSpc>
                <a:spcPct val="150000"/>
              </a:lnSpc>
              <a:buAutoNum type="arabicPeriod"/>
            </a:pPr>
            <a:r>
              <a:rPr lang="en-CN" sz="3200" dirty="0"/>
              <a:t>Trust a model or not</a:t>
            </a:r>
          </a:p>
          <a:p>
            <a:pPr marL="914400" lvl="1" indent="-457200">
              <a:lnSpc>
                <a:spcPct val="150000"/>
              </a:lnSpc>
              <a:buFont typeface="Arial" panose="020B0604020202020204" pitchFamily="34" charset="0"/>
              <a:buChar char="•"/>
            </a:pPr>
            <a:r>
              <a:rPr lang="en-CN" sz="3200" dirty="0"/>
              <a:t>Choose</a:t>
            </a:r>
            <a:r>
              <a:rPr lang="zh-CN" altLang="en-US" sz="3200" dirty="0"/>
              <a:t> </a:t>
            </a:r>
            <a:r>
              <a:rPr lang="en-US" altLang="zh-CN" sz="3200" dirty="0"/>
              <a:t>between</a:t>
            </a:r>
            <a:r>
              <a:rPr lang="zh-CN" altLang="en-US" sz="3200" dirty="0"/>
              <a:t> </a:t>
            </a:r>
            <a:r>
              <a:rPr lang="en-US" altLang="zh-CN" sz="3200" dirty="0"/>
              <a:t>models</a:t>
            </a:r>
          </a:p>
          <a:p>
            <a:pPr marL="914400" lvl="1" indent="-457200">
              <a:lnSpc>
                <a:spcPct val="150000"/>
              </a:lnSpc>
              <a:buFont typeface="Arial" panose="020B0604020202020204" pitchFamily="34" charset="0"/>
              <a:buChar char="•"/>
            </a:pPr>
            <a:r>
              <a:rPr lang="en-US" sz="3200" dirty="0"/>
              <a:t>Improve an untrustworthy classifier by feature engineering</a:t>
            </a:r>
            <a:endParaRPr lang="en-CN" sz="3200" dirty="0"/>
          </a:p>
        </p:txBody>
      </p:sp>
    </p:spTree>
    <p:extLst>
      <p:ext uri="{BB962C8B-B14F-4D97-AF65-F5344CB8AC3E}">
        <p14:creationId xmlns:p14="http://schemas.microsoft.com/office/powerpoint/2010/main" val="406000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Outline</a:t>
            </a:r>
          </a:p>
        </p:txBody>
      </p:sp>
      <p:sp>
        <p:nvSpPr>
          <p:cNvPr id="3" name="Content Placeholder 2">
            <a:extLst>
              <a:ext uri="{FF2B5EF4-FFF2-40B4-BE49-F238E27FC236}">
                <a16:creationId xmlns:a16="http://schemas.microsoft.com/office/drawing/2014/main" id="{4C7E5FA4-BEC2-E54F-92E5-A1EB97A44714}"/>
              </a:ext>
            </a:extLst>
          </p:cNvPr>
          <p:cNvSpPr>
            <a:spLocks noGrp="1"/>
          </p:cNvSpPr>
          <p:nvPr>
            <p:ph idx="1"/>
          </p:nvPr>
        </p:nvSpPr>
        <p:spPr>
          <a:xfrm>
            <a:off x="1069931" y="1325563"/>
            <a:ext cx="10515600" cy="4351338"/>
          </a:xfrm>
        </p:spPr>
        <p:txBody>
          <a:bodyPr>
            <a:noAutofit/>
          </a:bodyPr>
          <a:lstStyle/>
          <a:p>
            <a:pPr>
              <a:lnSpc>
                <a:spcPct val="150000"/>
              </a:lnSpc>
            </a:pPr>
            <a:r>
              <a:rPr lang="en-CN" sz="3200" dirty="0"/>
              <a:t>Background</a:t>
            </a:r>
          </a:p>
          <a:p>
            <a:pPr>
              <a:lnSpc>
                <a:spcPct val="150000"/>
              </a:lnSpc>
            </a:pPr>
            <a:r>
              <a:rPr lang="en-CN" sz="3200" dirty="0"/>
              <a:t>Methodology</a:t>
            </a:r>
          </a:p>
          <a:p>
            <a:pPr>
              <a:lnSpc>
                <a:spcPct val="150000"/>
              </a:lnSpc>
            </a:pPr>
            <a:r>
              <a:rPr lang="en-CN" sz="3200" dirty="0"/>
              <a:t>Experiment</a:t>
            </a:r>
          </a:p>
          <a:p>
            <a:pPr>
              <a:lnSpc>
                <a:spcPct val="150000"/>
              </a:lnSpc>
            </a:pPr>
            <a:r>
              <a:rPr lang="en-CN" sz="3200" dirty="0"/>
              <a:t>Summary</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2</a:t>
            </a:fld>
            <a:endParaRPr lang="en-CN"/>
          </a:p>
        </p:txBody>
      </p:sp>
      <p:cxnSp>
        <p:nvCxnSpPr>
          <p:cNvPr id="9" name="Straight Connector 8">
            <a:extLst>
              <a:ext uri="{FF2B5EF4-FFF2-40B4-BE49-F238E27FC236}">
                <a16:creationId xmlns:a16="http://schemas.microsoft.com/office/drawing/2014/main" id="{F210C246-3FED-1C4B-839E-D42C49EF838A}"/>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436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8" y="0"/>
            <a:ext cx="10949339" cy="1325563"/>
          </a:xfrm>
        </p:spPr>
        <p:txBody>
          <a:bodyPr/>
          <a:lstStyle/>
          <a:p>
            <a:r>
              <a:rPr lang="en-CN" dirty="0">
                <a:solidFill>
                  <a:srgbClr val="0070C0"/>
                </a:solidFill>
              </a:rPr>
              <a:t>Reference</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20</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56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7DEF-9179-1F4B-AE57-4A2F3F35CC17}"/>
              </a:ext>
            </a:extLst>
          </p:cNvPr>
          <p:cNvSpPr>
            <a:spLocks noGrp="1"/>
          </p:cNvSpPr>
          <p:nvPr>
            <p:ph type="ctrTitle"/>
          </p:nvPr>
        </p:nvSpPr>
        <p:spPr>
          <a:xfrm>
            <a:off x="1524000" y="2405227"/>
            <a:ext cx="9144000" cy="1023773"/>
          </a:xfrm>
        </p:spPr>
        <p:txBody>
          <a:bodyPr/>
          <a:lstStyle/>
          <a:p>
            <a:r>
              <a:rPr lang="en-CN" dirty="0">
                <a:solidFill>
                  <a:srgbClr val="0070C0"/>
                </a:solidFill>
              </a:rPr>
              <a:t>Thank you!</a:t>
            </a:r>
          </a:p>
        </p:txBody>
      </p:sp>
      <p:sp>
        <p:nvSpPr>
          <p:cNvPr id="3" name="Subtitle 2">
            <a:extLst>
              <a:ext uri="{FF2B5EF4-FFF2-40B4-BE49-F238E27FC236}">
                <a16:creationId xmlns:a16="http://schemas.microsoft.com/office/drawing/2014/main" id="{35D35928-F8BB-134B-8A68-56627303AAFA}"/>
              </a:ext>
            </a:extLst>
          </p:cNvPr>
          <p:cNvSpPr>
            <a:spLocks noGrp="1"/>
          </p:cNvSpPr>
          <p:nvPr>
            <p:ph type="subTitle" idx="1"/>
          </p:nvPr>
        </p:nvSpPr>
        <p:spPr>
          <a:xfrm>
            <a:off x="1524000" y="3429000"/>
            <a:ext cx="9144000" cy="656811"/>
          </a:xfrm>
        </p:spPr>
        <p:txBody>
          <a:bodyPr>
            <a:normAutofit/>
          </a:bodyPr>
          <a:lstStyle/>
          <a:p>
            <a:r>
              <a:rPr lang="en-CN" sz="3200" dirty="0">
                <a:solidFill>
                  <a:srgbClr val="0070C0"/>
                </a:solidFill>
              </a:rPr>
              <a:t>Q</a:t>
            </a:r>
            <a:r>
              <a:rPr lang="en-US" altLang="zh-CN" sz="3200" dirty="0">
                <a:solidFill>
                  <a:srgbClr val="0070C0"/>
                </a:solidFill>
              </a:rPr>
              <a:t>&amp;A</a:t>
            </a:r>
            <a:endParaRPr lang="en-CN" sz="3200" dirty="0">
              <a:solidFill>
                <a:srgbClr val="0070C0"/>
              </a:solidFill>
            </a:endParaRPr>
          </a:p>
        </p:txBody>
      </p:sp>
    </p:spTree>
    <p:extLst>
      <p:ext uri="{BB962C8B-B14F-4D97-AF65-F5344CB8AC3E}">
        <p14:creationId xmlns:p14="http://schemas.microsoft.com/office/powerpoint/2010/main" val="151554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3</a:t>
            </a:fld>
            <a:endParaRPr lang="en-CN"/>
          </a:p>
        </p:txBody>
      </p:sp>
      <p:sp>
        <p:nvSpPr>
          <p:cNvPr id="26" name="Title 1">
            <a:extLst>
              <a:ext uri="{FF2B5EF4-FFF2-40B4-BE49-F238E27FC236}">
                <a16:creationId xmlns:a16="http://schemas.microsoft.com/office/drawing/2014/main" id="{D352ADA7-F64F-4841-B374-05C4A3BFDFF5}"/>
              </a:ext>
            </a:extLst>
          </p:cNvPr>
          <p:cNvSpPr txBox="1">
            <a:spLocks/>
          </p:cNvSpPr>
          <p:nvPr/>
        </p:nvSpPr>
        <p:spPr>
          <a:xfrm>
            <a:off x="1524000" y="2917113"/>
            <a:ext cx="9144000" cy="10237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rPr>
              <a:t>Background</a:t>
            </a:r>
            <a:endParaRPr lang="en-CN" b="1" dirty="0">
              <a:solidFill>
                <a:schemeClr val="accent1"/>
              </a:solidFill>
            </a:endParaRPr>
          </a:p>
        </p:txBody>
      </p:sp>
    </p:spTree>
    <p:extLst>
      <p:ext uri="{BB962C8B-B14F-4D97-AF65-F5344CB8AC3E}">
        <p14:creationId xmlns:p14="http://schemas.microsoft.com/office/powerpoint/2010/main" val="424076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Motivation</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4</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D996388-DC09-2840-A662-9888A8BBB699}"/>
              </a:ext>
            </a:extLst>
          </p:cNvPr>
          <p:cNvSpPr txBox="1"/>
          <p:nvPr/>
        </p:nvSpPr>
        <p:spPr>
          <a:xfrm>
            <a:off x="546100" y="1392653"/>
            <a:ext cx="11645900" cy="584775"/>
          </a:xfrm>
          <a:prstGeom prst="rect">
            <a:avLst/>
          </a:prstGeom>
          <a:noFill/>
        </p:spPr>
        <p:txBody>
          <a:bodyPr wrap="square" rtlCol="0">
            <a:spAutoFit/>
          </a:bodyPr>
          <a:lstStyle/>
          <a:p>
            <a:r>
              <a:rPr lang="en-US" altLang="zh-CN" sz="3200" i="1" dirty="0"/>
              <a:t>“If the users do not </a:t>
            </a:r>
            <a:r>
              <a:rPr lang="en-US" altLang="zh-CN" sz="3200" b="1" i="1" dirty="0">
                <a:solidFill>
                  <a:srgbClr val="FF0000"/>
                </a:solidFill>
              </a:rPr>
              <a:t>trust</a:t>
            </a:r>
            <a:r>
              <a:rPr lang="en-US" altLang="zh-CN" sz="3200" i="1" dirty="0"/>
              <a:t> a model or a prediction they will not </a:t>
            </a:r>
            <a:r>
              <a:rPr lang="en-US" altLang="zh-CN" sz="3200" b="1" i="1" dirty="0">
                <a:solidFill>
                  <a:srgbClr val="FF0000"/>
                </a:solidFill>
              </a:rPr>
              <a:t>use</a:t>
            </a:r>
            <a:r>
              <a:rPr lang="en-US" altLang="zh-CN" sz="3200" i="1" dirty="0"/>
              <a:t> it.” </a:t>
            </a:r>
          </a:p>
        </p:txBody>
      </p:sp>
      <p:sp>
        <p:nvSpPr>
          <p:cNvPr id="24" name="TextBox 23">
            <a:extLst>
              <a:ext uri="{FF2B5EF4-FFF2-40B4-BE49-F238E27FC236}">
                <a16:creationId xmlns:a16="http://schemas.microsoft.com/office/drawing/2014/main" id="{CBB247D8-E5C5-824D-AF3A-4FDC21249C87}"/>
              </a:ext>
            </a:extLst>
          </p:cNvPr>
          <p:cNvSpPr txBox="1"/>
          <p:nvPr/>
        </p:nvSpPr>
        <p:spPr>
          <a:xfrm>
            <a:off x="673100" y="2290080"/>
            <a:ext cx="10147300" cy="3046988"/>
          </a:xfrm>
          <a:prstGeom prst="rect">
            <a:avLst/>
          </a:prstGeom>
          <a:noFill/>
        </p:spPr>
        <p:txBody>
          <a:bodyPr wrap="square" rtlCol="0">
            <a:spAutoFit/>
          </a:bodyPr>
          <a:lstStyle/>
          <a:p>
            <a:pPr marL="342900" indent="-342900">
              <a:buAutoNum type="arabicPeriod"/>
            </a:pPr>
            <a:r>
              <a:rPr lang="en-CN" sz="3200" dirty="0"/>
              <a:t>Trust an individual prediction</a:t>
            </a:r>
          </a:p>
          <a:p>
            <a:pPr marL="914400" lvl="1" indent="-457200">
              <a:lnSpc>
                <a:spcPct val="150000"/>
              </a:lnSpc>
              <a:buFont typeface="Arial" panose="020B0604020202020204" pitchFamily="34" charset="0"/>
              <a:buChar char="•"/>
            </a:pPr>
            <a:r>
              <a:rPr lang="en-CN" altLang="zh-CN" sz="3200" dirty="0"/>
              <a:t>Take some action based on prediction</a:t>
            </a:r>
            <a:endParaRPr lang="en-US" altLang="zh-CN" sz="3200" dirty="0"/>
          </a:p>
          <a:p>
            <a:pPr marL="342900" indent="-342900">
              <a:lnSpc>
                <a:spcPct val="150000"/>
              </a:lnSpc>
              <a:buAutoNum type="arabicPeriod"/>
            </a:pPr>
            <a:r>
              <a:rPr lang="en-CN" sz="3200" dirty="0"/>
              <a:t>Trust a model</a:t>
            </a:r>
          </a:p>
          <a:p>
            <a:pPr marL="914400" lvl="1" indent="-457200">
              <a:buFont typeface="Arial" panose="020B0604020202020204" pitchFamily="34" charset="0"/>
              <a:buChar char="•"/>
            </a:pPr>
            <a:r>
              <a:rPr lang="en-CN" sz="3200" dirty="0"/>
              <a:t>After evaluation, human believes the model will behave in reasonable ways</a:t>
            </a:r>
            <a:r>
              <a:rPr lang="zh-CN" altLang="en-US" sz="3200" dirty="0"/>
              <a:t> </a:t>
            </a:r>
            <a:r>
              <a:rPr lang="en-US" altLang="zh-CN" sz="3200" dirty="0"/>
              <a:t>if</a:t>
            </a:r>
            <a:r>
              <a:rPr lang="zh-CN" altLang="en-US" sz="3200" dirty="0"/>
              <a:t> </a:t>
            </a:r>
            <a:r>
              <a:rPr lang="en-US" altLang="zh-CN" sz="3200" dirty="0"/>
              <a:t>deployed “in the wild”.</a:t>
            </a:r>
            <a:endParaRPr lang="en-CN" sz="3200" dirty="0"/>
          </a:p>
        </p:txBody>
      </p:sp>
      <p:grpSp>
        <p:nvGrpSpPr>
          <p:cNvPr id="29" name="Group 28">
            <a:extLst>
              <a:ext uri="{FF2B5EF4-FFF2-40B4-BE49-F238E27FC236}">
                <a16:creationId xmlns:a16="http://schemas.microsoft.com/office/drawing/2014/main" id="{AAEC4F6E-DA39-BF42-B56E-F01E9527E88A}"/>
              </a:ext>
            </a:extLst>
          </p:cNvPr>
          <p:cNvGrpSpPr/>
          <p:nvPr/>
        </p:nvGrpSpPr>
        <p:grpSpPr>
          <a:xfrm>
            <a:off x="8400265" y="2759928"/>
            <a:ext cx="3314700" cy="1338143"/>
            <a:chOff x="8775700" y="2686409"/>
            <a:chExt cx="3314700" cy="1338143"/>
          </a:xfrm>
        </p:grpSpPr>
        <p:pic>
          <p:nvPicPr>
            <p:cNvPr id="27" name="Graphic 26" descr="Male profile with solid fill">
              <a:extLst>
                <a:ext uri="{FF2B5EF4-FFF2-40B4-BE49-F238E27FC236}">
                  <a16:creationId xmlns:a16="http://schemas.microsoft.com/office/drawing/2014/main" id="{16E7FAD6-3B33-624F-8CCD-A363DA692E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5700" y="3110152"/>
              <a:ext cx="914400" cy="914400"/>
            </a:xfrm>
            <a:prstGeom prst="rect">
              <a:avLst/>
            </a:prstGeom>
          </p:spPr>
        </p:pic>
        <p:sp>
          <p:nvSpPr>
            <p:cNvPr id="28" name="Cloud 27">
              <a:extLst>
                <a:ext uri="{FF2B5EF4-FFF2-40B4-BE49-F238E27FC236}">
                  <a16:creationId xmlns:a16="http://schemas.microsoft.com/office/drawing/2014/main" id="{E0C8E335-2F2E-BD4C-A9F1-47A3D462E668}"/>
                </a:ext>
              </a:extLst>
            </p:cNvPr>
            <p:cNvSpPr/>
            <p:nvPr/>
          </p:nvSpPr>
          <p:spPr>
            <a:xfrm>
              <a:off x="9436100" y="2686409"/>
              <a:ext cx="2654300" cy="9328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dirty="0"/>
                <a:t>We won’t trust a black-box model</a:t>
              </a:r>
            </a:p>
          </p:txBody>
        </p:sp>
      </p:grpSp>
    </p:spTree>
    <p:extLst>
      <p:ext uri="{BB962C8B-B14F-4D97-AF65-F5344CB8AC3E}">
        <p14:creationId xmlns:p14="http://schemas.microsoft.com/office/powerpoint/2010/main" val="292497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Model evaluation’s challenge</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5</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F89414-0C30-2948-9CBC-216899384728}"/>
              </a:ext>
            </a:extLst>
          </p:cNvPr>
          <p:cNvSpPr txBox="1"/>
          <p:nvPr/>
        </p:nvSpPr>
        <p:spPr>
          <a:xfrm>
            <a:off x="606469" y="1325563"/>
            <a:ext cx="11417300" cy="3463064"/>
          </a:xfrm>
          <a:prstGeom prst="rect">
            <a:avLst/>
          </a:prstGeom>
          <a:noFill/>
        </p:spPr>
        <p:txBody>
          <a:bodyPr wrap="square" rtlCol="0">
            <a:spAutoFit/>
          </a:bodyPr>
          <a:lstStyle/>
          <a:p>
            <a:pPr marL="342900" indent="-342900">
              <a:lnSpc>
                <a:spcPct val="150000"/>
              </a:lnSpc>
              <a:buAutoNum type="arabicPeriod"/>
            </a:pPr>
            <a:r>
              <a:rPr lang="en-CN" sz="3200" dirty="0"/>
              <a:t>Data leakage</a:t>
            </a:r>
          </a:p>
          <a:p>
            <a:pPr marL="914400" lvl="1" indent="-457200">
              <a:buFont typeface="Arial" panose="020B0604020202020204" pitchFamily="34" charset="0"/>
              <a:buChar char="•"/>
            </a:pPr>
            <a:r>
              <a:rPr lang="en-CN" altLang="zh-CN" sz="3200" dirty="0"/>
              <a:t>Unintentional leakage of signal into training data</a:t>
            </a:r>
            <a:endParaRPr lang="en-US" altLang="zh-CN" sz="3200" dirty="0"/>
          </a:p>
          <a:p>
            <a:pPr marL="342900" indent="-342900">
              <a:lnSpc>
                <a:spcPct val="150000"/>
              </a:lnSpc>
              <a:buAutoNum type="arabicPeriod"/>
            </a:pPr>
            <a:r>
              <a:rPr lang="en-CN" sz="3200" dirty="0"/>
              <a:t>Dataset shift</a:t>
            </a:r>
          </a:p>
          <a:p>
            <a:pPr marL="914400" lvl="1" indent="-457200">
              <a:lnSpc>
                <a:spcPct val="150000"/>
              </a:lnSpc>
              <a:buFont typeface="Arial" panose="020B0604020202020204" pitchFamily="34" charset="0"/>
              <a:buChar char="•"/>
            </a:pPr>
            <a:r>
              <a:rPr lang="en-CN" sz="3200" dirty="0"/>
              <a:t>Training data is different than test data</a:t>
            </a:r>
          </a:p>
          <a:p>
            <a:pPr marL="514350" indent="-514350">
              <a:lnSpc>
                <a:spcPct val="150000"/>
              </a:lnSpc>
              <a:buFont typeface="+mj-lt"/>
              <a:buAutoNum type="arabicPeriod"/>
            </a:pPr>
            <a:r>
              <a:rPr lang="en-CN" sz="3200" dirty="0"/>
              <a:t>…</a:t>
            </a:r>
          </a:p>
        </p:txBody>
      </p:sp>
      <p:grpSp>
        <p:nvGrpSpPr>
          <p:cNvPr id="11" name="Group 10">
            <a:extLst>
              <a:ext uri="{FF2B5EF4-FFF2-40B4-BE49-F238E27FC236}">
                <a16:creationId xmlns:a16="http://schemas.microsoft.com/office/drawing/2014/main" id="{7665BA68-8207-9342-8F87-211CB27E7E0B}"/>
              </a:ext>
            </a:extLst>
          </p:cNvPr>
          <p:cNvGrpSpPr/>
          <p:nvPr/>
        </p:nvGrpSpPr>
        <p:grpSpPr>
          <a:xfrm>
            <a:off x="1523648" y="4833093"/>
            <a:ext cx="4115504" cy="1523257"/>
            <a:chOff x="8775700" y="2501295"/>
            <a:chExt cx="4115504" cy="1523257"/>
          </a:xfrm>
        </p:grpSpPr>
        <p:pic>
          <p:nvPicPr>
            <p:cNvPr id="12" name="Graphic 11" descr="Male profile with solid fill">
              <a:extLst>
                <a:ext uri="{FF2B5EF4-FFF2-40B4-BE49-F238E27FC236}">
                  <a16:creationId xmlns:a16="http://schemas.microsoft.com/office/drawing/2014/main" id="{EED67030-3224-234D-AD7A-72350034C0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5700" y="3110152"/>
              <a:ext cx="914400" cy="914400"/>
            </a:xfrm>
            <a:prstGeom prst="rect">
              <a:avLst/>
            </a:prstGeom>
          </p:spPr>
        </p:pic>
        <p:sp>
          <p:nvSpPr>
            <p:cNvPr id="13" name="Cloud 12">
              <a:extLst>
                <a:ext uri="{FF2B5EF4-FFF2-40B4-BE49-F238E27FC236}">
                  <a16:creationId xmlns:a16="http://schemas.microsoft.com/office/drawing/2014/main" id="{99E8D496-469F-F24F-B8CC-4FC37532B0C2}"/>
                </a:ext>
              </a:extLst>
            </p:cNvPr>
            <p:cNvSpPr/>
            <p:nvPr/>
          </p:nvSpPr>
          <p:spPr>
            <a:xfrm>
              <a:off x="9515827" y="2501295"/>
              <a:ext cx="3375377" cy="11179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dirty="0"/>
                <a:t>The model’s accuracy is excellent! </a:t>
              </a:r>
              <a:r>
                <a:rPr lang="en-US" dirty="0"/>
                <a:t>W</a:t>
              </a:r>
              <a:r>
                <a:rPr lang="en-CN" dirty="0"/>
                <a:t>e can deploy it!?</a:t>
              </a:r>
            </a:p>
          </p:txBody>
        </p:sp>
      </p:grpSp>
      <p:pic>
        <p:nvPicPr>
          <p:cNvPr id="14" name="Graphic 13" descr="Female Profile with solid fill">
            <a:extLst>
              <a:ext uri="{FF2B5EF4-FFF2-40B4-BE49-F238E27FC236}">
                <a16:creationId xmlns:a16="http://schemas.microsoft.com/office/drawing/2014/main" id="{DA268D6B-6C2B-EF4B-AB30-AA572CDA1F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55086" y="5441950"/>
            <a:ext cx="914400" cy="914400"/>
          </a:xfrm>
          <a:prstGeom prst="rect">
            <a:avLst/>
          </a:prstGeom>
        </p:spPr>
      </p:pic>
      <p:sp>
        <p:nvSpPr>
          <p:cNvPr id="17" name="Cloud 16">
            <a:extLst>
              <a:ext uri="{FF2B5EF4-FFF2-40B4-BE49-F238E27FC236}">
                <a16:creationId xmlns:a16="http://schemas.microsoft.com/office/drawing/2014/main" id="{34CF1ED7-03B9-4447-9BA0-70E20B25912B}"/>
              </a:ext>
            </a:extLst>
          </p:cNvPr>
          <p:cNvSpPr/>
          <p:nvPr/>
        </p:nvSpPr>
        <p:spPr>
          <a:xfrm>
            <a:off x="6465712" y="4781188"/>
            <a:ext cx="2989374" cy="11179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dirty="0"/>
              <a:t>However</a:t>
            </a:r>
            <a:r>
              <a:rPr lang="en-US" dirty="0"/>
              <a:t>, I don’t understand the model’s behavior.</a:t>
            </a:r>
            <a:endParaRPr lang="en-CN" dirty="0"/>
          </a:p>
        </p:txBody>
      </p:sp>
    </p:spTree>
    <p:extLst>
      <p:ext uri="{BB962C8B-B14F-4D97-AF65-F5344CB8AC3E}">
        <p14:creationId xmlns:p14="http://schemas.microsoft.com/office/powerpoint/2010/main" val="257445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Medical Diagnosis Case</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6</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ABA8649-24DF-074D-8C63-4476F38D7B97}"/>
              </a:ext>
            </a:extLst>
          </p:cNvPr>
          <p:cNvPicPr>
            <a:picLocks noChangeAspect="1"/>
          </p:cNvPicPr>
          <p:nvPr/>
        </p:nvPicPr>
        <p:blipFill>
          <a:blip r:embed="rId3"/>
          <a:stretch>
            <a:fillRect/>
          </a:stretch>
        </p:blipFill>
        <p:spPr>
          <a:xfrm>
            <a:off x="578977" y="1340994"/>
            <a:ext cx="11034045" cy="2681987"/>
          </a:xfrm>
          <a:prstGeom prst="rect">
            <a:avLst/>
          </a:prstGeom>
        </p:spPr>
      </p:pic>
      <p:sp>
        <p:nvSpPr>
          <p:cNvPr id="9" name="TextBox 8">
            <a:extLst>
              <a:ext uri="{FF2B5EF4-FFF2-40B4-BE49-F238E27FC236}">
                <a16:creationId xmlns:a16="http://schemas.microsoft.com/office/drawing/2014/main" id="{F5F4F15F-E9E8-6C4F-ACB9-15916594F578}"/>
              </a:ext>
            </a:extLst>
          </p:cNvPr>
          <p:cNvSpPr txBox="1"/>
          <p:nvPr/>
        </p:nvSpPr>
        <p:spPr>
          <a:xfrm>
            <a:off x="388398" y="4589501"/>
            <a:ext cx="11415202" cy="1200329"/>
          </a:xfrm>
          <a:prstGeom prst="rect">
            <a:avLst/>
          </a:prstGeom>
          <a:noFill/>
        </p:spPr>
        <p:txBody>
          <a:bodyPr wrap="square" rtlCol="0">
            <a:spAutoFit/>
          </a:bodyPr>
          <a:lstStyle/>
          <a:p>
            <a:r>
              <a:rPr lang="en-CN" sz="2400" dirty="0"/>
              <a:t>A model predicts that a patient has the flu, and the explanation highlights the symptoms in the patient’s history that led to the prediction. With these, a doctor can make an informed decision about whether to trust the models prediction.</a:t>
            </a:r>
          </a:p>
        </p:txBody>
      </p:sp>
    </p:spTree>
    <p:extLst>
      <p:ext uri="{BB962C8B-B14F-4D97-AF65-F5344CB8AC3E}">
        <p14:creationId xmlns:p14="http://schemas.microsoft.com/office/powerpoint/2010/main" val="160750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Document Classifiers Case</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7</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A8B9AAB-D5D4-0342-8D3A-49E56B638148}"/>
              </a:ext>
            </a:extLst>
          </p:cNvPr>
          <p:cNvPicPr>
            <a:picLocks noChangeAspect="1"/>
          </p:cNvPicPr>
          <p:nvPr/>
        </p:nvPicPr>
        <p:blipFill>
          <a:blip r:embed="rId3"/>
          <a:stretch>
            <a:fillRect/>
          </a:stretch>
        </p:blipFill>
        <p:spPr>
          <a:xfrm>
            <a:off x="606469" y="1210557"/>
            <a:ext cx="5297185" cy="4897397"/>
          </a:xfrm>
          <a:prstGeom prst="rect">
            <a:avLst/>
          </a:prstGeom>
        </p:spPr>
      </p:pic>
      <p:pic>
        <p:nvPicPr>
          <p:cNvPr id="12" name="Picture 11">
            <a:extLst>
              <a:ext uri="{FF2B5EF4-FFF2-40B4-BE49-F238E27FC236}">
                <a16:creationId xmlns:a16="http://schemas.microsoft.com/office/drawing/2014/main" id="{93FC9A0D-222A-5F4A-94C6-BF07F9D995C1}"/>
              </a:ext>
            </a:extLst>
          </p:cNvPr>
          <p:cNvPicPr>
            <a:picLocks noChangeAspect="1"/>
          </p:cNvPicPr>
          <p:nvPr/>
        </p:nvPicPr>
        <p:blipFill>
          <a:blip r:embed="rId4"/>
          <a:stretch>
            <a:fillRect/>
          </a:stretch>
        </p:blipFill>
        <p:spPr>
          <a:xfrm>
            <a:off x="6436871" y="1216073"/>
            <a:ext cx="5291667" cy="4871869"/>
          </a:xfrm>
          <a:prstGeom prst="rect">
            <a:avLst/>
          </a:prstGeom>
        </p:spPr>
      </p:pic>
    </p:spTree>
    <p:extLst>
      <p:ext uri="{BB962C8B-B14F-4D97-AF65-F5344CB8AC3E}">
        <p14:creationId xmlns:p14="http://schemas.microsoft.com/office/powerpoint/2010/main" val="277386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29B-C5E4-EA43-9F20-1692E1607ACA}"/>
              </a:ext>
            </a:extLst>
          </p:cNvPr>
          <p:cNvSpPr>
            <a:spLocks noGrp="1"/>
          </p:cNvSpPr>
          <p:nvPr>
            <p:ph type="title"/>
          </p:nvPr>
        </p:nvSpPr>
        <p:spPr>
          <a:xfrm>
            <a:off x="606469" y="0"/>
            <a:ext cx="10515600" cy="1325563"/>
          </a:xfrm>
        </p:spPr>
        <p:txBody>
          <a:bodyPr/>
          <a:lstStyle/>
          <a:p>
            <a:r>
              <a:rPr lang="en-CN" dirty="0">
                <a:solidFill>
                  <a:srgbClr val="0070C0"/>
                </a:solidFill>
              </a:rPr>
              <a:t>Problems</a:t>
            </a:r>
          </a:p>
        </p:txBody>
      </p:sp>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8</a:t>
            </a:fld>
            <a:endParaRPr lang="en-CN"/>
          </a:p>
        </p:txBody>
      </p:sp>
      <p:cxnSp>
        <p:nvCxnSpPr>
          <p:cNvPr id="8" name="Straight Connector 7">
            <a:extLst>
              <a:ext uri="{FF2B5EF4-FFF2-40B4-BE49-F238E27FC236}">
                <a16:creationId xmlns:a16="http://schemas.microsoft.com/office/drawing/2014/main" id="{1DC169E3-4DFA-B349-B897-F47710E7623D}"/>
              </a:ext>
            </a:extLst>
          </p:cNvPr>
          <p:cNvCxnSpPr>
            <a:cxnSpLocks/>
          </p:cNvCxnSpPr>
          <p:nvPr/>
        </p:nvCxnSpPr>
        <p:spPr>
          <a:xfrm>
            <a:off x="0" y="1080000"/>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F89414-0C30-2948-9CBC-216899384728}"/>
              </a:ext>
            </a:extLst>
          </p:cNvPr>
          <p:cNvSpPr txBox="1"/>
          <p:nvPr/>
        </p:nvSpPr>
        <p:spPr>
          <a:xfrm>
            <a:off x="606469" y="1325563"/>
            <a:ext cx="11417300" cy="1493294"/>
          </a:xfrm>
          <a:prstGeom prst="rect">
            <a:avLst/>
          </a:prstGeom>
          <a:noFill/>
        </p:spPr>
        <p:txBody>
          <a:bodyPr wrap="square" rtlCol="0">
            <a:spAutoFit/>
          </a:bodyPr>
          <a:lstStyle/>
          <a:p>
            <a:pPr marL="342900" indent="-342900">
              <a:lnSpc>
                <a:spcPct val="150000"/>
              </a:lnSpc>
              <a:buAutoNum type="arabicPeriod"/>
            </a:pPr>
            <a:r>
              <a:rPr lang="en-CN" sz="3200" dirty="0"/>
              <a:t>How to explain an individual explanation?</a:t>
            </a:r>
          </a:p>
          <a:p>
            <a:pPr marL="342900" indent="-342900">
              <a:lnSpc>
                <a:spcPct val="150000"/>
              </a:lnSpc>
              <a:buAutoNum type="arabicPeriod"/>
            </a:pPr>
            <a:r>
              <a:rPr lang="en-CN" sz="3200" dirty="0"/>
              <a:t>How to explain and evaluate a model as a whole?</a:t>
            </a:r>
          </a:p>
        </p:txBody>
      </p:sp>
      <p:graphicFrame>
        <p:nvGraphicFramePr>
          <p:cNvPr id="11" name="Table 6">
            <a:extLst>
              <a:ext uri="{FF2B5EF4-FFF2-40B4-BE49-F238E27FC236}">
                <a16:creationId xmlns:a16="http://schemas.microsoft.com/office/drawing/2014/main" id="{AA16B4C5-BC26-A543-80BF-7E8416939229}"/>
              </a:ext>
            </a:extLst>
          </p:cNvPr>
          <p:cNvGraphicFramePr>
            <a:graphicFrameLocks noGrp="1"/>
          </p:cNvGraphicFramePr>
          <p:nvPr>
            <p:extLst>
              <p:ext uri="{D42A27DB-BD31-4B8C-83A1-F6EECF244321}">
                <p14:modId xmlns:p14="http://schemas.microsoft.com/office/powerpoint/2010/main" val="2502766806"/>
              </p:ext>
            </p:extLst>
          </p:nvPr>
        </p:nvGraphicFramePr>
        <p:xfrm>
          <a:off x="566928" y="3689350"/>
          <a:ext cx="11058144" cy="2667000"/>
        </p:xfrm>
        <a:graphic>
          <a:graphicData uri="http://schemas.openxmlformats.org/drawingml/2006/table">
            <a:tbl>
              <a:tblPr firstRow="1" bandRow="1">
                <a:tableStyleId>{5C22544A-7EE6-4342-B048-85BDC9FD1C3A}</a:tableStyleId>
              </a:tblPr>
              <a:tblGrid>
                <a:gridCol w="5529072">
                  <a:extLst>
                    <a:ext uri="{9D8B030D-6E8A-4147-A177-3AD203B41FA5}">
                      <a16:colId xmlns:a16="http://schemas.microsoft.com/office/drawing/2014/main" val="4212800286"/>
                    </a:ext>
                  </a:extLst>
                </a:gridCol>
                <a:gridCol w="5529072">
                  <a:extLst>
                    <a:ext uri="{9D8B030D-6E8A-4147-A177-3AD203B41FA5}">
                      <a16:colId xmlns:a16="http://schemas.microsoft.com/office/drawing/2014/main" val="363643221"/>
                    </a:ext>
                  </a:extLst>
                </a:gridCol>
              </a:tblGrid>
              <a:tr h="370840">
                <a:tc>
                  <a:txBody>
                    <a:bodyPr/>
                    <a:lstStyle/>
                    <a:p>
                      <a:pPr algn="ctr"/>
                      <a:r>
                        <a:rPr lang="en-CN" dirty="0"/>
                        <a:t>Characteristics </a:t>
                      </a:r>
                    </a:p>
                  </a:txBody>
                  <a:tcPr/>
                </a:tc>
                <a:tc>
                  <a:txBody>
                    <a:bodyPr/>
                    <a:lstStyle/>
                    <a:p>
                      <a:pPr algn="ctr"/>
                      <a:r>
                        <a:rPr lang="en-CN" dirty="0"/>
                        <a:t>Meaning</a:t>
                      </a:r>
                    </a:p>
                  </a:txBody>
                  <a:tcPr/>
                </a:tc>
                <a:extLst>
                  <a:ext uri="{0D108BD9-81ED-4DB2-BD59-A6C34878D82A}">
                    <a16:rowId xmlns:a16="http://schemas.microsoft.com/office/drawing/2014/main" val="1841557775"/>
                  </a:ext>
                </a:extLst>
              </a:tr>
              <a:tr h="370840">
                <a:tc>
                  <a:txBody>
                    <a:bodyPr/>
                    <a:lstStyle/>
                    <a:p>
                      <a:pPr algn="ctr"/>
                      <a:r>
                        <a:rPr lang="en-CN" dirty="0"/>
                        <a:t>Interpretable</a:t>
                      </a:r>
                    </a:p>
                  </a:txBody>
                  <a:tcPr/>
                </a:tc>
                <a:tc>
                  <a:txBody>
                    <a:bodyPr/>
                    <a:lstStyle/>
                    <a:p>
                      <a:pPr algn="ctr"/>
                      <a:r>
                        <a:rPr lang="en-US" dirty="0"/>
                        <a:t>the explanations should be easy to understand, the “input variables” in the explanations may need to be different than the features</a:t>
                      </a:r>
                      <a:endParaRPr lang="en-CN" dirty="0"/>
                    </a:p>
                  </a:txBody>
                  <a:tcPr/>
                </a:tc>
                <a:extLst>
                  <a:ext uri="{0D108BD9-81ED-4DB2-BD59-A6C34878D82A}">
                    <a16:rowId xmlns:a16="http://schemas.microsoft.com/office/drawing/2014/main" val="317342023"/>
                  </a:ext>
                </a:extLst>
              </a:tr>
              <a:tr h="370840">
                <a:tc>
                  <a:txBody>
                    <a:bodyPr/>
                    <a:lstStyle/>
                    <a:p>
                      <a:pPr algn="ctr"/>
                      <a:r>
                        <a:rPr lang="en-CN" dirty="0"/>
                        <a:t>Local fidelity</a:t>
                      </a:r>
                    </a:p>
                  </a:txBody>
                  <a:tcPr/>
                </a:tc>
                <a:tc>
                  <a:txBody>
                    <a:bodyPr/>
                    <a:lstStyle/>
                    <a:p>
                      <a:pPr algn="ctr"/>
                      <a:r>
                        <a:rPr lang="en-US" dirty="0"/>
                        <a:t>the explanations must respond to how the model behaves in the vicinity of the instance being predicted</a:t>
                      </a:r>
                      <a:endParaRPr lang="en-CN" dirty="0"/>
                    </a:p>
                  </a:txBody>
                  <a:tcPr/>
                </a:tc>
                <a:extLst>
                  <a:ext uri="{0D108BD9-81ED-4DB2-BD59-A6C34878D82A}">
                    <a16:rowId xmlns:a16="http://schemas.microsoft.com/office/drawing/2014/main" val="968442366"/>
                  </a:ext>
                </a:extLst>
              </a:tr>
              <a:tr h="370840">
                <a:tc>
                  <a:txBody>
                    <a:bodyPr/>
                    <a:lstStyle/>
                    <a:p>
                      <a:pPr algn="ctr"/>
                      <a:r>
                        <a:rPr lang="en-CN" dirty="0"/>
                        <a:t>Model -agnostic</a:t>
                      </a:r>
                    </a:p>
                  </a:txBody>
                  <a:tcPr/>
                </a:tc>
                <a:tc>
                  <a:txBody>
                    <a:bodyPr/>
                    <a:lstStyle/>
                    <a:p>
                      <a:pPr algn="ctr"/>
                      <a:r>
                        <a:rPr lang="en-US" dirty="0"/>
                        <a:t>an explainer should be able to explain </a:t>
                      </a:r>
                      <a:r>
                        <a:rPr lang="en-US" b="1" dirty="0">
                          <a:solidFill>
                            <a:srgbClr val="FF0000"/>
                          </a:solidFill>
                        </a:rPr>
                        <a:t>any</a:t>
                      </a:r>
                      <a:r>
                        <a:rPr lang="en-US" dirty="0"/>
                        <a:t> model</a:t>
                      </a:r>
                      <a:endParaRPr lang="en-CN" dirty="0"/>
                    </a:p>
                  </a:txBody>
                  <a:tcPr/>
                </a:tc>
                <a:extLst>
                  <a:ext uri="{0D108BD9-81ED-4DB2-BD59-A6C34878D82A}">
                    <a16:rowId xmlns:a16="http://schemas.microsoft.com/office/drawing/2014/main" val="705808040"/>
                  </a:ext>
                </a:extLst>
              </a:tr>
              <a:tr h="370840">
                <a:tc>
                  <a:txBody>
                    <a:bodyPr/>
                    <a:lstStyle/>
                    <a:p>
                      <a:pPr algn="ctr"/>
                      <a:r>
                        <a:rPr lang="en-CN" dirty="0"/>
                        <a:t>Global perspective</a:t>
                      </a:r>
                    </a:p>
                  </a:txBody>
                  <a:tcPr/>
                </a:tc>
                <a:tc>
                  <a:txBody>
                    <a:bodyPr/>
                    <a:lstStyle/>
                    <a:p>
                      <a:pPr algn="ctr"/>
                      <a:r>
                        <a:rPr lang="en-US" dirty="0"/>
                        <a:t>e</a:t>
                      </a:r>
                      <a:r>
                        <a:rPr lang="en-CN" dirty="0"/>
                        <a:t>xplain the model</a:t>
                      </a:r>
                    </a:p>
                  </a:txBody>
                  <a:tcPr/>
                </a:tc>
                <a:extLst>
                  <a:ext uri="{0D108BD9-81ED-4DB2-BD59-A6C34878D82A}">
                    <a16:rowId xmlns:a16="http://schemas.microsoft.com/office/drawing/2014/main" val="2956446486"/>
                  </a:ext>
                </a:extLst>
              </a:tr>
            </a:tbl>
          </a:graphicData>
        </a:graphic>
      </p:graphicFrame>
      <p:sp useBgFill="1">
        <p:nvSpPr>
          <p:cNvPr id="12" name="TextBox 11">
            <a:extLst>
              <a:ext uri="{FF2B5EF4-FFF2-40B4-BE49-F238E27FC236}">
                <a16:creationId xmlns:a16="http://schemas.microsoft.com/office/drawing/2014/main" id="{D85B52A6-107A-C548-B940-AC48BA118002}"/>
              </a:ext>
            </a:extLst>
          </p:cNvPr>
          <p:cNvSpPr txBox="1"/>
          <p:nvPr/>
        </p:nvSpPr>
        <p:spPr>
          <a:xfrm>
            <a:off x="2614634" y="2961716"/>
            <a:ext cx="6962731" cy="584775"/>
          </a:xfrm>
          <a:prstGeom prst="rect">
            <a:avLst/>
          </a:prstGeom>
          <a:ln w="25400">
            <a:solidFill>
              <a:srgbClr val="FF0000"/>
            </a:solidFill>
            <a:prstDash val="dash"/>
          </a:ln>
        </p:spPr>
        <p:txBody>
          <a:bodyPr wrap="square" rtlCol="0">
            <a:spAutoFit/>
          </a:bodyPr>
          <a:lstStyle/>
          <a:p>
            <a:pPr algn="ctr"/>
            <a:r>
              <a:rPr lang="en-CN" sz="3200" b="1" dirty="0">
                <a:solidFill>
                  <a:srgbClr val="FF0000"/>
                </a:solidFill>
              </a:rPr>
              <a:t>Desired Characteristics for Explainers</a:t>
            </a:r>
            <a:endParaRPr lang="en-CN" b="1" dirty="0">
              <a:solidFill>
                <a:srgbClr val="FF0000"/>
              </a:solidFill>
            </a:endParaRPr>
          </a:p>
        </p:txBody>
      </p:sp>
    </p:spTree>
    <p:extLst>
      <p:ext uri="{BB962C8B-B14F-4D97-AF65-F5344CB8AC3E}">
        <p14:creationId xmlns:p14="http://schemas.microsoft.com/office/powerpoint/2010/main" val="410146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9733F3-4F29-A94E-9B5C-B3B5FCC0A3FA}"/>
              </a:ext>
            </a:extLst>
          </p:cNvPr>
          <p:cNvSpPr>
            <a:spLocks noGrp="1"/>
          </p:cNvSpPr>
          <p:nvPr>
            <p:ph type="ftr" sz="quarter" idx="11"/>
          </p:nvPr>
        </p:nvSpPr>
        <p:spPr/>
        <p:txBody>
          <a:bodyPr/>
          <a:lstStyle/>
          <a:p>
            <a:r>
              <a:rPr lang="en-US"/>
              <a:t>IIP-SEMINAR</a:t>
            </a:r>
            <a:endParaRPr lang="en-CN" dirty="0"/>
          </a:p>
        </p:txBody>
      </p:sp>
      <p:sp>
        <p:nvSpPr>
          <p:cNvPr id="6" name="Slide Number Placeholder 5">
            <a:extLst>
              <a:ext uri="{FF2B5EF4-FFF2-40B4-BE49-F238E27FC236}">
                <a16:creationId xmlns:a16="http://schemas.microsoft.com/office/drawing/2014/main" id="{C5337853-6D03-D74E-B7C7-450CA9002CDE}"/>
              </a:ext>
            </a:extLst>
          </p:cNvPr>
          <p:cNvSpPr>
            <a:spLocks noGrp="1"/>
          </p:cNvSpPr>
          <p:nvPr>
            <p:ph type="sldNum" sz="quarter" idx="12"/>
          </p:nvPr>
        </p:nvSpPr>
        <p:spPr/>
        <p:txBody>
          <a:bodyPr/>
          <a:lstStyle/>
          <a:p>
            <a:fld id="{52272B3B-A072-D241-B4B1-5C02A846C241}" type="slidenum">
              <a:rPr lang="en-CN" smtClean="0"/>
              <a:t>9</a:t>
            </a:fld>
            <a:endParaRPr lang="en-CN"/>
          </a:p>
        </p:txBody>
      </p:sp>
      <p:sp>
        <p:nvSpPr>
          <p:cNvPr id="26" name="Title 1">
            <a:extLst>
              <a:ext uri="{FF2B5EF4-FFF2-40B4-BE49-F238E27FC236}">
                <a16:creationId xmlns:a16="http://schemas.microsoft.com/office/drawing/2014/main" id="{D352ADA7-F64F-4841-B374-05C4A3BFDFF5}"/>
              </a:ext>
            </a:extLst>
          </p:cNvPr>
          <p:cNvSpPr txBox="1">
            <a:spLocks/>
          </p:cNvSpPr>
          <p:nvPr/>
        </p:nvSpPr>
        <p:spPr>
          <a:xfrm>
            <a:off x="1524000" y="2917113"/>
            <a:ext cx="9144000" cy="10237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rPr>
              <a:t>Methodology</a:t>
            </a:r>
            <a:endParaRPr lang="en-CN" b="1" dirty="0">
              <a:solidFill>
                <a:schemeClr val="accent1"/>
              </a:solidFill>
            </a:endParaRPr>
          </a:p>
        </p:txBody>
      </p:sp>
    </p:spTree>
    <p:extLst>
      <p:ext uri="{BB962C8B-B14F-4D97-AF65-F5344CB8AC3E}">
        <p14:creationId xmlns:p14="http://schemas.microsoft.com/office/powerpoint/2010/main" val="4277655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2658</TotalTime>
  <Words>1147</Words>
  <Application>Microsoft Macintosh PowerPoint</Application>
  <PresentationFormat>Widescreen</PresentationFormat>
  <Paragraphs>151</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“Why Should I Trust You?” Explaining the Predictions of Any Classifier</vt:lpstr>
      <vt:lpstr>Outline</vt:lpstr>
      <vt:lpstr>PowerPoint Presentation</vt:lpstr>
      <vt:lpstr>Motivation</vt:lpstr>
      <vt:lpstr>Model evaluation’s challenge</vt:lpstr>
      <vt:lpstr>Medical Diagnosis Case</vt:lpstr>
      <vt:lpstr>Document Classifiers Case</vt:lpstr>
      <vt:lpstr>Problems</vt:lpstr>
      <vt:lpstr>PowerPoint Presentation</vt:lpstr>
      <vt:lpstr>LIME(Local Interpretable Model-agnostic Explanations)</vt:lpstr>
      <vt:lpstr>LIME Procedure</vt:lpstr>
      <vt:lpstr>LIME toy example</vt:lpstr>
      <vt:lpstr>SP-LIME</vt:lpstr>
      <vt:lpstr>SP-LIME</vt:lpstr>
      <vt:lpstr>PowerPoint Presentation</vt:lpstr>
      <vt:lpstr>Simulated User Experiments</vt:lpstr>
      <vt:lpstr>Evaluation with Human Subjects</vt:lpstr>
      <vt:lpstr>PowerPoint Presentation</vt:lpstr>
      <vt:lpstr>What we can do with explanation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文玉 姜</dc:creator>
  <cp:lastModifiedBy>文玉 姜</cp:lastModifiedBy>
  <cp:revision>349</cp:revision>
  <dcterms:created xsi:type="dcterms:W3CDTF">2020-11-17T11:28:39Z</dcterms:created>
  <dcterms:modified xsi:type="dcterms:W3CDTF">2021-01-08T08:26:23Z</dcterms:modified>
</cp:coreProperties>
</file>