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326" r:id="rId3"/>
    <p:sldId id="327" r:id="rId4"/>
    <p:sldId id="351" r:id="rId5"/>
    <p:sldId id="331" r:id="rId6"/>
    <p:sldId id="332" r:id="rId7"/>
    <p:sldId id="333" r:id="rId8"/>
    <p:sldId id="334" r:id="rId9"/>
    <p:sldId id="335" r:id="rId10"/>
    <p:sldId id="352" r:id="rId11"/>
    <p:sldId id="344" r:id="rId12"/>
    <p:sldId id="345" r:id="rId13"/>
    <p:sldId id="347" r:id="rId14"/>
    <p:sldId id="346" r:id="rId15"/>
    <p:sldId id="349" r:id="rId16"/>
    <p:sldId id="350" r:id="rId17"/>
    <p:sldId id="353" r:id="rId18"/>
    <p:sldId id="329" r:id="rId19"/>
    <p:sldId id="336" r:id="rId20"/>
    <p:sldId id="337" r:id="rId21"/>
    <p:sldId id="338" r:id="rId22"/>
    <p:sldId id="339" r:id="rId23"/>
    <p:sldId id="354" r:id="rId24"/>
    <p:sldId id="340" r:id="rId25"/>
    <p:sldId id="341" r:id="rId26"/>
    <p:sldId id="342" r:id="rId27"/>
    <p:sldId id="343" r:id="rId28"/>
    <p:sldId id="306" r:id="rId29"/>
    <p:sldId id="288" r:id="rId3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文玉 姜" initials="文玉" lastIdx="2" clrIdx="0">
    <p:extLst>
      <p:ext uri="{19B8F6BF-5375-455C-9EA6-DF929625EA0E}">
        <p15:presenceInfo xmlns:p15="http://schemas.microsoft.com/office/powerpoint/2012/main" userId="ae19394edff3d1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14F00"/>
    <a:srgbClr val="845F00"/>
    <a:srgbClr val="7821A4"/>
    <a:srgbClr val="2B00FF"/>
    <a:srgbClr val="285399"/>
    <a:srgbClr val="468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2" autoAdjust="0"/>
    <p:restoredTop sz="90909" autoAdjust="0"/>
  </p:normalViewPr>
  <p:slideViewPr>
    <p:cSldViewPr snapToGrid="0" snapToObjects="1">
      <p:cViewPr varScale="1">
        <p:scale>
          <a:sx n="104" d="100"/>
          <a:sy n="104" d="100"/>
        </p:scale>
        <p:origin x="13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3263F-9DC8-1A42-8F4B-5B5E066E99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503B5-CD9F-AC4E-A0A6-8BA0DEA41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76A7-EF37-4E48-ADB3-D918593CBFE0}" type="datetimeFigureOut">
              <a:rPr lang="en-CN" smtClean="0"/>
              <a:t>01/25/2021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07941-3859-6B45-91C7-CF9C067017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A05C7-6FEA-2E42-AAC2-8C4EA26EF3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B270-BEA8-234B-9DBC-A38F58875D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8967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07D6-B913-B14A-9AF5-2353B5EC7649}" type="datetimeFigureOut">
              <a:rPr lang="en-CN" smtClean="0"/>
              <a:t>01/25/2021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8C67-BE1D-9D4B-B2BC-EEAA5447A5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9123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368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细化</a:t>
            </a:r>
            <a:r>
              <a:rPr lang="zh-CN" altLang="en-US"/>
              <a:t>，足够有迷惑性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076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A401-3A43-6046-AB21-7836F473A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686EC-5BEC-1441-BF67-60F33F4B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3789-CEBA-3B40-8C6F-FD6C4088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7061-4F0C-E341-895B-307C85018792}" type="datetime1">
              <a:rPr lang="en-US" smtClean="0"/>
              <a:t>1/25/2021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C6D2-C42D-9A4B-A49A-1B9B70E7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0F4E-C982-B24C-AC30-7769BDFC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288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8719-AD19-844E-8ADA-514890CE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41A90-1317-BB40-BCFF-F7EC4F386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023C-0F88-DF44-BACA-CED5546A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E04-35D0-BF4D-A06D-A11063903797}" type="datetime1">
              <a:rPr lang="en-US" smtClean="0"/>
              <a:t>1/25/2021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3286-64B1-414A-AB5C-068A09B2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AE2-0B82-784A-9D77-2E0848FD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76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44E93-580F-FC4F-B172-3FC0809EE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93E5-02E8-6B41-8238-8E3D63E3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BB8B-3249-7046-AB17-464E9DE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3FD-D388-3545-B191-C62355C31008}" type="datetime1">
              <a:rPr lang="en-US" smtClean="0"/>
              <a:t>1/25/2021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49F0-E006-0C47-BA70-D8F090F5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DC93-70D9-9841-A753-DD12A253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592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7182-888F-244E-852C-69B22F45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67" y="97920"/>
            <a:ext cx="10363200" cy="77392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N" sz="4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B905-B0BB-844D-924D-1CACCD9B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55" y="1150122"/>
            <a:ext cx="11057239" cy="484702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CA3F-D147-F046-867B-C5CB4D36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80A-F56D-B844-B5A8-39C3CFC50641}" type="datetime1">
              <a:rPr lang="en-US" smtClean="0"/>
              <a:t>1/25/2021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154F-9975-0448-B1F1-EF7DE1D9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7241-FFBC-A546-9C47-A15307D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 userDrawn="1"/>
        </p:nvCxnSpPr>
        <p:spPr>
          <a:xfrm>
            <a:off x="0" y="972066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3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C77A-978F-5647-A979-8DD299F9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454A-AB2A-5146-A916-5CF09172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84F4-88CB-B749-B118-7C0DEC2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85B6-03F0-EE4B-B9F6-488029647123}" type="datetime1">
              <a:rPr lang="en-US" smtClean="0"/>
              <a:t>1/25/2021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FB27-C2DF-E845-A805-02FAAFAA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AA99-B53D-294F-A397-D9C1D9CF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371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757-045F-4E41-AC7D-310F8178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3B19-2236-DE49-B531-19E7A6AE6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377C4-5A8B-F541-88A3-9BD297A6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DF58D-FBE9-7F41-828B-7267DAF4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0D52-7FB7-7D4C-BA0F-556CD82C19DC}" type="datetime1">
              <a:rPr lang="en-US" smtClean="0"/>
              <a:t>1/25/2021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B36F-9E3A-D24F-AA6E-5B6450E2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91FA-55F5-6D41-BBA2-D96BFE8A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3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315C-E141-E24F-ABFD-B7E1BCF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27D9-EC9F-F745-B7FD-43D52C1E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16A1-B797-2A40-9BE9-2B658724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A0AA-1A74-0E4C-8C2D-812FDA39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8F43C-0999-BE4C-87B4-EF7A6987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094E3-6E0E-A941-A13C-9E866B68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682-F82B-4C49-A7FE-A6FB17F022CB}" type="datetime1">
              <a:rPr lang="en-US" smtClean="0"/>
              <a:t>1/25/2021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0BB9E-BDC7-734B-8E72-D89650D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16D80-C053-3F4D-AD09-4D1AFCFA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083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DDC8-8F78-C24C-8140-83E9753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DC9AE-070A-374F-933E-53BD5CA3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B052-4381-154A-88FD-857803AC8AFB}" type="datetime1">
              <a:rPr lang="en-US" smtClean="0"/>
              <a:t>1/25/2021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3E56A-B05F-094C-A8F5-09495A9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8EFFD-0673-E14C-A4EA-A41794EC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86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7352D-159B-F740-9A9A-935375E0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03A7-221D-E747-BD4C-9CB7A3AAF1E0}" type="datetime1">
              <a:rPr lang="en-US" smtClean="0"/>
              <a:t>1/25/2021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4599A-8062-144C-BCD6-930A7247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2021-8063-A544-BCF6-BFD2E1B5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13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0363-9FD2-D749-8771-61971D09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659B-E120-AE43-BA68-A3B9113F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2F97-DEA4-2D4D-9AEB-7C546282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A27DB-1211-6647-8C2A-66E957A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B852-4826-4149-A25F-85E700258287}" type="datetime1">
              <a:rPr lang="en-US" smtClean="0"/>
              <a:t>1/25/2021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3331-172B-0045-9B38-29879778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D191-558C-3F46-A5F5-369C7ADD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31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EABF-9A39-8143-AC05-3CB7B474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57F23-02DC-5C48-ABB4-AB6F27981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FE94E-8622-F147-84A0-6F5C1F3C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8F300-4739-3847-9EE4-82FDB5A4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0EA-4AEB-C34B-9B35-FCB45BA170EA}" type="datetime1">
              <a:rPr lang="en-US" smtClean="0"/>
              <a:t>1/25/2021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3E6B4-AB29-8E41-B44E-6B1077C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A040-B627-4642-B330-AE1FDFF6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98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0BBB2-DF8B-A94C-B0FE-C24AD43C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21FF1-40B9-6040-BA6B-A957BB12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8E8D-2FFE-3D45-95A2-CDCBA6D5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873B-D621-F14E-84F9-F4890CEC8C3B}" type="datetime1">
              <a:rPr lang="en-US" smtClean="0"/>
              <a:t>1/25/2021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4CBB-2F80-CD46-BC22-615788943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225A-D55B-7E40-A4A1-E215400FC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295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s231n.stanford.edu/syllabu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45" y="2088201"/>
            <a:ext cx="10806545" cy="102377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 Simple Unified Framework for Detecting Out-of-Distribution Samples and Adversarial Attacks</a:t>
            </a:r>
            <a:endParaRPr lang="en-CN" sz="4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61066-A32D-114F-9BDD-C595D2611F15}"/>
              </a:ext>
            </a:extLst>
          </p:cNvPr>
          <p:cNvSpPr txBox="1"/>
          <p:nvPr/>
        </p:nvSpPr>
        <p:spPr>
          <a:xfrm>
            <a:off x="5404262" y="3746026"/>
            <a:ext cx="13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Cheng </a:t>
            </a:r>
            <a:r>
              <a:rPr lang="en-US" dirty="0" err="1" smtClean="0"/>
              <a:t>Hao</a:t>
            </a:r>
            <a:endParaRPr lang="en-CN" dirty="0"/>
          </a:p>
          <a:p>
            <a:pPr algn="ctr"/>
            <a:r>
              <a:rPr lang="en-CN" dirty="0" smtClean="0"/>
              <a:t>2021.1.</a:t>
            </a:r>
            <a:r>
              <a:rPr lang="en-US" dirty="0" smtClean="0"/>
              <a:t>24</a:t>
            </a:r>
            <a:endParaRPr lang="en-C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82F533-C2F7-724D-8158-13A3EA9A52B6}"/>
              </a:ext>
            </a:extLst>
          </p:cNvPr>
          <p:cNvGrpSpPr/>
          <p:nvPr/>
        </p:nvGrpSpPr>
        <p:grpSpPr>
          <a:xfrm>
            <a:off x="3870865" y="4288092"/>
            <a:ext cx="1383476" cy="1271271"/>
            <a:chOff x="3668126" y="4980543"/>
            <a:chExt cx="1383476" cy="1271271"/>
          </a:xfrm>
        </p:grpSpPr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E7071579-5E76-7249-82AF-E93F6C92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307" y="5349875"/>
              <a:ext cx="719114" cy="90193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D426BC-530F-7F43-826C-47529E285DFB}"/>
                </a:ext>
              </a:extLst>
            </p:cNvPr>
            <p:cNvSpPr txBox="1"/>
            <p:nvPr/>
          </p:nvSpPr>
          <p:spPr>
            <a:xfrm>
              <a:off x="3668126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/>
                <a:t>NJU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1E88A3-C090-AB47-8D4F-D64634CB4304}"/>
              </a:ext>
            </a:extLst>
          </p:cNvPr>
          <p:cNvGrpSpPr/>
          <p:nvPr/>
        </p:nvGrpSpPr>
        <p:grpSpPr>
          <a:xfrm>
            <a:off x="6937661" y="4288092"/>
            <a:ext cx="1383476" cy="1246449"/>
            <a:chOff x="7216002" y="4980543"/>
            <a:chExt cx="1383476" cy="1246449"/>
          </a:xfrm>
        </p:grpSpPr>
        <p:pic>
          <p:nvPicPr>
            <p:cNvPr id="18" name="Picture 17" descr="Logo, company name&#10;&#10;Description automatically generated">
              <a:extLst>
                <a:ext uri="{FF2B5EF4-FFF2-40B4-BE49-F238E27FC236}">
                  <a16:creationId xmlns:a16="http://schemas.microsoft.com/office/drawing/2014/main" id="{E2431115-E0CA-2C42-9E08-EFC7A0663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2581" y="5349875"/>
              <a:ext cx="870318" cy="87711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59521-B48A-C447-BE40-E3B8D69A7993}"/>
                </a:ext>
              </a:extLst>
            </p:cNvPr>
            <p:cNvSpPr txBox="1"/>
            <p:nvPr/>
          </p:nvSpPr>
          <p:spPr>
            <a:xfrm>
              <a:off x="7216002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/>
                <a:t>NJU-CS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227"/>
            <a:ext cx="9144000" cy="102377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Gaussian discriminant analysis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7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discriminant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561" y="1150122"/>
            <a:ext cx="11057239" cy="48470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判别</a:t>
            </a:r>
            <a:r>
              <a:rPr lang="zh-CN" altLang="en-US" b="1" dirty="0" smtClean="0"/>
              <a:t>学习方法</a:t>
            </a:r>
            <a:r>
              <a:rPr lang="zh-CN" altLang="en-US" dirty="0" smtClean="0"/>
              <a:t>是在给定</a:t>
            </a:r>
            <a:r>
              <a:rPr lang="en-US" altLang="zh-CN" dirty="0"/>
              <a:t>x</a:t>
            </a:r>
            <a:r>
              <a:rPr lang="zh-CN" altLang="en-US" dirty="0"/>
              <a:t>的情况探讨</a:t>
            </a:r>
            <a:r>
              <a:rPr lang="en-US" altLang="zh-CN" dirty="0"/>
              <a:t>y</a:t>
            </a:r>
            <a:r>
              <a:rPr lang="zh-CN" altLang="en-US" dirty="0"/>
              <a:t>的条件概率</a:t>
            </a:r>
            <a:r>
              <a:rPr lang="zh-CN" altLang="en-US" dirty="0" smtClean="0"/>
              <a:t>分布，即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y|x;θ</a:t>
            </a:r>
            <a:r>
              <a:rPr lang="en-US" altLang="zh-CN" dirty="0"/>
              <a:t>) </a:t>
            </a:r>
            <a:r>
              <a:rPr lang="zh-CN" altLang="en-US" dirty="0"/>
              <a:t>，直接对</a:t>
            </a:r>
            <a:r>
              <a:rPr lang="en-US" altLang="zh-CN" dirty="0"/>
              <a:t>p(</a:t>
            </a:r>
            <a:r>
              <a:rPr lang="en-US" altLang="zh-CN" dirty="0" err="1"/>
              <a:t>y|x</a:t>
            </a:r>
            <a:r>
              <a:rPr lang="en-US" altLang="zh-CN" dirty="0"/>
              <a:t>)</a:t>
            </a:r>
            <a:r>
              <a:rPr lang="zh-CN" altLang="en-US" dirty="0"/>
              <a:t>进行建模或者直接学习输入空间到输出空间的映射关系，其中，</a:t>
            </a:r>
            <a:r>
              <a:rPr lang="en-US" altLang="zh-CN" dirty="0"/>
              <a:t>x</a:t>
            </a:r>
            <a:r>
              <a:rPr lang="zh-CN" altLang="en-US" dirty="0"/>
              <a:t>是某类样例的特征，</a:t>
            </a:r>
            <a:r>
              <a:rPr lang="en-US" altLang="zh-CN" dirty="0"/>
              <a:t>y</a:t>
            </a:r>
            <a:r>
              <a:rPr lang="zh-CN" altLang="en-US" dirty="0"/>
              <a:t>是某类样例的分类</a:t>
            </a:r>
            <a:r>
              <a:rPr lang="zh-CN" altLang="en-US" dirty="0" smtClean="0"/>
              <a:t>标记。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生成</a:t>
            </a:r>
            <a:r>
              <a:rPr lang="zh-CN" altLang="en-US" b="1" dirty="0"/>
              <a:t>学习算法</a:t>
            </a:r>
            <a:r>
              <a:rPr lang="zh-CN" altLang="en-US" dirty="0" smtClean="0"/>
              <a:t>则是</a:t>
            </a:r>
            <a:r>
              <a:rPr lang="zh-CN" altLang="en-US" dirty="0"/>
              <a:t>对</a:t>
            </a:r>
            <a:r>
              <a:rPr lang="en-US" altLang="zh-CN" dirty="0"/>
              <a:t>p(</a:t>
            </a:r>
            <a:r>
              <a:rPr lang="en-US" altLang="zh-CN" dirty="0" err="1"/>
              <a:t>x|y</a:t>
            </a:r>
            <a:r>
              <a:rPr lang="en-US" altLang="zh-CN" dirty="0"/>
              <a:t>)</a:t>
            </a:r>
            <a:r>
              <a:rPr lang="zh-CN" altLang="en-US" dirty="0"/>
              <a:t>（条件概率）和</a:t>
            </a:r>
            <a:r>
              <a:rPr lang="en-US" altLang="zh-CN" dirty="0"/>
              <a:t>p(y)</a:t>
            </a:r>
            <a:r>
              <a:rPr lang="zh-CN" altLang="en-US" dirty="0"/>
              <a:t>（先验概率）进行建模，然后按照贝叶斯法则求出后验概率</a:t>
            </a:r>
            <a:r>
              <a:rPr lang="en-US" altLang="zh-CN" dirty="0"/>
              <a:t>p(</a:t>
            </a:r>
            <a:r>
              <a:rPr lang="en-US" altLang="zh-CN" dirty="0" err="1"/>
              <a:t>y|x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使得后验概率最大的类别</a:t>
            </a:r>
            <a:r>
              <a:rPr lang="en-US" altLang="zh-CN" dirty="0"/>
              <a:t>y</a:t>
            </a:r>
            <a:r>
              <a:rPr lang="zh-CN" altLang="en-US" dirty="0"/>
              <a:t>即是新样例的预测分类：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11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031" y="2669885"/>
            <a:ext cx="2660005" cy="8676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667" y="4206101"/>
            <a:ext cx="40386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discriminant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混合</a:t>
            </a:r>
            <a:r>
              <a:rPr lang="zh-CN" altLang="en-US" b="1" dirty="0" smtClean="0"/>
              <a:t>正态分布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12</a:t>
            </a:fld>
            <a:endParaRPr lang="en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46" y="1629930"/>
            <a:ext cx="93059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discriminant analysis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493" y="1296746"/>
            <a:ext cx="7071852" cy="5059604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1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discriminant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高斯判别分析</a:t>
            </a:r>
            <a:r>
              <a:rPr lang="zh-CN" altLang="en-US" dirty="0" smtClean="0"/>
              <a:t>模型（二分类）</a:t>
            </a:r>
            <a:endParaRPr lang="en-US" altLang="zh-CN" dirty="0" smtClean="0"/>
          </a:p>
          <a:p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14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634403"/>
            <a:ext cx="7227599" cy="43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discriminant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本文使用</a:t>
            </a:r>
            <a:r>
              <a:rPr lang="en-US" altLang="zh-CN" dirty="0" smtClean="0"/>
              <a:t>Generative classifier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p(y)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x|y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来计算后验分布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，基于流行的高斯判别分析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有：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同时使用</a:t>
            </a:r>
            <a:r>
              <a:rPr lang="en-US" altLang="zh-CN" dirty="0" smtClean="0"/>
              <a:t>GDA</a:t>
            </a:r>
            <a:r>
              <a:rPr lang="zh-CN" altLang="en-US" dirty="0" smtClean="0"/>
              <a:t>的特殊情况</a:t>
            </a:r>
            <a:r>
              <a:rPr lang="en-US" altLang="zh-CN" dirty="0" smtClean="0"/>
              <a:t>—linear </a:t>
            </a:r>
            <a:r>
              <a:rPr lang="en-US" altLang="zh-CN" dirty="0"/>
              <a:t>discriminant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，即所有的类共享一个协方差矩阵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由此可得，后验分布可以表示为：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15</a:t>
            </a:fld>
            <a:endParaRPr lang="en-CN"/>
          </a:p>
        </p:txBody>
      </p:sp>
      <p:pic>
        <p:nvPicPr>
          <p:cNvPr id="7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99" y="1597482"/>
            <a:ext cx="48577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248" y="1932853"/>
            <a:ext cx="857250" cy="295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786" y="2754326"/>
            <a:ext cx="9096375" cy="828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23" y="3942205"/>
            <a:ext cx="9778060" cy="9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discriminant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根据以上内容，本文也提出可以集成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generative classifiers</a:t>
            </a:r>
            <a:r>
              <a:rPr lang="zh-CN" altLang="en-US" dirty="0" smtClean="0"/>
              <a:t>，形成一个</a:t>
            </a:r>
            <a:r>
              <a:rPr lang="en-US" altLang="zh-CN" dirty="0" smtClean="0"/>
              <a:t>hybrid </a:t>
            </a:r>
            <a:r>
              <a:rPr lang="en-US" altLang="zh-CN" dirty="0" err="1" smtClean="0"/>
              <a:t>mdoel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16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29" y="1633681"/>
            <a:ext cx="8725167" cy="12325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36" y="3654702"/>
            <a:ext cx="6573807" cy="207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227"/>
            <a:ext cx="9144000" cy="10237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Methodology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7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355" y="1150122"/>
            <a:ext cx="11493845" cy="5407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预</a:t>
            </a:r>
            <a:r>
              <a:rPr lang="zh-CN" altLang="en-US" dirty="0" smtClean="0"/>
              <a:t>训练的模型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       和         是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层关于类别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DNN</a:t>
            </a:r>
            <a:r>
              <a:rPr lang="zh-CN" altLang="en-US" dirty="0" smtClean="0"/>
              <a:t>的倒数第二层的输出。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根据预训练好的模型，我们假设</a:t>
            </a:r>
            <a:r>
              <a:rPr lang="en-US" altLang="zh-CN" dirty="0">
                <a:solidFill>
                  <a:srgbClr val="FF0000"/>
                </a:solidFill>
              </a:rPr>
              <a:t>class-conditional </a:t>
            </a:r>
            <a:r>
              <a:rPr lang="en-US" altLang="zh-CN" dirty="0" smtClean="0">
                <a:solidFill>
                  <a:srgbClr val="FF0000"/>
                </a:solidFill>
              </a:rPr>
              <a:t>distribution</a:t>
            </a:r>
            <a:r>
              <a:rPr lang="zh-CN" altLang="en-US" dirty="0" smtClean="0"/>
              <a:t>服从于具有</a:t>
            </a:r>
            <a:r>
              <a:rPr lang="zh-CN" altLang="en-US" dirty="0" smtClean="0">
                <a:solidFill>
                  <a:srgbClr val="FF0000"/>
                </a:solidFill>
              </a:rPr>
              <a:t>固定协方差矩阵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multivariate </a:t>
            </a:r>
            <a:r>
              <a:rPr lang="en-US" altLang="zh-CN" dirty="0">
                <a:solidFill>
                  <a:srgbClr val="FF0000"/>
                </a:solidFill>
              </a:rPr>
              <a:t>Gaussian </a:t>
            </a:r>
            <a:r>
              <a:rPr lang="en-US" altLang="zh-CN" dirty="0" smtClean="0">
                <a:solidFill>
                  <a:srgbClr val="FF0000"/>
                </a:solidFill>
              </a:rPr>
              <a:t>distribution</a:t>
            </a:r>
            <a:r>
              <a:rPr lang="zh-CN" altLang="en-US" dirty="0" smtClean="0"/>
              <a:t>，即：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其中        是类别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的多元高斯分布的均值，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是共同的协方差矩阵，在本文中使用训练集中的每个类别的均值和协方差来估计：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基于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Mahalanobis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distance-based confidence </a:t>
            </a:r>
            <a:r>
              <a:rPr lang="en-US" altLang="zh-CN" b="1" dirty="0" smtClean="0">
                <a:solidFill>
                  <a:srgbClr val="FF0000"/>
                </a:solidFill>
              </a:rPr>
              <a:t>score</a:t>
            </a:r>
            <a:r>
              <a:rPr lang="zh-CN" altLang="en-US" dirty="0" smtClean="0"/>
              <a:t>衡量离每个样本最近的类中心的马氏距离，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）为信心分数，越大代表越自信：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18</a:t>
            </a:fld>
            <a:endParaRPr lang="en-CN"/>
          </a:p>
        </p:txBody>
      </p:sp>
      <p:pic>
        <p:nvPicPr>
          <p:cNvPr id="6" name="内容占位符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40" y="1035480"/>
            <a:ext cx="3743325" cy="581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75" y="1521653"/>
            <a:ext cx="36195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03" y="1564729"/>
            <a:ext cx="295275" cy="314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640" y="3125701"/>
            <a:ext cx="3461978" cy="2769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633" y="3464096"/>
            <a:ext cx="285750" cy="219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648" y="3470590"/>
            <a:ext cx="228600" cy="247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1039" y="4042375"/>
            <a:ext cx="8107377" cy="7319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039" y="5580504"/>
            <a:ext cx="7239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Expriment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040487"/>
            <a:ext cx="9401175" cy="29337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19</a:t>
            </a:fld>
            <a:endParaRPr lang="en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2" y="4022369"/>
            <a:ext cx="8874239" cy="10174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8922" y="5088036"/>
            <a:ext cx="10534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初步实验探究结果：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a</a:t>
            </a:r>
            <a:r>
              <a:rPr lang="zh-CN" altLang="en-US" dirty="0" smtClean="0"/>
              <a:t>）可视化，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模型可以把各个类别分的很开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）分类准确性，基于</a:t>
            </a:r>
            <a:r>
              <a:rPr lang="en-US" altLang="zh-CN" dirty="0" err="1" smtClean="0"/>
              <a:t>Mahalanobis</a:t>
            </a:r>
            <a:r>
              <a:rPr lang="zh-CN" altLang="en-US" dirty="0" smtClean="0"/>
              <a:t>的方法和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分类效果类似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AUROC</a:t>
            </a:r>
            <a:r>
              <a:rPr lang="zh-CN" altLang="en-US" dirty="0" smtClean="0"/>
              <a:t>曲线，</a:t>
            </a:r>
            <a:r>
              <a:rPr lang="en-US" altLang="zh-CN" dirty="0" err="1" smtClean="0"/>
              <a:t>Mahalanobis</a:t>
            </a:r>
            <a:r>
              <a:rPr lang="zh-CN" altLang="en-US" dirty="0" smtClean="0"/>
              <a:t>要比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Euclidean</a:t>
            </a:r>
            <a:r>
              <a:rPr lang="zh-CN" altLang="en-US" dirty="0" smtClean="0"/>
              <a:t>效果好</a:t>
            </a:r>
            <a:endParaRPr lang="en-US" altLang="zh-CN" dirty="0" smtClean="0"/>
          </a:p>
          <a:p>
            <a:r>
              <a:rPr lang="zh-CN" altLang="en-US" dirty="0" smtClean="0"/>
              <a:t> （备注：</a:t>
            </a:r>
            <a:r>
              <a:rPr lang="en-US" altLang="zh-CN" dirty="0" smtClean="0"/>
              <a:t>train </a:t>
            </a:r>
            <a:r>
              <a:rPr lang="en-US" altLang="zh-CN" dirty="0" err="1"/>
              <a:t>ResNet</a:t>
            </a:r>
            <a:r>
              <a:rPr lang="en-US" altLang="zh-CN" dirty="0"/>
              <a:t> on CIFAR-10, and </a:t>
            </a:r>
            <a:r>
              <a:rPr lang="en-US" altLang="zh-CN" dirty="0" smtClean="0"/>
              <a:t>Tiny-ImageNet dataset </a:t>
            </a:r>
            <a:r>
              <a:rPr lang="en-US" altLang="zh-CN" dirty="0"/>
              <a:t>is used for an out-of-distribution</a:t>
            </a:r>
            <a:r>
              <a:rPr lang="en-US" altLang="zh-CN" dirty="0" smtClean="0"/>
              <a:t>.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2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Contribution Summary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Preliminary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Softmax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Gaussian Discriminant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Methodology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OOD detection, adversarial detection,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Class-incremental learning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/>
              <a:t>Experiment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/>
              <a:t>Some think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2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Calibration 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355" y="1150122"/>
            <a:ext cx="11057239" cy="57078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en-US" altLang="zh-CN" b="1" dirty="0" smtClean="0">
                <a:solidFill>
                  <a:srgbClr val="FF0000"/>
                </a:solidFill>
              </a:rPr>
              <a:t>Input pre-processing</a:t>
            </a:r>
            <a:r>
              <a:rPr lang="zh-CN" altLang="en-US" dirty="0" smtClean="0"/>
              <a:t>（输入预处理，与</a:t>
            </a:r>
            <a:r>
              <a:rPr lang="en-US" altLang="zh-CN" dirty="0" smtClean="0"/>
              <a:t>ODIN</a:t>
            </a:r>
            <a:r>
              <a:rPr lang="zh-CN" altLang="en-US" dirty="0" smtClean="0"/>
              <a:t>同理）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b="1" dirty="0" smtClean="0">
                <a:solidFill>
                  <a:srgbClr val="FF0000"/>
                </a:solidFill>
              </a:rPr>
              <a:t>Feature ensemble</a:t>
            </a:r>
            <a:r>
              <a:rPr lang="zh-CN" altLang="en-US" dirty="0" smtClean="0"/>
              <a:t>（集成各层的输出）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将各个层的</a:t>
            </a:r>
            <a:r>
              <a:rPr lang="en-US" altLang="zh-CN" dirty="0" smtClean="0"/>
              <a:t>confidence score</a:t>
            </a:r>
            <a:r>
              <a:rPr lang="zh-CN" altLang="en-US" dirty="0" smtClean="0"/>
              <a:t>加权平均起来                         ，具体策略是：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Choose the </a:t>
            </a:r>
            <a:r>
              <a:rPr lang="en-US" altLang="zh-CN" dirty="0"/>
              <a:t>weight of each layer </a:t>
            </a:r>
            <a:r>
              <a:rPr lang="en-US" altLang="zh-CN" dirty="0" smtClean="0"/>
              <a:t>        by </a:t>
            </a:r>
            <a:r>
              <a:rPr lang="en-US" altLang="zh-CN" dirty="0"/>
              <a:t>training </a:t>
            </a:r>
            <a:r>
              <a:rPr lang="en-US" altLang="zh-CN" dirty="0">
                <a:solidFill>
                  <a:srgbClr val="FF0000"/>
                </a:solidFill>
              </a:rPr>
              <a:t>a logistic regression </a:t>
            </a:r>
            <a:r>
              <a:rPr lang="en-US" altLang="zh-CN" dirty="0" smtClean="0">
                <a:solidFill>
                  <a:srgbClr val="FF0000"/>
                </a:solidFill>
              </a:rPr>
              <a:t>detector </a:t>
            </a:r>
            <a:r>
              <a:rPr lang="en-US" altLang="zh-CN" dirty="0">
                <a:solidFill>
                  <a:srgbClr val="FF0000"/>
                </a:solidFill>
              </a:rPr>
              <a:t>using validation </a:t>
            </a:r>
            <a:r>
              <a:rPr lang="en-US" altLang="zh-CN" dirty="0" smtClean="0">
                <a:solidFill>
                  <a:srgbClr val="FF0000"/>
                </a:solidFill>
              </a:rPr>
              <a:t>samples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1600" dirty="0" smtClean="0"/>
              <a:t>图：基于不同</a:t>
            </a:r>
            <a:r>
              <a:rPr lang="en-US" altLang="zh-CN" sz="1600" dirty="0" smtClean="0"/>
              <a:t>basic block</a:t>
            </a:r>
            <a:r>
              <a:rPr lang="zh-CN" altLang="en-US" sz="1600" dirty="0" smtClean="0"/>
              <a:t>输出的信心分数的</a:t>
            </a:r>
            <a:r>
              <a:rPr lang="en-US" altLang="zh-CN" sz="1600" dirty="0" smtClean="0"/>
              <a:t>AUROC</a:t>
            </a:r>
            <a:r>
              <a:rPr lang="zh-CN" altLang="en-US" sz="1600" dirty="0" smtClean="0"/>
              <a:t>结果（在</a:t>
            </a:r>
            <a:r>
              <a:rPr lang="en-US" altLang="zh-CN" sz="1600" dirty="0"/>
              <a:t>cifar10</a:t>
            </a:r>
            <a:r>
              <a:rPr lang="zh-CN" altLang="en-US" sz="1600" dirty="0"/>
              <a:t>上训练的</a:t>
            </a:r>
            <a:r>
              <a:rPr lang="en-US" altLang="zh-CN" sz="1600" dirty="0" err="1" smtClean="0"/>
              <a:t>densenet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20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28" y="1512856"/>
            <a:ext cx="8763000" cy="55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73" y="2749550"/>
            <a:ext cx="1285875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3186545"/>
            <a:ext cx="295275" cy="266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71" y="3785206"/>
            <a:ext cx="9935678" cy="2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1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872" y="1110681"/>
            <a:ext cx="7314871" cy="2681147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21</a:t>
            </a:fld>
            <a:endParaRPr lang="en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0" y="4453120"/>
            <a:ext cx="7229553" cy="20078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49500" y="4249914"/>
            <a:ext cx="7492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表：</a:t>
            </a:r>
            <a:r>
              <a:rPr lang="en-US" altLang="zh-CN" sz="1400" dirty="0"/>
              <a:t>Calibration </a:t>
            </a:r>
            <a:r>
              <a:rPr lang="en-US" altLang="zh-CN" sz="1400" dirty="0" smtClean="0"/>
              <a:t>techniques</a:t>
            </a:r>
            <a:r>
              <a:rPr lang="zh-CN" altLang="en-US" sz="1400" dirty="0" smtClean="0"/>
              <a:t>效果图 （</a:t>
            </a:r>
            <a:r>
              <a:rPr lang="en-US" altLang="zh-CN" sz="1400" dirty="0" err="1" smtClean="0"/>
              <a:t>ResNet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trained on CIFAR-10, when </a:t>
            </a:r>
            <a:r>
              <a:rPr lang="en-US" altLang="zh-CN" sz="1400" dirty="0" smtClean="0"/>
              <a:t>SVHN is </a:t>
            </a:r>
            <a:r>
              <a:rPr lang="en-US" altLang="zh-CN" sz="1400" dirty="0"/>
              <a:t>used as </a:t>
            </a:r>
            <a:r>
              <a:rPr lang="en-US" altLang="zh-CN" sz="1400" dirty="0" smtClean="0"/>
              <a:t>OOD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35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Class-incremental learning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480" y="3805018"/>
            <a:ext cx="8126773" cy="227876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22</a:t>
            </a:fld>
            <a:endParaRPr lang="en-CN"/>
          </a:p>
        </p:txBody>
      </p:sp>
      <p:sp>
        <p:nvSpPr>
          <p:cNvPr id="8" name="矩形 7"/>
          <p:cNvSpPr/>
          <p:nvPr/>
        </p:nvSpPr>
        <p:spPr>
          <a:xfrm>
            <a:off x="269081" y="1224126"/>
            <a:ext cx="105224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类增量学习设置：</a:t>
            </a:r>
            <a:endParaRPr lang="en-US" altLang="zh-CN" dirty="0" smtClean="0"/>
          </a:p>
          <a:p>
            <a:r>
              <a:rPr lang="zh-CN" altLang="en-US" dirty="0" smtClean="0"/>
              <a:t>已经</a:t>
            </a:r>
            <a:r>
              <a:rPr lang="zh-CN" altLang="en-US" dirty="0"/>
              <a:t>训练好的</a:t>
            </a:r>
            <a:r>
              <a:rPr lang="zh-CN" altLang="en-US" dirty="0" smtClean="0"/>
              <a:t>分类器在当一个新的类别对应样本出现的时候实时更新。</a:t>
            </a:r>
            <a:endParaRPr lang="en-US" altLang="zh-CN" dirty="0"/>
          </a:p>
          <a:p>
            <a:r>
              <a:rPr lang="en-US" altLang="zh-CN" dirty="0" smtClean="0"/>
              <a:t>a </a:t>
            </a:r>
            <a:r>
              <a:rPr lang="en-US" altLang="zh-CN" dirty="0"/>
              <a:t>classifier pre-trained on base classes is </a:t>
            </a:r>
            <a:r>
              <a:rPr lang="en-US" altLang="zh-CN" dirty="0" smtClean="0"/>
              <a:t>progressively updated </a:t>
            </a:r>
            <a:r>
              <a:rPr lang="en-US" altLang="zh-CN" dirty="0"/>
              <a:t>whenever a new class with corresponding samples </a:t>
            </a:r>
            <a:r>
              <a:rPr lang="en-US" altLang="zh-CN" dirty="0" smtClean="0"/>
              <a:t>occurs</a:t>
            </a:r>
          </a:p>
          <a:p>
            <a:endParaRPr lang="en-US" altLang="zh-CN" dirty="0"/>
          </a:p>
          <a:p>
            <a:r>
              <a:rPr lang="zh-CN" altLang="en-US" dirty="0" smtClean="0"/>
              <a:t>         假设训练器在基类上已经很好的训练了，同时期望分类器不仅有好的</a:t>
            </a:r>
            <a:r>
              <a:rPr lang="en-US" altLang="zh-CN" dirty="0" smtClean="0"/>
              <a:t>OOD</a:t>
            </a:r>
            <a:r>
              <a:rPr lang="zh-CN" altLang="en-US" dirty="0" smtClean="0"/>
              <a:t>检测能力，也能基于学到的表示来识别新的类别，就可以用基于</a:t>
            </a:r>
            <a:r>
              <a:rPr lang="en-US" altLang="zh-CN" dirty="0" err="1" smtClean="0"/>
              <a:t>Mahalanobis</a:t>
            </a:r>
            <a:r>
              <a:rPr lang="zh-CN" altLang="en-US" dirty="0" smtClean="0"/>
              <a:t>的方法进行类增量学习，只需更新新类的均值和共同的协方差即可，算法如下：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7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227"/>
            <a:ext cx="9144000" cy="10237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Experiment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9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result——OOD Detection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10" y="1196686"/>
            <a:ext cx="9410700" cy="416242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60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</a:t>
            </a:r>
            <a:r>
              <a:rPr lang="en-US" altLang="zh-CN" dirty="0" smtClean="0"/>
              <a:t>robustness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168" y="1188460"/>
            <a:ext cx="9744075" cy="318135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25</a:t>
            </a:fld>
            <a:endParaRPr lang="en-CN"/>
          </a:p>
        </p:txBody>
      </p:sp>
      <p:sp>
        <p:nvSpPr>
          <p:cNvPr id="8" name="矩形 7"/>
          <p:cNvSpPr/>
          <p:nvPr/>
        </p:nvSpPr>
        <p:spPr>
          <a:xfrm>
            <a:off x="1029854" y="4778089"/>
            <a:ext cx="1013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鲁棒性实验讨论总结：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r>
              <a:rPr lang="en-US" altLang="zh-CN" dirty="0" err="1"/>
              <a:t>Mahalanobis</a:t>
            </a:r>
            <a:r>
              <a:rPr lang="zh-CN" altLang="en-US" dirty="0"/>
              <a:t>用</a:t>
            </a:r>
            <a:r>
              <a:rPr lang="en-US" altLang="zh-CN" dirty="0"/>
              <a:t>adversarial examples</a:t>
            </a:r>
            <a:r>
              <a:rPr lang="zh-CN" altLang="en-US" dirty="0"/>
              <a:t>验证比用</a:t>
            </a:r>
            <a:r>
              <a:rPr lang="en-US" altLang="zh-CN" dirty="0"/>
              <a:t>OOD</a:t>
            </a:r>
            <a:r>
              <a:rPr lang="zh-CN" altLang="en-US" dirty="0"/>
              <a:t>验证的</a:t>
            </a:r>
            <a:r>
              <a:rPr lang="en-US" altLang="zh-CN" dirty="0"/>
              <a:t>ODIN</a:t>
            </a:r>
            <a:r>
              <a:rPr lang="zh-CN" altLang="en-US" dirty="0" smtClean="0"/>
              <a:t>效果还</a:t>
            </a:r>
            <a:r>
              <a:rPr lang="zh-CN" altLang="en-US" dirty="0"/>
              <a:t>要好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en-US" altLang="zh-CN" dirty="0" err="1"/>
              <a:t>Mahalanobis</a:t>
            </a:r>
            <a:r>
              <a:rPr lang="zh-CN" altLang="en-US" dirty="0"/>
              <a:t>使用了训练集的均值和协方差，所以他的</a:t>
            </a:r>
            <a:r>
              <a:rPr lang="zh-CN" altLang="en-US" dirty="0" smtClean="0"/>
              <a:t>性能应该跟</a:t>
            </a:r>
            <a:r>
              <a:rPr lang="zh-CN" altLang="en-US" dirty="0" smtClean="0">
                <a:solidFill>
                  <a:srgbClr val="FF0000"/>
                </a:solidFill>
              </a:rPr>
              <a:t>训练集的性质</a:t>
            </a:r>
            <a:r>
              <a:rPr lang="zh-CN" altLang="en-US" dirty="0" smtClean="0"/>
              <a:t>有</a:t>
            </a:r>
            <a:r>
              <a:rPr lang="zh-CN" altLang="en-US" dirty="0"/>
              <a:t>很大的关系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en-US" altLang="zh-CN" dirty="0" err="1"/>
              <a:t>Mahalanobis</a:t>
            </a:r>
            <a:r>
              <a:rPr lang="zh-CN" altLang="en-US" dirty="0"/>
              <a:t>在训练集很小或者有</a:t>
            </a:r>
            <a:r>
              <a:rPr lang="zh-CN" altLang="en-US" dirty="0">
                <a:solidFill>
                  <a:srgbClr val="FF0000"/>
                </a:solidFill>
              </a:rPr>
              <a:t>标签噪声</a:t>
            </a:r>
            <a:r>
              <a:rPr lang="zh-CN" altLang="en-US" dirty="0"/>
              <a:t>的条件下，仍然可以有很高的性能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8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result——adversarial detection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79" y="1005464"/>
            <a:ext cx="9553575" cy="428625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4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result——class-incremental learning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44" y="1256145"/>
            <a:ext cx="9467850" cy="328612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08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>
                <a:solidFill>
                  <a:srgbClr val="0070C0"/>
                </a:solidFill>
              </a:rPr>
              <a:t>Some think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28</a:t>
            </a:fld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85A7C-EFDE-4E4D-868F-425BC724FFE2}"/>
              </a:ext>
            </a:extLst>
          </p:cNvPr>
          <p:cNvSpPr txBox="1"/>
          <p:nvPr/>
        </p:nvSpPr>
        <p:spPr>
          <a:xfrm>
            <a:off x="858644" y="1550020"/>
            <a:ext cx="10263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Label </a:t>
            </a:r>
            <a:r>
              <a:rPr lang="en-US" altLang="zh-CN" dirty="0" smtClean="0">
                <a:sym typeface="Wingdings" pitchFamily="2" charset="2"/>
              </a:rPr>
              <a:t>noise</a:t>
            </a:r>
            <a:r>
              <a:rPr lang="zh-CN" altLang="en-US" dirty="0" smtClean="0">
                <a:sym typeface="Wingdings" pitchFamily="2" charset="2"/>
              </a:rPr>
              <a:t>对</a:t>
            </a:r>
            <a:r>
              <a:rPr lang="en-US" altLang="zh-CN" dirty="0" smtClean="0">
                <a:sym typeface="Wingdings" pitchFamily="2" charset="2"/>
              </a:rPr>
              <a:t>OOD detection</a:t>
            </a:r>
            <a:r>
              <a:rPr lang="zh-CN" altLang="en-US" dirty="0" smtClean="0">
                <a:sym typeface="Wingdings" pitchFamily="2" charset="2"/>
              </a:rPr>
              <a:t>的影响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探究实验，主要对那些基于</a:t>
            </a:r>
            <a:r>
              <a:rPr lang="en-US" altLang="zh-CN" dirty="0" smtClean="0">
                <a:sym typeface="Wingdings" pitchFamily="2" charset="2"/>
              </a:rPr>
              <a:t>classifier</a:t>
            </a:r>
            <a:r>
              <a:rPr lang="zh-CN" altLang="en-US" dirty="0" smtClean="0">
                <a:sym typeface="Wingdings" pitchFamily="2" charset="2"/>
              </a:rPr>
              <a:t>的方法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zh-CN" altLang="en-US" dirty="0" smtClean="0">
                <a:sym typeface="Wingdings" pitchFamily="2" charset="2"/>
              </a:rPr>
              <a:t>，提出一种方法解决</a:t>
            </a:r>
            <a:r>
              <a:rPr lang="en-US" altLang="zh-CN" dirty="0" smtClean="0">
                <a:sym typeface="Wingdings" pitchFamily="2" charset="2"/>
              </a:rPr>
              <a:t>Label noise</a:t>
            </a:r>
            <a:r>
              <a:rPr lang="zh-CN" altLang="en-US" dirty="0" smtClean="0">
                <a:sym typeface="Wingdings" pitchFamily="2" charset="2"/>
              </a:rPr>
              <a:t>下的</a:t>
            </a:r>
            <a:r>
              <a:rPr lang="en-US" altLang="zh-CN" dirty="0" smtClean="0">
                <a:sym typeface="Wingdings" pitchFamily="2" charset="2"/>
              </a:rPr>
              <a:t>OOD detection</a:t>
            </a:r>
            <a:r>
              <a:rPr lang="zh-CN" altLang="en-US" dirty="0" smtClean="0">
                <a:sym typeface="Wingdings" pitchFamily="2" charset="2"/>
              </a:rPr>
              <a:t>性能下降问题（方法思考）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Wingdings" pitchFamily="2" charset="2"/>
              </a:rPr>
              <a:t>如何利用不同</a:t>
            </a:r>
            <a:r>
              <a:rPr lang="en-US" altLang="zh-CN" dirty="0" smtClean="0">
                <a:sym typeface="Wingdings" pitchFamily="2" charset="2"/>
              </a:rPr>
              <a:t>layer</a:t>
            </a:r>
            <a:r>
              <a:rPr lang="zh-CN" altLang="en-US" dirty="0" smtClean="0">
                <a:sym typeface="Wingdings" pitchFamily="2" charset="2"/>
              </a:rPr>
              <a:t>的输出，</a:t>
            </a:r>
            <a:r>
              <a:rPr lang="zh-CN" altLang="en-US" dirty="0" smtClean="0">
                <a:sym typeface="Wingdings" pitchFamily="2" charset="2"/>
              </a:rPr>
              <a:t>在同时存在</a:t>
            </a:r>
            <a:r>
              <a:rPr lang="en-US" altLang="zh-CN" dirty="0" smtClean="0">
                <a:sym typeface="Wingdings" pitchFamily="2" charset="2"/>
              </a:rPr>
              <a:t>l</a:t>
            </a:r>
            <a:r>
              <a:rPr lang="en-US" altLang="zh-CN" dirty="0" smtClean="0">
                <a:sym typeface="Wingdings" pitchFamily="2" charset="2"/>
              </a:rPr>
              <a:t>ow-level feature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OOD</a:t>
            </a:r>
            <a:r>
              <a:rPr lang="zh-CN" altLang="en-US" dirty="0" smtClean="0">
                <a:sym typeface="Wingdings" pitchFamily="2" charset="2"/>
              </a:rPr>
              <a:t>样本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high-level featured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OOD</a:t>
            </a:r>
            <a:r>
              <a:rPr lang="zh-CN" altLang="en-US" dirty="0" smtClean="0">
                <a:sym typeface="Wingdings" pitchFamily="2" charset="2"/>
              </a:rPr>
              <a:t>样</a:t>
            </a:r>
            <a:r>
              <a:rPr lang="en-US" altLang="zh-CN" dirty="0" smtClean="0">
                <a:sym typeface="Wingdings" pitchFamily="2" charset="2"/>
              </a:rPr>
              <a:t>motivation: </a:t>
            </a:r>
            <a:r>
              <a:rPr lang="zh-CN" altLang="en-US" dirty="0" smtClean="0">
                <a:sym typeface="Wingdings" pitchFamily="2" charset="2"/>
              </a:rPr>
              <a:t>不同</a:t>
            </a:r>
            <a:r>
              <a:rPr lang="en-US" altLang="zh-CN" dirty="0" smtClean="0">
                <a:sym typeface="Wingdings" pitchFamily="2" charset="2"/>
              </a:rPr>
              <a:t>layers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feature</a:t>
            </a:r>
            <a:r>
              <a:rPr lang="zh-CN" altLang="en-US" dirty="0" smtClean="0">
                <a:sym typeface="Wingdings" pitchFamily="2" charset="2"/>
              </a:rPr>
              <a:t>的特征不一定是等价关系，对不同类型的</a:t>
            </a:r>
            <a:r>
              <a:rPr lang="en-US" altLang="zh-CN" dirty="0" smtClean="0">
                <a:sym typeface="Wingdings" pitchFamily="2" charset="2"/>
              </a:rPr>
              <a:t>OOD</a:t>
            </a:r>
            <a:r>
              <a:rPr lang="zh-CN" altLang="en-US" dirty="0" smtClean="0">
                <a:sym typeface="Wingdings" pitchFamily="2" charset="2"/>
              </a:rPr>
              <a:t>样本有不同的作用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       idea:</a:t>
            </a:r>
            <a:r>
              <a:rPr lang="zh-CN" altLang="en-US" dirty="0" smtClean="0">
                <a:sym typeface="Wingdings" pitchFamily="2" charset="2"/>
              </a:rPr>
              <a:t>构建一个决策树来分类</a:t>
            </a:r>
            <a:r>
              <a:rPr lang="zh-CN" altLang="en-US" dirty="0" smtClean="0">
                <a:sym typeface="Wingdings" pitchFamily="2" charset="2"/>
              </a:rPr>
              <a:t>效果是否好点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52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227"/>
            <a:ext cx="9144000" cy="1023773"/>
          </a:xfrm>
        </p:spPr>
        <p:txBody>
          <a:bodyPr/>
          <a:lstStyle/>
          <a:p>
            <a:r>
              <a:rPr lang="en-CN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35928-F8BB-134B-8A68-56627303A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656811"/>
          </a:xfrm>
        </p:spPr>
        <p:txBody>
          <a:bodyPr>
            <a:normAutofit/>
          </a:bodyPr>
          <a:lstStyle/>
          <a:p>
            <a:r>
              <a:rPr lang="en-CN" sz="3200">
                <a:solidFill>
                  <a:srgbClr val="0070C0"/>
                </a:solidFill>
              </a:rPr>
              <a:t>Q</a:t>
            </a:r>
            <a:r>
              <a:rPr lang="en-US" altLang="zh-CN" sz="3200">
                <a:solidFill>
                  <a:srgbClr val="0070C0"/>
                </a:solidFill>
              </a:rPr>
              <a:t>&amp;A</a:t>
            </a:r>
            <a:endParaRPr lang="en-CN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Our </a:t>
            </a:r>
            <a:r>
              <a:rPr lang="en-US" altLang="zh-CN" sz="2400" dirty="0">
                <a:solidFill>
                  <a:srgbClr val="FF0000"/>
                </a:solidFill>
              </a:rPr>
              <a:t>high-level idea </a:t>
            </a:r>
            <a:r>
              <a:rPr lang="en-US" altLang="zh-CN" sz="2400" dirty="0"/>
              <a:t>is to measure the probability density of </a:t>
            </a:r>
            <a:r>
              <a:rPr lang="en-US" altLang="zh-CN" sz="2400" dirty="0"/>
              <a:t>test sample </a:t>
            </a:r>
            <a:r>
              <a:rPr lang="en-US" altLang="zh-CN" sz="2400" dirty="0"/>
              <a:t>on feature spaces of DNNs utilizing the concept of a </a:t>
            </a:r>
            <a:r>
              <a:rPr lang="en-US" altLang="zh-CN" sz="2400" dirty="0">
                <a:solidFill>
                  <a:srgbClr val="FF0000"/>
                </a:solidFill>
              </a:rPr>
              <a:t>“generative” (distance-based) </a:t>
            </a:r>
            <a:r>
              <a:rPr lang="en-US" altLang="zh-CN" sz="2400" dirty="0" smtClean="0">
                <a:solidFill>
                  <a:srgbClr val="FF0000"/>
                </a:solidFill>
              </a:rPr>
              <a:t>classifier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Contribution</a:t>
            </a:r>
          </a:p>
          <a:p>
            <a:r>
              <a:rPr lang="en-US" altLang="zh-CN" sz="2400" dirty="0" smtClean="0"/>
              <a:t>Authors proposed a </a:t>
            </a:r>
            <a:r>
              <a:rPr lang="en-US" altLang="zh-CN" sz="2400" dirty="0"/>
              <a:t>simple yet effective method, which is applicable </a:t>
            </a:r>
            <a:r>
              <a:rPr lang="en-US" altLang="zh-CN" sz="2400" dirty="0" smtClean="0"/>
              <a:t>to any </a:t>
            </a:r>
            <a:r>
              <a:rPr lang="en-US" altLang="zh-CN" sz="2400" dirty="0"/>
              <a:t>pre-trained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neural classifier (</a:t>
            </a:r>
            <a:r>
              <a:rPr lang="en-US" altLang="zh-CN" sz="2400" dirty="0">
                <a:solidFill>
                  <a:srgbClr val="FF0000"/>
                </a:solidFill>
              </a:rPr>
              <a:t>without re-training</a:t>
            </a:r>
            <a:r>
              <a:rPr lang="en-US" altLang="zh-CN" sz="2400" dirty="0"/>
              <a:t>) for detecting abnormal test </a:t>
            </a:r>
            <a:r>
              <a:rPr lang="en-US" altLang="zh-CN" sz="2400" dirty="0" smtClean="0"/>
              <a:t>samples including </a:t>
            </a:r>
            <a:r>
              <a:rPr lang="en-US" altLang="zh-CN" sz="2400" dirty="0"/>
              <a:t>OOD and adversarial </a:t>
            </a:r>
            <a:r>
              <a:rPr lang="en-US" altLang="zh-CN" sz="2400" dirty="0" smtClean="0"/>
              <a:t>ones.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5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227"/>
            <a:ext cx="9144000" cy="1023773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Soft</a:t>
            </a:r>
            <a:r>
              <a:rPr lang="en-US" altLang="zh-CN" dirty="0" err="1" smtClean="0">
                <a:solidFill>
                  <a:srgbClr val="0070C0"/>
                </a:solidFill>
              </a:rPr>
              <a:t>max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5</a:t>
            </a:fld>
            <a:endParaRPr lang="en-CN"/>
          </a:p>
        </p:txBody>
      </p:sp>
      <p:pic>
        <p:nvPicPr>
          <p:cNvPr id="6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" y="1384677"/>
            <a:ext cx="7400925" cy="3990975"/>
          </a:xfr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424786" y="1597726"/>
            <a:ext cx="467922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400" dirty="0">
                <a:latin typeface="+mn-lt"/>
              </a:rPr>
              <a:t>计算方式：</a:t>
            </a:r>
            <a:endParaRPr lang="en-US" altLang="zh-CN" sz="1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+mn-lt"/>
              </a:rPr>
              <a:t>       </a:t>
            </a:r>
            <a:r>
              <a:rPr lang="zh-CN" altLang="zh-CN" sz="1400" dirty="0">
                <a:latin typeface="+mn-lt"/>
              </a:rPr>
              <a:t>全连接层将权重矩阵与输入向量相乘再加上偏置，将n</a:t>
            </a:r>
            <a:r>
              <a:rPr lang="zh-CN" altLang="zh-CN" sz="1400" dirty="0" smtClean="0">
                <a:latin typeface="+mn-lt"/>
              </a:rPr>
              <a:t>个</a:t>
            </a:r>
            <a:r>
              <a:rPr lang="en-US" altLang="zh-CN" sz="1400" dirty="0">
                <a:latin typeface="+mn-lt"/>
              </a:rPr>
              <a:t>(</a:t>
            </a:r>
            <a:r>
              <a:rPr lang="zh-CN" altLang="zh-CN" sz="1400" dirty="0" smtClean="0">
                <a:latin typeface="+mn-lt"/>
              </a:rPr>
              <a:t>−∞</a:t>
            </a:r>
            <a:r>
              <a:rPr lang="zh-CN" altLang="zh-CN" sz="1400" dirty="0">
                <a:latin typeface="+mn-lt"/>
              </a:rPr>
              <a:t>,+∞)的实数映射为K个</a:t>
            </a:r>
            <a:r>
              <a:rPr lang="en-US" altLang="zh-CN" sz="1400" dirty="0">
                <a:latin typeface="+mn-lt"/>
              </a:rPr>
              <a:t>(</a:t>
            </a:r>
            <a:r>
              <a:rPr lang="zh-CN" altLang="zh-CN" sz="1400" dirty="0">
                <a:latin typeface="+mn-lt"/>
              </a:rPr>
              <a:t>−∞,+∞)的实数（分数）；Softmax将K个−∞,+∞)的实数映射为K个</a:t>
            </a:r>
            <a:r>
              <a:rPr lang="en-US" altLang="zh-CN" sz="1400" dirty="0">
                <a:latin typeface="+mn-lt"/>
              </a:rPr>
              <a:t>(</a:t>
            </a:r>
            <a:r>
              <a:rPr lang="zh-CN" altLang="zh-CN" sz="1400" dirty="0">
                <a:latin typeface="+mn-lt"/>
              </a:rPr>
              <a:t>0,1)的实数（概率），同时保证它们之和</a:t>
            </a:r>
            <a:r>
              <a:rPr lang="zh-CN" altLang="zh-CN" sz="1400" dirty="0">
                <a:latin typeface="+mn-lt"/>
              </a:rPr>
              <a:t>为1</a:t>
            </a:r>
            <a:r>
              <a:rPr lang="en-US" altLang="zh-CN" sz="1400" dirty="0">
                <a:latin typeface="+mn-lt"/>
              </a:rPr>
              <a:t>. </a:t>
            </a:r>
            <a:r>
              <a:rPr lang="zh-CN" altLang="en-US" sz="1400" dirty="0">
                <a:latin typeface="+mn-lt"/>
              </a:rPr>
              <a:t>具体</a:t>
            </a:r>
            <a:r>
              <a:rPr lang="zh-CN" altLang="en-US" sz="1400" dirty="0" smtClean="0">
                <a:latin typeface="+mn-lt"/>
              </a:rPr>
              <a:t>如下</a:t>
            </a:r>
            <a:r>
              <a:rPr lang="en-US" altLang="zh-CN" sz="1400" dirty="0" smtClean="0">
                <a:latin typeface="+mn-lt"/>
              </a:rPr>
              <a:t>:</a:t>
            </a:r>
            <a:endParaRPr lang="zh-CN" altLang="zh-CN" sz="1400" dirty="0">
              <a:latin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5" y="2770456"/>
            <a:ext cx="3419475" cy="438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195" y="3304118"/>
            <a:ext cx="5263166" cy="2622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195" y="3739540"/>
            <a:ext cx="5110212" cy="16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——</a:t>
            </a:r>
            <a:r>
              <a:rPr lang="zh-CN" altLang="en-US" b="1" dirty="0" smtClean="0"/>
              <a:t>加权角度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6</a:t>
            </a:fld>
            <a:endParaRPr lang="en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加权角度可能是</a:t>
            </a:r>
            <a:r>
              <a:rPr lang="zh-CN" altLang="en-US" dirty="0" smtClean="0"/>
              <a:t>最直接</a:t>
            </a:r>
            <a:r>
              <a:rPr lang="zh-CN" altLang="en-US" dirty="0"/>
              <a:t>的理解</a:t>
            </a:r>
            <a:r>
              <a:rPr lang="zh-CN" altLang="en-US" dirty="0" smtClean="0"/>
              <a:t>角度。</a:t>
            </a:r>
            <a:endParaRPr lang="en-US" altLang="zh-CN" dirty="0" smtClean="0"/>
          </a:p>
          <a:p>
            <a:r>
              <a:rPr lang="zh-CN" altLang="en-US" dirty="0"/>
              <a:t>通常将网络最后一个</a:t>
            </a:r>
            <a:r>
              <a:rPr lang="zh-CN" altLang="en-US" b="1" dirty="0">
                <a:solidFill>
                  <a:srgbClr val="FF0000"/>
                </a:solidFill>
              </a:rPr>
              <a:t>全连接</a:t>
            </a:r>
            <a:r>
              <a:rPr lang="zh-CN" altLang="en-US" b="1" dirty="0" smtClean="0">
                <a:solidFill>
                  <a:srgbClr val="FF0000"/>
                </a:solidFill>
              </a:rPr>
              <a:t>层的</a:t>
            </a:r>
            <a:r>
              <a:rPr lang="zh-CN" altLang="en-US" b="1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，即上面的</a:t>
            </a:r>
            <a:r>
              <a:rPr lang="en-US" altLang="zh-CN" dirty="0"/>
              <a:t>x</a:t>
            </a:r>
            <a:r>
              <a:rPr lang="zh-CN" altLang="en-US" dirty="0"/>
              <a:t>，视为网络从输入数据提取到的特征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将      视为第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类</a:t>
            </a:r>
            <a:r>
              <a:rPr lang="zh-CN" altLang="en-US" dirty="0"/>
              <a:t>下特征的权重，即每维特征的</a:t>
            </a:r>
            <a:r>
              <a:rPr lang="zh-CN" altLang="en-US" b="1" dirty="0">
                <a:solidFill>
                  <a:srgbClr val="FF0000"/>
                </a:solidFill>
              </a:rPr>
              <a:t>重要程度</a:t>
            </a:r>
            <a:r>
              <a:rPr lang="zh-CN" altLang="en-US" dirty="0"/>
              <a:t>、对最终分数的</a:t>
            </a:r>
            <a:r>
              <a:rPr lang="zh-CN" altLang="en-US" b="1" dirty="0">
                <a:solidFill>
                  <a:srgbClr val="FF0000"/>
                </a:solidFill>
              </a:rPr>
              <a:t>影响程度</a:t>
            </a:r>
            <a:r>
              <a:rPr lang="zh-CN" altLang="en-US" dirty="0"/>
              <a:t>，通过对</a:t>
            </a:r>
            <a:r>
              <a:rPr lang="zh-CN" altLang="en-US" b="1" dirty="0">
                <a:solidFill>
                  <a:srgbClr val="FF0000"/>
                </a:solidFill>
              </a:rPr>
              <a:t>特征加权求和</a:t>
            </a:r>
            <a:r>
              <a:rPr lang="zh-CN" altLang="en-US" dirty="0"/>
              <a:t>得到每个类别的分数，再经过</a:t>
            </a:r>
            <a:r>
              <a:rPr lang="en-US" altLang="zh-CN" dirty="0" err="1"/>
              <a:t>Softmax</a:t>
            </a:r>
            <a:r>
              <a:rPr lang="zh-CN" altLang="en-US" dirty="0"/>
              <a:t>映射为概率。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147743"/>
            <a:ext cx="6352841" cy="6139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12" y="3187844"/>
            <a:ext cx="2095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——</a:t>
            </a:r>
            <a:r>
              <a:rPr lang="zh-CN" altLang="en-US" b="1" dirty="0" smtClean="0"/>
              <a:t>模板匹配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</a:t>
            </a:r>
            <a:r>
              <a:rPr lang="zh-CN" altLang="en-US" dirty="0"/>
              <a:t>将</a:t>
            </a:r>
            <a:r>
              <a:rPr lang="en-US" altLang="zh-CN" dirty="0" err="1"/>
              <a:t>wj</a:t>
            </a:r>
            <a:r>
              <a:rPr lang="zh-CN" altLang="en-US" dirty="0"/>
              <a:t>视为第</a:t>
            </a:r>
            <a:r>
              <a:rPr lang="en-US" altLang="zh-CN" dirty="0"/>
              <a:t>j</a:t>
            </a:r>
            <a:r>
              <a:rPr lang="zh-CN" altLang="en-US" dirty="0"/>
              <a:t>类的</a:t>
            </a:r>
            <a:r>
              <a:rPr lang="zh-CN" altLang="en-US" b="1" dirty="0">
                <a:solidFill>
                  <a:srgbClr val="FF0000"/>
                </a:solidFill>
              </a:rPr>
              <a:t>特征模板</a:t>
            </a:r>
            <a:r>
              <a:rPr lang="zh-CN" altLang="en-US" dirty="0"/>
              <a:t>，特征与每个类别的模板进行</a:t>
            </a:r>
            <a:r>
              <a:rPr lang="zh-CN" altLang="en-US" b="1" dirty="0">
                <a:solidFill>
                  <a:srgbClr val="FF0000"/>
                </a:solidFill>
              </a:rPr>
              <a:t>模版匹配</a:t>
            </a:r>
            <a:r>
              <a:rPr lang="zh-CN" altLang="en-US" dirty="0"/>
              <a:t>，得到与每个类别的</a:t>
            </a:r>
            <a:r>
              <a:rPr lang="zh-CN" altLang="en-US" b="1" dirty="0">
                <a:solidFill>
                  <a:srgbClr val="FF0000"/>
                </a:solidFill>
              </a:rPr>
              <a:t>相似程度</a:t>
            </a:r>
            <a:r>
              <a:rPr lang="zh-CN" altLang="en-US" dirty="0"/>
              <a:t>，然后通过</a:t>
            </a:r>
            <a:r>
              <a:rPr lang="en-US" altLang="zh-CN" dirty="0" err="1"/>
              <a:t>Softmax</a:t>
            </a:r>
            <a:r>
              <a:rPr lang="zh-CN" altLang="en-US" dirty="0"/>
              <a:t>将相似程度映射为概率。如下图所示，图片素材来自</a:t>
            </a:r>
            <a:r>
              <a:rPr lang="en-US" altLang="zh-CN" dirty="0">
                <a:hlinkClick r:id="rId2"/>
              </a:rPr>
              <a:t>CS231n</a:t>
            </a:r>
            <a:r>
              <a:rPr lang="zh-CN" altLang="en-US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7</a:t>
            </a:fld>
            <a:endParaRPr lang="en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4" y="1877468"/>
            <a:ext cx="7988733" cy="28661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333" y="4766393"/>
            <a:ext cx="8127784" cy="18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——</a:t>
            </a:r>
            <a:r>
              <a:rPr lang="zh-CN" altLang="en-US" b="1" dirty="0"/>
              <a:t>几何</a:t>
            </a:r>
            <a:r>
              <a:rPr lang="zh-CN" altLang="en-US" b="1" dirty="0" smtClean="0"/>
              <a:t>角度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8</a:t>
            </a:fld>
            <a:endParaRPr lang="en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1" y="1096152"/>
            <a:ext cx="9236713" cy="28754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1" y="3085076"/>
            <a:ext cx="5114348" cy="35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文章</a:t>
            </a:r>
            <a:r>
              <a:rPr lang="zh-CN" altLang="en-US" dirty="0" smtClean="0"/>
              <a:t>介绍</a:t>
            </a:r>
            <a:r>
              <a:rPr lang="zh-CN" altLang="en-US" dirty="0"/>
              <a:t>了</a:t>
            </a:r>
            <a:r>
              <a:rPr lang="en-US" altLang="zh-CN" dirty="0"/>
              <a:t>3</a:t>
            </a:r>
            <a:r>
              <a:rPr lang="zh-CN" altLang="en-US" dirty="0"/>
              <a:t>种角度来更直观地理解全连接层</a:t>
            </a:r>
            <a:r>
              <a:rPr lang="en-US" altLang="zh-CN" dirty="0"/>
              <a:t>+</a:t>
            </a:r>
            <a:r>
              <a:rPr lang="en-US" altLang="zh-CN" dirty="0" err="1"/>
              <a:t>Softmax</a:t>
            </a:r>
            <a:r>
              <a:rPr lang="zh-CN" altLang="en-US" dirty="0"/>
              <a:t>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加权角度</a:t>
            </a:r>
            <a:r>
              <a:rPr lang="zh-CN" altLang="en-US" dirty="0"/>
              <a:t>，将权重视为每维特征的重要程度，可以帮助理解</a:t>
            </a:r>
            <a:r>
              <a:rPr lang="en-US" altLang="zh-CN" dirty="0"/>
              <a:t>L1</a:t>
            </a:r>
            <a:r>
              <a:rPr lang="zh-CN" altLang="en-US" dirty="0"/>
              <a:t>、</a:t>
            </a:r>
            <a:r>
              <a:rPr lang="en-US" altLang="zh-CN" dirty="0"/>
              <a:t>L2</a:t>
            </a:r>
            <a:r>
              <a:rPr lang="zh-CN" altLang="en-US" dirty="0"/>
              <a:t>等正则项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模板匹配角度</a:t>
            </a:r>
            <a:r>
              <a:rPr lang="zh-CN" altLang="en-US" dirty="0"/>
              <a:t>，可以帮助理解参数的可视化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几何角度</a:t>
            </a:r>
            <a:r>
              <a:rPr lang="zh-CN" altLang="en-US" dirty="0"/>
              <a:t>，将特征视为多维空间中的点，可以帮助理解一些损失函数背后的设计思想（希望不同类的点具有何种性质）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视角</a:t>
            </a:r>
            <a:r>
              <a:rPr lang="zh-CN" altLang="en-US" dirty="0"/>
              <a:t>不同，看到的画面就不同，就会萌生不同的</a:t>
            </a:r>
            <a:r>
              <a:rPr lang="en-US" altLang="zh-CN" dirty="0"/>
              <a:t>idea</a:t>
            </a:r>
            <a:r>
              <a:rPr lang="zh-CN" altLang="en-US" dirty="0"/>
              <a:t>。有些时候，换换视角问题就迎刃而解了。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内容来自博客</a:t>
            </a:r>
            <a:r>
              <a:rPr lang="en-US" altLang="zh-CN" dirty="0" smtClean="0"/>
              <a:t>https</a:t>
            </a:r>
            <a:r>
              <a:rPr lang="en-US" altLang="zh-CN" dirty="0"/>
              <a:t>://www.cnblogs.com/shine-lee/p/10077961.html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10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1283</Words>
  <Application>Microsoft Office PowerPoint</Application>
  <PresentationFormat>宽屏</PresentationFormat>
  <Paragraphs>183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A Simple Unified Framework for Detecting Out-of-Distribution Samples and Adversarial Attacks</vt:lpstr>
      <vt:lpstr>Contents </vt:lpstr>
      <vt:lpstr>Contribution Summary</vt:lpstr>
      <vt:lpstr>Softmax</vt:lpstr>
      <vt:lpstr>Softmax</vt:lpstr>
      <vt:lpstr>Softmax理解——加权角度</vt:lpstr>
      <vt:lpstr>Softmax理解——模板匹配</vt:lpstr>
      <vt:lpstr>Softmax理解——几何角度</vt:lpstr>
      <vt:lpstr>Softmax总结</vt:lpstr>
      <vt:lpstr>Gaussian discriminant analysis</vt:lpstr>
      <vt:lpstr>Gaussian discriminant analysis</vt:lpstr>
      <vt:lpstr>Gaussian discriminant analysis</vt:lpstr>
      <vt:lpstr>Gaussian discriminant analysis</vt:lpstr>
      <vt:lpstr>Gaussian discriminant analysis</vt:lpstr>
      <vt:lpstr>Gaussian discriminant analysis</vt:lpstr>
      <vt:lpstr>Gaussian discriminant analysis</vt:lpstr>
      <vt:lpstr>Methodology</vt:lpstr>
      <vt:lpstr>Methodology</vt:lpstr>
      <vt:lpstr>Expriment </vt:lpstr>
      <vt:lpstr>Calibration techniques</vt:lpstr>
      <vt:lpstr>Algorithm 1</vt:lpstr>
      <vt:lpstr>Class-incremental learning</vt:lpstr>
      <vt:lpstr>Experiment</vt:lpstr>
      <vt:lpstr>Experiment result——OOD Detection</vt:lpstr>
      <vt:lpstr>Comparison of robustness</vt:lpstr>
      <vt:lpstr>Experiment result——adversarial detection</vt:lpstr>
      <vt:lpstr>Experiment result——class-incremental learning</vt:lpstr>
      <vt:lpstr>Some think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文玉 姜</dc:creator>
  <cp:lastModifiedBy>cheng</cp:lastModifiedBy>
  <cp:revision>333</cp:revision>
  <dcterms:created xsi:type="dcterms:W3CDTF">2020-11-17T11:28:39Z</dcterms:created>
  <dcterms:modified xsi:type="dcterms:W3CDTF">2021-01-25T07:43:33Z</dcterms:modified>
</cp:coreProperties>
</file>