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81" r:id="rId5"/>
    <p:sldId id="272" r:id="rId6"/>
    <p:sldId id="264" r:id="rId7"/>
    <p:sldId id="271" r:id="rId8"/>
    <p:sldId id="266" r:id="rId9"/>
    <p:sldId id="267" r:id="rId10"/>
    <p:sldId id="283" r:id="rId11"/>
    <p:sldId id="269" r:id="rId12"/>
    <p:sldId id="282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F0E"/>
    <a:srgbClr val="94322B"/>
    <a:srgbClr val="A54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/>
    <p:restoredTop sz="97059" autoAdjust="0"/>
  </p:normalViewPr>
  <p:slideViewPr>
    <p:cSldViewPr snapToGrid="0">
      <p:cViewPr varScale="1">
        <p:scale>
          <a:sx n="99" d="100"/>
          <a:sy n="99" d="100"/>
        </p:scale>
        <p:origin x="91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solidFill>
                  <a:schemeClr val="bg1"/>
                </a:solidFill>
                <a:effectLst/>
              </a:rPr>
              <a:t>Firefighter casualty statistics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Accidents(10^5)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264</c:v>
                </c:pt>
                <c:pt idx="1">
                  <c:v>282</c:v>
                </c:pt>
                <c:pt idx="2">
                  <c:v>301</c:v>
                </c:pt>
                <c:pt idx="3">
                  <c:v>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3-480A-BB9A-1F7967106D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Injured(hundred)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322</c:v>
                </c:pt>
                <c:pt idx="1">
                  <c:v>327</c:v>
                </c:pt>
                <c:pt idx="2">
                  <c:v>305</c:v>
                </c:pt>
                <c:pt idx="3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3-480A-BB9A-1F7967106D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Death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82</c:v>
                </c:pt>
                <c:pt idx="1">
                  <c:v>73</c:v>
                </c:pt>
                <c:pt idx="2">
                  <c:v>61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3-480A-BB9A-1F7967106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774296"/>
        <c:axId val="-2125074696"/>
      </c:barChart>
      <c:catAx>
        <c:axId val="-214377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5074696"/>
        <c:crosses val="autoZero"/>
        <c:auto val="1"/>
        <c:lblAlgn val="ctr"/>
        <c:lblOffset val="100"/>
        <c:noMultiLvlLbl val="0"/>
      </c:catAx>
      <c:valAx>
        <c:axId val="-212507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77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Death toll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AC-A04C-8D9D-3308B107E8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AC-A04C-8D9D-3308B107E8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AC-A04C-8D9D-3308B107E8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AC-A04C-8D9D-3308B107E8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AC-A04C-8D9D-3308B107E8B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BAC-A04C-8D9D-3308B107E8B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BAC-A04C-8D9D-3308B107E8B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BAC-A04C-8D9D-3308B107E8B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BAC-A04C-8D9D-3308B107E8B0}"/>
              </c:ext>
            </c:extLst>
          </c:dPt>
          <c:cat>
            <c:strRef>
              <c:f>Sheet1!$A$2:$A$10</c:f>
              <c:strCache>
                <c:ptCount val="9"/>
                <c:pt idx="0">
                  <c:v>collapse</c:v>
                </c:pt>
                <c:pt idx="1">
                  <c:v>poisoning</c:v>
                </c:pt>
                <c:pt idx="2">
                  <c:v>explosion</c:v>
                </c:pt>
                <c:pt idx="3">
                  <c:v>flooding</c:v>
                </c:pt>
                <c:pt idx="4">
                  <c:v>fire</c:v>
                </c:pt>
                <c:pt idx="5">
                  <c:v>traffic accident</c:v>
                </c:pt>
                <c:pt idx="6">
                  <c:v>fall</c:v>
                </c:pt>
                <c:pt idx="7">
                  <c:v>electric shock</c:v>
                </c:pt>
                <c:pt idx="8">
                  <c:v>deflagration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11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BAC-A04C-8D9D-3308B107E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44FF-28D8-41E5-8BA4-899F00F78B59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7AFC-2395-4441-B2CC-3CBD92D610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9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B7AFC-2395-4441-B2CC-3CBD92D610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6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B7AFC-2395-4441-B2CC-3CBD92D6103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2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C36-3684-4FA5-91E9-B2147189F88B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0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67983" y="2598003"/>
            <a:ext cx="70560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Post-disaster rescue system</a:t>
            </a:r>
          </a:p>
        </p:txBody>
      </p:sp>
      <p:sp>
        <p:nvSpPr>
          <p:cNvPr id="28" name="矩形 27"/>
          <p:cNvSpPr/>
          <p:nvPr/>
        </p:nvSpPr>
        <p:spPr>
          <a:xfrm>
            <a:off x="8995785" y="5711860"/>
            <a:ext cx="11912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Group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0E2D8-EC59-4D1B-9733-00AEC410EEEF}"/>
              </a:ext>
            </a:extLst>
          </p:cNvPr>
          <p:cNvSpPr/>
          <p:nvPr/>
        </p:nvSpPr>
        <p:spPr>
          <a:xfrm>
            <a:off x="8995785" y="6169685"/>
            <a:ext cx="30882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IBM Call For Code 2019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7B4805-9F1D-0244-92BB-1334B7FC6B94}"/>
              </a:ext>
            </a:extLst>
          </p:cNvPr>
          <p:cNvGrpSpPr/>
          <p:nvPr/>
        </p:nvGrpSpPr>
        <p:grpSpPr>
          <a:xfrm>
            <a:off x="4548101" y="324850"/>
            <a:ext cx="4062987" cy="1019197"/>
            <a:chOff x="4548101" y="324850"/>
            <a:chExt cx="4062987" cy="101919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590DAF2-0B53-B347-9B06-C109DFDB7114}"/>
                </a:ext>
              </a:extLst>
            </p:cNvPr>
            <p:cNvGrpSpPr/>
            <p:nvPr/>
          </p:nvGrpSpPr>
          <p:grpSpPr>
            <a:xfrm>
              <a:off x="4548101" y="324850"/>
              <a:ext cx="3319878" cy="1019197"/>
              <a:chOff x="4558040" y="401993"/>
              <a:chExt cx="3319878" cy="1019197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0564FB11-7E09-764E-8912-25EA0CEC42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58040" y="401993"/>
                <a:ext cx="3312778" cy="396794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1E8D839A-CAE7-E144-9D68-88BA4CA84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65140" y="1024396"/>
                <a:ext cx="3312778" cy="396794"/>
              </a:xfrm>
              <a:prstGeom prst="rect">
                <a:avLst/>
              </a:prstGeom>
            </p:spPr>
          </p:pic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252DD10-3AEE-9A41-916B-A97502E0CF40}"/>
                </a:ext>
              </a:extLst>
            </p:cNvPr>
            <p:cNvSpPr txBox="1"/>
            <p:nvPr/>
          </p:nvSpPr>
          <p:spPr>
            <a:xfrm>
              <a:off x="5319067" y="542062"/>
              <a:ext cx="3292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/>
                      </a:gs>
                    </a:gsLst>
                    <a:lin ang="7800000" scaled="0"/>
                  </a:gradFill>
                  <a:ea typeface="微软雅黑 Light" panose="020B0502040204020203" pitchFamily="34" charset="-122"/>
                </a:rPr>
                <a:t>Solution</a:t>
              </a:r>
              <a:endParaRPr lang="zh-CN" altLang="en-US" sz="28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2EA0161-147D-844E-9C25-73F828E5EE36}"/>
              </a:ext>
            </a:extLst>
          </p:cNvPr>
          <p:cNvSpPr txBox="1"/>
          <p:nvPr/>
        </p:nvSpPr>
        <p:spPr>
          <a:xfrm>
            <a:off x="341010" y="1250652"/>
            <a:ext cx="783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Path programming via UAV in disaster district 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C0B0C5-5E39-EB45-B5D1-68F6D9B1A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0" y="2232761"/>
            <a:ext cx="5754022" cy="3830021"/>
          </a:xfrm>
          <a:prstGeom prst="rect">
            <a:avLst/>
          </a:prstGeom>
        </p:spPr>
      </p:pic>
      <p:pic>
        <p:nvPicPr>
          <p:cNvPr id="4" name="图片 3" descr="2771563074289_.p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47" y="2194890"/>
            <a:ext cx="5429153" cy="38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DB02EDAC-4BA7-BA47-9004-F2E1583AEA8B}"/>
              </a:ext>
            </a:extLst>
          </p:cNvPr>
          <p:cNvGrpSpPr/>
          <p:nvPr/>
        </p:nvGrpSpPr>
        <p:grpSpPr>
          <a:xfrm>
            <a:off x="4548101" y="324850"/>
            <a:ext cx="4062987" cy="1019197"/>
            <a:chOff x="4548101" y="324850"/>
            <a:chExt cx="4062987" cy="101919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6AFB3DD-CEA0-4E48-B459-C7812BC5AC42}"/>
                </a:ext>
              </a:extLst>
            </p:cNvPr>
            <p:cNvGrpSpPr/>
            <p:nvPr/>
          </p:nvGrpSpPr>
          <p:grpSpPr>
            <a:xfrm>
              <a:off x="4548101" y="324850"/>
              <a:ext cx="3319878" cy="1019197"/>
              <a:chOff x="4558040" y="401993"/>
              <a:chExt cx="3319878" cy="1019197"/>
            </a:xfrm>
          </p:grpSpPr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CCA5684B-01F6-C344-8F1B-39AF6C0B0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58040" y="401993"/>
                <a:ext cx="3312778" cy="396794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33304E95-3C72-ED40-9348-F59A81DB17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65140" y="1024396"/>
                <a:ext cx="3312778" cy="396794"/>
              </a:xfrm>
              <a:prstGeom prst="rect">
                <a:avLst/>
              </a:prstGeom>
            </p:spPr>
          </p:pic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F178657-CCD1-E94D-A620-8B6806B22F67}"/>
                </a:ext>
              </a:extLst>
            </p:cNvPr>
            <p:cNvSpPr txBox="1"/>
            <p:nvPr/>
          </p:nvSpPr>
          <p:spPr>
            <a:xfrm>
              <a:off x="5319067" y="542062"/>
              <a:ext cx="3292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/>
                      </a:gs>
                    </a:gsLst>
                    <a:lin ang="7800000" scaled="0"/>
                  </a:gradFill>
                  <a:ea typeface="微软雅黑 Light" panose="020B0502040204020203" pitchFamily="34" charset="-122"/>
                </a:rPr>
                <a:t>Solution</a:t>
              </a:r>
              <a:endParaRPr lang="zh-CN" altLang="en-US" sz="28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208754D-902C-6A4D-996A-71EBB5035042}"/>
              </a:ext>
            </a:extLst>
          </p:cNvPr>
          <p:cNvSpPr txBox="1"/>
          <p:nvPr/>
        </p:nvSpPr>
        <p:spPr>
          <a:xfrm>
            <a:off x="341010" y="1250652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Path Programming Algorithm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64808-C206-6649-8131-E3F5B8B5A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11" y="2660374"/>
            <a:ext cx="4763125" cy="236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2E495-B109-0048-A695-89B02A04C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0" y="2660374"/>
            <a:ext cx="4648200" cy="2362200"/>
          </a:xfrm>
          <a:prstGeom prst="rect">
            <a:avLst/>
          </a:prstGeom>
        </p:spPr>
      </p:pic>
      <p:sp>
        <p:nvSpPr>
          <p:cNvPr id="26" name="右箭头 25">
            <a:extLst>
              <a:ext uri="{FF2B5EF4-FFF2-40B4-BE49-F238E27FC236}">
                <a16:creationId xmlns:a16="http://schemas.microsoft.com/office/drawing/2014/main" id="{4BE1C8EB-EF5C-734F-83DB-1B89EBD174DC}"/>
              </a:ext>
            </a:extLst>
          </p:cNvPr>
          <p:cNvSpPr/>
          <p:nvPr/>
        </p:nvSpPr>
        <p:spPr>
          <a:xfrm>
            <a:off x="5685290" y="3616504"/>
            <a:ext cx="626724" cy="18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1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DB02EDAC-4BA7-BA47-9004-F2E1583AEA8B}"/>
              </a:ext>
            </a:extLst>
          </p:cNvPr>
          <p:cNvGrpSpPr/>
          <p:nvPr/>
        </p:nvGrpSpPr>
        <p:grpSpPr>
          <a:xfrm>
            <a:off x="4548101" y="324850"/>
            <a:ext cx="4062987" cy="1019197"/>
            <a:chOff x="4548101" y="324850"/>
            <a:chExt cx="4062987" cy="101919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6AFB3DD-CEA0-4E48-B459-C7812BC5AC42}"/>
                </a:ext>
              </a:extLst>
            </p:cNvPr>
            <p:cNvGrpSpPr/>
            <p:nvPr/>
          </p:nvGrpSpPr>
          <p:grpSpPr>
            <a:xfrm>
              <a:off x="4548101" y="324850"/>
              <a:ext cx="3319878" cy="1019197"/>
              <a:chOff x="4558040" y="401993"/>
              <a:chExt cx="3319878" cy="1019197"/>
            </a:xfrm>
          </p:grpSpPr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CCA5684B-01F6-C344-8F1B-39AF6C0B0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58040" y="401993"/>
                <a:ext cx="3312778" cy="396794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33304E95-3C72-ED40-9348-F59A81DB17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65140" y="1024396"/>
                <a:ext cx="3312778" cy="396794"/>
              </a:xfrm>
              <a:prstGeom prst="rect">
                <a:avLst/>
              </a:prstGeom>
            </p:spPr>
          </p:pic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F178657-CCD1-E94D-A620-8B6806B22F67}"/>
                </a:ext>
              </a:extLst>
            </p:cNvPr>
            <p:cNvSpPr txBox="1"/>
            <p:nvPr/>
          </p:nvSpPr>
          <p:spPr>
            <a:xfrm>
              <a:off x="5319067" y="542062"/>
              <a:ext cx="3292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/>
                      </a:gs>
                    </a:gsLst>
                    <a:lin ang="7800000" scaled="0"/>
                  </a:gradFill>
                  <a:ea typeface="微软雅黑 Light" panose="020B0502040204020203" pitchFamily="34" charset="-122"/>
                </a:rPr>
                <a:t>Outlook</a:t>
              </a:r>
              <a:endParaRPr lang="zh-CN" altLang="en-US" sz="28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2860" y="2654252"/>
            <a:ext cx="10615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 Collect the data to optimize model to handle the more sophisticated scenes.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Optimize the algorithm for path programming, to dynamic estimate the dangerous coefficients faster and more accurately.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 Share the information among the victims to save themselves, not only for rescuers.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17105" y="2362927"/>
            <a:ext cx="37176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8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直角三角形 22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296348" y="3791881"/>
            <a:ext cx="3730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17355" y="3909388"/>
            <a:ext cx="43172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WE ARE THE BEST TEAM&amp;VENTURE ENTREPRENEUR</a:t>
            </a:r>
            <a:endParaRPr lang="zh-CN" altLang="en-US" sz="1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2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>
            <a:spLocks noChangeArrowheads="1"/>
          </p:cNvSpPr>
          <p:nvPr/>
        </p:nvSpPr>
        <p:spPr bwMode="auto">
          <a:xfrm>
            <a:off x="1774825" y="1769915"/>
            <a:ext cx="3249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rPr>
              <a:t>WHO WE ARE?</a:t>
            </a:r>
            <a:endParaRPr lang="zh-CN" altLang="en-US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76" name="文本框 7"/>
          <p:cNvSpPr txBox="1">
            <a:spLocks noChangeArrowheads="1"/>
          </p:cNvSpPr>
          <p:nvPr/>
        </p:nvSpPr>
        <p:spPr bwMode="auto">
          <a:xfrm>
            <a:off x="1774825" y="2856414"/>
            <a:ext cx="41354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From Shanghai Jiao Tong University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794144" y="5022056"/>
            <a:ext cx="3479800" cy="436562"/>
          </a:xfrm>
          <a:prstGeom prst="roundRect">
            <a:avLst>
              <a:gd name="adj" fmla="val 197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794144" y="5052834"/>
            <a:ext cx="24701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ea typeface="微软雅黑 Light" panose="020B0502040204020203" pitchFamily="34" charset="-122"/>
              </a:rPr>
              <a:t>ENTER YOUR MIND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" name="Freeform 5"/>
          <p:cNvSpPr>
            <a:spLocks noEditPoints="1"/>
          </p:cNvSpPr>
          <p:nvPr/>
        </p:nvSpPr>
        <p:spPr bwMode="auto">
          <a:xfrm>
            <a:off x="4776014" y="5077927"/>
            <a:ext cx="307975" cy="307975"/>
          </a:xfrm>
          <a:custGeom>
            <a:avLst/>
            <a:gdLst>
              <a:gd name="T0" fmla="*/ 501937329 w 189"/>
              <a:gd name="T1" fmla="*/ 475379781 h 189"/>
              <a:gd name="T2" fmla="*/ 355870816 w 189"/>
              <a:gd name="T3" fmla="*/ 331969349 h 189"/>
              <a:gd name="T4" fmla="*/ 403673750 w 189"/>
              <a:gd name="T5" fmla="*/ 201837690 h 189"/>
              <a:gd name="T6" fmla="*/ 201837690 w 189"/>
              <a:gd name="T7" fmla="*/ 0 h 189"/>
              <a:gd name="T8" fmla="*/ 0 w 189"/>
              <a:gd name="T9" fmla="*/ 201837690 h 189"/>
              <a:gd name="T10" fmla="*/ 201837690 w 189"/>
              <a:gd name="T11" fmla="*/ 403673750 h 189"/>
              <a:gd name="T12" fmla="*/ 331969349 w 189"/>
              <a:gd name="T13" fmla="*/ 358526896 h 189"/>
              <a:gd name="T14" fmla="*/ 475379781 w 189"/>
              <a:gd name="T15" fmla="*/ 501937329 h 189"/>
              <a:gd name="T16" fmla="*/ 501937329 w 189"/>
              <a:gd name="T17" fmla="*/ 475379781 h 189"/>
              <a:gd name="T18" fmla="*/ 21245387 w 189"/>
              <a:gd name="T19" fmla="*/ 201837690 h 189"/>
              <a:gd name="T20" fmla="*/ 201837690 w 189"/>
              <a:gd name="T21" fmla="*/ 21245387 h 189"/>
              <a:gd name="T22" fmla="*/ 382428364 w 189"/>
              <a:gd name="T23" fmla="*/ 201837690 h 189"/>
              <a:gd name="T24" fmla="*/ 201837690 w 189"/>
              <a:gd name="T25" fmla="*/ 382428364 h 189"/>
              <a:gd name="T26" fmla="*/ 21245387 w 189"/>
              <a:gd name="T27" fmla="*/ 201837690 h 1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189">
                <a:moveTo>
                  <a:pt x="189" y="179"/>
                </a:moveTo>
                <a:cubicBezTo>
                  <a:pt x="134" y="125"/>
                  <a:pt x="134" y="125"/>
                  <a:pt x="134" y="125"/>
                </a:cubicBezTo>
                <a:cubicBezTo>
                  <a:pt x="145" y="112"/>
                  <a:pt x="152" y="95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4" y="152"/>
                  <a:pt x="111" y="146"/>
                  <a:pt x="125" y="135"/>
                </a:cubicBezTo>
                <a:cubicBezTo>
                  <a:pt x="179" y="189"/>
                  <a:pt x="179" y="189"/>
                  <a:pt x="179" y="189"/>
                </a:cubicBezTo>
                <a:lnTo>
                  <a:pt x="189" y="179"/>
                </a:lnTo>
                <a:close/>
                <a:moveTo>
                  <a:pt x="8" y="76"/>
                </a:moveTo>
                <a:cubicBezTo>
                  <a:pt x="8" y="39"/>
                  <a:pt x="38" y="8"/>
                  <a:pt x="76" y="8"/>
                </a:cubicBezTo>
                <a:cubicBezTo>
                  <a:pt x="113" y="8"/>
                  <a:pt x="144" y="39"/>
                  <a:pt x="144" y="76"/>
                </a:cubicBezTo>
                <a:cubicBezTo>
                  <a:pt x="144" y="114"/>
                  <a:pt x="113" y="144"/>
                  <a:pt x="76" y="144"/>
                </a:cubicBezTo>
                <a:cubicBezTo>
                  <a:pt x="38" y="144"/>
                  <a:pt x="8" y="114"/>
                  <a:pt x="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9"/>
          <p:cNvSpPr>
            <a:spLocks noEditPoints="1"/>
          </p:cNvSpPr>
          <p:nvPr/>
        </p:nvSpPr>
        <p:spPr bwMode="auto">
          <a:xfrm>
            <a:off x="6675437" y="3360971"/>
            <a:ext cx="401637" cy="403225"/>
          </a:xfrm>
          <a:custGeom>
            <a:avLst/>
            <a:gdLst>
              <a:gd name="T0" fmla="*/ 420218987 w 192"/>
              <a:gd name="T1" fmla="*/ 0 h 192"/>
              <a:gd name="T2" fmla="*/ 0 w 192"/>
              <a:gd name="T3" fmla="*/ 422798214 h 192"/>
              <a:gd name="T4" fmla="*/ 420218987 w 192"/>
              <a:gd name="T5" fmla="*/ 845594327 h 192"/>
              <a:gd name="T6" fmla="*/ 840437974 w 192"/>
              <a:gd name="T7" fmla="*/ 422798214 h 192"/>
              <a:gd name="T8" fmla="*/ 420218987 w 192"/>
              <a:gd name="T9" fmla="*/ 0 h 192"/>
              <a:gd name="T10" fmla="*/ 420218987 w 192"/>
              <a:gd name="T11" fmla="*/ 35233885 h 192"/>
              <a:gd name="T12" fmla="*/ 805420248 w 192"/>
              <a:gd name="T13" fmla="*/ 422798214 h 192"/>
              <a:gd name="T14" fmla="*/ 717873841 w 192"/>
              <a:gd name="T15" fmla="*/ 669429105 h 192"/>
              <a:gd name="T16" fmla="*/ 534028688 w 192"/>
              <a:gd name="T17" fmla="*/ 603367409 h 192"/>
              <a:gd name="T18" fmla="*/ 529650426 w 192"/>
              <a:gd name="T19" fmla="*/ 581345443 h 192"/>
              <a:gd name="T20" fmla="*/ 542783119 w 192"/>
              <a:gd name="T21" fmla="*/ 532899640 h 192"/>
              <a:gd name="T22" fmla="*/ 560291982 w 192"/>
              <a:gd name="T23" fmla="*/ 471241917 h 192"/>
              <a:gd name="T24" fmla="*/ 586555277 w 192"/>
              <a:gd name="T25" fmla="*/ 405180221 h 192"/>
              <a:gd name="T26" fmla="*/ 586555277 w 192"/>
              <a:gd name="T27" fmla="*/ 347926471 h 192"/>
              <a:gd name="T28" fmla="*/ 586555277 w 192"/>
              <a:gd name="T29" fmla="*/ 343522498 h 192"/>
              <a:gd name="T30" fmla="*/ 590933539 w 192"/>
              <a:gd name="T31" fmla="*/ 264248883 h 192"/>
              <a:gd name="T32" fmla="*/ 560291982 w 192"/>
              <a:gd name="T33" fmla="*/ 158549330 h 192"/>
              <a:gd name="T34" fmla="*/ 442106111 w 192"/>
              <a:gd name="T35" fmla="*/ 105699553 h 192"/>
              <a:gd name="T36" fmla="*/ 407086294 w 192"/>
              <a:gd name="T37" fmla="*/ 105699553 h 192"/>
              <a:gd name="T38" fmla="*/ 288900423 w 192"/>
              <a:gd name="T39" fmla="*/ 158549330 h 192"/>
              <a:gd name="T40" fmla="*/ 258258867 w 192"/>
              <a:gd name="T41" fmla="*/ 264248883 h 192"/>
              <a:gd name="T42" fmla="*/ 267013298 w 192"/>
              <a:gd name="T43" fmla="*/ 343522498 h 192"/>
              <a:gd name="T44" fmla="*/ 262637128 w 192"/>
              <a:gd name="T45" fmla="*/ 347926471 h 192"/>
              <a:gd name="T46" fmla="*/ 262637128 w 192"/>
              <a:gd name="T47" fmla="*/ 405180221 h 192"/>
              <a:gd name="T48" fmla="*/ 293278684 w 192"/>
              <a:gd name="T49" fmla="*/ 471241917 h 192"/>
              <a:gd name="T50" fmla="*/ 310787547 w 192"/>
              <a:gd name="T51" fmla="*/ 532899640 h 192"/>
              <a:gd name="T52" fmla="*/ 319541979 w 192"/>
              <a:gd name="T53" fmla="*/ 581345443 h 192"/>
              <a:gd name="T54" fmla="*/ 310787547 w 192"/>
              <a:gd name="T55" fmla="*/ 603367409 h 192"/>
              <a:gd name="T56" fmla="*/ 126940302 w 192"/>
              <a:gd name="T57" fmla="*/ 669429105 h 192"/>
              <a:gd name="T58" fmla="*/ 35017726 w 192"/>
              <a:gd name="T59" fmla="*/ 422798214 h 192"/>
              <a:gd name="T60" fmla="*/ 420218987 w 192"/>
              <a:gd name="T61" fmla="*/ 35233885 h 192"/>
              <a:gd name="T62" fmla="*/ 153205689 w 192"/>
              <a:gd name="T63" fmla="*/ 700256916 h 192"/>
              <a:gd name="T64" fmla="*/ 323918149 w 192"/>
              <a:gd name="T65" fmla="*/ 638599193 h 192"/>
              <a:gd name="T66" fmla="*/ 354559705 w 192"/>
              <a:gd name="T67" fmla="*/ 581345443 h 192"/>
              <a:gd name="T68" fmla="*/ 341427012 w 192"/>
              <a:gd name="T69" fmla="*/ 519687721 h 192"/>
              <a:gd name="T70" fmla="*/ 323918149 w 192"/>
              <a:gd name="T71" fmla="*/ 462433971 h 192"/>
              <a:gd name="T72" fmla="*/ 319541979 w 192"/>
              <a:gd name="T73" fmla="*/ 449222052 h 192"/>
              <a:gd name="T74" fmla="*/ 297654854 w 192"/>
              <a:gd name="T75" fmla="*/ 396372275 h 192"/>
              <a:gd name="T76" fmla="*/ 297654854 w 192"/>
              <a:gd name="T77" fmla="*/ 361138391 h 192"/>
              <a:gd name="T78" fmla="*/ 302033116 w 192"/>
              <a:gd name="T79" fmla="*/ 352330445 h 192"/>
              <a:gd name="T80" fmla="*/ 293278684 w 192"/>
              <a:gd name="T81" fmla="*/ 259844910 h 192"/>
              <a:gd name="T82" fmla="*/ 319541979 w 192"/>
              <a:gd name="T83" fmla="*/ 180569195 h 192"/>
              <a:gd name="T84" fmla="*/ 407086294 w 192"/>
              <a:gd name="T85" fmla="*/ 140933438 h 192"/>
              <a:gd name="T86" fmla="*/ 442106111 w 192"/>
              <a:gd name="T87" fmla="*/ 140933438 h 192"/>
              <a:gd name="T88" fmla="*/ 534028688 w 192"/>
              <a:gd name="T89" fmla="*/ 180569195 h 192"/>
              <a:gd name="T90" fmla="*/ 555913721 w 192"/>
              <a:gd name="T91" fmla="*/ 259844910 h 192"/>
              <a:gd name="T92" fmla="*/ 551537551 w 192"/>
              <a:gd name="T93" fmla="*/ 352330445 h 192"/>
              <a:gd name="T94" fmla="*/ 551537551 w 192"/>
              <a:gd name="T95" fmla="*/ 361138391 h 192"/>
              <a:gd name="T96" fmla="*/ 551537551 w 192"/>
              <a:gd name="T97" fmla="*/ 396372275 h 192"/>
              <a:gd name="T98" fmla="*/ 529650426 w 192"/>
              <a:gd name="T99" fmla="*/ 449222052 h 192"/>
              <a:gd name="T100" fmla="*/ 525274257 w 192"/>
              <a:gd name="T101" fmla="*/ 462433971 h 192"/>
              <a:gd name="T102" fmla="*/ 507765394 w 192"/>
              <a:gd name="T103" fmla="*/ 519687721 h 192"/>
              <a:gd name="T104" fmla="*/ 494632700 w 192"/>
              <a:gd name="T105" fmla="*/ 581345443 h 192"/>
              <a:gd name="T106" fmla="*/ 520895995 w 192"/>
              <a:gd name="T107" fmla="*/ 638599193 h 192"/>
              <a:gd name="T108" fmla="*/ 691610547 w 192"/>
              <a:gd name="T109" fmla="*/ 695852943 h 192"/>
              <a:gd name="T110" fmla="*/ 420218987 w 192"/>
              <a:gd name="T111" fmla="*/ 810360442 h 192"/>
              <a:gd name="T112" fmla="*/ 153205689 w 192"/>
              <a:gd name="T113" fmla="*/ 70025691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9"/>
          <p:cNvSpPr>
            <a:spLocks noEditPoints="1"/>
          </p:cNvSpPr>
          <p:nvPr/>
        </p:nvSpPr>
        <p:spPr bwMode="auto">
          <a:xfrm>
            <a:off x="6675437" y="4195637"/>
            <a:ext cx="401637" cy="403225"/>
          </a:xfrm>
          <a:custGeom>
            <a:avLst/>
            <a:gdLst>
              <a:gd name="T0" fmla="*/ 420218987 w 192"/>
              <a:gd name="T1" fmla="*/ 0 h 192"/>
              <a:gd name="T2" fmla="*/ 0 w 192"/>
              <a:gd name="T3" fmla="*/ 422798214 h 192"/>
              <a:gd name="T4" fmla="*/ 420218987 w 192"/>
              <a:gd name="T5" fmla="*/ 845594327 h 192"/>
              <a:gd name="T6" fmla="*/ 840437974 w 192"/>
              <a:gd name="T7" fmla="*/ 422798214 h 192"/>
              <a:gd name="T8" fmla="*/ 420218987 w 192"/>
              <a:gd name="T9" fmla="*/ 0 h 192"/>
              <a:gd name="T10" fmla="*/ 420218987 w 192"/>
              <a:gd name="T11" fmla="*/ 35233885 h 192"/>
              <a:gd name="T12" fmla="*/ 805420248 w 192"/>
              <a:gd name="T13" fmla="*/ 422798214 h 192"/>
              <a:gd name="T14" fmla="*/ 717873841 w 192"/>
              <a:gd name="T15" fmla="*/ 669429105 h 192"/>
              <a:gd name="T16" fmla="*/ 534028688 w 192"/>
              <a:gd name="T17" fmla="*/ 603367409 h 192"/>
              <a:gd name="T18" fmla="*/ 529650426 w 192"/>
              <a:gd name="T19" fmla="*/ 581345443 h 192"/>
              <a:gd name="T20" fmla="*/ 542783119 w 192"/>
              <a:gd name="T21" fmla="*/ 532899640 h 192"/>
              <a:gd name="T22" fmla="*/ 560291982 w 192"/>
              <a:gd name="T23" fmla="*/ 471241917 h 192"/>
              <a:gd name="T24" fmla="*/ 586555277 w 192"/>
              <a:gd name="T25" fmla="*/ 405180221 h 192"/>
              <a:gd name="T26" fmla="*/ 586555277 w 192"/>
              <a:gd name="T27" fmla="*/ 347926471 h 192"/>
              <a:gd name="T28" fmla="*/ 586555277 w 192"/>
              <a:gd name="T29" fmla="*/ 343522498 h 192"/>
              <a:gd name="T30" fmla="*/ 590933539 w 192"/>
              <a:gd name="T31" fmla="*/ 264248883 h 192"/>
              <a:gd name="T32" fmla="*/ 560291982 w 192"/>
              <a:gd name="T33" fmla="*/ 158549330 h 192"/>
              <a:gd name="T34" fmla="*/ 442106111 w 192"/>
              <a:gd name="T35" fmla="*/ 105699553 h 192"/>
              <a:gd name="T36" fmla="*/ 407086294 w 192"/>
              <a:gd name="T37" fmla="*/ 105699553 h 192"/>
              <a:gd name="T38" fmla="*/ 288900423 w 192"/>
              <a:gd name="T39" fmla="*/ 158549330 h 192"/>
              <a:gd name="T40" fmla="*/ 258258867 w 192"/>
              <a:gd name="T41" fmla="*/ 264248883 h 192"/>
              <a:gd name="T42" fmla="*/ 267013298 w 192"/>
              <a:gd name="T43" fmla="*/ 343522498 h 192"/>
              <a:gd name="T44" fmla="*/ 262637128 w 192"/>
              <a:gd name="T45" fmla="*/ 347926471 h 192"/>
              <a:gd name="T46" fmla="*/ 262637128 w 192"/>
              <a:gd name="T47" fmla="*/ 405180221 h 192"/>
              <a:gd name="T48" fmla="*/ 293278684 w 192"/>
              <a:gd name="T49" fmla="*/ 471241917 h 192"/>
              <a:gd name="T50" fmla="*/ 310787547 w 192"/>
              <a:gd name="T51" fmla="*/ 532899640 h 192"/>
              <a:gd name="T52" fmla="*/ 319541979 w 192"/>
              <a:gd name="T53" fmla="*/ 581345443 h 192"/>
              <a:gd name="T54" fmla="*/ 310787547 w 192"/>
              <a:gd name="T55" fmla="*/ 603367409 h 192"/>
              <a:gd name="T56" fmla="*/ 126940302 w 192"/>
              <a:gd name="T57" fmla="*/ 669429105 h 192"/>
              <a:gd name="T58" fmla="*/ 35017726 w 192"/>
              <a:gd name="T59" fmla="*/ 422798214 h 192"/>
              <a:gd name="T60" fmla="*/ 420218987 w 192"/>
              <a:gd name="T61" fmla="*/ 35233885 h 192"/>
              <a:gd name="T62" fmla="*/ 153205689 w 192"/>
              <a:gd name="T63" fmla="*/ 700256916 h 192"/>
              <a:gd name="T64" fmla="*/ 323918149 w 192"/>
              <a:gd name="T65" fmla="*/ 638599193 h 192"/>
              <a:gd name="T66" fmla="*/ 354559705 w 192"/>
              <a:gd name="T67" fmla="*/ 581345443 h 192"/>
              <a:gd name="T68" fmla="*/ 341427012 w 192"/>
              <a:gd name="T69" fmla="*/ 519687721 h 192"/>
              <a:gd name="T70" fmla="*/ 323918149 w 192"/>
              <a:gd name="T71" fmla="*/ 462433971 h 192"/>
              <a:gd name="T72" fmla="*/ 319541979 w 192"/>
              <a:gd name="T73" fmla="*/ 449222052 h 192"/>
              <a:gd name="T74" fmla="*/ 297654854 w 192"/>
              <a:gd name="T75" fmla="*/ 396372275 h 192"/>
              <a:gd name="T76" fmla="*/ 297654854 w 192"/>
              <a:gd name="T77" fmla="*/ 361138391 h 192"/>
              <a:gd name="T78" fmla="*/ 302033116 w 192"/>
              <a:gd name="T79" fmla="*/ 352330445 h 192"/>
              <a:gd name="T80" fmla="*/ 293278684 w 192"/>
              <a:gd name="T81" fmla="*/ 259844910 h 192"/>
              <a:gd name="T82" fmla="*/ 319541979 w 192"/>
              <a:gd name="T83" fmla="*/ 180569195 h 192"/>
              <a:gd name="T84" fmla="*/ 407086294 w 192"/>
              <a:gd name="T85" fmla="*/ 140933438 h 192"/>
              <a:gd name="T86" fmla="*/ 442106111 w 192"/>
              <a:gd name="T87" fmla="*/ 140933438 h 192"/>
              <a:gd name="T88" fmla="*/ 534028688 w 192"/>
              <a:gd name="T89" fmla="*/ 180569195 h 192"/>
              <a:gd name="T90" fmla="*/ 555913721 w 192"/>
              <a:gd name="T91" fmla="*/ 259844910 h 192"/>
              <a:gd name="T92" fmla="*/ 551537551 w 192"/>
              <a:gd name="T93" fmla="*/ 352330445 h 192"/>
              <a:gd name="T94" fmla="*/ 551537551 w 192"/>
              <a:gd name="T95" fmla="*/ 361138391 h 192"/>
              <a:gd name="T96" fmla="*/ 551537551 w 192"/>
              <a:gd name="T97" fmla="*/ 396372275 h 192"/>
              <a:gd name="T98" fmla="*/ 529650426 w 192"/>
              <a:gd name="T99" fmla="*/ 449222052 h 192"/>
              <a:gd name="T100" fmla="*/ 525274257 w 192"/>
              <a:gd name="T101" fmla="*/ 462433971 h 192"/>
              <a:gd name="T102" fmla="*/ 507765394 w 192"/>
              <a:gd name="T103" fmla="*/ 519687721 h 192"/>
              <a:gd name="T104" fmla="*/ 494632700 w 192"/>
              <a:gd name="T105" fmla="*/ 581345443 h 192"/>
              <a:gd name="T106" fmla="*/ 520895995 w 192"/>
              <a:gd name="T107" fmla="*/ 638599193 h 192"/>
              <a:gd name="T108" fmla="*/ 691610547 w 192"/>
              <a:gd name="T109" fmla="*/ 695852943 h 192"/>
              <a:gd name="T110" fmla="*/ 420218987 w 192"/>
              <a:gd name="T111" fmla="*/ 810360442 h 192"/>
              <a:gd name="T112" fmla="*/ 153205689 w 192"/>
              <a:gd name="T113" fmla="*/ 70025691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文本框 81"/>
          <p:cNvSpPr txBox="1">
            <a:spLocks noChangeArrowheads="1"/>
          </p:cNvSpPr>
          <p:nvPr/>
        </p:nvSpPr>
        <p:spPr bwMode="auto">
          <a:xfrm>
            <a:off x="6779111" y="1769915"/>
            <a:ext cx="3248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rPr>
              <a:t>OUR TEAM</a:t>
            </a:r>
            <a:endParaRPr lang="zh-CN" altLang="en-US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83" name="文本框 7"/>
          <p:cNvSpPr txBox="1">
            <a:spLocks noChangeArrowheads="1"/>
          </p:cNvSpPr>
          <p:nvPr/>
        </p:nvSpPr>
        <p:spPr bwMode="auto">
          <a:xfrm>
            <a:off x="7316784" y="2499973"/>
            <a:ext cx="369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Jixiang Luo(Team leader)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5029427" y="556554"/>
            <a:ext cx="329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ea typeface="微软雅黑 Light" panose="020B0502040204020203" pitchFamily="34" charset="-122"/>
              </a:rPr>
              <a:t>Introduction</a:t>
            </a:r>
            <a:endParaRPr lang="zh-CN" altLang="en-US" sz="32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ea typeface="微软雅黑 Light" panose="020B0502040204020203" pitchFamily="34" charset="-122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52808471-0E59-4E8F-B0F1-D4D33BF19656}"/>
              </a:ext>
            </a:extLst>
          </p:cNvPr>
          <p:cNvSpPr>
            <a:spLocks noEditPoints="1"/>
          </p:cNvSpPr>
          <p:nvPr/>
        </p:nvSpPr>
        <p:spPr bwMode="auto">
          <a:xfrm>
            <a:off x="6675438" y="2532062"/>
            <a:ext cx="401637" cy="403225"/>
          </a:xfrm>
          <a:custGeom>
            <a:avLst/>
            <a:gdLst>
              <a:gd name="T0" fmla="*/ 420218987 w 192"/>
              <a:gd name="T1" fmla="*/ 0 h 192"/>
              <a:gd name="T2" fmla="*/ 0 w 192"/>
              <a:gd name="T3" fmla="*/ 422798214 h 192"/>
              <a:gd name="T4" fmla="*/ 420218987 w 192"/>
              <a:gd name="T5" fmla="*/ 845594327 h 192"/>
              <a:gd name="T6" fmla="*/ 840437974 w 192"/>
              <a:gd name="T7" fmla="*/ 422798214 h 192"/>
              <a:gd name="T8" fmla="*/ 420218987 w 192"/>
              <a:gd name="T9" fmla="*/ 0 h 192"/>
              <a:gd name="T10" fmla="*/ 420218987 w 192"/>
              <a:gd name="T11" fmla="*/ 35233885 h 192"/>
              <a:gd name="T12" fmla="*/ 805420248 w 192"/>
              <a:gd name="T13" fmla="*/ 422798214 h 192"/>
              <a:gd name="T14" fmla="*/ 717873841 w 192"/>
              <a:gd name="T15" fmla="*/ 669429105 h 192"/>
              <a:gd name="T16" fmla="*/ 534028688 w 192"/>
              <a:gd name="T17" fmla="*/ 603367409 h 192"/>
              <a:gd name="T18" fmla="*/ 529650426 w 192"/>
              <a:gd name="T19" fmla="*/ 581345443 h 192"/>
              <a:gd name="T20" fmla="*/ 542783119 w 192"/>
              <a:gd name="T21" fmla="*/ 532899640 h 192"/>
              <a:gd name="T22" fmla="*/ 560291982 w 192"/>
              <a:gd name="T23" fmla="*/ 471241917 h 192"/>
              <a:gd name="T24" fmla="*/ 586555277 w 192"/>
              <a:gd name="T25" fmla="*/ 405180221 h 192"/>
              <a:gd name="T26" fmla="*/ 586555277 w 192"/>
              <a:gd name="T27" fmla="*/ 347926471 h 192"/>
              <a:gd name="T28" fmla="*/ 586555277 w 192"/>
              <a:gd name="T29" fmla="*/ 343522498 h 192"/>
              <a:gd name="T30" fmla="*/ 590933539 w 192"/>
              <a:gd name="T31" fmla="*/ 264248883 h 192"/>
              <a:gd name="T32" fmla="*/ 560291982 w 192"/>
              <a:gd name="T33" fmla="*/ 158549330 h 192"/>
              <a:gd name="T34" fmla="*/ 442106111 w 192"/>
              <a:gd name="T35" fmla="*/ 105699553 h 192"/>
              <a:gd name="T36" fmla="*/ 407086294 w 192"/>
              <a:gd name="T37" fmla="*/ 105699553 h 192"/>
              <a:gd name="T38" fmla="*/ 288900423 w 192"/>
              <a:gd name="T39" fmla="*/ 158549330 h 192"/>
              <a:gd name="T40" fmla="*/ 258258867 w 192"/>
              <a:gd name="T41" fmla="*/ 264248883 h 192"/>
              <a:gd name="T42" fmla="*/ 267013298 w 192"/>
              <a:gd name="T43" fmla="*/ 343522498 h 192"/>
              <a:gd name="T44" fmla="*/ 262637128 w 192"/>
              <a:gd name="T45" fmla="*/ 347926471 h 192"/>
              <a:gd name="T46" fmla="*/ 262637128 w 192"/>
              <a:gd name="T47" fmla="*/ 405180221 h 192"/>
              <a:gd name="T48" fmla="*/ 293278684 w 192"/>
              <a:gd name="T49" fmla="*/ 471241917 h 192"/>
              <a:gd name="T50" fmla="*/ 310787547 w 192"/>
              <a:gd name="T51" fmla="*/ 532899640 h 192"/>
              <a:gd name="T52" fmla="*/ 319541979 w 192"/>
              <a:gd name="T53" fmla="*/ 581345443 h 192"/>
              <a:gd name="T54" fmla="*/ 310787547 w 192"/>
              <a:gd name="T55" fmla="*/ 603367409 h 192"/>
              <a:gd name="T56" fmla="*/ 126940302 w 192"/>
              <a:gd name="T57" fmla="*/ 669429105 h 192"/>
              <a:gd name="T58" fmla="*/ 35017726 w 192"/>
              <a:gd name="T59" fmla="*/ 422798214 h 192"/>
              <a:gd name="T60" fmla="*/ 420218987 w 192"/>
              <a:gd name="T61" fmla="*/ 35233885 h 192"/>
              <a:gd name="T62" fmla="*/ 153205689 w 192"/>
              <a:gd name="T63" fmla="*/ 700256916 h 192"/>
              <a:gd name="T64" fmla="*/ 323918149 w 192"/>
              <a:gd name="T65" fmla="*/ 638599193 h 192"/>
              <a:gd name="T66" fmla="*/ 354559705 w 192"/>
              <a:gd name="T67" fmla="*/ 581345443 h 192"/>
              <a:gd name="T68" fmla="*/ 341427012 w 192"/>
              <a:gd name="T69" fmla="*/ 519687721 h 192"/>
              <a:gd name="T70" fmla="*/ 323918149 w 192"/>
              <a:gd name="T71" fmla="*/ 462433971 h 192"/>
              <a:gd name="T72" fmla="*/ 319541979 w 192"/>
              <a:gd name="T73" fmla="*/ 449222052 h 192"/>
              <a:gd name="T74" fmla="*/ 297654854 w 192"/>
              <a:gd name="T75" fmla="*/ 396372275 h 192"/>
              <a:gd name="T76" fmla="*/ 297654854 w 192"/>
              <a:gd name="T77" fmla="*/ 361138391 h 192"/>
              <a:gd name="T78" fmla="*/ 302033116 w 192"/>
              <a:gd name="T79" fmla="*/ 352330445 h 192"/>
              <a:gd name="T80" fmla="*/ 293278684 w 192"/>
              <a:gd name="T81" fmla="*/ 259844910 h 192"/>
              <a:gd name="T82" fmla="*/ 319541979 w 192"/>
              <a:gd name="T83" fmla="*/ 180569195 h 192"/>
              <a:gd name="T84" fmla="*/ 407086294 w 192"/>
              <a:gd name="T85" fmla="*/ 140933438 h 192"/>
              <a:gd name="T86" fmla="*/ 442106111 w 192"/>
              <a:gd name="T87" fmla="*/ 140933438 h 192"/>
              <a:gd name="T88" fmla="*/ 534028688 w 192"/>
              <a:gd name="T89" fmla="*/ 180569195 h 192"/>
              <a:gd name="T90" fmla="*/ 555913721 w 192"/>
              <a:gd name="T91" fmla="*/ 259844910 h 192"/>
              <a:gd name="T92" fmla="*/ 551537551 w 192"/>
              <a:gd name="T93" fmla="*/ 352330445 h 192"/>
              <a:gd name="T94" fmla="*/ 551537551 w 192"/>
              <a:gd name="T95" fmla="*/ 361138391 h 192"/>
              <a:gd name="T96" fmla="*/ 551537551 w 192"/>
              <a:gd name="T97" fmla="*/ 396372275 h 192"/>
              <a:gd name="T98" fmla="*/ 529650426 w 192"/>
              <a:gd name="T99" fmla="*/ 449222052 h 192"/>
              <a:gd name="T100" fmla="*/ 525274257 w 192"/>
              <a:gd name="T101" fmla="*/ 462433971 h 192"/>
              <a:gd name="T102" fmla="*/ 507765394 w 192"/>
              <a:gd name="T103" fmla="*/ 519687721 h 192"/>
              <a:gd name="T104" fmla="*/ 494632700 w 192"/>
              <a:gd name="T105" fmla="*/ 581345443 h 192"/>
              <a:gd name="T106" fmla="*/ 520895995 w 192"/>
              <a:gd name="T107" fmla="*/ 638599193 h 192"/>
              <a:gd name="T108" fmla="*/ 691610547 w 192"/>
              <a:gd name="T109" fmla="*/ 695852943 h 192"/>
              <a:gd name="T110" fmla="*/ 420218987 w 192"/>
              <a:gd name="T111" fmla="*/ 810360442 h 192"/>
              <a:gd name="T112" fmla="*/ 153205689 w 192"/>
              <a:gd name="T113" fmla="*/ 70025691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B0B6C1D9-23D8-466C-AB9C-35D36605F833}"/>
              </a:ext>
            </a:extLst>
          </p:cNvPr>
          <p:cNvSpPr>
            <a:spLocks noEditPoints="1"/>
          </p:cNvSpPr>
          <p:nvPr/>
        </p:nvSpPr>
        <p:spPr bwMode="auto">
          <a:xfrm>
            <a:off x="6675436" y="5030303"/>
            <a:ext cx="401637" cy="403225"/>
          </a:xfrm>
          <a:custGeom>
            <a:avLst/>
            <a:gdLst>
              <a:gd name="T0" fmla="*/ 420218987 w 192"/>
              <a:gd name="T1" fmla="*/ 0 h 192"/>
              <a:gd name="T2" fmla="*/ 0 w 192"/>
              <a:gd name="T3" fmla="*/ 422798214 h 192"/>
              <a:gd name="T4" fmla="*/ 420218987 w 192"/>
              <a:gd name="T5" fmla="*/ 845594327 h 192"/>
              <a:gd name="T6" fmla="*/ 840437974 w 192"/>
              <a:gd name="T7" fmla="*/ 422798214 h 192"/>
              <a:gd name="T8" fmla="*/ 420218987 w 192"/>
              <a:gd name="T9" fmla="*/ 0 h 192"/>
              <a:gd name="T10" fmla="*/ 420218987 w 192"/>
              <a:gd name="T11" fmla="*/ 35233885 h 192"/>
              <a:gd name="T12" fmla="*/ 805420248 w 192"/>
              <a:gd name="T13" fmla="*/ 422798214 h 192"/>
              <a:gd name="T14" fmla="*/ 717873841 w 192"/>
              <a:gd name="T15" fmla="*/ 669429105 h 192"/>
              <a:gd name="T16" fmla="*/ 534028688 w 192"/>
              <a:gd name="T17" fmla="*/ 603367409 h 192"/>
              <a:gd name="T18" fmla="*/ 529650426 w 192"/>
              <a:gd name="T19" fmla="*/ 581345443 h 192"/>
              <a:gd name="T20" fmla="*/ 542783119 w 192"/>
              <a:gd name="T21" fmla="*/ 532899640 h 192"/>
              <a:gd name="T22" fmla="*/ 560291982 w 192"/>
              <a:gd name="T23" fmla="*/ 471241917 h 192"/>
              <a:gd name="T24" fmla="*/ 586555277 w 192"/>
              <a:gd name="T25" fmla="*/ 405180221 h 192"/>
              <a:gd name="T26" fmla="*/ 586555277 w 192"/>
              <a:gd name="T27" fmla="*/ 347926471 h 192"/>
              <a:gd name="T28" fmla="*/ 586555277 w 192"/>
              <a:gd name="T29" fmla="*/ 343522498 h 192"/>
              <a:gd name="T30" fmla="*/ 590933539 w 192"/>
              <a:gd name="T31" fmla="*/ 264248883 h 192"/>
              <a:gd name="T32" fmla="*/ 560291982 w 192"/>
              <a:gd name="T33" fmla="*/ 158549330 h 192"/>
              <a:gd name="T34" fmla="*/ 442106111 w 192"/>
              <a:gd name="T35" fmla="*/ 105699553 h 192"/>
              <a:gd name="T36" fmla="*/ 407086294 w 192"/>
              <a:gd name="T37" fmla="*/ 105699553 h 192"/>
              <a:gd name="T38" fmla="*/ 288900423 w 192"/>
              <a:gd name="T39" fmla="*/ 158549330 h 192"/>
              <a:gd name="T40" fmla="*/ 258258867 w 192"/>
              <a:gd name="T41" fmla="*/ 264248883 h 192"/>
              <a:gd name="T42" fmla="*/ 267013298 w 192"/>
              <a:gd name="T43" fmla="*/ 343522498 h 192"/>
              <a:gd name="T44" fmla="*/ 262637128 w 192"/>
              <a:gd name="T45" fmla="*/ 347926471 h 192"/>
              <a:gd name="T46" fmla="*/ 262637128 w 192"/>
              <a:gd name="T47" fmla="*/ 405180221 h 192"/>
              <a:gd name="T48" fmla="*/ 293278684 w 192"/>
              <a:gd name="T49" fmla="*/ 471241917 h 192"/>
              <a:gd name="T50" fmla="*/ 310787547 w 192"/>
              <a:gd name="T51" fmla="*/ 532899640 h 192"/>
              <a:gd name="T52" fmla="*/ 319541979 w 192"/>
              <a:gd name="T53" fmla="*/ 581345443 h 192"/>
              <a:gd name="T54" fmla="*/ 310787547 w 192"/>
              <a:gd name="T55" fmla="*/ 603367409 h 192"/>
              <a:gd name="T56" fmla="*/ 126940302 w 192"/>
              <a:gd name="T57" fmla="*/ 669429105 h 192"/>
              <a:gd name="T58" fmla="*/ 35017726 w 192"/>
              <a:gd name="T59" fmla="*/ 422798214 h 192"/>
              <a:gd name="T60" fmla="*/ 420218987 w 192"/>
              <a:gd name="T61" fmla="*/ 35233885 h 192"/>
              <a:gd name="T62" fmla="*/ 153205689 w 192"/>
              <a:gd name="T63" fmla="*/ 700256916 h 192"/>
              <a:gd name="T64" fmla="*/ 323918149 w 192"/>
              <a:gd name="T65" fmla="*/ 638599193 h 192"/>
              <a:gd name="T66" fmla="*/ 354559705 w 192"/>
              <a:gd name="T67" fmla="*/ 581345443 h 192"/>
              <a:gd name="T68" fmla="*/ 341427012 w 192"/>
              <a:gd name="T69" fmla="*/ 519687721 h 192"/>
              <a:gd name="T70" fmla="*/ 323918149 w 192"/>
              <a:gd name="T71" fmla="*/ 462433971 h 192"/>
              <a:gd name="T72" fmla="*/ 319541979 w 192"/>
              <a:gd name="T73" fmla="*/ 449222052 h 192"/>
              <a:gd name="T74" fmla="*/ 297654854 w 192"/>
              <a:gd name="T75" fmla="*/ 396372275 h 192"/>
              <a:gd name="T76" fmla="*/ 297654854 w 192"/>
              <a:gd name="T77" fmla="*/ 361138391 h 192"/>
              <a:gd name="T78" fmla="*/ 302033116 w 192"/>
              <a:gd name="T79" fmla="*/ 352330445 h 192"/>
              <a:gd name="T80" fmla="*/ 293278684 w 192"/>
              <a:gd name="T81" fmla="*/ 259844910 h 192"/>
              <a:gd name="T82" fmla="*/ 319541979 w 192"/>
              <a:gd name="T83" fmla="*/ 180569195 h 192"/>
              <a:gd name="T84" fmla="*/ 407086294 w 192"/>
              <a:gd name="T85" fmla="*/ 140933438 h 192"/>
              <a:gd name="T86" fmla="*/ 442106111 w 192"/>
              <a:gd name="T87" fmla="*/ 140933438 h 192"/>
              <a:gd name="T88" fmla="*/ 534028688 w 192"/>
              <a:gd name="T89" fmla="*/ 180569195 h 192"/>
              <a:gd name="T90" fmla="*/ 555913721 w 192"/>
              <a:gd name="T91" fmla="*/ 259844910 h 192"/>
              <a:gd name="T92" fmla="*/ 551537551 w 192"/>
              <a:gd name="T93" fmla="*/ 352330445 h 192"/>
              <a:gd name="T94" fmla="*/ 551537551 w 192"/>
              <a:gd name="T95" fmla="*/ 361138391 h 192"/>
              <a:gd name="T96" fmla="*/ 551537551 w 192"/>
              <a:gd name="T97" fmla="*/ 396372275 h 192"/>
              <a:gd name="T98" fmla="*/ 529650426 w 192"/>
              <a:gd name="T99" fmla="*/ 449222052 h 192"/>
              <a:gd name="T100" fmla="*/ 525274257 w 192"/>
              <a:gd name="T101" fmla="*/ 462433971 h 192"/>
              <a:gd name="T102" fmla="*/ 507765394 w 192"/>
              <a:gd name="T103" fmla="*/ 519687721 h 192"/>
              <a:gd name="T104" fmla="*/ 494632700 w 192"/>
              <a:gd name="T105" fmla="*/ 581345443 h 192"/>
              <a:gd name="T106" fmla="*/ 520895995 w 192"/>
              <a:gd name="T107" fmla="*/ 638599193 h 192"/>
              <a:gd name="T108" fmla="*/ 691610547 w 192"/>
              <a:gd name="T109" fmla="*/ 695852943 h 192"/>
              <a:gd name="T110" fmla="*/ 420218987 w 192"/>
              <a:gd name="T111" fmla="*/ 810360442 h 192"/>
              <a:gd name="T112" fmla="*/ 153205689 w 192"/>
              <a:gd name="T113" fmla="*/ 70025691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D722FE80-92CE-441E-82D7-BA3185EF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4" y="3336795"/>
            <a:ext cx="404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Yaoming Wang(Team member)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A16B8CE1-28E5-4BF4-B438-22545AC8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4" y="4166416"/>
            <a:ext cx="369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Jin Li(Team member)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5675CD00-9F17-4C26-8F35-E977C6CB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3" y="5009505"/>
            <a:ext cx="369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Bowen Shi(Team member)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295EC5B6-35BF-40F6-A9F0-EB075F64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4" y="3815390"/>
            <a:ext cx="41354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n-lt"/>
                <a:ea typeface="微软雅黑 Light" panose="020B0502040204020203" pitchFamily="34" charset="-122"/>
              </a:rPr>
              <a:t>Support by IBM Cloud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+mn-lt"/>
              <a:ea typeface="微软雅黑 Light" panose="020B0502040204020203" pitchFamily="34" charset="-122"/>
            </a:endParaRP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8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 animBg="1"/>
      <p:bldP spid="78" grpId="0"/>
      <p:bldP spid="79" grpId="0" animBg="1"/>
      <p:bldP spid="80" grpId="0" animBg="1"/>
      <p:bldP spid="81" grpId="0" animBg="1"/>
      <p:bldP spid="82" grpId="0"/>
      <p:bldP spid="83" grpId="0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3555" y="2702432"/>
            <a:ext cx="750620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effectLst/>
                <a:ea typeface="华文细黑" panose="02010600040101010101" pitchFamily="2" charset="-122"/>
              </a:rPr>
              <a:t>Begin with </a:t>
            </a:r>
            <a:r>
              <a:rPr lang="en-US" altLang="zh-CN" sz="5400" dirty="0">
                <a:solidFill>
                  <a:schemeClr val="bg1"/>
                </a:solidFill>
              </a:rPr>
              <a:t>tragedies !</a:t>
            </a:r>
            <a:endParaRPr lang="zh-CN" altLang="en-US" sz="5400" dirty="0">
              <a:solidFill>
                <a:schemeClr val="bg1"/>
              </a:solidFill>
              <a:effectLst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388A4D-3212-4542-AD1A-14FB5BA2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40" y="0"/>
            <a:ext cx="1070406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13AAF9-E506-47BE-A1AD-D39853019DF5}"/>
              </a:ext>
            </a:extLst>
          </p:cNvPr>
          <p:cNvSpPr/>
          <p:nvPr/>
        </p:nvSpPr>
        <p:spPr>
          <a:xfrm rot="611332">
            <a:off x="-1119151" y="-1753415"/>
            <a:ext cx="7829984" cy="10364827"/>
          </a:xfrm>
          <a:prstGeom prst="rect">
            <a:avLst/>
          </a:prstGeom>
          <a:gradFill>
            <a:gsLst>
              <a:gs pos="42000">
                <a:schemeClr val="tx1">
                  <a:alpha val="98000"/>
                </a:schemeClr>
              </a:gs>
              <a:gs pos="71000">
                <a:srgbClr val="250D0B"/>
              </a:gs>
              <a:gs pos="100000">
                <a:srgbClr val="4A1916"/>
              </a:gs>
              <a:gs pos="85000">
                <a:srgbClr val="94322B"/>
              </a:gs>
            </a:gsLst>
            <a:path path="circle">
              <a:fillToRect l="50000" t="50000" r="50000" b="5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0B8424F-9D9C-4280-A172-5BAA0F283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552435"/>
              </p:ext>
            </p:extLst>
          </p:nvPr>
        </p:nvGraphicFramePr>
        <p:xfrm>
          <a:off x="1139722" y="1449493"/>
          <a:ext cx="4749800" cy="395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31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B77BDE-2491-4B2A-A3B9-A99285A1EA88}"/>
              </a:ext>
            </a:extLst>
          </p:cNvPr>
          <p:cNvGrpSpPr/>
          <p:nvPr/>
        </p:nvGrpSpPr>
        <p:grpSpPr>
          <a:xfrm>
            <a:off x="-7988402" y="2785328"/>
            <a:ext cx="19659964" cy="923330"/>
            <a:chOff x="-7478319" y="2785328"/>
            <a:chExt cx="19659964" cy="92333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4CD85CA-6220-417B-9A0A-60AED85A99C1}"/>
                </a:ext>
              </a:extLst>
            </p:cNvPr>
            <p:cNvSpPr txBox="1"/>
            <p:nvPr/>
          </p:nvSpPr>
          <p:spPr>
            <a:xfrm>
              <a:off x="2366995" y="2785328"/>
              <a:ext cx="981465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Should we do something for them?</a:t>
              </a:r>
              <a:endParaRPr lang="zh-CN" altLang="en-US" sz="54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0ED449-B31F-4094-8B55-6C6D388AF350}"/>
                </a:ext>
              </a:extLst>
            </p:cNvPr>
            <p:cNvSpPr txBox="1"/>
            <p:nvPr/>
          </p:nvSpPr>
          <p:spPr>
            <a:xfrm>
              <a:off x="-7478319" y="2785328"/>
              <a:ext cx="981465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54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6B0632-F2ED-4D70-A959-C6488B5C0BF8}"/>
              </a:ext>
            </a:extLst>
          </p:cNvPr>
          <p:cNvGrpSpPr/>
          <p:nvPr/>
        </p:nvGrpSpPr>
        <p:grpSpPr>
          <a:xfrm>
            <a:off x="-7303663" y="2785328"/>
            <a:ext cx="18275154" cy="923330"/>
            <a:chOff x="-6778248" y="1861998"/>
            <a:chExt cx="18275154" cy="923330"/>
          </a:xfrm>
        </p:grpSpPr>
        <p:sp>
          <p:nvSpPr>
            <p:cNvPr id="5" name="文本框 4"/>
            <p:cNvSpPr txBox="1"/>
            <p:nvPr/>
          </p:nvSpPr>
          <p:spPr>
            <a:xfrm>
              <a:off x="2366995" y="1861998"/>
              <a:ext cx="9129911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What can we do for them?</a:t>
              </a:r>
              <a:endParaRPr lang="zh-CN" altLang="en-US" sz="54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5C3E66-0CB6-423F-B5BA-A9B28DD4D04E}"/>
                </a:ext>
              </a:extLst>
            </p:cNvPr>
            <p:cNvSpPr txBox="1"/>
            <p:nvPr/>
          </p:nvSpPr>
          <p:spPr>
            <a:xfrm>
              <a:off x="-6778248" y="1861998"/>
              <a:ext cx="9129911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54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1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ACB2F6B-518F-4DA2-BF32-BD834A6C7263}"/>
              </a:ext>
            </a:extLst>
          </p:cNvPr>
          <p:cNvGrpSpPr/>
          <p:nvPr/>
        </p:nvGrpSpPr>
        <p:grpSpPr>
          <a:xfrm>
            <a:off x="1106924" y="1525625"/>
            <a:ext cx="10090398" cy="3634154"/>
            <a:chOff x="1106924" y="1525625"/>
            <a:chExt cx="10090398" cy="3634154"/>
          </a:xfrm>
        </p:grpSpPr>
        <p:sp>
          <p:nvSpPr>
            <p:cNvPr id="13" name="TextBox 89"/>
            <p:cNvSpPr txBox="1"/>
            <p:nvPr/>
          </p:nvSpPr>
          <p:spPr>
            <a:xfrm>
              <a:off x="9581276" y="4728891"/>
              <a:ext cx="1616046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altLang="zh-CN" sz="2800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Forward</a:t>
              </a:r>
              <a:endParaRPr lang="en-US" sz="28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5" name="Oval 87"/>
            <p:cNvSpPr>
              <a:spLocks noChangeAspect="1"/>
            </p:cNvSpPr>
            <p:nvPr/>
          </p:nvSpPr>
          <p:spPr>
            <a:xfrm>
              <a:off x="7497966" y="2432387"/>
              <a:ext cx="1784236" cy="178423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32"/>
            <p:cNvSpPr>
              <a:spLocks noChangeAspect="1"/>
            </p:cNvSpPr>
            <p:nvPr/>
          </p:nvSpPr>
          <p:spPr>
            <a:xfrm>
              <a:off x="3306427" y="2451567"/>
              <a:ext cx="1784236" cy="178423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Oval 71"/>
            <p:cNvSpPr>
              <a:spLocks noChangeAspect="1"/>
            </p:cNvSpPr>
            <p:nvPr/>
          </p:nvSpPr>
          <p:spPr>
            <a:xfrm>
              <a:off x="4703607" y="2451567"/>
              <a:ext cx="1784236" cy="178423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9"/>
            <p:cNvSpPr>
              <a:spLocks noChangeAspect="1"/>
            </p:cNvSpPr>
            <p:nvPr/>
          </p:nvSpPr>
          <p:spPr>
            <a:xfrm>
              <a:off x="6100787" y="2451567"/>
              <a:ext cx="1784236" cy="178423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9" name="Elbow Connector 40"/>
            <p:cNvCxnSpPr/>
            <p:nvPr/>
          </p:nvCxnSpPr>
          <p:spPr>
            <a:xfrm flipV="1">
              <a:off x="8352712" y="1741070"/>
              <a:ext cx="1003681" cy="691317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bg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43"/>
            <p:cNvSpPr txBox="1"/>
            <p:nvPr/>
          </p:nvSpPr>
          <p:spPr>
            <a:xfrm>
              <a:off x="1106924" y="4713812"/>
              <a:ext cx="18946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Anniversary</a:t>
              </a:r>
              <a:endParaRPr lang="en-US" sz="40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cxnSp>
          <p:nvCxnSpPr>
            <p:cNvPr id="23" name="Elbow Connector 45"/>
            <p:cNvCxnSpPr>
              <a:stCxn id="17" idx="4"/>
            </p:cNvCxnSpPr>
            <p:nvPr/>
          </p:nvCxnSpPr>
          <p:spPr>
            <a:xfrm rot="5400000">
              <a:off x="4040629" y="3374159"/>
              <a:ext cx="693452" cy="2416741"/>
            </a:xfrm>
            <a:prstGeom prst="bentConnector2">
              <a:avLst/>
            </a:prstGeom>
            <a:ln w="19050">
              <a:solidFill>
                <a:schemeClr val="bg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45"/>
            <p:cNvCxnSpPr/>
            <p:nvPr/>
          </p:nvCxnSpPr>
          <p:spPr>
            <a:xfrm rot="5400000" flipV="1">
              <a:off x="7801295" y="3389237"/>
              <a:ext cx="693452" cy="2416744"/>
            </a:xfrm>
            <a:prstGeom prst="bentConnector2">
              <a:avLst/>
            </a:prstGeom>
            <a:ln w="19050">
              <a:solidFill>
                <a:schemeClr val="bg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53"/>
            <p:cNvCxnSpPr/>
            <p:nvPr/>
          </p:nvCxnSpPr>
          <p:spPr>
            <a:xfrm flipH="1" flipV="1">
              <a:off x="3178981" y="1761923"/>
              <a:ext cx="1003681" cy="691317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bg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/>
            <p:cNvSpPr txBox="1"/>
            <p:nvPr/>
          </p:nvSpPr>
          <p:spPr>
            <a:xfrm>
              <a:off x="1147864" y="1525626"/>
              <a:ext cx="18946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WeChat</a:t>
              </a:r>
              <a:endParaRPr lang="en-US" sz="40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2" name="Freeform 66"/>
            <p:cNvSpPr>
              <a:spLocks noEditPoints="1"/>
            </p:cNvSpPr>
            <p:nvPr/>
          </p:nvSpPr>
          <p:spPr bwMode="auto">
            <a:xfrm>
              <a:off x="3836323" y="3071811"/>
              <a:ext cx="701029" cy="54375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EditPoints="1"/>
            </p:cNvSpPr>
            <p:nvPr/>
          </p:nvSpPr>
          <p:spPr bwMode="auto">
            <a:xfrm>
              <a:off x="5315024" y="3041692"/>
              <a:ext cx="561400" cy="603987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31"/>
            <p:cNvSpPr>
              <a:spLocks/>
            </p:cNvSpPr>
            <p:nvPr/>
          </p:nvSpPr>
          <p:spPr bwMode="auto">
            <a:xfrm>
              <a:off x="6733165" y="3080011"/>
              <a:ext cx="519479" cy="52735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7"/>
            <p:cNvSpPr>
              <a:spLocks noEditPoints="1"/>
            </p:cNvSpPr>
            <p:nvPr/>
          </p:nvSpPr>
          <p:spPr bwMode="auto">
            <a:xfrm>
              <a:off x="8108592" y="3066129"/>
              <a:ext cx="562985" cy="555112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TextBox 89">
              <a:extLst>
                <a:ext uri="{FF2B5EF4-FFF2-40B4-BE49-F238E27FC236}">
                  <a16:creationId xmlns:a16="http://schemas.microsoft.com/office/drawing/2014/main" id="{563B1770-23FC-4616-A0E3-6B37E3AED75C}"/>
                </a:ext>
              </a:extLst>
            </p:cNvPr>
            <p:cNvSpPr txBox="1"/>
            <p:nvPr/>
          </p:nvSpPr>
          <p:spPr>
            <a:xfrm>
              <a:off x="9581276" y="1525625"/>
              <a:ext cx="16160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Video link</a:t>
              </a:r>
              <a:endParaRPr lang="en-US" sz="4000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D70003-C36B-4B42-A2AD-5D1E58353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21" y="696279"/>
            <a:ext cx="4760141" cy="47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303359" y="3057081"/>
            <a:ext cx="144000" cy="144000"/>
          </a:xfrm>
          <a:prstGeom prst="ellipse">
            <a:avLst/>
          </a:prstGeom>
          <a:solidFill>
            <a:srgbClr val="94322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959582" y="633391"/>
            <a:ext cx="140677" cy="80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/>
          <p:cNvSpPr txBox="1"/>
          <p:nvPr/>
        </p:nvSpPr>
        <p:spPr>
          <a:xfrm>
            <a:off x="1356092" y="579738"/>
            <a:ext cx="6513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Technology reduces sacrifice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Safe and efficient rescue!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48" name="图表 247">
            <a:extLst>
              <a:ext uri="{FF2B5EF4-FFF2-40B4-BE49-F238E27FC236}">
                <a16:creationId xmlns:a16="http://schemas.microsoft.com/office/drawing/2014/main" id="{809C43C1-611E-E34E-BAA4-4E93BC8F8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996585"/>
              </p:ext>
            </p:extLst>
          </p:nvPr>
        </p:nvGraphicFramePr>
        <p:xfrm>
          <a:off x="290497" y="2028898"/>
          <a:ext cx="6744840" cy="4249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09A783F-DAF5-1C44-98B2-8449AA48D09B}"/>
              </a:ext>
            </a:extLst>
          </p:cNvPr>
          <p:cNvSpPr txBox="1"/>
          <p:nvPr/>
        </p:nvSpPr>
        <p:spPr>
          <a:xfrm>
            <a:off x="5888649" y="2228671"/>
            <a:ext cx="5881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Risk assessment is hard to rescuers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Potential risks are hard covered by rescuers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02596F-64E3-924E-AB53-CF09B866AA05}"/>
              </a:ext>
            </a:extLst>
          </p:cNvPr>
          <p:cNvGrpSpPr/>
          <p:nvPr/>
        </p:nvGrpSpPr>
        <p:grpSpPr>
          <a:xfrm>
            <a:off x="4548101" y="324850"/>
            <a:ext cx="4062987" cy="1019197"/>
            <a:chOff x="4548101" y="324850"/>
            <a:chExt cx="4062987" cy="10191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96CAD6E-12E2-5F4B-ABD0-9AFDD73E2906}"/>
                </a:ext>
              </a:extLst>
            </p:cNvPr>
            <p:cNvGrpSpPr/>
            <p:nvPr/>
          </p:nvGrpSpPr>
          <p:grpSpPr>
            <a:xfrm>
              <a:off x="4548101" y="324850"/>
              <a:ext cx="3319878" cy="1019197"/>
              <a:chOff x="4558040" y="401993"/>
              <a:chExt cx="3319878" cy="1019197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58040" y="401993"/>
                <a:ext cx="3312778" cy="39679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65140" y="1024396"/>
                <a:ext cx="3312778" cy="396794"/>
              </a:xfrm>
              <a:prstGeom prst="rect">
                <a:avLst/>
              </a:prstGeom>
            </p:spPr>
          </p:pic>
        </p:grpSp>
        <p:sp>
          <p:nvSpPr>
            <p:cNvPr id="31" name="文本框 30"/>
            <p:cNvSpPr txBox="1"/>
            <p:nvPr/>
          </p:nvSpPr>
          <p:spPr>
            <a:xfrm>
              <a:off x="5319067" y="542062"/>
              <a:ext cx="3292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/>
                      </a:gs>
                    </a:gsLst>
                    <a:lin ang="7800000" scaled="0"/>
                  </a:gradFill>
                  <a:ea typeface="微软雅黑 Light" panose="020B0502040204020203" pitchFamily="34" charset="-122"/>
                </a:rPr>
                <a:t>Solution</a:t>
              </a:r>
              <a:endParaRPr lang="zh-CN" altLang="en-US" sz="28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12E6B639-F924-4BC8-AA90-77020B32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17" y="2348869"/>
            <a:ext cx="6133642" cy="2961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B932FB-017F-654D-9052-06EBFBDE1D05}"/>
              </a:ext>
            </a:extLst>
          </p:cNvPr>
          <p:cNvSpPr txBox="1"/>
          <p:nvPr/>
        </p:nvSpPr>
        <p:spPr>
          <a:xfrm>
            <a:off x="341010" y="1250652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Risk Assessment: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72DCFA-60C5-6543-A2D1-E9DB34547DCB}"/>
              </a:ext>
            </a:extLst>
          </p:cNvPr>
          <p:cNvSpPr txBox="1"/>
          <p:nvPr/>
        </p:nvSpPr>
        <p:spPr>
          <a:xfrm>
            <a:off x="1185835" y="1887204"/>
            <a:ext cx="189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Classification: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5D41CF-0F32-F643-8203-6B33A7178466}"/>
              </a:ext>
            </a:extLst>
          </p:cNvPr>
          <p:cNvSpPr txBox="1"/>
          <p:nvPr/>
        </p:nvSpPr>
        <p:spPr>
          <a:xfrm>
            <a:off x="1185835" y="3018032"/>
            <a:ext cx="262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Object Localization: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8B78FF-0125-974F-845E-F9FC26F0D353}"/>
              </a:ext>
            </a:extLst>
          </p:cNvPr>
          <p:cNvSpPr txBox="1"/>
          <p:nvPr/>
        </p:nvSpPr>
        <p:spPr>
          <a:xfrm>
            <a:off x="1185835" y="4148860"/>
            <a:ext cx="238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Object Detection: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734220-E560-7B4F-93C7-07CE1692C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70" y="2339737"/>
            <a:ext cx="4757250" cy="3098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30F7AA-D936-654C-912D-5CD1CDD28F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"/>
          <a:stretch/>
        </p:blipFill>
        <p:spPr>
          <a:xfrm>
            <a:off x="4977686" y="2384008"/>
            <a:ext cx="4731874" cy="28791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BB0F87A-F5DD-6447-8A43-EF708BA83D03}"/>
              </a:ext>
            </a:extLst>
          </p:cNvPr>
          <p:cNvSpPr txBox="1"/>
          <p:nvPr/>
        </p:nvSpPr>
        <p:spPr>
          <a:xfrm>
            <a:off x="4993239" y="1875286"/>
            <a:ext cx="5239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dirty="0">
                <a:solidFill>
                  <a:schemeClr val="bg1"/>
                </a:solidFill>
              </a:rPr>
              <a:t>Demonstration via IBM </a:t>
            </a:r>
            <a:r>
              <a:rPr lang="en" altLang="zh-CN" sz="2000" dirty="0">
                <a:solidFill>
                  <a:schemeClr val="bg1"/>
                </a:solidFill>
              </a:rPr>
              <a:t>Visual Recognition-</a:t>
            </a:r>
            <a:r>
              <a:rPr lang="en" altLang="zh-CN" sz="2000" dirty="0" err="1">
                <a:solidFill>
                  <a:schemeClr val="bg1"/>
                </a:solidFill>
              </a:rPr>
              <a:t>kq</a:t>
            </a:r>
            <a:endParaRPr lang="en" altLang="zh-CN" sz="2000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7B4805-9F1D-0244-92BB-1334B7FC6B94}"/>
              </a:ext>
            </a:extLst>
          </p:cNvPr>
          <p:cNvGrpSpPr/>
          <p:nvPr/>
        </p:nvGrpSpPr>
        <p:grpSpPr>
          <a:xfrm>
            <a:off x="4548101" y="324850"/>
            <a:ext cx="4062987" cy="1019197"/>
            <a:chOff x="4548101" y="324850"/>
            <a:chExt cx="4062987" cy="101919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590DAF2-0B53-B347-9B06-C109DFDB7114}"/>
                </a:ext>
              </a:extLst>
            </p:cNvPr>
            <p:cNvGrpSpPr/>
            <p:nvPr/>
          </p:nvGrpSpPr>
          <p:grpSpPr>
            <a:xfrm>
              <a:off x="4548101" y="324850"/>
              <a:ext cx="3319878" cy="1019197"/>
              <a:chOff x="4558040" y="401993"/>
              <a:chExt cx="3319878" cy="1019197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0564FB11-7E09-764E-8912-25EA0CEC42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58040" y="401993"/>
                <a:ext cx="3312778" cy="396794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1E8D839A-CAE7-E144-9D68-88BA4CA84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59" t="22265" r="20913" b="68640"/>
              <a:stretch/>
            </p:blipFill>
            <p:spPr>
              <a:xfrm>
                <a:off x="4565140" y="1024396"/>
                <a:ext cx="3312778" cy="396794"/>
              </a:xfrm>
              <a:prstGeom prst="rect">
                <a:avLst/>
              </a:prstGeom>
            </p:spPr>
          </p:pic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252DD10-3AEE-9A41-916B-A97502E0CF40}"/>
                </a:ext>
              </a:extLst>
            </p:cNvPr>
            <p:cNvSpPr txBox="1"/>
            <p:nvPr/>
          </p:nvSpPr>
          <p:spPr>
            <a:xfrm>
              <a:off x="5319067" y="542062"/>
              <a:ext cx="3292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/>
                      </a:gs>
                    </a:gsLst>
                    <a:lin ang="7800000" scaled="0"/>
                  </a:gradFill>
                  <a:ea typeface="微软雅黑 Light" panose="020B0502040204020203" pitchFamily="34" charset="-122"/>
                </a:rPr>
                <a:t>Solution</a:t>
              </a:r>
              <a:endParaRPr lang="zh-CN" altLang="en-US" sz="28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2EA0161-147D-844E-9C25-73F828E5EE36}"/>
              </a:ext>
            </a:extLst>
          </p:cNvPr>
          <p:cNvSpPr txBox="1"/>
          <p:nvPr/>
        </p:nvSpPr>
        <p:spPr>
          <a:xfrm>
            <a:off x="341010" y="1250652"/>
            <a:ext cx="783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Path programming via UAV in disaster district 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1BF51F-4933-5F47-B72A-F696C2FB2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4" y="2089378"/>
            <a:ext cx="5754022" cy="3830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C0B0C5-5E39-EB45-B5D1-68F6D9B1A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8" y="2054961"/>
            <a:ext cx="5754022" cy="38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203</Words>
  <Application>Microsoft Office PowerPoint</Application>
  <PresentationFormat>宽屏</PresentationFormat>
  <Paragraphs>49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华文细黑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Jixiang Luo</cp:lastModifiedBy>
  <cp:revision>68</cp:revision>
  <dcterms:created xsi:type="dcterms:W3CDTF">2015-12-29T07:55:29Z</dcterms:created>
  <dcterms:modified xsi:type="dcterms:W3CDTF">2019-07-14T07:41:24Z</dcterms:modified>
</cp:coreProperties>
</file>