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3"/>
  </p:sldMasterIdLst>
  <p:notesMasterIdLst>
    <p:notesMasterId r:id="rId5"/>
  </p:notesMasterIdLst>
  <p:sldIdLst>
    <p:sldId id="470" r:id="rId4"/>
    <p:sldId id="353" r:id="rId6"/>
    <p:sldId id="471" r:id="rId7"/>
    <p:sldId id="352" r:id="rId8"/>
    <p:sldId id="497" r:id="rId9"/>
    <p:sldId id="491" r:id="rId10"/>
    <p:sldId id="494" r:id="rId11"/>
    <p:sldId id="498" r:id="rId12"/>
    <p:sldId id="492" r:id="rId13"/>
    <p:sldId id="495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493" r:id="rId26"/>
    <p:sldId id="496" r:id="rId27"/>
    <p:sldId id="297" r:id="rId28"/>
  </p:sldIdLst>
  <p:sldSz cx="12190095" cy="685927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634" autoAdjust="0"/>
    <p:restoredTop sz="97778" autoAdjust="0"/>
  </p:normalViewPr>
  <p:slideViewPr>
    <p:cSldViewPr snapToGrid="0" showGuides="1">
      <p:cViewPr>
        <p:scale>
          <a:sx n="100" d="100"/>
          <a:sy n="100" d="100"/>
        </p:scale>
        <p:origin x="-744" y="-432"/>
      </p:cViewPr>
      <p:guideLst>
        <p:guide orient="horz" pos="216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gs" Target="tags/tag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2C8C0-A3D3-487B-AECC-CB6663EAE28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9D3E0-124D-4DFF-AE99-4EA4CC201DB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hangy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802" y="1122624"/>
            <a:ext cx="9142810" cy="238815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3802" y="3602873"/>
            <a:ext cx="9142810" cy="16561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B21222AD-3083-4FD4-8C85-F6069CB4F7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F6896A75-C99A-4164-B14D-54AE1761D11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F195DEC-9EB6-4404-A902-F470DA0B8DF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868F8D7-6B46-4B03-87B8-974732805F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pic>
        <p:nvPicPr>
          <p:cNvPr id="5" name="墨迹 6"/>
          <p:cNvPicPr/>
          <p:nvPr/>
        </p:nvPicPr>
        <p:blipFill>
          <a:blip r:embed="rId2" cstate="email"/>
          <a:stretch>
            <a:fillRect/>
          </a:stretch>
        </p:blipFill>
        <p:spPr>
          <a:xfrm>
            <a:off x="-1286677" y="471795"/>
            <a:ext cx="36000" cy="162000"/>
          </a:xfrm>
          <a:prstGeom prst="rect">
            <a:avLst/>
          </a:prstGeom>
        </p:spPr>
      </p:pic>
      <p:sp>
        <p:nvSpPr>
          <p:cNvPr id="6" name="TextBox 4"/>
          <p:cNvSpPr txBox="1"/>
          <p:nvPr/>
        </p:nvSpPr>
        <p:spPr>
          <a:xfrm>
            <a:off x="270030" y="494801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8"/>
          <p:cNvSpPr txBox="1"/>
          <p:nvPr/>
        </p:nvSpPr>
        <p:spPr>
          <a:xfrm>
            <a:off x="8873970" y="0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8A5CE4B-12F5-472B-B070-EA1D50E82B8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63C3692-4AC6-4623-A976-620643891A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90CAE6B6-B9FC-46F3-96CA-1E73319C061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59D1F23-B042-4576-9375-68324A3B6D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3764" y="365209"/>
            <a:ext cx="2628558" cy="581318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092" y="365209"/>
            <a:ext cx="7733293" cy="581318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2" y="2130922"/>
            <a:ext cx="10361851" cy="147036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60" y="4407923"/>
            <a:ext cx="10361851" cy="1362390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60" y="2907387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2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4" y="1600572"/>
            <a:ext cx="5384099" cy="4527011"/>
          </a:xfrm>
        </p:spPr>
        <p:txBody>
          <a:bodyPr/>
          <a:lstStyle>
            <a:lvl1pPr>
              <a:defRPr sz="38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2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7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200" b="1"/>
            </a:lvl4pPr>
            <a:lvl5pPr marL="2438400" indent="0">
              <a:buNone/>
              <a:defRPr sz="2200" b="1"/>
            </a:lvl5pPr>
            <a:lvl6pPr marL="3048000" indent="0">
              <a:buNone/>
              <a:defRPr sz="2200" b="1"/>
            </a:lvl6pPr>
            <a:lvl7pPr marL="3657600" indent="0">
              <a:buNone/>
              <a:defRPr sz="2200" b="1"/>
            </a:lvl7pPr>
            <a:lvl8pPr marL="4267200" indent="0">
              <a:buNone/>
              <a:defRPr sz="2200" b="1"/>
            </a:lvl8pPr>
            <a:lvl9pPr marL="4876800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7" y="2175380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485" y="1031497"/>
            <a:ext cx="9911444" cy="42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899289" y="6453393"/>
            <a:ext cx="391838" cy="2201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2992" y="6397708"/>
            <a:ext cx="2844430" cy="365210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4" y="273113"/>
            <a:ext cx="4010562" cy="116232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117"/>
            <a:ext cx="6814780" cy="5854468"/>
          </a:xfrm>
        </p:spPr>
        <p:txBody>
          <a:bodyPr/>
          <a:lstStyle>
            <a:lvl1pPr>
              <a:defRPr sz="4300"/>
            </a:lvl1pPr>
            <a:lvl2pPr>
              <a:defRPr sz="38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4" y="1435437"/>
            <a:ext cx="4010562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918"/>
            <a:ext cx="7314248" cy="4115753"/>
          </a:xfr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800"/>
            </a:lvl2pPr>
            <a:lvl3pPr marL="1219200" indent="0">
              <a:buNone/>
              <a:defRPr sz="3200"/>
            </a:lvl3pPr>
            <a:lvl4pPr marL="1828800" indent="0">
              <a:buNone/>
              <a:defRPr sz="2700"/>
            </a:lvl4pPr>
            <a:lvl5pPr marL="2438400" indent="0">
              <a:buNone/>
              <a:defRPr sz="2700"/>
            </a:lvl5pPr>
            <a:lvl6pPr marL="3048000" indent="0">
              <a:buNone/>
              <a:defRPr sz="2700"/>
            </a:lvl6pPr>
            <a:lvl7pPr marL="3657600" indent="0">
              <a:buNone/>
              <a:defRPr sz="2700"/>
            </a:lvl7pPr>
            <a:lvl8pPr marL="4267200" indent="0">
              <a:buNone/>
              <a:defRPr sz="2700"/>
            </a:lvl8pPr>
            <a:lvl9pPr marL="4876800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200" indent="0">
              <a:buNone/>
              <a:defRPr sz="1400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743" y="1710135"/>
            <a:ext cx="10514231" cy="285339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743" y="4590527"/>
            <a:ext cx="10514231" cy="15005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50" y="274704"/>
            <a:ext cx="2742843" cy="58528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2" y="274704"/>
            <a:ext cx="8025355" cy="58528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091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1396" y="1826048"/>
            <a:ext cx="5180926" cy="435234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80" y="365211"/>
            <a:ext cx="10514231" cy="132587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679" y="1681553"/>
            <a:ext cx="5157116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679" y="2505656"/>
            <a:ext cx="5157116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1398" y="1681553"/>
            <a:ext cx="5182513" cy="82410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1398" y="2505656"/>
            <a:ext cx="5182513" cy="3685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679" y="457307"/>
            <a:ext cx="3931725" cy="160057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2514" y="987654"/>
            <a:ext cx="6171397" cy="487475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679" y="2057877"/>
            <a:ext cx="3931725" cy="38124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5" Type="http://schemas.openxmlformats.org/officeDocument/2006/relationships/theme" Target="../theme/theme2.xml"/><Relationship Id="rId14" Type="http://schemas.openxmlformats.org/officeDocument/2006/relationships/image" Target="../media/image2.jpeg"/><Relationship Id="rId13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 cstate="email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092" y="365211"/>
            <a:ext cx="10514231" cy="132587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92" y="1826048"/>
            <a:ext cx="10514231" cy="4352346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092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388EF-52D1-4258-9BE5-BCD010C7D4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075" y="6357823"/>
            <a:ext cx="4114264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480" y="6357823"/>
            <a:ext cx="2742843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EE65E-57D2-4566-898C-4F2076833F8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21" y="274703"/>
            <a:ext cx="10971372" cy="1143265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21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059" y="6357825"/>
            <a:ext cx="3860297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6463" y="6357825"/>
            <a:ext cx="2844430" cy="365210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</p:sldLayoutIdLst>
  <p:transition/>
  <p:hf hdr="0" ftr="0" dt="0"/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8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7.xml"/><Relationship Id="rId4" Type="http://schemas.openxmlformats.org/officeDocument/2006/relationships/image" Target="../media/image4.png"/><Relationship Id="rId3" Type="http://schemas.microsoft.com/office/2007/relationships/hdphoto" Target="../media/image6.wdp"/><Relationship Id="rId2" Type="http://schemas.openxmlformats.org/officeDocument/2006/relationships/image" Target="../media/image5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5" name="TextBox 7"/>
          <p:cNvSpPr txBox="1"/>
          <p:nvPr/>
        </p:nvSpPr>
        <p:spPr>
          <a:xfrm>
            <a:off x="3261652" y="1583423"/>
            <a:ext cx="5914098" cy="1159920"/>
          </a:xfrm>
          <a:prstGeom prst="rect">
            <a:avLst/>
          </a:prstGeom>
          <a:noFill/>
        </p:spPr>
        <p:txBody>
          <a:bodyPr wrap="square" lIns="51423" tIns="25711" rIns="51423" bIns="2571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en-US" altLang="zh-CN" sz="7200" dirty="0">
                <a:solidFill>
                  <a:srgbClr val="686058"/>
                </a:solidFill>
                <a:latin typeface="+mn-lt"/>
                <a:cs typeface="+mn-ea"/>
                <a:sym typeface="+mn-lt"/>
              </a:rPr>
              <a:t>《</a:t>
            </a:r>
            <a:r>
              <a:rPr lang="zh-CN" altLang="en-US" sz="7200" dirty="0">
                <a:solidFill>
                  <a:srgbClr val="686058"/>
                </a:solidFill>
                <a:latin typeface="+mn-lt"/>
                <a:cs typeface="+mn-ea"/>
                <a:sym typeface="+mn-lt"/>
              </a:rPr>
              <a:t>故宫博物馆</a:t>
            </a:r>
            <a:r>
              <a:rPr lang="en-US" altLang="zh-CN" sz="7200" dirty="0">
                <a:solidFill>
                  <a:srgbClr val="686058"/>
                </a:solidFill>
                <a:latin typeface="+mn-lt"/>
                <a:cs typeface="+mn-ea"/>
                <a:sym typeface="+mn-lt"/>
              </a:rPr>
              <a:t>》</a:t>
            </a:r>
            <a:endParaRPr lang="zh-CN" altLang="zh-CN" sz="7200" dirty="0">
              <a:solidFill>
                <a:srgbClr val="686058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6" name="TextBox 15"/>
          <p:cNvSpPr txBox="1"/>
          <p:nvPr/>
        </p:nvSpPr>
        <p:spPr>
          <a:xfrm>
            <a:off x="4694820" y="3127492"/>
            <a:ext cx="2800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686058"/>
                </a:solidFill>
                <a:cs typeface="+mn-ea"/>
                <a:sym typeface="+mn-lt"/>
              </a:rPr>
              <a:t>八年级语文</a:t>
            </a:r>
            <a:r>
              <a:rPr lang="en-US" altLang="zh-CN" sz="2400" dirty="0">
                <a:solidFill>
                  <a:srgbClr val="686058"/>
                </a:solidFill>
                <a:cs typeface="+mn-ea"/>
                <a:sym typeface="+mn-lt"/>
              </a:rPr>
              <a:t>PPT</a:t>
            </a:r>
            <a:r>
              <a:rPr lang="zh-CN" altLang="en-US" sz="2400" dirty="0">
                <a:solidFill>
                  <a:srgbClr val="686058"/>
                </a:solidFill>
                <a:cs typeface="+mn-ea"/>
                <a:sym typeface="+mn-lt"/>
              </a:rPr>
              <a:t>课件</a:t>
            </a:r>
            <a:endParaRPr lang="en-US" sz="2400" dirty="0">
              <a:solidFill>
                <a:srgbClr val="686058"/>
              </a:solidFill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407261" y="3544991"/>
            <a:ext cx="874130" cy="951052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539525" y="5687669"/>
            <a:ext cx="5186035" cy="4702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模板网</a:t>
            </a:r>
            <a:r>
              <a:rPr lang="en-US" altLang="zh-CN" sz="2400" b="1" kern="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-WWW.1PPT.COM</a:t>
            </a:r>
            <a:endParaRPr lang="en-US" altLang="zh-CN" sz="2400" b="1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">
        <p14:warp dir="in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Text Box 12"/>
          <p:cNvSpPr txBox="1">
            <a:spLocks noChangeArrowheads="1"/>
          </p:cNvSpPr>
          <p:nvPr/>
        </p:nvSpPr>
        <p:spPr bwMode="auto">
          <a:xfrm>
            <a:off x="2698750" y="1776413"/>
            <a:ext cx="37449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rgbClr val="686058"/>
                </a:solidFill>
                <a:cs typeface="+mn-ea"/>
                <a:sym typeface="+mn-lt"/>
              </a:rPr>
              <a:t>初读文本</a:t>
            </a:r>
            <a:endParaRPr kumimoji="1" lang="zh-CN" altLang="en-US" sz="4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906588" y="2568575"/>
            <a:ext cx="8713787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Tx/>
              <a:buChar char="•"/>
            </a:pPr>
            <a:r>
              <a:rPr kumimoji="1" lang="zh-CN" altLang="en-US" sz="4400" dirty="0">
                <a:solidFill>
                  <a:srgbClr val="686058"/>
                </a:solidFill>
                <a:cs typeface="+mn-ea"/>
                <a:sym typeface="+mn-lt"/>
              </a:rPr>
              <a:t>读课文第一段和全文最后一句，你能发现建筑物说明文写作上的一般规律吗？</a:t>
            </a:r>
            <a:endParaRPr kumimoji="1" lang="zh-CN" altLang="en-US" sz="44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spcBef>
                <a:spcPct val="50000"/>
              </a:spcBef>
            </a:pPr>
            <a:endParaRPr kumimoji="1" lang="zh-CN" altLang="en-US" sz="44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 dirty="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 dirty="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54400" y="2260381"/>
            <a:ext cx="7772400" cy="1143000"/>
          </a:xfrm>
          <a:prstGeom prst="rect">
            <a:avLst/>
          </a:prstGeom>
          <a:noFill/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5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    说明顺序——空间顺序</a:t>
            </a:r>
            <a:endParaRPr lang="zh-CN" altLang="en-US" sz="2500" dirty="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22450" y="1446946"/>
            <a:ext cx="5305425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500">
                <a:solidFill>
                  <a:srgbClr val="686058"/>
                </a:solidFill>
                <a:cs typeface="+mn-ea"/>
                <a:sym typeface="+mn-lt"/>
              </a:rPr>
              <a:t>我们的发现：</a:t>
            </a:r>
            <a:endParaRPr kumimoji="1" lang="zh-CN" altLang="en-US" sz="25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22450" y="3068638"/>
            <a:ext cx="820896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开篇一般要交代：建筑物的地位、地理位置、建造年代。</a:t>
            </a:r>
            <a:endParaRPr kumimoji="1"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最后要总结。</a:t>
            </a:r>
            <a:endParaRPr kumimoji="1"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点明了故宫的特征是：宏伟的建筑群；和谐统一的布局</a:t>
            </a:r>
            <a:endParaRPr kumimoji="1"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采用了总</a:t>
            </a:r>
            <a:r>
              <a:rPr kumimoji="1"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---</a:t>
            </a:r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分</a:t>
            </a:r>
            <a:r>
              <a:rPr kumimoji="1"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---</a:t>
            </a:r>
            <a:r>
              <a:rPr kumimoji="1"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总的结构特点。</a:t>
            </a:r>
            <a:endParaRPr kumimoji="1" lang="en-US" altLang="zh-CN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68888" y="98161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5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整体感知</a:t>
            </a:r>
            <a:endParaRPr lang="zh-CN" altLang="en-US" sz="35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146300" y="1883312"/>
            <a:ext cx="9144000" cy="609282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一、概括说明故宫称属、历史及现状。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1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节：故宫的位置和历史沿革（总写）  。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2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节：故宫整体布局及特点：宏大壮丽、建筑精美、布局统一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3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节：午门及护城河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</a:pP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二、 三大殿概况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4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节：三大殿概况（总写）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5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6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7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8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节：分写太和殿：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5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、外形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6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、内景 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7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、位置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8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、用途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 9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、分写中和殿：外形和用途。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10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、分写保和殿  ：用途。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068888" y="981612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5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整体感知</a:t>
            </a:r>
            <a:endParaRPr lang="zh-CN" altLang="en-US" sz="35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349500" y="2124612"/>
            <a:ext cx="9144000" cy="609282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三、内廷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11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节：小广场（前朝后廷间的过渡）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{  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过度段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}</a:t>
            </a:r>
            <a:endParaRPr lang="en-US" altLang="zh-CN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12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节：分写乾清宫。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 13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节交泰殿、坤宁宫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14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节总写后三宫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15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节：御花园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   16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节：神武门与景山看故宫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16188" y="2897188"/>
            <a:ext cx="82804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3200">
                <a:solidFill>
                  <a:srgbClr val="686058"/>
                </a:solidFill>
                <a:cs typeface="+mn-ea"/>
                <a:sym typeface="+mn-lt"/>
              </a:rPr>
              <a:t>抓住了事物的特征后，作者按照什么顺序，向我们介绍了哪些建筑？</a:t>
            </a:r>
            <a:endParaRPr kumimoji="1" lang="zh-CN" altLang="en-US" sz="32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387600" y="1013728"/>
            <a:ext cx="7416800" cy="5832475"/>
          </a:xfrm>
          <a:prstGeom prst="flowChartProcess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338762" y="6236603"/>
            <a:ext cx="720725" cy="609600"/>
          </a:xfrm>
          <a:prstGeom prst="flowChartOffpageConnector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午门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187825" y="4930091"/>
            <a:ext cx="503237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4619625" y="5361891"/>
            <a:ext cx="20161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6564312" y="4857066"/>
            <a:ext cx="574675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4764087" y="4785628"/>
            <a:ext cx="215900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5267325" y="4785628"/>
            <a:ext cx="1444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627687" y="4785628"/>
            <a:ext cx="142875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988050" y="4785628"/>
            <a:ext cx="144462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963862" y="4353828"/>
            <a:ext cx="914400" cy="43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武英殿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 flipH="1">
            <a:off x="4259262" y="3056841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187825" y="2985403"/>
            <a:ext cx="3024187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051425" y="3056841"/>
            <a:ext cx="10795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保和殿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835525" y="3922028"/>
            <a:ext cx="1562100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太和殿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5267325" y="3488641"/>
            <a:ext cx="576262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000">
                <a:solidFill>
                  <a:srgbClr val="686058"/>
                </a:solidFill>
                <a:cs typeface="+mn-ea"/>
                <a:sym typeface="+mn-lt"/>
              </a:rPr>
              <a:t>中和殿</a:t>
            </a:r>
            <a:endParaRPr lang="zh-CN" altLang="en-US" sz="20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4764087" y="2480578"/>
            <a:ext cx="1582738" cy="35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乾清宫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 flipH="1">
            <a:off x="5195887" y="2121803"/>
            <a:ext cx="792163" cy="287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交泰殿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051425" y="1688416"/>
            <a:ext cx="1008062" cy="360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坤宁宫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187825" y="1401078"/>
            <a:ext cx="2881312" cy="2143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御花园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4546600" y="896253"/>
            <a:ext cx="2160587" cy="409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800">
                <a:solidFill>
                  <a:srgbClr val="686058"/>
                </a:solidFill>
                <a:cs typeface="+mn-ea"/>
                <a:sym typeface="+mn-lt"/>
              </a:rPr>
              <a:t>神武门</a:t>
            </a:r>
            <a:endParaRPr lang="zh-CN" altLang="en-US" sz="28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764087" y="5001528"/>
            <a:ext cx="206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汉白玉石桥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7679531" y="3861702"/>
            <a:ext cx="1081087" cy="5762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文华殿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1" name="Line 26"/>
          <p:cNvSpPr>
            <a:spLocks noChangeShapeType="1"/>
          </p:cNvSpPr>
          <p:nvPr/>
        </p:nvSpPr>
        <p:spPr bwMode="auto">
          <a:xfrm flipH="1" flipV="1">
            <a:off x="6635750" y="5433328"/>
            <a:ext cx="1079500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7643812" y="5865128"/>
            <a:ext cx="91440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lang="zh-CN" altLang="en-US" sz="2400">
                <a:solidFill>
                  <a:srgbClr val="686058"/>
                </a:solidFill>
                <a:cs typeface="+mn-ea"/>
                <a:sym typeface="+mn-lt"/>
              </a:rPr>
              <a:t>金水河</a:t>
            </a:r>
            <a:endParaRPr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546600" y="5433328"/>
            <a:ext cx="2305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4043362" y="5072966"/>
            <a:ext cx="503238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>
            <a:off x="6780212" y="4930091"/>
            <a:ext cx="503238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419850" y="4785628"/>
            <a:ext cx="217487" cy="936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 flipH="1">
            <a:off x="4043362" y="4930091"/>
            <a:ext cx="144463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6996112" y="4857066"/>
            <a:ext cx="287338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8878887" y="1969403"/>
            <a:ext cx="5334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rgbClr val="686058"/>
                </a:solidFill>
                <a:cs typeface="+mn-ea"/>
                <a:sym typeface="+mn-lt"/>
              </a:rPr>
              <a:t>从</a:t>
            </a:r>
            <a:endParaRPr kumimoji="1" lang="zh-CN" altLang="en-US" sz="24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400">
                <a:solidFill>
                  <a:srgbClr val="686058"/>
                </a:solidFill>
                <a:cs typeface="+mn-ea"/>
                <a:sym typeface="+mn-lt"/>
              </a:rPr>
              <a:t>南</a:t>
            </a:r>
            <a:endParaRPr kumimoji="1" lang="zh-CN" altLang="en-US" sz="24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400">
                <a:solidFill>
                  <a:srgbClr val="686058"/>
                </a:solidFill>
                <a:cs typeface="+mn-ea"/>
                <a:sym typeface="+mn-lt"/>
              </a:rPr>
              <a:t>到北的空间说明顺序</a:t>
            </a:r>
            <a:endParaRPr kumimoji="1" lang="zh-CN" altLang="en-US" sz="24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40" name="AutoShape 39"/>
          <p:cNvSpPr>
            <a:spLocks noChangeArrowheads="1"/>
          </p:cNvSpPr>
          <p:nvPr/>
        </p:nvSpPr>
        <p:spPr bwMode="auto">
          <a:xfrm>
            <a:off x="7643812" y="1616978"/>
            <a:ext cx="576263" cy="1152525"/>
          </a:xfrm>
          <a:custGeom>
            <a:avLst/>
            <a:gdLst>
              <a:gd name="G0" fmla="+- 6480 0 0"/>
              <a:gd name="G1" fmla="+- 8640 0 0"/>
              <a:gd name="G2" fmla="+- 4320 0 0"/>
              <a:gd name="G3" fmla="+- 21600 0 6480"/>
              <a:gd name="G4" fmla="+- 21600 0 8640"/>
              <a:gd name="G5" fmla="+- 21600 0 4320"/>
              <a:gd name="G6" fmla="+- 6480 0 10800"/>
              <a:gd name="G7" fmla="+- 8640 0 10800"/>
              <a:gd name="G8" fmla="*/ G7 4320 G6"/>
              <a:gd name="G9" fmla="+- 21600 0 G8"/>
              <a:gd name="T0" fmla="*/ G8 w 21600"/>
              <a:gd name="T1" fmla="*/ G1 h 21600"/>
              <a:gd name="T2" fmla="*/ G9 w 21600"/>
              <a:gd name="T3" fmla="*/ G4 h 21600"/>
            </a:gdLst>
            <a:ahLst/>
            <a:cxnLst>
              <a:cxn ang="0">
                <a:pos x="r" y="vc"/>
              </a:cxn>
              <a:cxn ang="5400000">
                <a:pos x="hc" y="b"/>
              </a:cxn>
              <a:cxn ang="10800000">
                <a:pos x="l" y="vc"/>
              </a:cxn>
              <a:cxn ang="16200000">
                <a:pos x="hc" y="t"/>
              </a:cxn>
            </a:cxnLst>
            <a:rect l="T0" t="T1" r="T2" b="T3"/>
            <a:pathLst>
              <a:path w="21600" h="21600">
                <a:moveTo>
                  <a:pt x="10800" y="0"/>
                </a:moveTo>
                <a:lnTo>
                  <a:pt x="6480" y="4320"/>
                </a:lnTo>
                <a:lnTo>
                  <a:pt x="8640" y="4320"/>
                </a:lnTo>
                <a:lnTo>
                  <a:pt x="8640" y="8640"/>
                </a:lnTo>
                <a:lnTo>
                  <a:pt x="4320" y="8640"/>
                </a:lnTo>
                <a:lnTo>
                  <a:pt x="4320" y="6480"/>
                </a:lnTo>
                <a:lnTo>
                  <a:pt x="0" y="10800"/>
                </a:lnTo>
                <a:lnTo>
                  <a:pt x="4320" y="15120"/>
                </a:lnTo>
                <a:lnTo>
                  <a:pt x="4320" y="12960"/>
                </a:lnTo>
                <a:lnTo>
                  <a:pt x="8640" y="12960"/>
                </a:lnTo>
                <a:lnTo>
                  <a:pt x="8640" y="17280"/>
                </a:lnTo>
                <a:lnTo>
                  <a:pt x="6480" y="17280"/>
                </a:lnTo>
                <a:lnTo>
                  <a:pt x="10800" y="21600"/>
                </a:lnTo>
                <a:lnTo>
                  <a:pt x="15120" y="17280"/>
                </a:lnTo>
                <a:lnTo>
                  <a:pt x="12960" y="17280"/>
                </a:lnTo>
                <a:lnTo>
                  <a:pt x="12960" y="12960"/>
                </a:lnTo>
                <a:lnTo>
                  <a:pt x="17280" y="12960"/>
                </a:lnTo>
                <a:lnTo>
                  <a:pt x="17280" y="15120"/>
                </a:lnTo>
                <a:lnTo>
                  <a:pt x="21600" y="10800"/>
                </a:lnTo>
                <a:lnTo>
                  <a:pt x="17280" y="6480"/>
                </a:lnTo>
                <a:lnTo>
                  <a:pt x="17280" y="8640"/>
                </a:lnTo>
                <a:lnTo>
                  <a:pt x="12960" y="8640"/>
                </a:lnTo>
                <a:lnTo>
                  <a:pt x="12960" y="4320"/>
                </a:lnTo>
                <a:lnTo>
                  <a:pt x="15120" y="432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7788275" y="1329641"/>
            <a:ext cx="358775" cy="28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686058"/>
                </a:solidFill>
                <a:cs typeface="+mn-ea"/>
                <a:sym typeface="+mn-lt"/>
              </a:rPr>
              <a:t>北</a:t>
            </a:r>
            <a:endParaRPr kumimoji="1" lang="zh-CN" altLang="en-US" sz="2000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7859712" y="2840941"/>
            <a:ext cx="215900" cy="288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/>
            <a:r>
              <a:rPr kumimoji="1" lang="zh-CN" altLang="en-US" sz="2000">
                <a:solidFill>
                  <a:srgbClr val="686058"/>
                </a:solidFill>
                <a:cs typeface="+mn-ea"/>
                <a:sym typeface="+mn-lt"/>
              </a:rPr>
              <a:t>南</a:t>
            </a:r>
            <a:endParaRPr kumimoji="1" lang="zh-CN" altLang="en-US" sz="20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2032000" y="171926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精读文本</a:t>
            </a:r>
            <a:endParaRPr lang="zh-CN" altLang="en-US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825625" y="3430588"/>
            <a:ext cx="8893175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4400">
                <a:solidFill>
                  <a:srgbClr val="686058"/>
                </a:solidFill>
                <a:cs typeface="+mn-ea"/>
                <a:sym typeface="+mn-lt"/>
              </a:rPr>
              <a:t>这么多的建筑，作者不可能面面俱到，那么重点介绍的是哪一处？</a:t>
            </a:r>
            <a:endParaRPr kumimoji="1" lang="zh-CN" altLang="en-US" sz="44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63725" y="1712913"/>
            <a:ext cx="7704138" cy="1081087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片段精读</a:t>
            </a:r>
            <a:endParaRPr lang="zh-CN" altLang="en-US" sz="35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28800" y="2906713"/>
            <a:ext cx="7772400" cy="2592387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zh-CN" altLang="en-US" sz="2500">
                <a:solidFill>
                  <a:srgbClr val="686058"/>
                </a:solidFill>
                <a:cs typeface="+mn-ea"/>
                <a:sym typeface="+mn-lt"/>
              </a:rPr>
              <a:t>作者介绍了太和殿的哪些方面？采用了什么顺序？</a:t>
            </a:r>
            <a:endParaRPr lang="zh-CN" altLang="en-US" sz="250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90000"/>
              </a:lnSpc>
            </a:pPr>
            <a:r>
              <a:rPr lang="zh-CN" altLang="en-US" sz="2500">
                <a:solidFill>
                  <a:srgbClr val="686058"/>
                </a:solidFill>
                <a:cs typeface="+mn-ea"/>
                <a:sym typeface="+mn-lt"/>
              </a:rPr>
              <a:t>为什么把太和殿当作说明的重点？</a:t>
            </a:r>
            <a:endParaRPr lang="zh-CN" altLang="en-US" sz="2500">
              <a:solidFill>
                <a:srgbClr val="686058"/>
              </a:solidFill>
              <a:cs typeface="+mn-ea"/>
              <a:sym typeface="+mn-lt"/>
            </a:endParaRPr>
          </a:p>
          <a:p>
            <a:pPr>
              <a:lnSpc>
                <a:spcPct val="90000"/>
              </a:lnSpc>
            </a:pPr>
            <a:r>
              <a:rPr lang="zh-CN" altLang="en-US" sz="2500">
                <a:solidFill>
                  <a:srgbClr val="686058"/>
                </a:solidFill>
                <a:cs typeface="+mn-ea"/>
                <a:sym typeface="+mn-lt"/>
              </a:rPr>
              <a:t>找出片段中有关“龙”的句子，探究写的原因。</a:t>
            </a:r>
            <a:endParaRPr lang="zh-CN" altLang="en-US" sz="25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 dirty="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 dirty="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59000" y="2063750"/>
            <a:ext cx="8229600" cy="56546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从殿外写到殿内，是从外向内的空间顺序；写殿内设置也按照空间顺序写。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太和殿是“前朝”以致整个故宫的重点建筑物，是封建皇帝行使统治权力和举行重大典礼的场所，因此它的地位非常重要，另外它在整个建筑群中最具代表性。文章把太和殿作为介绍的重点。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2171700" y="1323975"/>
            <a:ext cx="8229600" cy="5797550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对太和殿，先写使三大殿成为统一整体的台基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——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台基修建得很高（三层台基高七米），并且设施奇巧（排水管道是一千多个圆雕龙头），这就暗示和渲染了三大殿地位之尊崇；再写太和殿外观气势雄伟（是故宫最大的殿堂），色彩壮丽（金黄色的琉璃瓦重檐屋顶，装饰着青蓝点金和贴金彩画的斗拱、额枋、梁柱，红色大圆柱，金琐窗，朱漆门），内部装饰的庄严富丽（金銮宝座、雕龙屏、金柱、藻井、梁枋等上面都装饰着多姿多态的龙）；最后从它的位置和功用上（皇帝举行重大典礼的地方）说明它在设计方面的象征意义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——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过去封建皇帝凭借雄伟的建筑显示威严。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35" name="矩形 34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52" name="直接连接符 27"/>
          <p:cNvCxnSpPr>
            <a:cxnSpLocks noChangeShapeType="1"/>
          </p:cNvCxnSpPr>
          <p:nvPr/>
        </p:nvCxnSpPr>
        <p:spPr bwMode="auto">
          <a:xfrm flipH="1">
            <a:off x="5195459" y="1493797"/>
            <a:ext cx="0" cy="3425372"/>
          </a:xfrm>
          <a:prstGeom prst="line">
            <a:avLst/>
          </a:prstGeom>
          <a:noFill/>
          <a:ln w="19050">
            <a:solidFill>
              <a:srgbClr val="686058">
                <a:alpha val="67842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_14"/>
          <p:cNvSpPr txBox="1">
            <a:spLocks noChangeArrowheads="1"/>
          </p:cNvSpPr>
          <p:nvPr/>
        </p:nvSpPr>
        <p:spPr bwMode="auto">
          <a:xfrm>
            <a:off x="3122587" y="1490325"/>
            <a:ext cx="1376842" cy="11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目</a:t>
            </a:r>
            <a:endParaRPr 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" name="_14"/>
          <p:cNvSpPr txBox="1">
            <a:spLocks noChangeArrowheads="1"/>
          </p:cNvSpPr>
          <p:nvPr/>
        </p:nvSpPr>
        <p:spPr bwMode="auto">
          <a:xfrm>
            <a:off x="3961828" y="2328369"/>
            <a:ext cx="1139286" cy="1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录</a:t>
            </a:r>
            <a:endParaRPr lang="zh-CN" alt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50874" y="1729294"/>
            <a:ext cx="720107" cy="855311"/>
          </a:xfrm>
          <a:prstGeom prst="rect">
            <a:avLst/>
          </a:prstGeom>
        </p:spPr>
      </p:pic>
      <p:grpSp>
        <p:nvGrpSpPr>
          <p:cNvPr id="57" name="组合 56"/>
          <p:cNvGrpSpPr/>
          <p:nvPr/>
        </p:nvGrpSpPr>
        <p:grpSpPr>
          <a:xfrm>
            <a:off x="5513348" y="1413969"/>
            <a:ext cx="3548633" cy="666781"/>
            <a:chOff x="1779825" y="2798797"/>
            <a:chExt cx="3075961" cy="577967"/>
          </a:xfrm>
        </p:grpSpPr>
        <p:sp>
          <p:nvSpPr>
            <p:cNvPr id="58" name="Freeform 5"/>
            <p:cNvSpPr>
              <a:spLocks noChangeArrowheads="1"/>
            </p:cNvSpPr>
            <p:nvPr/>
          </p:nvSpPr>
          <p:spPr bwMode="auto">
            <a:xfrm>
              <a:off x="1779825" y="2812920"/>
              <a:ext cx="547854" cy="563844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686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9" name="文本框 151"/>
            <p:cNvSpPr txBox="1">
              <a:spLocks noChangeArrowheads="1"/>
            </p:cNvSpPr>
            <p:nvPr/>
          </p:nvSpPr>
          <p:spPr bwMode="auto">
            <a:xfrm>
              <a:off x="1815961" y="2798797"/>
              <a:ext cx="3039825" cy="50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cs typeface="+mn-ea"/>
                  <a:sym typeface="+mn-lt"/>
                </a:rPr>
                <a:t>壹</a:t>
              </a:r>
              <a:r>
                <a:rPr lang="zh-CN" altLang="en-US" sz="3200">
                  <a:solidFill>
                    <a:schemeClr val="tx2">
                      <a:lumMod val="50000"/>
                    </a:schemeClr>
                  </a:solidFill>
                  <a:cs typeface="+mn-ea"/>
                  <a:sym typeface="+mn-lt"/>
                </a:rPr>
                <a:t>  </a:t>
              </a:r>
              <a:r>
                <a:rPr lang="zh-CN" altLang="en-US" sz="3200">
                  <a:solidFill>
                    <a:srgbClr val="686058"/>
                  </a:solidFill>
                  <a:cs typeface="+mn-ea"/>
                  <a:sym typeface="+mn-lt"/>
                </a:rPr>
                <a:t> 课前导读</a:t>
              </a:r>
              <a:endParaRPr lang="zh-CN" altLang="en-US" sz="32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513348" y="3388275"/>
            <a:ext cx="3548633" cy="666781"/>
            <a:chOff x="1779825" y="2798797"/>
            <a:chExt cx="3075961" cy="577967"/>
          </a:xfrm>
        </p:grpSpPr>
        <p:sp>
          <p:nvSpPr>
            <p:cNvPr id="61" name="Freeform 5"/>
            <p:cNvSpPr>
              <a:spLocks noChangeArrowheads="1"/>
            </p:cNvSpPr>
            <p:nvPr/>
          </p:nvSpPr>
          <p:spPr bwMode="auto">
            <a:xfrm>
              <a:off x="1779825" y="2812920"/>
              <a:ext cx="547854" cy="563844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686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文本框 151"/>
            <p:cNvSpPr txBox="1">
              <a:spLocks noChangeArrowheads="1"/>
            </p:cNvSpPr>
            <p:nvPr/>
          </p:nvSpPr>
          <p:spPr bwMode="auto">
            <a:xfrm>
              <a:off x="1815961" y="2798797"/>
              <a:ext cx="3039825" cy="50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cs typeface="+mn-ea"/>
                  <a:sym typeface="+mn-lt"/>
                </a:rPr>
                <a:t>叁  </a:t>
              </a:r>
              <a:r>
                <a:rPr lang="zh-CN" altLang="en-US" sz="3200">
                  <a:solidFill>
                    <a:srgbClr val="686058"/>
                  </a:solidFill>
                  <a:cs typeface="+mn-ea"/>
                  <a:sym typeface="+mn-lt"/>
                </a:rPr>
                <a:t> 课文赏析</a:t>
              </a:r>
              <a:endParaRPr lang="zh-CN" altLang="en-US" sz="3200">
                <a:solidFill>
                  <a:srgbClr val="48657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13348" y="2360119"/>
            <a:ext cx="3548633" cy="666781"/>
            <a:chOff x="1779825" y="2798797"/>
            <a:chExt cx="3075961" cy="577967"/>
          </a:xfrm>
        </p:grpSpPr>
        <p:sp>
          <p:nvSpPr>
            <p:cNvPr id="64" name="Freeform 5"/>
            <p:cNvSpPr>
              <a:spLocks noChangeArrowheads="1"/>
            </p:cNvSpPr>
            <p:nvPr/>
          </p:nvSpPr>
          <p:spPr bwMode="auto">
            <a:xfrm>
              <a:off x="1779825" y="2812920"/>
              <a:ext cx="547854" cy="563844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686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文本框 151"/>
            <p:cNvSpPr txBox="1">
              <a:spLocks noChangeArrowheads="1"/>
            </p:cNvSpPr>
            <p:nvPr/>
          </p:nvSpPr>
          <p:spPr bwMode="auto">
            <a:xfrm>
              <a:off x="1815961" y="2798797"/>
              <a:ext cx="3039825" cy="50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cs typeface="+mn-ea"/>
                  <a:sym typeface="+mn-lt"/>
                </a:rPr>
                <a:t>贰  </a:t>
              </a:r>
              <a:r>
                <a:rPr lang="zh-CN" altLang="en-US" sz="3200">
                  <a:solidFill>
                    <a:srgbClr val="686058"/>
                  </a:solidFill>
                  <a:cs typeface="+mn-ea"/>
                  <a:sym typeface="+mn-lt"/>
                </a:rPr>
                <a:t> 字词积累</a:t>
              </a:r>
              <a:endParaRPr lang="zh-CN" altLang="en-US" sz="3200">
                <a:solidFill>
                  <a:srgbClr val="486578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513348" y="4334425"/>
            <a:ext cx="3548633" cy="666781"/>
            <a:chOff x="1779825" y="2798797"/>
            <a:chExt cx="3075961" cy="577967"/>
          </a:xfrm>
        </p:grpSpPr>
        <p:sp>
          <p:nvSpPr>
            <p:cNvPr id="67" name="Freeform 5"/>
            <p:cNvSpPr>
              <a:spLocks noChangeArrowheads="1"/>
            </p:cNvSpPr>
            <p:nvPr/>
          </p:nvSpPr>
          <p:spPr bwMode="auto">
            <a:xfrm>
              <a:off x="1779825" y="2812920"/>
              <a:ext cx="547854" cy="563844"/>
            </a:xfrm>
            <a:custGeom>
              <a:avLst/>
              <a:gdLst>
                <a:gd name="T0" fmla="*/ 279 w 291"/>
                <a:gd name="T1" fmla="*/ 117 h 300"/>
                <a:gd name="T2" fmla="*/ 274 w 291"/>
                <a:gd name="T3" fmla="*/ 101 h 300"/>
                <a:gd name="T4" fmla="*/ 269 w 291"/>
                <a:gd name="T5" fmla="*/ 84 h 300"/>
                <a:gd name="T6" fmla="*/ 254 w 291"/>
                <a:gd name="T7" fmla="*/ 63 h 300"/>
                <a:gd name="T8" fmla="*/ 227 w 291"/>
                <a:gd name="T9" fmla="*/ 37 h 300"/>
                <a:gd name="T10" fmla="*/ 229 w 291"/>
                <a:gd name="T11" fmla="*/ 34 h 300"/>
                <a:gd name="T12" fmla="*/ 218 w 291"/>
                <a:gd name="T13" fmla="*/ 23 h 300"/>
                <a:gd name="T14" fmla="*/ 191 w 291"/>
                <a:gd name="T15" fmla="*/ 20 h 300"/>
                <a:gd name="T16" fmla="*/ 174 w 291"/>
                <a:gd name="T17" fmla="*/ 9 h 300"/>
                <a:gd name="T18" fmla="*/ 157 w 291"/>
                <a:gd name="T19" fmla="*/ 4 h 300"/>
                <a:gd name="T20" fmla="*/ 135 w 291"/>
                <a:gd name="T21" fmla="*/ 6 h 300"/>
                <a:gd name="T22" fmla="*/ 118 w 291"/>
                <a:gd name="T23" fmla="*/ 6 h 300"/>
                <a:gd name="T24" fmla="*/ 89 w 291"/>
                <a:gd name="T25" fmla="*/ 14 h 300"/>
                <a:gd name="T26" fmla="*/ 58 w 291"/>
                <a:gd name="T27" fmla="*/ 31 h 300"/>
                <a:gd name="T28" fmla="*/ 46 w 291"/>
                <a:gd name="T29" fmla="*/ 40 h 300"/>
                <a:gd name="T30" fmla="*/ 35 w 291"/>
                <a:gd name="T31" fmla="*/ 45 h 300"/>
                <a:gd name="T32" fmla="*/ 22 w 291"/>
                <a:gd name="T33" fmla="*/ 65 h 300"/>
                <a:gd name="T34" fmla="*/ 10 w 291"/>
                <a:gd name="T35" fmla="*/ 93 h 300"/>
                <a:gd name="T36" fmla="*/ 5 w 291"/>
                <a:gd name="T37" fmla="*/ 103 h 300"/>
                <a:gd name="T38" fmla="*/ 4 w 291"/>
                <a:gd name="T39" fmla="*/ 133 h 300"/>
                <a:gd name="T40" fmla="*/ 16 w 291"/>
                <a:gd name="T41" fmla="*/ 172 h 300"/>
                <a:gd name="T42" fmla="*/ 17 w 291"/>
                <a:gd name="T43" fmla="*/ 182 h 300"/>
                <a:gd name="T44" fmla="*/ 18 w 291"/>
                <a:gd name="T45" fmla="*/ 187 h 300"/>
                <a:gd name="T46" fmla="*/ 21 w 291"/>
                <a:gd name="T47" fmla="*/ 193 h 300"/>
                <a:gd name="T48" fmla="*/ 54 w 291"/>
                <a:gd name="T49" fmla="*/ 227 h 300"/>
                <a:gd name="T50" fmla="*/ 83 w 291"/>
                <a:gd name="T51" fmla="*/ 244 h 300"/>
                <a:gd name="T52" fmla="*/ 107 w 291"/>
                <a:gd name="T53" fmla="*/ 263 h 300"/>
                <a:gd name="T54" fmla="*/ 116 w 291"/>
                <a:gd name="T55" fmla="*/ 265 h 300"/>
                <a:gd name="T56" fmla="*/ 113 w 291"/>
                <a:gd name="T57" fmla="*/ 273 h 300"/>
                <a:gd name="T58" fmla="*/ 130 w 291"/>
                <a:gd name="T59" fmla="*/ 281 h 300"/>
                <a:gd name="T60" fmla="*/ 124 w 291"/>
                <a:gd name="T61" fmla="*/ 287 h 300"/>
                <a:gd name="T62" fmla="*/ 150 w 291"/>
                <a:gd name="T63" fmla="*/ 293 h 300"/>
                <a:gd name="T64" fmla="*/ 185 w 291"/>
                <a:gd name="T65" fmla="*/ 289 h 300"/>
                <a:gd name="T66" fmla="*/ 210 w 291"/>
                <a:gd name="T67" fmla="*/ 273 h 300"/>
                <a:gd name="T68" fmla="*/ 246 w 291"/>
                <a:gd name="T69" fmla="*/ 252 h 300"/>
                <a:gd name="T70" fmla="*/ 268 w 291"/>
                <a:gd name="T71" fmla="*/ 223 h 300"/>
                <a:gd name="T72" fmla="*/ 274 w 291"/>
                <a:gd name="T73" fmla="*/ 196 h 300"/>
                <a:gd name="T74" fmla="*/ 280 w 291"/>
                <a:gd name="T75" fmla="*/ 183 h 300"/>
                <a:gd name="T76" fmla="*/ 284 w 291"/>
                <a:gd name="T77" fmla="*/ 159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1" h="300">
                  <a:moveTo>
                    <a:pt x="284" y="135"/>
                  </a:moveTo>
                  <a:cubicBezTo>
                    <a:pt x="285" y="127"/>
                    <a:pt x="282" y="123"/>
                    <a:pt x="279" y="117"/>
                  </a:cubicBezTo>
                  <a:cubicBezTo>
                    <a:pt x="285" y="110"/>
                    <a:pt x="273" y="107"/>
                    <a:pt x="274" y="100"/>
                  </a:cubicBezTo>
                  <a:cubicBezTo>
                    <a:pt x="274" y="101"/>
                    <a:pt x="274" y="101"/>
                    <a:pt x="274" y="101"/>
                  </a:cubicBezTo>
                  <a:cubicBezTo>
                    <a:pt x="272" y="99"/>
                    <a:pt x="272" y="99"/>
                    <a:pt x="272" y="99"/>
                  </a:cubicBezTo>
                  <a:cubicBezTo>
                    <a:pt x="278" y="93"/>
                    <a:pt x="269" y="89"/>
                    <a:pt x="269" y="84"/>
                  </a:cubicBezTo>
                  <a:cubicBezTo>
                    <a:pt x="266" y="81"/>
                    <a:pt x="268" y="71"/>
                    <a:pt x="260" y="73"/>
                  </a:cubicBezTo>
                  <a:cubicBezTo>
                    <a:pt x="260" y="68"/>
                    <a:pt x="258" y="66"/>
                    <a:pt x="254" y="63"/>
                  </a:cubicBezTo>
                  <a:cubicBezTo>
                    <a:pt x="246" y="57"/>
                    <a:pt x="241" y="41"/>
                    <a:pt x="229" y="40"/>
                  </a:cubicBezTo>
                  <a:cubicBezTo>
                    <a:pt x="228" y="39"/>
                    <a:pt x="227" y="38"/>
                    <a:pt x="227" y="37"/>
                  </a:cubicBezTo>
                  <a:cubicBezTo>
                    <a:pt x="228" y="37"/>
                    <a:pt x="228" y="36"/>
                    <a:pt x="229" y="36"/>
                  </a:cubicBezTo>
                  <a:cubicBezTo>
                    <a:pt x="229" y="34"/>
                    <a:pt x="229" y="34"/>
                    <a:pt x="229" y="34"/>
                  </a:cubicBezTo>
                  <a:cubicBezTo>
                    <a:pt x="226" y="33"/>
                    <a:pt x="224" y="32"/>
                    <a:pt x="221" y="31"/>
                  </a:cubicBezTo>
                  <a:cubicBezTo>
                    <a:pt x="223" y="29"/>
                    <a:pt x="221" y="24"/>
                    <a:pt x="218" y="23"/>
                  </a:cubicBezTo>
                  <a:cubicBezTo>
                    <a:pt x="213" y="22"/>
                    <a:pt x="212" y="22"/>
                    <a:pt x="206" y="21"/>
                  </a:cubicBezTo>
                  <a:cubicBezTo>
                    <a:pt x="202" y="17"/>
                    <a:pt x="196" y="19"/>
                    <a:pt x="191" y="20"/>
                  </a:cubicBezTo>
                  <a:cubicBezTo>
                    <a:pt x="189" y="14"/>
                    <a:pt x="182" y="16"/>
                    <a:pt x="178" y="14"/>
                  </a:cubicBezTo>
                  <a:cubicBezTo>
                    <a:pt x="176" y="12"/>
                    <a:pt x="174" y="11"/>
                    <a:pt x="174" y="9"/>
                  </a:cubicBezTo>
                  <a:cubicBezTo>
                    <a:pt x="168" y="9"/>
                    <a:pt x="164" y="6"/>
                    <a:pt x="157" y="7"/>
                  </a:cubicBezTo>
                  <a:cubicBezTo>
                    <a:pt x="157" y="4"/>
                    <a:pt x="157" y="4"/>
                    <a:pt x="157" y="4"/>
                  </a:cubicBezTo>
                  <a:cubicBezTo>
                    <a:pt x="153" y="0"/>
                    <a:pt x="148" y="6"/>
                    <a:pt x="144" y="1"/>
                  </a:cubicBezTo>
                  <a:cubicBezTo>
                    <a:pt x="140" y="2"/>
                    <a:pt x="139" y="5"/>
                    <a:pt x="135" y="6"/>
                  </a:cubicBezTo>
                  <a:cubicBezTo>
                    <a:pt x="132" y="7"/>
                    <a:pt x="126" y="9"/>
                    <a:pt x="124" y="4"/>
                  </a:cubicBezTo>
                  <a:cubicBezTo>
                    <a:pt x="122" y="4"/>
                    <a:pt x="119" y="4"/>
                    <a:pt x="118" y="6"/>
                  </a:cubicBezTo>
                  <a:cubicBezTo>
                    <a:pt x="114" y="2"/>
                    <a:pt x="112" y="11"/>
                    <a:pt x="107" y="6"/>
                  </a:cubicBezTo>
                  <a:cubicBezTo>
                    <a:pt x="103" y="16"/>
                    <a:pt x="96" y="9"/>
                    <a:pt x="89" y="14"/>
                  </a:cubicBezTo>
                  <a:cubicBezTo>
                    <a:pt x="84" y="23"/>
                    <a:pt x="74" y="15"/>
                    <a:pt x="69" y="25"/>
                  </a:cubicBezTo>
                  <a:cubicBezTo>
                    <a:pt x="64" y="22"/>
                    <a:pt x="63" y="35"/>
                    <a:pt x="58" y="31"/>
                  </a:cubicBezTo>
                  <a:cubicBezTo>
                    <a:pt x="58" y="32"/>
                    <a:pt x="58" y="32"/>
                    <a:pt x="58" y="32"/>
                  </a:cubicBezTo>
                  <a:cubicBezTo>
                    <a:pt x="56" y="38"/>
                    <a:pt x="47" y="32"/>
                    <a:pt x="46" y="40"/>
                  </a:cubicBezTo>
                  <a:cubicBezTo>
                    <a:pt x="40" y="40"/>
                    <a:pt x="38" y="39"/>
                    <a:pt x="34" y="43"/>
                  </a:cubicBezTo>
                  <a:cubicBezTo>
                    <a:pt x="35" y="45"/>
                    <a:pt x="35" y="45"/>
                    <a:pt x="35" y="45"/>
                  </a:cubicBezTo>
                  <a:cubicBezTo>
                    <a:pt x="32" y="49"/>
                    <a:pt x="32" y="53"/>
                    <a:pt x="27" y="53"/>
                  </a:cubicBezTo>
                  <a:cubicBezTo>
                    <a:pt x="24" y="57"/>
                    <a:pt x="20" y="61"/>
                    <a:pt x="22" y="65"/>
                  </a:cubicBezTo>
                  <a:cubicBezTo>
                    <a:pt x="9" y="69"/>
                    <a:pt x="20" y="87"/>
                    <a:pt x="8" y="92"/>
                  </a:cubicBezTo>
                  <a:cubicBezTo>
                    <a:pt x="10" y="93"/>
                    <a:pt x="10" y="93"/>
                    <a:pt x="10" y="93"/>
                  </a:cubicBezTo>
                  <a:cubicBezTo>
                    <a:pt x="8" y="96"/>
                    <a:pt x="8" y="102"/>
                    <a:pt x="3" y="99"/>
                  </a:cubicBezTo>
                  <a:cubicBezTo>
                    <a:pt x="2" y="101"/>
                    <a:pt x="4" y="102"/>
                    <a:pt x="5" y="103"/>
                  </a:cubicBezTo>
                  <a:cubicBezTo>
                    <a:pt x="2" y="109"/>
                    <a:pt x="6" y="114"/>
                    <a:pt x="8" y="121"/>
                  </a:cubicBezTo>
                  <a:cubicBezTo>
                    <a:pt x="5" y="124"/>
                    <a:pt x="0" y="128"/>
                    <a:pt x="4" y="133"/>
                  </a:cubicBezTo>
                  <a:cubicBezTo>
                    <a:pt x="12" y="137"/>
                    <a:pt x="0" y="147"/>
                    <a:pt x="8" y="149"/>
                  </a:cubicBezTo>
                  <a:cubicBezTo>
                    <a:pt x="5" y="159"/>
                    <a:pt x="14" y="166"/>
                    <a:pt x="16" y="172"/>
                  </a:cubicBezTo>
                  <a:cubicBezTo>
                    <a:pt x="13" y="175"/>
                    <a:pt x="17" y="180"/>
                    <a:pt x="16" y="183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9" y="184"/>
                    <a:pt x="19" y="184"/>
                    <a:pt x="19" y="184"/>
                  </a:cubicBezTo>
                  <a:cubicBezTo>
                    <a:pt x="19" y="185"/>
                    <a:pt x="19" y="186"/>
                    <a:pt x="18" y="187"/>
                  </a:cubicBezTo>
                  <a:cubicBezTo>
                    <a:pt x="26" y="191"/>
                    <a:pt x="26" y="191"/>
                    <a:pt x="26" y="191"/>
                  </a:cubicBezTo>
                  <a:cubicBezTo>
                    <a:pt x="21" y="193"/>
                    <a:pt x="21" y="193"/>
                    <a:pt x="21" y="193"/>
                  </a:cubicBezTo>
                  <a:cubicBezTo>
                    <a:pt x="26" y="202"/>
                    <a:pt x="38" y="205"/>
                    <a:pt x="43" y="215"/>
                  </a:cubicBezTo>
                  <a:cubicBezTo>
                    <a:pt x="51" y="215"/>
                    <a:pt x="47" y="225"/>
                    <a:pt x="54" y="227"/>
                  </a:cubicBezTo>
                  <a:cubicBezTo>
                    <a:pt x="64" y="224"/>
                    <a:pt x="62" y="237"/>
                    <a:pt x="71" y="236"/>
                  </a:cubicBezTo>
                  <a:cubicBezTo>
                    <a:pt x="72" y="243"/>
                    <a:pt x="83" y="237"/>
                    <a:pt x="83" y="244"/>
                  </a:cubicBezTo>
                  <a:cubicBezTo>
                    <a:pt x="86" y="244"/>
                    <a:pt x="86" y="244"/>
                    <a:pt x="86" y="244"/>
                  </a:cubicBezTo>
                  <a:cubicBezTo>
                    <a:pt x="92" y="253"/>
                    <a:pt x="104" y="253"/>
                    <a:pt x="107" y="263"/>
                  </a:cubicBezTo>
                  <a:cubicBezTo>
                    <a:pt x="110" y="261"/>
                    <a:pt x="115" y="259"/>
                    <a:pt x="117" y="263"/>
                  </a:cubicBezTo>
                  <a:cubicBezTo>
                    <a:pt x="116" y="265"/>
                    <a:pt x="116" y="265"/>
                    <a:pt x="116" y="265"/>
                  </a:cubicBezTo>
                  <a:cubicBezTo>
                    <a:pt x="120" y="269"/>
                    <a:pt x="120" y="269"/>
                    <a:pt x="120" y="269"/>
                  </a:cubicBezTo>
                  <a:cubicBezTo>
                    <a:pt x="119" y="273"/>
                    <a:pt x="114" y="269"/>
                    <a:pt x="113" y="273"/>
                  </a:cubicBezTo>
                  <a:cubicBezTo>
                    <a:pt x="116" y="275"/>
                    <a:pt x="120" y="278"/>
                    <a:pt x="122" y="275"/>
                  </a:cubicBezTo>
                  <a:cubicBezTo>
                    <a:pt x="124" y="278"/>
                    <a:pt x="127" y="278"/>
                    <a:pt x="130" y="281"/>
                  </a:cubicBezTo>
                  <a:cubicBezTo>
                    <a:pt x="132" y="283"/>
                    <a:pt x="135" y="277"/>
                    <a:pt x="137" y="282"/>
                  </a:cubicBezTo>
                  <a:cubicBezTo>
                    <a:pt x="133" y="285"/>
                    <a:pt x="130" y="285"/>
                    <a:pt x="124" y="287"/>
                  </a:cubicBezTo>
                  <a:cubicBezTo>
                    <a:pt x="126" y="287"/>
                    <a:pt x="130" y="289"/>
                    <a:pt x="130" y="287"/>
                  </a:cubicBezTo>
                  <a:cubicBezTo>
                    <a:pt x="135" y="291"/>
                    <a:pt x="145" y="288"/>
                    <a:pt x="150" y="293"/>
                  </a:cubicBezTo>
                  <a:cubicBezTo>
                    <a:pt x="154" y="294"/>
                    <a:pt x="156" y="293"/>
                    <a:pt x="157" y="290"/>
                  </a:cubicBezTo>
                  <a:cubicBezTo>
                    <a:pt x="168" y="300"/>
                    <a:pt x="174" y="285"/>
                    <a:pt x="185" y="289"/>
                  </a:cubicBezTo>
                  <a:cubicBezTo>
                    <a:pt x="195" y="289"/>
                    <a:pt x="191" y="272"/>
                    <a:pt x="202" y="279"/>
                  </a:cubicBezTo>
                  <a:cubicBezTo>
                    <a:pt x="205" y="274"/>
                    <a:pt x="211" y="281"/>
                    <a:pt x="210" y="273"/>
                  </a:cubicBezTo>
                  <a:cubicBezTo>
                    <a:pt x="212" y="269"/>
                    <a:pt x="216" y="270"/>
                    <a:pt x="219" y="270"/>
                  </a:cubicBezTo>
                  <a:cubicBezTo>
                    <a:pt x="225" y="260"/>
                    <a:pt x="237" y="259"/>
                    <a:pt x="246" y="252"/>
                  </a:cubicBezTo>
                  <a:cubicBezTo>
                    <a:pt x="245" y="245"/>
                    <a:pt x="253" y="244"/>
                    <a:pt x="253" y="237"/>
                  </a:cubicBezTo>
                  <a:cubicBezTo>
                    <a:pt x="260" y="234"/>
                    <a:pt x="260" y="225"/>
                    <a:pt x="268" y="223"/>
                  </a:cubicBezTo>
                  <a:cubicBezTo>
                    <a:pt x="267" y="218"/>
                    <a:pt x="269" y="210"/>
                    <a:pt x="270" y="205"/>
                  </a:cubicBezTo>
                  <a:cubicBezTo>
                    <a:pt x="273" y="203"/>
                    <a:pt x="270" y="197"/>
                    <a:pt x="274" y="196"/>
                  </a:cubicBezTo>
                  <a:cubicBezTo>
                    <a:pt x="274" y="195"/>
                    <a:pt x="274" y="195"/>
                    <a:pt x="274" y="195"/>
                  </a:cubicBezTo>
                  <a:cubicBezTo>
                    <a:pt x="281" y="194"/>
                    <a:pt x="274" y="185"/>
                    <a:pt x="280" y="183"/>
                  </a:cubicBezTo>
                  <a:cubicBezTo>
                    <a:pt x="280" y="179"/>
                    <a:pt x="280" y="171"/>
                    <a:pt x="284" y="169"/>
                  </a:cubicBezTo>
                  <a:cubicBezTo>
                    <a:pt x="284" y="159"/>
                    <a:pt x="284" y="159"/>
                    <a:pt x="284" y="159"/>
                  </a:cubicBezTo>
                  <a:cubicBezTo>
                    <a:pt x="279" y="151"/>
                    <a:pt x="291" y="143"/>
                    <a:pt x="284" y="135"/>
                  </a:cubicBezTo>
                  <a:close/>
                </a:path>
              </a:pathLst>
            </a:custGeom>
            <a:solidFill>
              <a:srgbClr val="68605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8" name="文本框 151"/>
            <p:cNvSpPr txBox="1">
              <a:spLocks noChangeArrowheads="1"/>
            </p:cNvSpPr>
            <p:nvPr/>
          </p:nvSpPr>
          <p:spPr bwMode="auto">
            <a:xfrm>
              <a:off x="1815961" y="2798797"/>
              <a:ext cx="3039825" cy="5068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>
              <a:spAutoFit/>
            </a:bodyPr>
            <a:lstStyle/>
            <a:p>
              <a:r>
                <a:rPr lang="zh-CN" altLang="en-US" sz="3200">
                  <a:solidFill>
                    <a:schemeClr val="bg1"/>
                  </a:solidFill>
                  <a:cs typeface="+mn-ea"/>
                  <a:sym typeface="+mn-lt"/>
                </a:rPr>
                <a:t>肆  </a:t>
              </a:r>
              <a:r>
                <a:rPr lang="zh-CN" altLang="en-US" sz="3200">
                  <a:solidFill>
                    <a:srgbClr val="686058"/>
                  </a:solidFill>
                  <a:cs typeface="+mn-ea"/>
                  <a:sym typeface="+mn-lt"/>
                </a:rPr>
                <a:t> 课文拓展</a:t>
              </a:r>
              <a:endParaRPr lang="zh-CN" altLang="en-US" sz="3200">
                <a:solidFill>
                  <a:srgbClr val="486578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69" name="图片 68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332275" y="2620167"/>
            <a:ext cx="874130" cy="951052"/>
          </a:xfrm>
          <a:prstGeom prst="rect">
            <a:avLst/>
          </a:prstGeom>
        </p:spPr>
      </p:pic>
      <p:sp>
        <p:nvSpPr>
          <p:cNvPr id="70" name="New shape"/>
          <p:cNvSpPr/>
          <p:nvPr/>
        </p:nvSpPr>
        <p:spPr>
          <a:xfrm flipH="1">
            <a:off x="1800000" y="0"/>
            <a:ext cx="0" cy="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t>  </a:t>
            </a:r>
            <a:r>
              <a:rPr sz="100">
                <a:solidFill>
                  <a:srgbClr val="FFFFFF"/>
                </a:solidFill>
                <a:ea typeface="Agency FB"/>
              </a:rPr>
              <a:t>感谢您下载第一PPT模板网提供的PPT模板。</a:t>
            </a:r>
            <a:endParaRPr sz="100">
              <a:solidFill>
                <a:srgbClr val="FFFFFF"/>
              </a:solidFill>
              <a:ea typeface="Agency F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250"/>
                            </p:stCondLst>
                            <p:childTnLst>
                              <p:par>
                                <p:cTn id="5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/>
      <p:bldP spid="5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2565400" y="2084338"/>
            <a:ext cx="853440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500" b="1" dirty="0">
                <a:solidFill>
                  <a:srgbClr val="6860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rPr>
              <a:t>说明方法的作用</a:t>
            </a:r>
            <a:endParaRPr kumimoji="1" lang="en-US" altLang="zh-CN" sz="2500" b="1" dirty="0">
              <a:solidFill>
                <a:srgbClr val="686058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  <a:p>
            <a:endParaRPr kumimoji="1" lang="en-US" altLang="zh-CN" sz="2500" b="1" dirty="0">
              <a:solidFill>
                <a:srgbClr val="686058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1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）举例子：准确具体地说明了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endParaRPr kumimoji="1" lang="en-US" altLang="zh-CN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2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）列数字：准确具体地说明了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endParaRPr kumimoji="1" lang="en-US" altLang="zh-CN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3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）作比较：通过比较，更突出地说明了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endParaRPr kumimoji="1" lang="en-US" altLang="zh-CN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4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）打比方：生动形象地说明了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（事物加特点）；</a:t>
            </a:r>
            <a:endParaRPr kumimoji="1" lang="zh-CN" altLang="en-US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5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）下定义：科学准确地指出了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事物的本质特点</a:t>
            </a:r>
            <a:endParaRPr kumimoji="1" lang="zh-CN" altLang="en-US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6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）分类别：条理清晰地说明了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endParaRPr kumimoji="1" lang="en-US" altLang="zh-CN" sz="2500" b="1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（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7</a:t>
            </a:r>
            <a:r>
              <a:rPr kumimoji="1" lang="zh-CN" altLang="en-US" sz="2500" b="1" dirty="0">
                <a:solidFill>
                  <a:srgbClr val="686058"/>
                </a:solidFill>
                <a:cs typeface="+mn-ea"/>
                <a:sym typeface="+mn-lt"/>
              </a:rPr>
              <a:t>）列图表：直观形象地说明了</a:t>
            </a:r>
            <a:r>
              <a:rPr kumimoji="1" lang="en-US" altLang="zh-CN" sz="2500" b="1" dirty="0">
                <a:solidFill>
                  <a:srgbClr val="686058"/>
                </a:solidFill>
                <a:cs typeface="+mn-ea"/>
                <a:sym typeface="+mn-lt"/>
              </a:rPr>
              <a:t>……</a:t>
            </a:r>
            <a:endParaRPr kumimoji="1" lang="en-US" altLang="zh-CN" sz="2500" b="1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课文鉴赏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501900" y="2565400"/>
            <a:ext cx="7518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buFontTx/>
              <a:buBlip>
                <a:blip r:embed="rId1"/>
              </a:buBlip>
            </a:pP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抓住说明对象的特点：故宫</a:t>
            </a:r>
            <a:r>
              <a:rPr kumimoji="1" lang="en-US" altLang="zh-CN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——</a:t>
            </a: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宏大壮丽、布局统一、建筑精美、风格独特。</a:t>
            </a:r>
            <a:endParaRPr kumimoji="1" lang="zh-CN" altLang="en-US" sz="2500" b="1" i="1" dirty="0">
              <a:solidFill>
                <a:srgbClr val="686058"/>
              </a:solidFill>
              <a:effectLst>
                <a:outerShdw blurRad="38100" dist="38100" dir="2700000" algn="tl">
                  <a:srgbClr val="FFFFFF"/>
                </a:outerShdw>
              </a:effectLst>
              <a:cs typeface="+mn-ea"/>
              <a:sym typeface="+mn-lt"/>
            </a:endParaRPr>
          </a:p>
          <a:p>
            <a:pPr>
              <a:buFontTx/>
              <a:buBlip>
                <a:blip r:embed="rId1"/>
              </a:buBlip>
            </a:pP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合理安排说明顺序：参观建筑物</a:t>
            </a:r>
            <a:r>
              <a:rPr kumimoji="1" lang="en-US" altLang="zh-CN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——</a:t>
            </a: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空间方位顺序为主，选定立足点，交代清楚方位词。</a:t>
            </a:r>
            <a:endParaRPr kumimoji="1" lang="zh-CN" altLang="en-US" sz="2500" b="1" i="1" dirty="0">
              <a:solidFill>
                <a:srgbClr val="686058"/>
              </a:solidFill>
              <a:effectLst>
                <a:outerShdw blurRad="38100" dist="38100" dir="2700000" algn="tl">
                  <a:srgbClr val="FFFFFF"/>
                </a:outerShdw>
              </a:effectLst>
              <a:cs typeface="+mn-ea"/>
              <a:sym typeface="+mn-lt"/>
            </a:endParaRPr>
          </a:p>
          <a:p>
            <a:pPr>
              <a:buFontTx/>
              <a:buBlip>
                <a:blip r:embed="rId1"/>
              </a:buBlip>
            </a:pP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FFFFFF"/>
                  </a:outerShdw>
                </a:effectLst>
                <a:cs typeface="+mn-ea"/>
                <a:sym typeface="+mn-lt"/>
              </a:rPr>
              <a:t>突出重点：一组建筑物要突出重点，体现特点。如文中重点介绍太和殿来体现特点</a:t>
            </a:r>
            <a:r>
              <a:rPr kumimoji="1" lang="zh-CN" altLang="en-US" sz="2500" b="1" i="1" dirty="0">
                <a:solidFill>
                  <a:srgbClr val="6860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rPr>
              <a:t>。</a:t>
            </a:r>
            <a:endParaRPr kumimoji="1" lang="zh-CN" altLang="en-US" sz="2500" b="1" i="1" dirty="0">
              <a:solidFill>
                <a:srgbClr val="686058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768600" y="1409700"/>
            <a:ext cx="58674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500" b="1" i="1">
                <a:solidFill>
                  <a:srgbClr val="68605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+mn-ea"/>
                <a:sym typeface="+mn-lt"/>
              </a:rPr>
              <a:t>学习本文后在写作说明文上有什么启示</a:t>
            </a:r>
            <a:endParaRPr kumimoji="1" lang="zh-CN" altLang="en-US" sz="2500" b="1" i="1">
              <a:solidFill>
                <a:srgbClr val="686058"/>
              </a:solidFill>
              <a:effectLst>
                <a:outerShdw blurRad="38100" dist="38100" dir="2700000" algn="tl">
                  <a:srgbClr val="000000"/>
                </a:outerShdw>
              </a:effectLst>
              <a:cs typeface="+mn-ea"/>
              <a:sym typeface="+mn-lt"/>
            </a:endParaRPr>
          </a:p>
          <a:p>
            <a:endParaRPr lang="zh-CN" altLang="en-US" sz="25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27"/>
          <p:cNvCxnSpPr>
            <a:cxnSpLocks noChangeShapeType="1"/>
          </p:cNvCxnSpPr>
          <p:nvPr/>
        </p:nvCxnSpPr>
        <p:spPr bwMode="auto">
          <a:xfrm flipH="1">
            <a:off x="5460501" y="1507049"/>
            <a:ext cx="0" cy="2389090"/>
          </a:xfrm>
          <a:prstGeom prst="line">
            <a:avLst/>
          </a:prstGeom>
          <a:noFill/>
          <a:ln w="19050">
            <a:solidFill>
              <a:srgbClr val="686058">
                <a:alpha val="67842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_14"/>
          <p:cNvSpPr txBox="1">
            <a:spLocks noChangeArrowheads="1"/>
          </p:cNvSpPr>
          <p:nvPr/>
        </p:nvSpPr>
        <p:spPr bwMode="auto">
          <a:xfrm>
            <a:off x="3347873" y="1490325"/>
            <a:ext cx="1376842" cy="11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4</a:t>
            </a:r>
            <a:endParaRPr 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_14"/>
          <p:cNvSpPr txBox="1">
            <a:spLocks noChangeArrowheads="1"/>
          </p:cNvSpPr>
          <p:nvPr/>
        </p:nvSpPr>
        <p:spPr bwMode="auto">
          <a:xfrm>
            <a:off x="4226870" y="2328369"/>
            <a:ext cx="1139286" cy="1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肆</a:t>
            </a:r>
            <a:endParaRPr lang="zh-CN" alt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6160" y="1729294"/>
            <a:ext cx="720107" cy="8553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557561" y="2620167"/>
            <a:ext cx="874130" cy="9510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06848" y="2098143"/>
            <a:ext cx="316834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400" spc="600" noProof="1">
                <a:solidFill>
                  <a:srgbClr val="686058"/>
                </a:solidFill>
                <a:cs typeface="+mn-ea"/>
                <a:sym typeface="+mn-lt"/>
              </a:rPr>
              <a:t>课文拓展</a:t>
            </a:r>
            <a:endParaRPr lang="zh-CN" altLang="en-US" sz="5400" spc="600" noProof="1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680088" y="2962545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680088" y="3149419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课文拓展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701006" y="2463800"/>
            <a:ext cx="88265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3000">
                <a:solidFill>
                  <a:srgbClr val="686058"/>
                </a:solidFill>
                <a:cs typeface="+mn-ea"/>
                <a:sym typeface="+mn-lt"/>
              </a:rPr>
              <a:t>按照空间顺序向别人介绍你们的学校或你们的教室</a:t>
            </a:r>
            <a:endParaRPr lang="en-US" altLang="zh-CN" sz="30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30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3000">
                <a:solidFill>
                  <a:srgbClr val="686058"/>
                </a:solidFill>
                <a:cs typeface="+mn-ea"/>
                <a:sym typeface="+mn-lt"/>
              </a:rPr>
              <a:t>要选好立足点，抓住事物的特征，重点突出．</a:t>
            </a:r>
            <a:endParaRPr lang="zh-CN" altLang="en-US" sz="30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3" name="TextBox 7"/>
          <p:cNvSpPr txBox="1"/>
          <p:nvPr/>
        </p:nvSpPr>
        <p:spPr>
          <a:xfrm>
            <a:off x="3261652" y="1735823"/>
            <a:ext cx="5914098" cy="1067587"/>
          </a:xfrm>
          <a:prstGeom prst="rect">
            <a:avLst/>
          </a:prstGeom>
          <a:noFill/>
        </p:spPr>
        <p:txBody>
          <a:bodyPr wrap="square" lIns="51423" tIns="25711" rIns="51423" bIns="25711" rtlCol="0">
            <a:spAutoFit/>
          </a:bodyPr>
          <a:lstStyle>
            <a:defPPr>
              <a:defRPr lang="zh-CN"/>
            </a:defPPr>
            <a:lvl1pPr>
              <a:defRPr sz="5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6600">
                <a:solidFill>
                  <a:srgbClr val="686058"/>
                </a:solidFill>
                <a:latin typeface="+mn-lt"/>
                <a:cs typeface="+mn-ea"/>
                <a:sym typeface="+mn-lt"/>
              </a:rPr>
              <a:t>同学们下课啦</a:t>
            </a:r>
            <a:endParaRPr lang="zh-CN" altLang="zh-CN" sz="6600">
              <a:solidFill>
                <a:srgbClr val="686058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14" name="TextBox 15"/>
          <p:cNvSpPr txBox="1"/>
          <p:nvPr/>
        </p:nvSpPr>
        <p:spPr>
          <a:xfrm>
            <a:off x="4160509" y="2860560"/>
            <a:ext cx="4116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>
                <a:solidFill>
                  <a:srgbClr val="686058"/>
                </a:solidFill>
                <a:cs typeface="+mn-ea"/>
                <a:sym typeface="+mn-lt"/>
              </a:rPr>
              <a:t>八年级语文</a:t>
            </a:r>
            <a:r>
              <a:rPr lang="en-US" altLang="zh-CN" sz="3600">
                <a:solidFill>
                  <a:srgbClr val="686058"/>
                </a:solidFill>
                <a:cs typeface="+mn-ea"/>
                <a:sym typeface="+mn-lt"/>
              </a:rPr>
              <a:t>PPT</a:t>
            </a:r>
            <a:r>
              <a:rPr lang="zh-CN" altLang="en-US" sz="3600">
                <a:solidFill>
                  <a:srgbClr val="686058"/>
                </a:solidFill>
                <a:cs typeface="+mn-ea"/>
                <a:sym typeface="+mn-lt"/>
              </a:rPr>
              <a:t>课件</a:t>
            </a:r>
            <a:endParaRPr lang="en-US" sz="3600">
              <a:solidFill>
                <a:srgbClr val="686058"/>
              </a:solidFill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4407261" y="3544991"/>
            <a:ext cx="874130" cy="951052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Click="0" advTm="1000">
        <p14:warp dir="in"/>
      </p:transition>
    </mc:Choice>
    <mc:Fallback>
      <p:transition spd="slow" advClick="0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2" decel="533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27"/>
          <p:cNvCxnSpPr>
            <a:cxnSpLocks noChangeShapeType="1"/>
          </p:cNvCxnSpPr>
          <p:nvPr/>
        </p:nvCxnSpPr>
        <p:spPr bwMode="auto">
          <a:xfrm flipH="1">
            <a:off x="5460501" y="1507049"/>
            <a:ext cx="0" cy="2389090"/>
          </a:xfrm>
          <a:prstGeom prst="line">
            <a:avLst/>
          </a:prstGeom>
          <a:noFill/>
          <a:ln w="19050">
            <a:solidFill>
              <a:srgbClr val="686058">
                <a:alpha val="67842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_14"/>
          <p:cNvSpPr txBox="1">
            <a:spLocks noChangeArrowheads="1"/>
          </p:cNvSpPr>
          <p:nvPr/>
        </p:nvSpPr>
        <p:spPr bwMode="auto">
          <a:xfrm>
            <a:off x="3347873" y="1490325"/>
            <a:ext cx="1376842" cy="11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endParaRPr 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_14"/>
          <p:cNvSpPr txBox="1">
            <a:spLocks noChangeArrowheads="1"/>
          </p:cNvSpPr>
          <p:nvPr/>
        </p:nvSpPr>
        <p:spPr bwMode="auto">
          <a:xfrm>
            <a:off x="4226870" y="2328369"/>
            <a:ext cx="1139286" cy="1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壹</a:t>
            </a:r>
            <a:endParaRPr lang="zh-CN" altLang="zh-CN" sz="8000" spc="600" dirty="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6160" y="1729294"/>
            <a:ext cx="720107" cy="8553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557561" y="2620167"/>
            <a:ext cx="874130" cy="9510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06848" y="2098143"/>
            <a:ext cx="316834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400" spc="600" noProof="1">
                <a:solidFill>
                  <a:srgbClr val="686058"/>
                </a:solidFill>
                <a:cs typeface="+mn-ea"/>
                <a:sym typeface="+mn-lt"/>
              </a:rPr>
              <a:t>课前导读</a:t>
            </a:r>
            <a:endParaRPr lang="zh-CN" altLang="en-US" sz="5400" spc="600" noProof="1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680088" y="2962545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680088" y="3149419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 dirty="0">
                  <a:solidFill>
                    <a:srgbClr val="686058"/>
                  </a:solidFill>
                  <a:cs typeface="+mn-ea"/>
                  <a:sym typeface="+mn-lt"/>
                </a:rPr>
                <a:t>课前导读</a:t>
              </a:r>
              <a:endParaRPr lang="zh-CN" altLang="en-US" sz="3600" spc="600" dirty="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14500" y="18113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5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走近作者</a:t>
            </a:r>
            <a:r>
              <a:rPr lang="en-US" altLang="zh-CN" sz="25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---</a:t>
            </a:r>
            <a:r>
              <a:rPr lang="zh-CN" altLang="en-US" sz="25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黄传惕 </a:t>
            </a:r>
            <a:endParaRPr lang="zh-CN" altLang="en-US" sz="2500" dirty="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816100" y="2768601"/>
            <a:ext cx="8229600" cy="2265362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黄传惕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(</a:t>
            </a:r>
            <a:r>
              <a:rPr lang="en-US" altLang="zh-CN" sz="2500" dirty="0" err="1">
                <a:solidFill>
                  <a:srgbClr val="686058"/>
                </a:solidFill>
                <a:cs typeface="+mn-ea"/>
                <a:sym typeface="+mn-lt"/>
              </a:rPr>
              <a:t>tì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)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，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1934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年生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,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湖南省平江县人。现任中央人民广播电台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祖国各地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历史故事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节目编辑。主要作品有：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天安门颂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、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绿色的希望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，长诗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映山红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等。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《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故宫博物院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》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这篇说明文是作者在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1979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年夏天所写。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课前导读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90700" y="1204913"/>
            <a:ext cx="8229600" cy="1143000"/>
          </a:xfrm>
          <a:prstGeom prst="rect">
            <a:avLst/>
          </a:prstGeom>
        </p:spPr>
        <p:txBody>
          <a:bodyPr/>
          <a:lstStyle>
            <a:lvl1pPr algn="ctr" defTabSz="1219200" rtl="0" eaLnBrk="1" latinLnBrk="0" hangingPunct="1">
              <a:spcBef>
                <a:spcPct val="0"/>
              </a:spcBef>
              <a:buNone/>
              <a:defRPr sz="59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500" dirty="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故宫概况 </a:t>
            </a:r>
            <a:endParaRPr lang="zh-CN" altLang="en-US" sz="3500" dirty="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0700" y="1955800"/>
            <a:ext cx="8229600" cy="453072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故宫位于北京市中心，也称“紫禁城”。始建于明永乐四年（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1406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年），建成于永乐十八年（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1420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年），距今约有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600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年的历史。今天人们称她为故宫，意为过去的皇宫。这里曾居住过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24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个皇帝，是明清两代（</a:t>
            </a:r>
            <a:r>
              <a:rPr lang="en-US" altLang="zh-CN" sz="2500" dirty="0">
                <a:solidFill>
                  <a:srgbClr val="686058"/>
                </a:solidFill>
                <a:cs typeface="+mn-ea"/>
                <a:sym typeface="+mn-lt"/>
              </a:rPr>
              <a:t>1368—1911</a:t>
            </a:r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年）的皇宫，现称为“故宫博物院”。故宫的整个建筑金碧辉煌，庄严绚丽，被誉为世界五大宫之一（北京故宫、法国凡尔赛宫、英国白金汉宫、美国白宫、俄罗斯克里姆林宫），并被联合国科教文组织列为“世界文化遗产”。 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27"/>
          <p:cNvCxnSpPr>
            <a:cxnSpLocks noChangeShapeType="1"/>
          </p:cNvCxnSpPr>
          <p:nvPr/>
        </p:nvCxnSpPr>
        <p:spPr bwMode="auto">
          <a:xfrm flipH="1">
            <a:off x="5460501" y="1507049"/>
            <a:ext cx="0" cy="2389090"/>
          </a:xfrm>
          <a:prstGeom prst="line">
            <a:avLst/>
          </a:prstGeom>
          <a:noFill/>
          <a:ln w="19050">
            <a:solidFill>
              <a:srgbClr val="686058">
                <a:alpha val="67842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_14"/>
          <p:cNvSpPr txBox="1">
            <a:spLocks noChangeArrowheads="1"/>
          </p:cNvSpPr>
          <p:nvPr/>
        </p:nvSpPr>
        <p:spPr bwMode="auto">
          <a:xfrm>
            <a:off x="3347873" y="1490325"/>
            <a:ext cx="1376842" cy="11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endParaRPr 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_14"/>
          <p:cNvSpPr txBox="1">
            <a:spLocks noChangeArrowheads="1"/>
          </p:cNvSpPr>
          <p:nvPr/>
        </p:nvSpPr>
        <p:spPr bwMode="auto">
          <a:xfrm>
            <a:off x="4226870" y="2328369"/>
            <a:ext cx="1139286" cy="1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贰</a:t>
            </a:r>
            <a:endParaRPr lang="zh-CN" alt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6160" y="1729294"/>
            <a:ext cx="720107" cy="8553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557561" y="2620167"/>
            <a:ext cx="874130" cy="9510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06848" y="2098143"/>
            <a:ext cx="316834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400" spc="600" noProof="1">
                <a:solidFill>
                  <a:srgbClr val="686058"/>
                </a:solidFill>
                <a:cs typeface="+mn-ea"/>
                <a:sym typeface="+mn-lt"/>
              </a:rPr>
              <a:t>字词积累</a:t>
            </a:r>
            <a:endParaRPr lang="zh-CN" altLang="en-US" sz="5400" spc="600" noProof="1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680088" y="2962545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680088" y="3149419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>
                  <a:solidFill>
                    <a:srgbClr val="686058"/>
                  </a:solidFill>
                  <a:cs typeface="+mn-ea"/>
                  <a:sym typeface="+mn-lt"/>
                </a:rPr>
                <a:t>字词积累</a:t>
              </a:r>
              <a:endParaRPr lang="zh-CN" altLang="en-US" sz="3600" spc="60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42144" y="1662113"/>
            <a:ext cx="12807156" cy="5400675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矗立（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chù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鳌头（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áo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湛蓝（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zhàn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琉璃（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liú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鎏（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liú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）金 </a:t>
            </a:r>
            <a:endParaRPr lang="en-US" altLang="zh-CN" sz="22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蟠龙（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pán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中轴线（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zhóu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金銮殿（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luán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击磬（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qìng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玉玺（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xǐ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</a:t>
            </a:r>
            <a:endParaRPr lang="en-US" altLang="zh-CN" sz="22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檀木（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tán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攒（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cuán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乾清宫（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qián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坤宁宫（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kūn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诏（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zhào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）书  </a:t>
            </a:r>
            <a:endParaRPr lang="en-US" altLang="zh-CN" sz="22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肃穆（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mù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上谕（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yù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  额枋（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fāng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藻井（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zǎo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垂脊（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jǐ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</a:t>
            </a:r>
            <a:endParaRPr lang="en-US" altLang="zh-CN" sz="22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矫健（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jiǎo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妃嫔（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pín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 翊坤宫（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yì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 修缮（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shàn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  迥然不同（</a:t>
            </a:r>
            <a:r>
              <a:rPr lang="en-US" altLang="zh-CN" sz="2200">
                <a:solidFill>
                  <a:srgbClr val="686058"/>
                </a:solidFill>
                <a:cs typeface="+mn-ea"/>
                <a:sym typeface="+mn-lt"/>
              </a:rPr>
              <a:t>jiǒng</a:t>
            </a:r>
            <a:r>
              <a:rPr lang="zh-CN" altLang="en-US" sz="2200">
                <a:solidFill>
                  <a:srgbClr val="686058"/>
                </a:solidFill>
                <a:cs typeface="+mn-ea"/>
                <a:sym typeface="+mn-lt"/>
              </a:rPr>
              <a:t>） </a:t>
            </a:r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  <a:p>
            <a:endParaRPr lang="zh-CN" altLang="en-US" sz="220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0" y="172636"/>
            <a:ext cx="12190413" cy="723617"/>
            <a:chOff x="0" y="652696"/>
            <a:chExt cx="12190413" cy="723617"/>
          </a:xfrm>
        </p:grpSpPr>
        <p:sp>
          <p:nvSpPr>
            <p:cNvPr id="11" name="矩形 10"/>
            <p:cNvSpPr/>
            <p:nvPr/>
          </p:nvSpPr>
          <p:spPr>
            <a:xfrm flipV="1">
              <a:off x="0" y="1330594"/>
              <a:ext cx="12190413" cy="45719"/>
            </a:xfrm>
            <a:prstGeom prst="rect">
              <a:avLst/>
            </a:prstGeom>
            <a:solidFill>
              <a:srgbClr val="68605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2" name="TextBox 8"/>
            <p:cNvSpPr txBox="1">
              <a:spLocks noChangeArrowheads="1"/>
            </p:cNvSpPr>
            <p:nvPr/>
          </p:nvSpPr>
          <p:spPr bwMode="auto">
            <a:xfrm>
              <a:off x="4113211" y="652696"/>
              <a:ext cx="4002090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 anchor="ctr">
              <a:spAutoFit/>
            </a:bodyPr>
            <a:lstStyle/>
            <a:p>
              <a:pPr algn="ctr" eaLnBrk="1" hangingPunct="1"/>
              <a:r>
                <a:rPr lang="zh-CN" altLang="en-US" sz="3600" spc="600" dirty="0">
                  <a:solidFill>
                    <a:srgbClr val="686058"/>
                  </a:solidFill>
                  <a:cs typeface="+mn-ea"/>
                  <a:sym typeface="+mn-lt"/>
                </a:rPr>
                <a:t>字词积累</a:t>
              </a:r>
              <a:endParaRPr lang="zh-CN" altLang="en-US" sz="3600" spc="600" dirty="0">
                <a:solidFill>
                  <a:srgbClr val="686058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62300" y="1784351"/>
            <a:ext cx="6692900" cy="3930650"/>
          </a:xfrm>
          <a:prstGeom prst="rect">
            <a:avLst/>
          </a:prstGeom>
        </p:spPr>
        <p:txBody>
          <a:bodyPr/>
          <a:lstStyle>
            <a:lvl1pPr marL="457200" indent="-4572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3810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3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4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玲珑：精巧细致。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湛蓝：深蓝。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布局：全面安排。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肃穆：严肃而恭敬。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幽雅：幽静而雅致。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悠扬：形容声音时高时低，和谐动听。 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  <a:p>
            <a:r>
              <a:rPr lang="zh-CN" altLang="en-US" sz="2500" dirty="0">
                <a:solidFill>
                  <a:srgbClr val="686058"/>
                </a:solidFill>
                <a:cs typeface="+mn-ea"/>
                <a:sym typeface="+mn-lt"/>
              </a:rPr>
              <a:t>井然有序：形容整齐的样子。 </a:t>
            </a:r>
            <a:endParaRPr lang="zh-CN" altLang="en-US" sz="2500" dirty="0">
              <a:solidFill>
                <a:srgbClr val="686058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包含 建筑物, 户外&#10;&#10;已生成极高可信度的说明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0" y="1240"/>
            <a:ext cx="12190413" cy="6857107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354012" y="342900"/>
            <a:ext cx="11482388" cy="6173786"/>
          </a:xfrm>
          <a:prstGeom prst="rect">
            <a:avLst/>
          </a:prstGeom>
          <a:noFill/>
          <a:ln>
            <a:solidFill>
              <a:srgbClr val="68605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3" name="直接连接符 27"/>
          <p:cNvCxnSpPr>
            <a:cxnSpLocks noChangeShapeType="1"/>
          </p:cNvCxnSpPr>
          <p:nvPr/>
        </p:nvCxnSpPr>
        <p:spPr bwMode="auto">
          <a:xfrm flipH="1">
            <a:off x="5460501" y="1507049"/>
            <a:ext cx="0" cy="2389090"/>
          </a:xfrm>
          <a:prstGeom prst="line">
            <a:avLst/>
          </a:prstGeom>
          <a:noFill/>
          <a:ln w="19050">
            <a:solidFill>
              <a:srgbClr val="686058">
                <a:alpha val="67842"/>
              </a:srgbClr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_14"/>
          <p:cNvSpPr txBox="1">
            <a:spLocks noChangeArrowheads="1"/>
          </p:cNvSpPr>
          <p:nvPr/>
        </p:nvSpPr>
        <p:spPr bwMode="auto">
          <a:xfrm>
            <a:off x="3347873" y="1490325"/>
            <a:ext cx="1376842" cy="119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en-US" altLang="zh-CN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3</a:t>
            </a:r>
            <a:endParaRPr 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" name="_14"/>
          <p:cNvSpPr txBox="1">
            <a:spLocks noChangeArrowheads="1"/>
          </p:cNvSpPr>
          <p:nvPr/>
        </p:nvSpPr>
        <p:spPr bwMode="auto">
          <a:xfrm>
            <a:off x="4226870" y="2328369"/>
            <a:ext cx="1139286" cy="1437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sz="8000" spc="600">
                <a:solidFill>
                  <a:srgbClr val="686058"/>
                </a:solidFill>
                <a:latin typeface="+mn-lt"/>
                <a:ea typeface="+mn-ea"/>
                <a:cs typeface="+mn-ea"/>
                <a:sym typeface="+mn-lt"/>
              </a:rPr>
              <a:t>叁</a:t>
            </a:r>
            <a:endParaRPr lang="zh-CN" altLang="zh-CN" sz="8000" spc="600">
              <a:solidFill>
                <a:srgbClr val="686058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76160" y="1729294"/>
            <a:ext cx="720107" cy="855311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3557561" y="2620167"/>
            <a:ext cx="874130" cy="951052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606848" y="2098143"/>
            <a:ext cx="3168342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 eaLnBrk="1" hangingPunct="1">
              <a:defRPr/>
            </a:pPr>
            <a:r>
              <a:rPr lang="zh-CN" altLang="en-US" sz="5400" spc="600" noProof="1">
                <a:solidFill>
                  <a:srgbClr val="686058"/>
                </a:solidFill>
                <a:cs typeface="+mn-ea"/>
                <a:sym typeface="+mn-lt"/>
              </a:rPr>
              <a:t>课文鉴赏</a:t>
            </a:r>
            <a:endParaRPr lang="zh-CN" altLang="en-US" sz="5400" spc="600" noProof="1">
              <a:solidFill>
                <a:srgbClr val="686058"/>
              </a:solidFill>
              <a:cs typeface="+mn-ea"/>
              <a:sym typeface="+mn-lt"/>
            </a:endParaRPr>
          </a:p>
        </p:txBody>
      </p:sp>
      <p:sp>
        <p:nvSpPr>
          <p:cNvPr id="20" name="TextBox 11"/>
          <p:cNvSpPr txBox="1"/>
          <p:nvPr/>
        </p:nvSpPr>
        <p:spPr>
          <a:xfrm>
            <a:off x="5680088" y="2962545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TextBox 11"/>
          <p:cNvSpPr txBox="1"/>
          <p:nvPr/>
        </p:nvSpPr>
        <p:spPr>
          <a:xfrm>
            <a:off x="5680088" y="3149419"/>
            <a:ext cx="2842445" cy="2462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1">
              <a:defRPr/>
            </a:pPr>
            <a:r>
              <a:rPr lang="zh-CN" altLang="en-US" sz="1000" noProof="1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添加相关标题文字添加相关标题文字相关标题文字</a:t>
            </a:r>
            <a:endParaRPr lang="en-US" altLang="zh-CN" sz="1000" noProof="1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 advTm="1000">
        <p14:warp dir="in"/>
      </p:transition>
    </mc:Choice>
    <mc:Fallback>
      <p:transition spd="slow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0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1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750"/>
                            </p:stCondLst>
                            <p:childTnLst>
                              <p:par>
                                <p:cTn id="3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750"/>
                            </p:stCondLst>
                            <p:childTnLst>
                              <p:par>
                                <p:cTn id="42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250"/>
                            </p:stCondLst>
                            <p:childTnLst>
                              <p:par>
                                <p:cTn id="4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750"/>
                            </p:stCondLst>
                            <p:childTnLst>
                              <p:par>
                                <p:cTn id="5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/>
      <p:bldP spid="15" grpId="0"/>
      <p:bldP spid="19" grpId="0"/>
      <p:bldP spid="20" grpId="0"/>
      <p:bldP spid="21" grpId="0"/>
    </p:bldLst>
  </p:timing>
</p:sld>
</file>

<file path=ppt/tags/tag1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GENSWF_OUTPUT_FILE_NAME" val="33"/>
  <p:tag name="ISPRING_PRESENTATION_TITLE" val="56161"/>
  <p:tag name="ISPRING_ULTRA_SCORM_TRACKING_SLIDES" val="1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ymu1tocg">
      <a:majorFont>
        <a:latin typeface="PangMenZhengDao"/>
        <a:ea typeface="PangMenZhengDao"/>
        <a:cs typeface="Arial"/>
      </a:majorFont>
      <a:minorFont>
        <a:latin typeface="PangMenZhengDao"/>
        <a:ea typeface="PangMenZhengDa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模板网-WWW.1PPT.COM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ymu1tocg">
      <a:majorFont>
        <a:latin typeface="PangMenZhengDao"/>
        <a:ea typeface="PangMenZhengDao"/>
        <a:cs typeface="Arial"/>
      </a:majorFont>
      <a:minorFont>
        <a:latin typeface="PangMenZhengDao"/>
        <a:ea typeface="PangMenZhengDao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2351</Words>
  <Application>WPS 演示</Application>
  <PresentationFormat>自定义</PresentationFormat>
  <Paragraphs>234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0" baseType="lpstr">
      <vt:lpstr>Arial</vt:lpstr>
      <vt:lpstr>宋体</vt:lpstr>
      <vt:lpstr>Wingdings</vt:lpstr>
      <vt:lpstr>微软雅黑</vt:lpstr>
      <vt:lpstr>Calibri</vt:lpstr>
      <vt:lpstr>ITC Avant Garde Std Bk</vt:lpstr>
      <vt:lpstr>Yu Gothic UI</vt:lpstr>
      <vt:lpstr>Agency FB</vt:lpstr>
      <vt:lpstr>Trebuchet MS</vt:lpstr>
      <vt:lpstr>PangMenZhengDao</vt:lpstr>
      <vt:lpstr>Segoe Print</vt:lpstr>
      <vt:lpstr>Arial Unicode MS</vt:lpstr>
      <vt:lpstr>等线</vt:lpstr>
      <vt:lpstr>Arial</vt:lpstr>
      <vt:lpstr>第一PPT，www.1ppt.com</vt:lpstr>
      <vt:lpstr>第一PPT模板网-WWW.1PPT.COM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第一PPT</dc:title>
  <dc:creator>第一PPT</dc:creator>
  <cp:keywords>www.1ppt.com</cp:keywords>
  <dc:description>www.1ppt.com</dc:description>
  <cp:lastModifiedBy>0xa474f97c</cp:lastModifiedBy>
  <cp:revision>3184</cp:revision>
  <dcterms:created xsi:type="dcterms:W3CDTF">2015-12-01T09:06:00Z</dcterms:created>
  <dcterms:modified xsi:type="dcterms:W3CDTF">2025-04-13T16:08:52Z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9937847BD6664BDD8AD65DAAC94E6838_12</vt:lpwstr>
  </property>
  <property fmtid="{D5CDD505-2E9C-101B-9397-08002B2CF9AE}" pid="3" name="KSOProductBuildVer">
    <vt:lpwstr>2052-12.1.0.20784</vt:lpwstr>
  </property>
</Properties>
</file>