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7" r:id="rId2"/>
    <p:sldId id="29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82971" autoAdjust="0"/>
  </p:normalViewPr>
  <p:slideViewPr>
    <p:cSldViewPr snapToGrid="0">
      <p:cViewPr varScale="1">
        <p:scale>
          <a:sx n="153" d="100"/>
          <a:sy n="153" d="100"/>
        </p:scale>
        <p:origin x="108" y="4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74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2020/7/30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2020/7/30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2020/7/30 Thursday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2020/7/30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609AE819-4246-4074-9156-995293953A6E}"/>
              </a:ext>
            </a:extLst>
          </p:cNvPr>
          <p:cNvSpPr/>
          <p:nvPr/>
        </p:nvSpPr>
        <p:spPr>
          <a:xfrm>
            <a:off x="12327" y="437553"/>
            <a:ext cx="9131673" cy="47059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卷形: 水平 123">
            <a:extLst>
              <a:ext uri="{FF2B5EF4-FFF2-40B4-BE49-F238E27FC236}">
                <a16:creationId xmlns:a16="http://schemas.microsoft.com/office/drawing/2014/main" id="{DC552A9C-13B5-4EFF-B124-307C4C53521F}"/>
              </a:ext>
            </a:extLst>
          </p:cNvPr>
          <p:cNvSpPr/>
          <p:nvPr/>
        </p:nvSpPr>
        <p:spPr>
          <a:xfrm>
            <a:off x="50518" y="1877914"/>
            <a:ext cx="3246776" cy="547894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</a:t>
            </a:r>
            <a:r>
              <a:rPr lang="en-US" altLang="zh-CN" sz="1000" dirty="0" err="1"/>
              <a:t>Kylin</a:t>
            </a:r>
            <a:r>
              <a:rPr lang="zh-CN" altLang="en-US" sz="1000" dirty="0"/>
              <a:t>优势？</a:t>
            </a:r>
          </a:p>
        </p:txBody>
      </p:sp>
      <p:sp>
        <p:nvSpPr>
          <p:cNvPr id="122" name="卷形: 水平 121">
            <a:extLst>
              <a:ext uri="{FF2B5EF4-FFF2-40B4-BE49-F238E27FC236}">
                <a16:creationId xmlns:a16="http://schemas.microsoft.com/office/drawing/2014/main" id="{96A18E58-C96C-4A51-9055-0B3EFA778976}"/>
              </a:ext>
            </a:extLst>
          </p:cNvPr>
          <p:cNvSpPr/>
          <p:nvPr/>
        </p:nvSpPr>
        <p:spPr>
          <a:xfrm>
            <a:off x="66198" y="445483"/>
            <a:ext cx="3700822" cy="62073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、项目需求；</a:t>
            </a:r>
            <a:r>
              <a:rPr lang="en-US" altLang="zh-CN" sz="1000" dirty="0"/>
              <a:t>2</a:t>
            </a:r>
            <a:r>
              <a:rPr lang="zh-CN" altLang="en-US" sz="1000" dirty="0"/>
              <a:t>、集群规模；</a:t>
            </a:r>
            <a:r>
              <a:rPr lang="en-US" altLang="zh-CN" sz="1000" dirty="0"/>
              <a:t>3</a:t>
            </a:r>
            <a:r>
              <a:rPr lang="zh-CN" altLang="en-US" sz="1000" dirty="0"/>
              <a:t>、服务器选型；</a:t>
            </a:r>
            <a:r>
              <a:rPr lang="en-US" altLang="zh-CN" sz="1000" dirty="0"/>
              <a:t>4</a:t>
            </a:r>
            <a:r>
              <a:rPr lang="zh-CN" altLang="en-US" sz="1000" dirty="0"/>
              <a:t>、框架版本选型；</a:t>
            </a:r>
            <a:r>
              <a:rPr lang="en-US" altLang="zh-CN" sz="1000" dirty="0"/>
              <a:t>5</a:t>
            </a:r>
            <a:r>
              <a:rPr lang="zh-CN" altLang="en-US" sz="1000" dirty="0"/>
              <a:t>、技术选型</a:t>
            </a: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12069BE4-C250-41F5-991C-5218ED0060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808" y="4066250"/>
            <a:ext cx="4122841" cy="929715"/>
          </a:xfrm>
          <a:prstGeom prst="rect">
            <a:avLst/>
          </a:prstGeom>
        </p:spPr>
      </p:pic>
      <p:sp>
        <p:nvSpPr>
          <p:cNvPr id="3" name="卷形: 水平 2">
            <a:extLst>
              <a:ext uri="{FF2B5EF4-FFF2-40B4-BE49-F238E27FC236}">
                <a16:creationId xmlns:a16="http://schemas.microsoft.com/office/drawing/2014/main" id="{7F39B93D-8E97-44D9-8EB1-93D373AA01F9}"/>
              </a:ext>
            </a:extLst>
          </p:cNvPr>
          <p:cNvSpPr/>
          <p:nvPr/>
        </p:nvSpPr>
        <p:spPr>
          <a:xfrm>
            <a:off x="148752" y="447541"/>
            <a:ext cx="3487704" cy="62073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Nginx:</a:t>
            </a:r>
            <a:r>
              <a:rPr lang="zh-CN" altLang="en-US" sz="1000" dirty="0">
                <a:solidFill>
                  <a:srgbClr val="FF0000"/>
                </a:solidFill>
              </a:rPr>
              <a:t>负载均衡；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130" name="卷形: 水平 129">
            <a:extLst>
              <a:ext uri="{FF2B5EF4-FFF2-40B4-BE49-F238E27FC236}">
                <a16:creationId xmlns:a16="http://schemas.microsoft.com/office/drawing/2014/main" id="{501C4B18-DCAD-4083-BD18-BB78BB562EEB}"/>
              </a:ext>
            </a:extLst>
          </p:cNvPr>
          <p:cNvSpPr/>
          <p:nvPr/>
        </p:nvSpPr>
        <p:spPr>
          <a:xfrm>
            <a:off x="251817" y="460246"/>
            <a:ext cx="3700822" cy="62073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、日志保存多久？</a:t>
            </a:r>
            <a:r>
              <a:rPr lang="en-US" altLang="zh-CN" sz="1000" dirty="0"/>
              <a:t>30</a:t>
            </a:r>
            <a:r>
              <a:rPr lang="zh-CN" altLang="en-US" sz="1000" dirty="0"/>
              <a:t>天。</a:t>
            </a:r>
            <a:r>
              <a:rPr lang="en-US" altLang="zh-CN" sz="1000" dirty="0"/>
              <a:t>2</a:t>
            </a:r>
            <a:r>
              <a:rPr lang="zh-CN" altLang="en-US" sz="1000" dirty="0"/>
              <a:t>、有什么作用？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20A942-A6B3-4053-BF24-03087CE18B21}"/>
              </a:ext>
            </a:extLst>
          </p:cNvPr>
          <p:cNvSpPr/>
          <p:nvPr/>
        </p:nvSpPr>
        <p:spPr>
          <a:xfrm>
            <a:off x="437858" y="-8764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二、详解数仓面试题</a:t>
            </a:r>
            <a:r>
              <a:rPr lang="en-US" altLang="zh-CN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新版离线数仓项目</a:t>
            </a:r>
            <a:endParaRPr lang="en-US" altLang="zh-CN" sz="2000" dirty="0">
              <a:ln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74DD3-E7CE-430D-A39B-216C28333151}"/>
              </a:ext>
            </a:extLst>
          </p:cNvPr>
          <p:cNvSpPr/>
          <p:nvPr/>
        </p:nvSpPr>
        <p:spPr>
          <a:xfrm>
            <a:off x="2621017" y="1327706"/>
            <a:ext cx="809360" cy="38749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业务数据</a:t>
            </a:r>
          </a:p>
          <a:p>
            <a:pPr algn="ctr"/>
            <a:r>
              <a:rPr lang="en-US" altLang="zh-CN" sz="1000" dirty="0"/>
              <a:t>MySQL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C23B1F-6D04-4231-B1C7-104A3239EDDE}"/>
              </a:ext>
            </a:extLst>
          </p:cNvPr>
          <p:cNvSpPr/>
          <p:nvPr/>
        </p:nvSpPr>
        <p:spPr>
          <a:xfrm>
            <a:off x="718824" y="1346368"/>
            <a:ext cx="629907" cy="2880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Nginx</a:t>
            </a:r>
            <a:endParaRPr lang="zh-CN" altLang="en-US" sz="1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CCD6FB-6BF2-4221-A7D2-C724AEA08876}"/>
              </a:ext>
            </a:extLst>
          </p:cNvPr>
          <p:cNvSpPr/>
          <p:nvPr/>
        </p:nvSpPr>
        <p:spPr>
          <a:xfrm>
            <a:off x="1483306" y="1538474"/>
            <a:ext cx="1010646" cy="37247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Springboot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6D3F687-76C5-4ED6-A7C2-C229A705FCE1}"/>
              </a:ext>
            </a:extLst>
          </p:cNvPr>
          <p:cNvSpPr/>
          <p:nvPr/>
        </p:nvSpPr>
        <p:spPr>
          <a:xfrm>
            <a:off x="1483305" y="1087532"/>
            <a:ext cx="1010646" cy="37247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Springboot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62CE155-5681-41BA-BC29-B41411A4C499}"/>
              </a:ext>
            </a:extLst>
          </p:cNvPr>
          <p:cNvSpPr/>
          <p:nvPr/>
        </p:nvSpPr>
        <p:spPr>
          <a:xfrm>
            <a:off x="64990" y="1174296"/>
            <a:ext cx="500133" cy="6321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282EAB1-305E-43FA-B964-CA91464A803C}"/>
              </a:ext>
            </a:extLst>
          </p:cNvPr>
          <p:cNvCxnSpPr>
            <a:stCxn id="60" idx="3"/>
            <a:endCxn id="20" idx="1"/>
          </p:cNvCxnSpPr>
          <p:nvPr/>
        </p:nvCxnSpPr>
        <p:spPr>
          <a:xfrm>
            <a:off x="565123" y="1490384"/>
            <a:ext cx="15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398C5FE-CA96-465A-84A9-98F36FFA8389}"/>
              </a:ext>
            </a:extLst>
          </p:cNvPr>
          <p:cNvCxnSpPr>
            <a:stCxn id="20" idx="3"/>
            <a:endCxn id="29" idx="1"/>
          </p:cNvCxnSpPr>
          <p:nvPr/>
        </p:nvCxnSpPr>
        <p:spPr>
          <a:xfrm flipV="1">
            <a:off x="1348731" y="1273769"/>
            <a:ext cx="134574" cy="21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FFA8D33-1BDA-4E5E-ABAB-12F9AC050CE3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>
            <a:off x="1348731" y="1490384"/>
            <a:ext cx="134575" cy="23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897FC38-E163-4397-8C9A-C23335207201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2493951" y="1273769"/>
            <a:ext cx="127066" cy="24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739FE78-D3F1-4967-B708-BDC9E117E1B1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 flipV="1">
            <a:off x="2493952" y="1521454"/>
            <a:ext cx="127065" cy="20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47E68F38-631A-4329-91E9-A3B2542F2D79}"/>
              </a:ext>
            </a:extLst>
          </p:cNvPr>
          <p:cNvSpPr/>
          <p:nvPr/>
        </p:nvSpPr>
        <p:spPr>
          <a:xfrm>
            <a:off x="6075279" y="2930390"/>
            <a:ext cx="898670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集群存储</a:t>
            </a:r>
            <a:endParaRPr lang="en-US" altLang="zh-CN" sz="900" dirty="0"/>
          </a:p>
          <a:p>
            <a:pPr algn="ctr"/>
            <a:r>
              <a:rPr lang="en-US" altLang="zh-CN" sz="900" dirty="0"/>
              <a:t>Hadoop3.1.3</a:t>
            </a:r>
            <a:endParaRPr lang="zh-CN" altLang="en-US" sz="9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04931DA-3A3C-4553-AC97-40EA79BF0ED9}"/>
              </a:ext>
            </a:extLst>
          </p:cNvPr>
          <p:cNvSpPr/>
          <p:nvPr/>
        </p:nvSpPr>
        <p:spPr>
          <a:xfrm>
            <a:off x="5257740" y="2928415"/>
            <a:ext cx="664096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消费</a:t>
            </a:r>
            <a:r>
              <a:rPr lang="en-US" altLang="zh-CN" sz="900" dirty="0">
                <a:solidFill>
                  <a:schemeClr val="bg1"/>
                </a:solidFill>
              </a:rPr>
              <a:t>Flume1.9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34035BD-63DA-406D-BB17-03A24AE78EB2}"/>
              </a:ext>
            </a:extLst>
          </p:cNvPr>
          <p:cNvSpPr/>
          <p:nvPr/>
        </p:nvSpPr>
        <p:spPr>
          <a:xfrm>
            <a:off x="7040967" y="762290"/>
            <a:ext cx="1095330" cy="37308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D20653F-3663-4253-9D7C-8D774AAF0480}"/>
              </a:ext>
            </a:extLst>
          </p:cNvPr>
          <p:cNvSpPr/>
          <p:nvPr/>
        </p:nvSpPr>
        <p:spPr>
          <a:xfrm>
            <a:off x="8349930" y="754211"/>
            <a:ext cx="754790" cy="4027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Superset</a:t>
            </a:r>
            <a:endParaRPr lang="zh-CN" altLang="en-US" sz="10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F0BF3D3-1BC2-480D-BEF5-D956B08A315C}"/>
              </a:ext>
            </a:extLst>
          </p:cNvPr>
          <p:cNvCxnSpPr>
            <a:cxnSpLocks/>
            <a:stCxn id="70" idx="3"/>
            <a:endCxn id="68" idx="1"/>
          </p:cNvCxnSpPr>
          <p:nvPr/>
        </p:nvCxnSpPr>
        <p:spPr>
          <a:xfrm>
            <a:off x="5921836" y="3114957"/>
            <a:ext cx="153443" cy="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90358B5-D5E5-4853-A4F2-FBAE840D69B3}"/>
              </a:ext>
            </a:extLst>
          </p:cNvPr>
          <p:cNvCxnSpPr>
            <a:cxnSpLocks/>
          </p:cNvCxnSpPr>
          <p:nvPr/>
        </p:nvCxnSpPr>
        <p:spPr>
          <a:xfrm>
            <a:off x="7006982" y="3109708"/>
            <a:ext cx="86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6E90381-D8EE-4FA5-AB94-9385C605DBDA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 flipV="1">
            <a:off x="3430377" y="1521453"/>
            <a:ext cx="153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CAB8A534-BC55-45E0-9D1C-26FE90398F3C}"/>
              </a:ext>
            </a:extLst>
          </p:cNvPr>
          <p:cNvSpPr/>
          <p:nvPr/>
        </p:nvSpPr>
        <p:spPr>
          <a:xfrm>
            <a:off x="3583935" y="1327706"/>
            <a:ext cx="754790" cy="387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9A491B1-AAC3-4D0C-9F89-82385A797D24}"/>
              </a:ext>
            </a:extLst>
          </p:cNvPr>
          <p:cNvCxnSpPr>
            <a:cxnSpLocks/>
            <a:stCxn id="79" idx="2"/>
            <a:endCxn id="68" idx="0"/>
          </p:cNvCxnSpPr>
          <p:nvPr/>
        </p:nvCxnSpPr>
        <p:spPr>
          <a:xfrm>
            <a:off x="3961330" y="1715200"/>
            <a:ext cx="2563284" cy="121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CFE19763-DB94-4AA9-9CD8-27658929A9BB}"/>
              </a:ext>
            </a:extLst>
          </p:cNvPr>
          <p:cNvSpPr/>
          <p:nvPr/>
        </p:nvSpPr>
        <p:spPr>
          <a:xfrm>
            <a:off x="8343191" y="2729855"/>
            <a:ext cx="754790" cy="3730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即席查询</a:t>
            </a:r>
            <a:endParaRPr lang="en-US" altLang="zh-CN" sz="1000" dirty="0"/>
          </a:p>
          <a:p>
            <a:pPr algn="ctr"/>
            <a:r>
              <a:rPr lang="en-US" altLang="zh-CN" sz="1000" dirty="0"/>
              <a:t>Presto</a:t>
            </a:r>
            <a:endParaRPr lang="zh-CN" altLang="en-US" sz="10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1B10AA2-AEFA-4362-A6EC-C226E1AA338F}"/>
              </a:ext>
            </a:extLst>
          </p:cNvPr>
          <p:cNvSpPr/>
          <p:nvPr/>
        </p:nvSpPr>
        <p:spPr>
          <a:xfrm>
            <a:off x="8336793" y="3589648"/>
            <a:ext cx="772950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多维分析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Kylin</a:t>
            </a:r>
            <a:endParaRPr lang="zh-CN" altLang="en-US" sz="10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0E1F583-D6D8-4B71-A958-51BE28975DE2}"/>
              </a:ext>
            </a:extLst>
          </p:cNvPr>
          <p:cNvSpPr/>
          <p:nvPr/>
        </p:nvSpPr>
        <p:spPr>
          <a:xfrm>
            <a:off x="6321587" y="4599285"/>
            <a:ext cx="851073" cy="3730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元数据管理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Atlas2.0</a:t>
            </a:r>
            <a:endParaRPr lang="zh-CN" altLang="en-US" sz="10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A667649-EA43-4B99-BA3B-E15156FCB4AD}"/>
              </a:ext>
            </a:extLst>
          </p:cNvPr>
          <p:cNvSpPr/>
          <p:nvPr/>
        </p:nvSpPr>
        <p:spPr>
          <a:xfrm>
            <a:off x="8210048" y="4571593"/>
            <a:ext cx="891593" cy="37308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质量管理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Griffin</a:t>
            </a:r>
            <a:endParaRPr lang="zh-CN" altLang="en-US" sz="10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F98955D-FAAA-43EA-AD03-6EE2EA9A6A7D}"/>
              </a:ext>
            </a:extLst>
          </p:cNvPr>
          <p:cNvSpPr/>
          <p:nvPr/>
        </p:nvSpPr>
        <p:spPr>
          <a:xfrm>
            <a:off x="4505437" y="1307155"/>
            <a:ext cx="2439234" cy="4104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监控</a:t>
            </a:r>
            <a:endParaRPr lang="en-US" altLang="zh-CN" sz="1000" dirty="0"/>
          </a:p>
          <a:p>
            <a:pPr algn="ctr"/>
            <a:r>
              <a:rPr lang="en-US" altLang="zh-CN" sz="1000" dirty="0"/>
              <a:t>Zabbix  &amp;  Grafana</a:t>
            </a:r>
            <a:endParaRPr lang="zh-CN" altLang="en-US" sz="10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4C3B242-1684-40A3-A2DE-1E32EBFAFF46}"/>
              </a:ext>
            </a:extLst>
          </p:cNvPr>
          <p:cNvSpPr/>
          <p:nvPr/>
        </p:nvSpPr>
        <p:spPr>
          <a:xfrm>
            <a:off x="5300116" y="4596320"/>
            <a:ext cx="898670" cy="38967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定时调度</a:t>
            </a:r>
            <a:endParaRPr lang="en-US" altLang="zh-CN" sz="900" dirty="0"/>
          </a:p>
          <a:p>
            <a:pPr algn="ctr"/>
            <a:r>
              <a:rPr lang="en-US" altLang="zh-CN" sz="900" dirty="0"/>
              <a:t>Azkaban3.8.4</a:t>
            </a:r>
            <a:endParaRPr lang="zh-CN" altLang="en-US" sz="9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9BB224D-E53B-4769-8821-6CAA51152616}"/>
              </a:ext>
            </a:extLst>
          </p:cNvPr>
          <p:cNvSpPr/>
          <p:nvPr/>
        </p:nvSpPr>
        <p:spPr>
          <a:xfrm>
            <a:off x="4211660" y="4580685"/>
            <a:ext cx="999284" cy="42344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分布式协调</a:t>
            </a:r>
            <a:endParaRPr lang="en-US" altLang="zh-CN" sz="900" dirty="0"/>
          </a:p>
          <a:p>
            <a:pPr algn="ctr"/>
            <a:r>
              <a:rPr lang="en-US" altLang="zh-CN" sz="900" dirty="0"/>
              <a:t>Zookeeper3.5.7</a:t>
            </a:r>
            <a:endParaRPr lang="zh-CN" altLang="en-US" sz="9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1FE7B28-7912-4AEF-8D42-B82CA3BBA8DE}"/>
              </a:ext>
            </a:extLst>
          </p:cNvPr>
          <p:cNvSpPr/>
          <p:nvPr/>
        </p:nvSpPr>
        <p:spPr>
          <a:xfrm>
            <a:off x="7228570" y="4587889"/>
            <a:ext cx="858677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权限管理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Ranger2.0</a:t>
            </a:r>
            <a:endParaRPr lang="zh-CN" altLang="en-US" sz="10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FAD5827-2E33-4545-AD0F-1215D744CE74}"/>
              </a:ext>
            </a:extLst>
          </p:cNvPr>
          <p:cNvSpPr/>
          <p:nvPr/>
        </p:nvSpPr>
        <p:spPr>
          <a:xfrm>
            <a:off x="53588" y="2465724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782EE95-CC37-4889-815E-C364327E1D43}"/>
              </a:ext>
            </a:extLst>
          </p:cNvPr>
          <p:cNvSpPr/>
          <p:nvPr/>
        </p:nvSpPr>
        <p:spPr>
          <a:xfrm>
            <a:off x="1488396" y="2442815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Springboot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A7B9CE5-59E8-45BE-8861-13818BE558C1}"/>
              </a:ext>
            </a:extLst>
          </p:cNvPr>
          <p:cNvSpPr/>
          <p:nvPr/>
        </p:nvSpPr>
        <p:spPr>
          <a:xfrm>
            <a:off x="723914" y="2939025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Nginx</a:t>
            </a:r>
            <a:endParaRPr lang="zh-CN" altLang="en-US" sz="10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58B5AD4-D7B0-466A-8F41-A3F0D4991634}"/>
              </a:ext>
            </a:extLst>
          </p:cNvPr>
          <p:cNvSpPr/>
          <p:nvPr/>
        </p:nvSpPr>
        <p:spPr>
          <a:xfrm>
            <a:off x="1488395" y="3435235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Springboot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B1585AE-D2FE-4399-8026-36698E0DBEAA}"/>
              </a:ext>
            </a:extLst>
          </p:cNvPr>
          <p:cNvSpPr/>
          <p:nvPr/>
        </p:nvSpPr>
        <p:spPr>
          <a:xfrm>
            <a:off x="2619965" y="2442815"/>
            <a:ext cx="693583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logFile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8B03D93-91C4-42D2-87A6-2320E5A92C29}"/>
              </a:ext>
            </a:extLst>
          </p:cNvPr>
          <p:cNvSpPr/>
          <p:nvPr/>
        </p:nvSpPr>
        <p:spPr>
          <a:xfrm>
            <a:off x="2619965" y="3435235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logFile</a:t>
            </a:r>
            <a:endParaRPr lang="zh-CN" altLang="en-US" sz="10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1D371E8-B54E-4866-A26E-5D447C77B56A}"/>
              </a:ext>
            </a:extLst>
          </p:cNvPr>
          <p:cNvSpPr/>
          <p:nvPr/>
        </p:nvSpPr>
        <p:spPr>
          <a:xfrm>
            <a:off x="3428121" y="2442815"/>
            <a:ext cx="693583" cy="3730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95362B2-3E16-46F0-B6E9-5A0FDD94D975}"/>
              </a:ext>
            </a:extLst>
          </p:cNvPr>
          <p:cNvSpPr/>
          <p:nvPr/>
        </p:nvSpPr>
        <p:spPr>
          <a:xfrm>
            <a:off x="3428121" y="3435235"/>
            <a:ext cx="693583" cy="3730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1FB92E4-FC4D-4BEA-8B11-51317E052EB9}"/>
              </a:ext>
            </a:extLst>
          </p:cNvPr>
          <p:cNvSpPr/>
          <p:nvPr/>
        </p:nvSpPr>
        <p:spPr>
          <a:xfrm>
            <a:off x="4310175" y="2442815"/>
            <a:ext cx="740608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55FB0E5-CD49-4AC0-8A0D-5EEFAD8F0D40}"/>
              </a:ext>
            </a:extLst>
          </p:cNvPr>
          <p:cNvSpPr/>
          <p:nvPr/>
        </p:nvSpPr>
        <p:spPr>
          <a:xfrm>
            <a:off x="4310174" y="2939025"/>
            <a:ext cx="747814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67D71DF-83C3-4768-AC30-F9B6BEBF7159}"/>
              </a:ext>
            </a:extLst>
          </p:cNvPr>
          <p:cNvSpPr/>
          <p:nvPr/>
        </p:nvSpPr>
        <p:spPr>
          <a:xfrm>
            <a:off x="4303708" y="3435235"/>
            <a:ext cx="740608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83C1509-8F29-4F31-8E65-48EA892024C0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>
            <a:off x="553721" y="3125567"/>
            <a:ext cx="170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563662E-7B50-4D70-9D31-631B91A23128}"/>
              </a:ext>
            </a:extLst>
          </p:cNvPr>
          <p:cNvCxnSpPr>
            <a:stCxn id="59" idx="3"/>
            <a:endCxn id="58" idx="1"/>
          </p:cNvCxnSpPr>
          <p:nvPr/>
        </p:nvCxnSpPr>
        <p:spPr>
          <a:xfrm flipV="1">
            <a:off x="1353821" y="2629357"/>
            <a:ext cx="134575" cy="49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BAE89AA-5229-4178-95BD-44FA08681E22}"/>
              </a:ext>
            </a:extLst>
          </p:cNvPr>
          <p:cNvCxnSpPr>
            <a:stCxn id="59" idx="3"/>
            <a:endCxn id="62" idx="1"/>
          </p:cNvCxnSpPr>
          <p:nvPr/>
        </p:nvCxnSpPr>
        <p:spPr>
          <a:xfrm>
            <a:off x="1353821" y="3125567"/>
            <a:ext cx="134574" cy="49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42A1E59-6087-45CC-A7F2-CF77E7CA69F8}"/>
              </a:ext>
            </a:extLst>
          </p:cNvPr>
          <p:cNvCxnSpPr>
            <a:cxnSpLocks/>
            <a:stCxn id="58" idx="3"/>
            <a:endCxn id="67" idx="1"/>
          </p:cNvCxnSpPr>
          <p:nvPr/>
        </p:nvCxnSpPr>
        <p:spPr>
          <a:xfrm>
            <a:off x="2499042" y="2629357"/>
            <a:ext cx="1209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A78B1B7-7801-4C11-8DBB-11E80A206FD0}"/>
              </a:ext>
            </a:extLst>
          </p:cNvPr>
          <p:cNvCxnSpPr>
            <a:cxnSpLocks/>
            <a:stCxn id="62" idx="3"/>
            <a:endCxn id="82" idx="1"/>
          </p:cNvCxnSpPr>
          <p:nvPr/>
        </p:nvCxnSpPr>
        <p:spPr>
          <a:xfrm>
            <a:off x="2499041" y="3621777"/>
            <a:ext cx="120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55C2E18-D376-4E9D-9CC2-6F4FBB07FED9}"/>
              </a:ext>
            </a:extLst>
          </p:cNvPr>
          <p:cNvCxnSpPr>
            <a:cxnSpLocks/>
            <a:stCxn id="67" idx="3"/>
            <a:endCxn id="84" idx="1"/>
          </p:cNvCxnSpPr>
          <p:nvPr/>
        </p:nvCxnSpPr>
        <p:spPr>
          <a:xfrm>
            <a:off x="3313548" y="2629357"/>
            <a:ext cx="114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3A92270-33A3-4D7B-B4BE-04BBB0F8EC19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>
            <a:off x="3313549" y="3621777"/>
            <a:ext cx="114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C9D897A-1654-4455-9099-47D3A014D3B0}"/>
              </a:ext>
            </a:extLst>
          </p:cNvPr>
          <p:cNvCxnSpPr>
            <a:cxnSpLocks/>
            <a:stCxn id="84" idx="3"/>
            <a:endCxn id="104" idx="1"/>
          </p:cNvCxnSpPr>
          <p:nvPr/>
        </p:nvCxnSpPr>
        <p:spPr>
          <a:xfrm>
            <a:off x="4121704" y="2629357"/>
            <a:ext cx="135211" cy="49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4A96939-2140-4E33-A889-0005F2557E93}"/>
              </a:ext>
            </a:extLst>
          </p:cNvPr>
          <p:cNvCxnSpPr>
            <a:cxnSpLocks/>
            <a:stCxn id="85" idx="3"/>
            <a:endCxn id="104" idx="1"/>
          </p:cNvCxnSpPr>
          <p:nvPr/>
        </p:nvCxnSpPr>
        <p:spPr>
          <a:xfrm flipV="1">
            <a:off x="4121704" y="3128437"/>
            <a:ext cx="135211" cy="49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7730990E-F51E-4615-BDCD-86A7FF50BC74}"/>
              </a:ext>
            </a:extLst>
          </p:cNvPr>
          <p:cNvSpPr/>
          <p:nvPr/>
        </p:nvSpPr>
        <p:spPr>
          <a:xfrm>
            <a:off x="4256915" y="2366414"/>
            <a:ext cx="825596" cy="15240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BAD192C-45F8-4227-9024-26EE48BAF7A9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5082511" y="3114957"/>
            <a:ext cx="193891" cy="1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箭头: 上下 105">
            <a:extLst>
              <a:ext uri="{FF2B5EF4-FFF2-40B4-BE49-F238E27FC236}">
                <a16:creationId xmlns:a16="http://schemas.microsoft.com/office/drawing/2014/main" id="{93786EF2-AD3D-43C5-9ED2-8771AD566B93}"/>
              </a:ext>
            </a:extLst>
          </p:cNvPr>
          <p:cNvSpPr/>
          <p:nvPr/>
        </p:nvSpPr>
        <p:spPr>
          <a:xfrm>
            <a:off x="4583477" y="3904915"/>
            <a:ext cx="203128" cy="6757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E2C4DA69-E263-4A61-8F6E-A84AFF13AE89}"/>
              </a:ext>
            </a:extLst>
          </p:cNvPr>
          <p:cNvSpPr/>
          <p:nvPr/>
        </p:nvSpPr>
        <p:spPr>
          <a:xfrm>
            <a:off x="3636456" y="1078274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24</a:t>
            </a:r>
            <a:r>
              <a:rPr lang="zh-CN" altLang="en-US" sz="1200" dirty="0">
                <a:solidFill>
                  <a:srgbClr val="FF0000"/>
                </a:solidFill>
              </a:rPr>
              <a:t>张表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C302A62-24AD-44CF-A6D4-D701A437218E}"/>
              </a:ext>
            </a:extLst>
          </p:cNvPr>
          <p:cNvSpPr/>
          <p:nvPr/>
        </p:nvSpPr>
        <p:spPr>
          <a:xfrm>
            <a:off x="3414273" y="2983197"/>
            <a:ext cx="650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11</a:t>
            </a:r>
            <a:r>
              <a:rPr lang="zh-CN" altLang="en-US" sz="1200" dirty="0">
                <a:solidFill>
                  <a:srgbClr val="FF0000"/>
                </a:solidFill>
              </a:rPr>
              <a:t>张表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1AEE8FF-B071-465E-822B-14962AE08C99}"/>
              </a:ext>
            </a:extLst>
          </p:cNvPr>
          <p:cNvSpPr/>
          <p:nvPr/>
        </p:nvSpPr>
        <p:spPr>
          <a:xfrm>
            <a:off x="7097521" y="2297254"/>
            <a:ext cx="996581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61D3372-337B-4053-8897-FD23FF9F388E}"/>
              </a:ext>
            </a:extLst>
          </p:cNvPr>
          <p:cNvSpPr/>
          <p:nvPr/>
        </p:nvSpPr>
        <p:spPr>
          <a:xfrm>
            <a:off x="7097521" y="2731998"/>
            <a:ext cx="996581" cy="3730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数据主题层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DWT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22B00D1-2079-45B0-9E93-607602D06457}"/>
              </a:ext>
            </a:extLst>
          </p:cNvPr>
          <p:cNvSpPr/>
          <p:nvPr/>
        </p:nvSpPr>
        <p:spPr>
          <a:xfrm>
            <a:off x="7097521" y="3166742"/>
            <a:ext cx="996581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A4E2F3A-EDEA-4E1B-A630-FDD290B0D576}"/>
              </a:ext>
            </a:extLst>
          </p:cNvPr>
          <p:cNvSpPr/>
          <p:nvPr/>
        </p:nvSpPr>
        <p:spPr>
          <a:xfrm>
            <a:off x="7093005" y="3601486"/>
            <a:ext cx="996581" cy="37308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FA807110-1652-42E4-A2AD-7381687093F5}"/>
              </a:ext>
            </a:extLst>
          </p:cNvPr>
          <p:cNvSpPr/>
          <p:nvPr/>
        </p:nvSpPr>
        <p:spPr>
          <a:xfrm>
            <a:off x="7093004" y="4036230"/>
            <a:ext cx="996581" cy="3730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C9BDB22-4B9D-4EB5-81BB-E7AF4186DB59}"/>
              </a:ext>
            </a:extLst>
          </p:cNvPr>
          <p:cNvSpPr/>
          <p:nvPr/>
        </p:nvSpPr>
        <p:spPr>
          <a:xfrm>
            <a:off x="7054993" y="1847281"/>
            <a:ext cx="1081304" cy="2613998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B639C7E-45BA-4C6F-9F51-1066F9AD13F3}"/>
              </a:ext>
            </a:extLst>
          </p:cNvPr>
          <p:cNvCxnSpPr>
            <a:cxnSpLocks/>
            <a:stCxn id="137" idx="0"/>
            <a:endCxn id="71" idx="2"/>
          </p:cNvCxnSpPr>
          <p:nvPr/>
        </p:nvCxnSpPr>
        <p:spPr>
          <a:xfrm flipH="1" flipV="1">
            <a:off x="7588632" y="1135374"/>
            <a:ext cx="4407" cy="17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A7F0CDAA-23C3-4CF5-9EC0-E143A7F8C66C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8136297" y="948832"/>
            <a:ext cx="213633" cy="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E21A43D6-E3BF-46B0-BF87-300445D12A7A}"/>
              </a:ext>
            </a:extLst>
          </p:cNvPr>
          <p:cNvCxnSpPr>
            <a:cxnSpLocks/>
            <a:stCxn id="125" idx="3"/>
            <a:endCxn id="81" idx="1"/>
          </p:cNvCxnSpPr>
          <p:nvPr/>
        </p:nvCxnSpPr>
        <p:spPr>
          <a:xfrm flipV="1">
            <a:off x="8094102" y="2916397"/>
            <a:ext cx="249089" cy="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FAF991A8-C65D-4277-A251-5CCA1776B4D7}"/>
              </a:ext>
            </a:extLst>
          </p:cNvPr>
          <p:cNvCxnSpPr>
            <a:cxnSpLocks/>
            <a:stCxn id="126" idx="3"/>
            <a:endCxn id="81" idx="1"/>
          </p:cNvCxnSpPr>
          <p:nvPr/>
        </p:nvCxnSpPr>
        <p:spPr>
          <a:xfrm flipV="1">
            <a:off x="8094102" y="2916397"/>
            <a:ext cx="249089" cy="43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C70A0ED-6412-47E2-86EB-C58D70188EB0}"/>
              </a:ext>
            </a:extLst>
          </p:cNvPr>
          <p:cNvCxnSpPr>
            <a:cxnSpLocks/>
            <a:stCxn id="127" idx="3"/>
            <a:endCxn id="83" idx="1"/>
          </p:cNvCxnSpPr>
          <p:nvPr/>
        </p:nvCxnSpPr>
        <p:spPr>
          <a:xfrm flipV="1">
            <a:off x="8089586" y="3776190"/>
            <a:ext cx="247207" cy="1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FA23AD2F-3F15-4AE8-AA33-47D962A6D9F6}"/>
              </a:ext>
            </a:extLst>
          </p:cNvPr>
          <p:cNvSpPr/>
          <p:nvPr/>
        </p:nvSpPr>
        <p:spPr>
          <a:xfrm>
            <a:off x="7049782" y="1837397"/>
            <a:ext cx="10374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数仓近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张表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EC87A771-0154-4E1C-80AE-DB0D0614330D}"/>
              </a:ext>
            </a:extLst>
          </p:cNvPr>
          <p:cNvSpPr/>
          <p:nvPr/>
        </p:nvSpPr>
        <p:spPr>
          <a:xfrm>
            <a:off x="6991286" y="491084"/>
            <a:ext cx="19924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多个指标（拆单等复杂业务）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pic>
        <p:nvPicPr>
          <p:cNvPr id="163" name="图片 162">
            <a:extLst>
              <a:ext uri="{FF2B5EF4-FFF2-40B4-BE49-F238E27FC236}">
                <a16:creationId xmlns:a16="http://schemas.microsoft.com/office/drawing/2014/main" id="{104CD3A7-6575-45B8-8ED1-606FA8FF262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450" y="437552"/>
            <a:ext cx="2432220" cy="874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7997C5F-5F0E-4DF4-8918-7850450FFB1C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8084302" y="2916397"/>
            <a:ext cx="258889" cy="87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图片 163">
            <a:extLst>
              <a:ext uri="{FF2B5EF4-FFF2-40B4-BE49-F238E27FC236}">
                <a16:creationId xmlns:a16="http://schemas.microsoft.com/office/drawing/2014/main" id="{76047C09-CA14-4D86-8F06-40CFCF23B58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820" y="3890460"/>
            <a:ext cx="3290956" cy="1238584"/>
          </a:xfrm>
          <a:prstGeom prst="rect">
            <a:avLst/>
          </a:prstGeom>
          <a:ln w="3175">
            <a:solidFill>
              <a:srgbClr val="E7E6E6">
                <a:lumMod val="75000"/>
              </a:srgbClr>
            </a:solidFill>
          </a:ln>
        </p:spPr>
      </p:pic>
      <p:sp>
        <p:nvSpPr>
          <p:cNvPr id="181" name="矩形 180">
            <a:extLst>
              <a:ext uri="{FF2B5EF4-FFF2-40B4-BE49-F238E27FC236}">
                <a16:creationId xmlns:a16="http://schemas.microsoft.com/office/drawing/2014/main" id="{0D73B3FF-ADA6-4798-AB1D-6BBEA7DF4FE3}"/>
              </a:ext>
            </a:extLst>
          </p:cNvPr>
          <p:cNvSpPr/>
          <p:nvPr/>
        </p:nvSpPr>
        <p:spPr>
          <a:xfrm>
            <a:off x="6992956" y="2041050"/>
            <a:ext cx="11913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/>
              <a:t>Hive On Spark3.0.0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B226236-EFCE-48EB-8084-5624B5718132}"/>
              </a:ext>
            </a:extLst>
          </p:cNvPr>
          <p:cNvSpPr/>
          <p:nvPr/>
        </p:nvSpPr>
        <p:spPr>
          <a:xfrm>
            <a:off x="5323508" y="4348124"/>
            <a:ext cx="848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脚本</a:t>
            </a:r>
            <a:r>
              <a:rPr lang="en-US" altLang="zh-CN" sz="1000" dirty="0">
                <a:solidFill>
                  <a:srgbClr val="FF0000"/>
                </a:solidFill>
                <a:latin typeface="+mn-ea"/>
              </a:rPr>
              <a:t>40</a:t>
            </a:r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多个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7" name="卷形: 水平 106">
            <a:extLst>
              <a:ext uri="{FF2B5EF4-FFF2-40B4-BE49-F238E27FC236}">
                <a16:creationId xmlns:a16="http://schemas.microsoft.com/office/drawing/2014/main" id="{40F5C1C5-C920-4B70-A5CD-249BCCB30DD7}"/>
              </a:ext>
            </a:extLst>
          </p:cNvPr>
          <p:cNvSpPr/>
          <p:nvPr/>
        </p:nvSpPr>
        <p:spPr>
          <a:xfrm>
            <a:off x="124982" y="1864886"/>
            <a:ext cx="3394760" cy="56793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、即席查询用的什么框架？</a:t>
            </a:r>
          </a:p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presto</a:t>
            </a:r>
            <a:r>
              <a:rPr lang="zh-CN" altLang="en-US" sz="1000" dirty="0">
                <a:solidFill>
                  <a:srgbClr val="FF0000"/>
                </a:solidFill>
              </a:rPr>
              <a:t>有什么优势</a:t>
            </a:r>
          </a:p>
        </p:txBody>
      </p:sp>
      <p:sp>
        <p:nvSpPr>
          <p:cNvPr id="108" name="卷形: 水平 107">
            <a:extLst>
              <a:ext uri="{FF2B5EF4-FFF2-40B4-BE49-F238E27FC236}">
                <a16:creationId xmlns:a16="http://schemas.microsoft.com/office/drawing/2014/main" id="{5E97BBF4-C265-4663-8272-F37045ECA0F0}"/>
              </a:ext>
            </a:extLst>
          </p:cNvPr>
          <p:cNvSpPr/>
          <p:nvPr/>
        </p:nvSpPr>
        <p:spPr>
          <a:xfrm>
            <a:off x="334554" y="437420"/>
            <a:ext cx="3394760" cy="63434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Flume</a:t>
            </a:r>
            <a:r>
              <a:rPr lang="zh-CN" altLang="en-US" sz="1000" dirty="0">
                <a:solidFill>
                  <a:srgbClr val="FF0000"/>
                </a:solidFill>
              </a:rPr>
              <a:t>组成，</a:t>
            </a:r>
            <a:r>
              <a:rPr lang="en-US" altLang="zh-CN" sz="1000" dirty="0">
                <a:solidFill>
                  <a:srgbClr val="FF0000"/>
                </a:solidFill>
              </a:rPr>
              <a:t>Put</a:t>
            </a:r>
            <a:r>
              <a:rPr lang="zh-CN" altLang="en-US" sz="1000" dirty="0">
                <a:solidFill>
                  <a:srgbClr val="FF0000"/>
                </a:solidFill>
              </a:rPr>
              <a:t>事务，</a:t>
            </a:r>
            <a:r>
              <a:rPr lang="en-US" altLang="zh-CN" sz="1000" dirty="0">
                <a:solidFill>
                  <a:srgbClr val="FF0000"/>
                </a:solidFill>
              </a:rPr>
              <a:t>Take</a:t>
            </a:r>
            <a:r>
              <a:rPr lang="zh-CN" altLang="en-US" sz="1000" dirty="0">
                <a:solidFill>
                  <a:srgbClr val="FF0000"/>
                </a:solidFill>
              </a:rPr>
              <a:t>事务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Flume</a:t>
            </a:r>
            <a:r>
              <a:rPr lang="zh-CN" altLang="en-US" sz="1000" dirty="0">
                <a:solidFill>
                  <a:srgbClr val="FF0000"/>
                </a:solidFill>
              </a:rPr>
              <a:t>三个器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3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Flume</a:t>
            </a:r>
            <a:r>
              <a:rPr lang="zh-CN" altLang="en-US" sz="1000" dirty="0">
                <a:solidFill>
                  <a:srgbClr val="FF0000"/>
                </a:solidFill>
              </a:rPr>
              <a:t>优化</a:t>
            </a:r>
          </a:p>
        </p:txBody>
      </p:sp>
      <p:sp>
        <p:nvSpPr>
          <p:cNvPr id="110" name="卷形: 水平 109">
            <a:extLst>
              <a:ext uri="{FF2B5EF4-FFF2-40B4-BE49-F238E27FC236}">
                <a16:creationId xmlns:a16="http://schemas.microsoft.com/office/drawing/2014/main" id="{E314E3A9-D78F-47B5-98C0-9C8E588E5DDB}"/>
              </a:ext>
            </a:extLst>
          </p:cNvPr>
          <p:cNvSpPr/>
          <p:nvPr/>
        </p:nvSpPr>
        <p:spPr>
          <a:xfrm>
            <a:off x="435768" y="460666"/>
            <a:ext cx="3246776" cy="62073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</a:t>
            </a:r>
            <a:r>
              <a:rPr lang="en-US" altLang="zh-CN" sz="1000" dirty="0"/>
              <a:t>Kafka</a:t>
            </a:r>
            <a:r>
              <a:rPr lang="zh-CN" altLang="en-US" sz="1000" dirty="0"/>
              <a:t>基本信息；</a:t>
            </a:r>
            <a:r>
              <a:rPr lang="en-US" altLang="zh-CN" sz="1000" dirty="0"/>
              <a:t>2</a:t>
            </a:r>
            <a:r>
              <a:rPr lang="zh-CN" altLang="en-US" sz="1000" dirty="0"/>
              <a:t>、</a:t>
            </a:r>
            <a:r>
              <a:rPr lang="en-US" altLang="zh-CN" sz="1000" dirty="0"/>
              <a:t>Kafka</a:t>
            </a:r>
            <a:r>
              <a:rPr lang="zh-CN" altLang="en-US" sz="1000" dirty="0"/>
              <a:t>挂了；</a:t>
            </a:r>
            <a:r>
              <a:rPr lang="en-US" altLang="zh-CN" sz="1000" dirty="0"/>
              <a:t>3</a:t>
            </a:r>
            <a:r>
              <a:rPr lang="zh-CN" altLang="en-US" sz="1000" dirty="0"/>
              <a:t>、</a:t>
            </a:r>
            <a:r>
              <a:rPr lang="en-US" altLang="zh-CN" sz="1000" dirty="0"/>
              <a:t>Kafka</a:t>
            </a:r>
            <a:r>
              <a:rPr lang="zh-CN" altLang="en-US" sz="1000" dirty="0"/>
              <a:t>丢了</a:t>
            </a:r>
            <a:endParaRPr lang="en-US" altLang="zh-CN" sz="1000" dirty="0"/>
          </a:p>
          <a:p>
            <a:r>
              <a:rPr lang="en-US" altLang="zh-CN" sz="1000" dirty="0"/>
              <a:t>4</a:t>
            </a:r>
            <a:r>
              <a:rPr lang="zh-CN" altLang="en-US" sz="1000" dirty="0"/>
              <a:t>、</a:t>
            </a:r>
            <a:r>
              <a:rPr lang="en-US" altLang="zh-CN" sz="1000" dirty="0"/>
              <a:t>Kafka</a:t>
            </a:r>
            <a:r>
              <a:rPr lang="zh-CN" altLang="en-US" sz="1000" dirty="0"/>
              <a:t>重复；</a:t>
            </a:r>
            <a:r>
              <a:rPr lang="en-US" altLang="zh-CN" sz="1000" dirty="0"/>
              <a:t>5</a:t>
            </a:r>
            <a:r>
              <a:rPr lang="zh-CN" altLang="en-US" sz="1000" dirty="0"/>
              <a:t>、</a:t>
            </a:r>
            <a:r>
              <a:rPr lang="en-US" altLang="zh-CN" sz="1000" dirty="0"/>
              <a:t>Kafka</a:t>
            </a:r>
            <a:r>
              <a:rPr lang="zh-CN" altLang="en-US" sz="1000" dirty="0"/>
              <a:t>积压；</a:t>
            </a:r>
            <a:r>
              <a:rPr lang="en-US" altLang="zh-CN" sz="1000" dirty="0"/>
              <a:t>6</a:t>
            </a:r>
            <a:r>
              <a:rPr lang="zh-CN" altLang="en-US" sz="1000" dirty="0"/>
              <a:t>、</a:t>
            </a:r>
            <a:r>
              <a:rPr lang="en-US" altLang="zh-CN" sz="1000" dirty="0"/>
              <a:t>Kafka</a:t>
            </a:r>
            <a:r>
              <a:rPr lang="zh-CN" altLang="en-US" sz="1000" dirty="0"/>
              <a:t>优化；</a:t>
            </a:r>
            <a:endParaRPr lang="en-US" altLang="zh-CN" sz="1000" dirty="0"/>
          </a:p>
          <a:p>
            <a:r>
              <a:rPr lang="en-US" altLang="zh-CN" sz="1000" dirty="0"/>
              <a:t>7</a:t>
            </a:r>
            <a:r>
              <a:rPr lang="zh-CN" altLang="en-US" sz="1000" dirty="0"/>
              <a:t>、</a:t>
            </a:r>
            <a:r>
              <a:rPr lang="en-US" altLang="zh-CN" sz="1000" dirty="0"/>
              <a:t>Kafka</a:t>
            </a:r>
            <a:r>
              <a:rPr lang="zh-CN" altLang="en-US" sz="1000" dirty="0"/>
              <a:t>高效读写原因</a:t>
            </a:r>
          </a:p>
        </p:txBody>
      </p:sp>
      <p:sp>
        <p:nvSpPr>
          <p:cNvPr id="115" name="卷形: 水平 114">
            <a:extLst>
              <a:ext uri="{FF2B5EF4-FFF2-40B4-BE49-F238E27FC236}">
                <a16:creationId xmlns:a16="http://schemas.microsoft.com/office/drawing/2014/main" id="{387B70F6-5A62-4598-BA08-1F5475CA1D63}"/>
              </a:ext>
            </a:extLst>
          </p:cNvPr>
          <p:cNvSpPr/>
          <p:nvPr/>
        </p:nvSpPr>
        <p:spPr>
          <a:xfrm>
            <a:off x="512808" y="439799"/>
            <a:ext cx="3394760" cy="63434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Zookeeper</a:t>
            </a:r>
            <a:r>
              <a:rPr lang="zh-CN" altLang="en-US" sz="1000" dirty="0">
                <a:solidFill>
                  <a:srgbClr val="FF0000"/>
                </a:solidFill>
              </a:rPr>
              <a:t>部署多少台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Zookeeper</a:t>
            </a:r>
            <a:r>
              <a:rPr lang="zh-CN" altLang="en-US" sz="1000" dirty="0">
                <a:solidFill>
                  <a:srgbClr val="FF0000"/>
                </a:solidFill>
              </a:rPr>
              <a:t>选举机制、</a:t>
            </a:r>
            <a:r>
              <a:rPr lang="en-US" altLang="zh-CN" sz="1000" dirty="0" err="1">
                <a:solidFill>
                  <a:srgbClr val="FF0000"/>
                </a:solidFill>
              </a:rPr>
              <a:t>Paxos</a:t>
            </a:r>
            <a:r>
              <a:rPr lang="zh-CN" altLang="en-US" sz="1000" dirty="0">
                <a:solidFill>
                  <a:srgbClr val="FF0000"/>
                </a:solidFill>
              </a:rPr>
              <a:t>算法</a:t>
            </a:r>
          </a:p>
        </p:txBody>
      </p:sp>
      <p:sp>
        <p:nvSpPr>
          <p:cNvPr id="116" name="卷形: 水平 115">
            <a:extLst>
              <a:ext uri="{FF2B5EF4-FFF2-40B4-BE49-F238E27FC236}">
                <a16:creationId xmlns:a16="http://schemas.microsoft.com/office/drawing/2014/main" id="{4B7AE26E-4FA5-4060-AB32-EC0A0B0DCBFC}"/>
              </a:ext>
            </a:extLst>
          </p:cNvPr>
          <p:cNvSpPr/>
          <p:nvPr/>
        </p:nvSpPr>
        <p:spPr>
          <a:xfrm>
            <a:off x="611781" y="464024"/>
            <a:ext cx="3246776" cy="62073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</a:t>
            </a:r>
            <a:r>
              <a:rPr lang="en-US" altLang="zh-CN" sz="1000" dirty="0"/>
              <a:t>HDFS</a:t>
            </a:r>
            <a:r>
              <a:rPr lang="zh-CN" altLang="en-US" sz="1000" dirty="0"/>
              <a:t>小文件；</a:t>
            </a:r>
          </a:p>
          <a:p>
            <a:r>
              <a:rPr lang="en-US" altLang="zh-CN" sz="1000" dirty="0"/>
              <a:t>Har</a:t>
            </a:r>
            <a:r>
              <a:rPr lang="zh-CN" altLang="en-US" sz="1000" dirty="0"/>
              <a:t>归档、</a:t>
            </a:r>
            <a:r>
              <a:rPr lang="en-US" altLang="zh-CN" sz="1000" dirty="0" err="1"/>
              <a:t>CombineTextInputformat</a:t>
            </a:r>
            <a:r>
              <a:rPr lang="zh-CN" altLang="en-US" sz="1000" dirty="0"/>
              <a:t>、</a:t>
            </a:r>
            <a:r>
              <a:rPr lang="en-US" altLang="zh-CN" sz="1000" dirty="0"/>
              <a:t>JVM</a:t>
            </a:r>
            <a:r>
              <a:rPr lang="zh-CN" altLang="en-US" sz="1000" dirty="0"/>
              <a:t>重用</a:t>
            </a:r>
          </a:p>
        </p:txBody>
      </p:sp>
      <p:sp>
        <p:nvSpPr>
          <p:cNvPr id="113" name="卷形: 水平 112">
            <a:extLst>
              <a:ext uri="{FF2B5EF4-FFF2-40B4-BE49-F238E27FC236}">
                <a16:creationId xmlns:a16="http://schemas.microsoft.com/office/drawing/2014/main" id="{07CF8208-EEB0-430E-ADCD-958B979BBD26}"/>
              </a:ext>
            </a:extLst>
          </p:cNvPr>
          <p:cNvSpPr/>
          <p:nvPr/>
        </p:nvSpPr>
        <p:spPr>
          <a:xfrm>
            <a:off x="711476" y="441963"/>
            <a:ext cx="3394760" cy="63434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Sqoop</a:t>
            </a:r>
            <a:r>
              <a:rPr lang="zh-CN" altLang="en-US" sz="1000" dirty="0">
                <a:solidFill>
                  <a:srgbClr val="FF0000"/>
                </a:solidFill>
              </a:rPr>
              <a:t>遇到哪些问题？空值、一致性、数据倾斜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Sqoop</a:t>
            </a:r>
            <a:r>
              <a:rPr lang="zh-CN" altLang="en-US" sz="1000" dirty="0">
                <a:solidFill>
                  <a:srgbClr val="FF0000"/>
                </a:solidFill>
              </a:rPr>
              <a:t>每天导入的数据量、执行时间</a:t>
            </a:r>
          </a:p>
        </p:txBody>
      </p:sp>
      <p:sp>
        <p:nvSpPr>
          <p:cNvPr id="114" name="卷形: 水平 113">
            <a:extLst>
              <a:ext uri="{FF2B5EF4-FFF2-40B4-BE49-F238E27FC236}">
                <a16:creationId xmlns:a16="http://schemas.microsoft.com/office/drawing/2014/main" id="{D5425BE3-E70A-4487-AF54-CB9F99DCC06D}"/>
              </a:ext>
            </a:extLst>
          </p:cNvPr>
          <p:cNvSpPr/>
          <p:nvPr/>
        </p:nvSpPr>
        <p:spPr>
          <a:xfrm>
            <a:off x="804334" y="447774"/>
            <a:ext cx="3246776" cy="62073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</a:t>
            </a:r>
            <a:r>
              <a:rPr lang="en-US" altLang="zh-CN" sz="1000" dirty="0"/>
              <a:t>Hive</a:t>
            </a:r>
            <a:r>
              <a:rPr lang="zh-CN" altLang="en-US" sz="1000" dirty="0"/>
              <a:t>内部表、外部表区别；</a:t>
            </a:r>
            <a:r>
              <a:rPr lang="en-US" altLang="zh-CN" sz="1000" dirty="0"/>
              <a:t>2</a:t>
            </a:r>
            <a:r>
              <a:rPr lang="zh-CN" altLang="en-US" sz="1000" dirty="0"/>
              <a:t>、</a:t>
            </a:r>
            <a:r>
              <a:rPr lang="en-US" altLang="zh-CN" sz="1000" dirty="0"/>
              <a:t>4</a:t>
            </a:r>
            <a:r>
              <a:rPr lang="zh-CN" altLang="en-US" sz="1000" dirty="0"/>
              <a:t>个</a:t>
            </a:r>
            <a:r>
              <a:rPr lang="en-US" altLang="zh-CN" sz="1000" dirty="0"/>
              <a:t>By</a:t>
            </a:r>
            <a:r>
              <a:rPr lang="zh-CN" altLang="en-US" sz="1000" dirty="0"/>
              <a:t>；</a:t>
            </a:r>
            <a:r>
              <a:rPr lang="en-US" altLang="zh-CN" sz="1000" dirty="0"/>
              <a:t>3</a:t>
            </a:r>
            <a:r>
              <a:rPr lang="zh-CN" altLang="en-US" sz="1000" dirty="0"/>
              <a:t>、系统函数</a:t>
            </a:r>
            <a:r>
              <a:rPr lang="en-US" altLang="zh-CN" sz="1000" dirty="0"/>
              <a:t>4</a:t>
            </a:r>
            <a:r>
              <a:rPr lang="zh-CN" altLang="en-US" sz="1000" dirty="0"/>
              <a:t>、自定义</a:t>
            </a:r>
            <a:r>
              <a:rPr lang="en-US" altLang="zh-CN" sz="1000" dirty="0"/>
              <a:t>UDF</a:t>
            </a:r>
            <a:r>
              <a:rPr lang="zh-CN" altLang="en-US" sz="1000" dirty="0"/>
              <a:t>、</a:t>
            </a:r>
            <a:r>
              <a:rPr lang="en-US" altLang="zh-CN" sz="1000" dirty="0"/>
              <a:t>UDTF</a:t>
            </a:r>
            <a:r>
              <a:rPr lang="zh-CN" altLang="en-US" sz="1000" dirty="0"/>
              <a:t>函数</a:t>
            </a:r>
            <a:r>
              <a:rPr lang="en-US" altLang="zh-CN" sz="1000" dirty="0"/>
              <a:t>5</a:t>
            </a:r>
            <a:r>
              <a:rPr lang="zh-CN" altLang="en-US" sz="1000" dirty="0"/>
              <a:t>、窗口函数、</a:t>
            </a:r>
            <a:r>
              <a:rPr lang="en-US" altLang="zh-CN" sz="1000" dirty="0"/>
              <a:t>6</a:t>
            </a:r>
            <a:r>
              <a:rPr lang="zh-CN" altLang="en-US" sz="1000" dirty="0"/>
              <a:t>、</a:t>
            </a:r>
            <a:r>
              <a:rPr lang="en-US" altLang="zh-CN" sz="1000" dirty="0"/>
              <a:t>Hive</a:t>
            </a:r>
            <a:r>
              <a:rPr lang="zh-CN" altLang="en-US" sz="1000" dirty="0"/>
              <a:t>优化</a:t>
            </a:r>
            <a:r>
              <a:rPr lang="en-US" altLang="zh-CN" sz="1000" dirty="0"/>
              <a:t>7</a:t>
            </a:r>
            <a:r>
              <a:rPr lang="zh-CN" altLang="en-US" sz="1000" dirty="0"/>
              <a:t>、数据倾斜；</a:t>
            </a:r>
            <a:r>
              <a:rPr lang="en-US" altLang="zh-CN" sz="1000" dirty="0"/>
              <a:t>8</a:t>
            </a:r>
            <a:r>
              <a:rPr lang="zh-CN" altLang="en-US" sz="1000" dirty="0"/>
              <a:t>、</a:t>
            </a:r>
            <a:r>
              <a:rPr lang="en-US" altLang="zh-CN" sz="1000" dirty="0"/>
              <a:t>Hive</a:t>
            </a:r>
            <a:r>
              <a:rPr lang="zh-CN" altLang="en-US" sz="1000" dirty="0"/>
              <a:t>引擎</a:t>
            </a:r>
            <a:r>
              <a:rPr lang="en-US" altLang="zh-CN" sz="1000" dirty="0"/>
              <a:t>9</a:t>
            </a:r>
            <a:r>
              <a:rPr lang="zh-CN" altLang="en-US" sz="1000" dirty="0"/>
              <a:t>、元数据备份</a:t>
            </a:r>
          </a:p>
        </p:txBody>
      </p:sp>
      <p:sp>
        <p:nvSpPr>
          <p:cNvPr id="117" name="卷形: 水平 116">
            <a:extLst>
              <a:ext uri="{FF2B5EF4-FFF2-40B4-BE49-F238E27FC236}">
                <a16:creationId xmlns:a16="http://schemas.microsoft.com/office/drawing/2014/main" id="{8687BD99-B0DA-4B28-BE24-A929DC78F7B6}"/>
              </a:ext>
            </a:extLst>
          </p:cNvPr>
          <p:cNvSpPr/>
          <p:nvPr/>
        </p:nvSpPr>
        <p:spPr>
          <a:xfrm>
            <a:off x="879860" y="445844"/>
            <a:ext cx="3394760" cy="63434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ODS</a:t>
            </a:r>
            <a:r>
              <a:rPr lang="zh-CN" altLang="en-US" sz="1000" dirty="0">
                <a:solidFill>
                  <a:srgbClr val="FF0000"/>
                </a:solidFill>
              </a:rPr>
              <a:t>层做了哪些事？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保持数据原貌不做任何修改、采用压缩、创建分区表</a:t>
            </a:r>
          </a:p>
        </p:txBody>
      </p:sp>
      <p:sp>
        <p:nvSpPr>
          <p:cNvPr id="118" name="卷形: 水平 117">
            <a:extLst>
              <a:ext uri="{FF2B5EF4-FFF2-40B4-BE49-F238E27FC236}">
                <a16:creationId xmlns:a16="http://schemas.microsoft.com/office/drawing/2014/main" id="{338F6575-091B-42F3-A842-146EAD7DFBF0}"/>
              </a:ext>
            </a:extLst>
          </p:cNvPr>
          <p:cNvSpPr/>
          <p:nvPr/>
        </p:nvSpPr>
        <p:spPr>
          <a:xfrm>
            <a:off x="982860" y="463354"/>
            <a:ext cx="3509536" cy="62073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/>
              <a:t>1</a:t>
            </a:r>
            <a:r>
              <a:rPr lang="zh-CN" altLang="en-US" sz="900" dirty="0"/>
              <a:t>、</a:t>
            </a:r>
            <a:r>
              <a:rPr lang="en-US" altLang="zh-CN" sz="900" dirty="0"/>
              <a:t>DWD</a:t>
            </a:r>
            <a:r>
              <a:rPr lang="zh-CN" altLang="en-US" sz="900" dirty="0"/>
              <a:t>层做了哪些事？</a:t>
            </a:r>
            <a:r>
              <a:rPr lang="en-US" altLang="zh-CN" sz="900" dirty="0"/>
              <a:t>ETL</a:t>
            </a:r>
            <a:r>
              <a:rPr lang="zh-CN" altLang="en-US" sz="900" dirty="0"/>
              <a:t>、</a:t>
            </a:r>
            <a:r>
              <a:rPr lang="en-US" altLang="zh-CN" sz="900" dirty="0"/>
              <a:t>ETL</a:t>
            </a:r>
            <a:r>
              <a:rPr lang="zh-CN" altLang="en-US" sz="900" dirty="0"/>
              <a:t>手段选择、清洗掉多少数据算合理、脱敏、压缩、列式存储、创建分区表、维度退化、建模工具</a:t>
            </a:r>
            <a:r>
              <a:rPr lang="en-US" altLang="zh-CN" sz="900" dirty="0" err="1"/>
              <a:t>PowerDesigner</a:t>
            </a:r>
            <a:r>
              <a:rPr lang="en-US" altLang="zh-CN" sz="900" dirty="0"/>
              <a:t>/ EZDML</a:t>
            </a:r>
            <a:r>
              <a:rPr lang="zh-CN" altLang="en-US" sz="900" dirty="0"/>
              <a:t>、维度建模（</a:t>
            </a:r>
            <a:r>
              <a:rPr lang="en-US" altLang="zh-CN" sz="900" dirty="0"/>
              <a:t>4</a:t>
            </a:r>
            <a:r>
              <a:rPr lang="zh-CN" altLang="en-US" sz="900" dirty="0"/>
              <a:t>步）</a:t>
            </a:r>
          </a:p>
        </p:txBody>
      </p:sp>
      <p:sp>
        <p:nvSpPr>
          <p:cNvPr id="119" name="卷形: 水平 118">
            <a:extLst>
              <a:ext uri="{FF2B5EF4-FFF2-40B4-BE49-F238E27FC236}">
                <a16:creationId xmlns:a16="http://schemas.microsoft.com/office/drawing/2014/main" id="{DAEC7B19-9DA3-44E6-BFA2-99745F08E875}"/>
              </a:ext>
            </a:extLst>
          </p:cNvPr>
          <p:cNvSpPr/>
          <p:nvPr/>
        </p:nvSpPr>
        <p:spPr>
          <a:xfrm>
            <a:off x="1068354" y="447794"/>
            <a:ext cx="3394760" cy="63434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DWS</a:t>
            </a:r>
            <a:r>
              <a:rPr lang="zh-CN" altLang="en-US" sz="1000" dirty="0">
                <a:solidFill>
                  <a:srgbClr val="FF0000"/>
                </a:solidFill>
              </a:rPr>
              <a:t>层做了哪些事？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字段怎么来、多少张宽表、哪个宽表最宽、有多少字段</a:t>
            </a:r>
          </a:p>
        </p:txBody>
      </p:sp>
      <p:sp>
        <p:nvSpPr>
          <p:cNvPr id="120" name="卷形: 水平 119">
            <a:extLst>
              <a:ext uri="{FF2B5EF4-FFF2-40B4-BE49-F238E27FC236}">
                <a16:creationId xmlns:a16="http://schemas.microsoft.com/office/drawing/2014/main" id="{171EB9A4-41C5-459B-8C05-02050DA5F086}"/>
              </a:ext>
            </a:extLst>
          </p:cNvPr>
          <p:cNvSpPr/>
          <p:nvPr/>
        </p:nvSpPr>
        <p:spPr>
          <a:xfrm>
            <a:off x="1169377" y="449468"/>
            <a:ext cx="3246776" cy="62073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</a:t>
            </a:r>
            <a:r>
              <a:rPr lang="en-US" altLang="zh-CN" sz="1000" dirty="0"/>
              <a:t>DWT</a:t>
            </a:r>
            <a:r>
              <a:rPr lang="zh-CN" altLang="en-US" sz="1000" dirty="0"/>
              <a:t>层做了哪些事？</a:t>
            </a:r>
            <a:endParaRPr lang="en-US" altLang="zh-CN" sz="1000" dirty="0"/>
          </a:p>
          <a:p>
            <a:r>
              <a:rPr lang="zh-CN" altLang="en-US" sz="1000" dirty="0"/>
              <a:t>字段怎么来、多少张宽表、哪个宽表最宽、有多少字段</a:t>
            </a:r>
          </a:p>
        </p:txBody>
      </p:sp>
      <p:sp>
        <p:nvSpPr>
          <p:cNvPr id="121" name="卷形: 水平 120">
            <a:extLst>
              <a:ext uri="{FF2B5EF4-FFF2-40B4-BE49-F238E27FC236}">
                <a16:creationId xmlns:a16="http://schemas.microsoft.com/office/drawing/2014/main" id="{D150E6B5-A135-4FDF-9307-FD1094E0F703}"/>
              </a:ext>
            </a:extLst>
          </p:cNvPr>
          <p:cNvSpPr/>
          <p:nvPr/>
        </p:nvSpPr>
        <p:spPr>
          <a:xfrm>
            <a:off x="1251584" y="442388"/>
            <a:ext cx="3258146" cy="63434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ADS</a:t>
            </a:r>
            <a:r>
              <a:rPr lang="zh-CN" altLang="en-US" sz="1000" dirty="0">
                <a:solidFill>
                  <a:srgbClr val="FF0000"/>
                </a:solidFill>
              </a:rPr>
              <a:t>层做了哪些事？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分析过哪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个指标、现场手写、遇到过哪些疑难指标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0745E913-17A1-4F8E-8218-8D4B1E290468}"/>
              </a:ext>
            </a:extLst>
          </p:cNvPr>
          <p:cNvSpPr/>
          <p:nvPr/>
        </p:nvSpPr>
        <p:spPr>
          <a:xfrm>
            <a:off x="8343191" y="4124533"/>
            <a:ext cx="759813" cy="3273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存储</a:t>
            </a:r>
            <a:r>
              <a:rPr lang="en-US" altLang="zh-CN" sz="1000" dirty="0" err="1"/>
              <a:t>Hbase</a:t>
            </a:r>
            <a:endParaRPr lang="zh-CN" altLang="en-US" sz="1000" dirty="0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9E29AE9B-35AF-4BFB-864A-BA435F203203}"/>
              </a:ext>
            </a:extLst>
          </p:cNvPr>
          <p:cNvCxnSpPr>
            <a:cxnSpLocks/>
            <a:stCxn id="83" idx="2"/>
            <a:endCxn id="131" idx="0"/>
          </p:cNvCxnSpPr>
          <p:nvPr/>
        </p:nvCxnSpPr>
        <p:spPr>
          <a:xfrm flipH="1">
            <a:off x="8723098" y="3962732"/>
            <a:ext cx="170" cy="16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卷形: 水平 133">
            <a:extLst>
              <a:ext uri="{FF2B5EF4-FFF2-40B4-BE49-F238E27FC236}">
                <a16:creationId xmlns:a16="http://schemas.microsoft.com/office/drawing/2014/main" id="{FCC7B94B-5EEF-448D-8B79-520FA1A230FC}"/>
              </a:ext>
            </a:extLst>
          </p:cNvPr>
          <p:cNvSpPr/>
          <p:nvPr/>
        </p:nvSpPr>
        <p:spPr>
          <a:xfrm>
            <a:off x="216642" y="1865800"/>
            <a:ext cx="3246776" cy="563988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</a:t>
            </a:r>
            <a:r>
              <a:rPr lang="en-US" altLang="zh-CN" sz="1000" dirty="0"/>
              <a:t>Sqoop</a:t>
            </a:r>
            <a:r>
              <a:rPr lang="zh-CN" altLang="en-US" sz="1000" dirty="0"/>
              <a:t>导出参数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1CD060C-C1E8-4A71-82C6-A7DA5B787839}"/>
              </a:ext>
            </a:extLst>
          </p:cNvPr>
          <p:cNvSpPr/>
          <p:nvPr/>
        </p:nvSpPr>
        <p:spPr>
          <a:xfrm>
            <a:off x="7049781" y="1308766"/>
            <a:ext cx="1086515" cy="387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47CEB247-8D49-4A50-93EE-EE92DAE509F1}"/>
              </a:ext>
            </a:extLst>
          </p:cNvPr>
          <p:cNvCxnSpPr>
            <a:cxnSpLocks/>
            <a:stCxn id="129" idx="0"/>
            <a:endCxn id="137" idx="2"/>
          </p:cNvCxnSpPr>
          <p:nvPr/>
        </p:nvCxnSpPr>
        <p:spPr>
          <a:xfrm flipH="1" flipV="1">
            <a:off x="7593039" y="1696260"/>
            <a:ext cx="2606" cy="15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卷形: 水平 138">
            <a:extLst>
              <a:ext uri="{FF2B5EF4-FFF2-40B4-BE49-F238E27FC236}">
                <a16:creationId xmlns:a16="http://schemas.microsoft.com/office/drawing/2014/main" id="{5B86BE4D-61E7-4EDA-9067-66E0D5C8FD5A}"/>
              </a:ext>
            </a:extLst>
          </p:cNvPr>
          <p:cNvSpPr/>
          <p:nvPr/>
        </p:nvSpPr>
        <p:spPr>
          <a:xfrm>
            <a:off x="287784" y="1871920"/>
            <a:ext cx="3394760" cy="56793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Superset</a:t>
            </a:r>
            <a:r>
              <a:rPr lang="zh-CN" altLang="en-US" sz="1000" dirty="0">
                <a:solidFill>
                  <a:srgbClr val="FF0000"/>
                </a:solidFill>
              </a:rPr>
              <a:t>有什么优势？</a:t>
            </a:r>
          </a:p>
        </p:txBody>
      </p:sp>
      <p:sp>
        <p:nvSpPr>
          <p:cNvPr id="140" name="卷形: 水平 139">
            <a:extLst>
              <a:ext uri="{FF2B5EF4-FFF2-40B4-BE49-F238E27FC236}">
                <a16:creationId xmlns:a16="http://schemas.microsoft.com/office/drawing/2014/main" id="{2A462C09-F022-40F7-8377-5431AD2173B7}"/>
              </a:ext>
            </a:extLst>
          </p:cNvPr>
          <p:cNvSpPr/>
          <p:nvPr/>
        </p:nvSpPr>
        <p:spPr>
          <a:xfrm>
            <a:off x="383026" y="1880534"/>
            <a:ext cx="3246776" cy="563988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</a:t>
            </a:r>
            <a:r>
              <a:rPr lang="en-US" altLang="zh-CN" sz="1000" dirty="0"/>
              <a:t>Azkaban</a:t>
            </a:r>
            <a:r>
              <a:rPr lang="zh-CN" altLang="en-US" sz="1000" dirty="0"/>
              <a:t>每天执行多少指标；</a:t>
            </a:r>
            <a:r>
              <a:rPr lang="en-US" altLang="zh-CN" sz="1000" dirty="0"/>
              <a:t>2</a:t>
            </a:r>
            <a:r>
              <a:rPr lang="zh-CN" altLang="en-US" sz="1000" dirty="0"/>
              <a:t>、挂了怎么办？</a:t>
            </a:r>
          </a:p>
        </p:txBody>
      </p:sp>
      <p:sp>
        <p:nvSpPr>
          <p:cNvPr id="141" name="卷形: 水平 140">
            <a:extLst>
              <a:ext uri="{FF2B5EF4-FFF2-40B4-BE49-F238E27FC236}">
                <a16:creationId xmlns:a16="http://schemas.microsoft.com/office/drawing/2014/main" id="{0DAB5F8D-BEDC-43AE-B806-042D5EB60934}"/>
              </a:ext>
            </a:extLst>
          </p:cNvPr>
          <p:cNvSpPr/>
          <p:nvPr/>
        </p:nvSpPr>
        <p:spPr>
          <a:xfrm>
            <a:off x="469213" y="1859562"/>
            <a:ext cx="3394760" cy="56793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 err="1">
                <a:solidFill>
                  <a:srgbClr val="FF0000"/>
                </a:solidFill>
              </a:rPr>
              <a:t>Atals</a:t>
            </a:r>
            <a:r>
              <a:rPr lang="zh-CN" altLang="en-US" sz="1000" dirty="0">
                <a:solidFill>
                  <a:srgbClr val="FF0000"/>
                </a:solidFill>
              </a:rPr>
              <a:t>框架原理；</a:t>
            </a:r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、</a:t>
            </a:r>
            <a:r>
              <a:rPr lang="en-US" altLang="zh-CN" sz="1000" dirty="0">
                <a:solidFill>
                  <a:srgbClr val="FF0000"/>
                </a:solidFill>
              </a:rPr>
              <a:t>Atlas</a:t>
            </a:r>
            <a:r>
              <a:rPr lang="zh-CN" altLang="en-US" sz="1000" dirty="0">
                <a:solidFill>
                  <a:srgbClr val="FF0000"/>
                </a:solidFill>
              </a:rPr>
              <a:t>版本问题；</a:t>
            </a:r>
            <a:r>
              <a:rPr lang="en-US" altLang="zh-CN" sz="1000" dirty="0">
                <a:solidFill>
                  <a:srgbClr val="FF0000"/>
                </a:solidFill>
              </a:rPr>
              <a:t>3</a:t>
            </a:r>
            <a:r>
              <a:rPr lang="zh-CN" altLang="en-US" sz="1000" dirty="0">
                <a:solidFill>
                  <a:srgbClr val="FF0000"/>
                </a:solidFill>
              </a:rPr>
              <a:t>、能解决什么问题（表、字段）</a:t>
            </a:r>
          </a:p>
        </p:txBody>
      </p:sp>
      <p:sp>
        <p:nvSpPr>
          <p:cNvPr id="142" name="卷形: 水平 141">
            <a:extLst>
              <a:ext uri="{FF2B5EF4-FFF2-40B4-BE49-F238E27FC236}">
                <a16:creationId xmlns:a16="http://schemas.microsoft.com/office/drawing/2014/main" id="{567B5490-7F93-4805-BC71-1873AE2136CF}"/>
              </a:ext>
            </a:extLst>
          </p:cNvPr>
          <p:cNvSpPr/>
          <p:nvPr/>
        </p:nvSpPr>
        <p:spPr>
          <a:xfrm>
            <a:off x="553721" y="1870543"/>
            <a:ext cx="3246776" cy="563988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</a:t>
            </a:r>
            <a:r>
              <a:rPr lang="en-US" altLang="zh-CN" sz="1000" dirty="0"/>
              <a:t>Ranger</a:t>
            </a:r>
            <a:r>
              <a:rPr lang="zh-CN" altLang="en-US" sz="1000" dirty="0"/>
              <a:t>版本；</a:t>
            </a:r>
            <a:r>
              <a:rPr lang="en-US" altLang="zh-CN" sz="1000" dirty="0"/>
              <a:t>2</a:t>
            </a:r>
            <a:r>
              <a:rPr lang="zh-CN" altLang="en-US" sz="1000" dirty="0"/>
              <a:t>、解决什么问题（表、字段）</a:t>
            </a:r>
            <a:r>
              <a:rPr lang="en-US" altLang="zh-CN" sz="1000" dirty="0"/>
              <a:t>3</a:t>
            </a:r>
            <a:r>
              <a:rPr lang="zh-CN" altLang="en-US" sz="1000" dirty="0"/>
              <a:t>、支持的框架</a:t>
            </a:r>
          </a:p>
        </p:txBody>
      </p:sp>
      <p:sp>
        <p:nvSpPr>
          <p:cNvPr id="143" name="卷形: 水平 142">
            <a:extLst>
              <a:ext uri="{FF2B5EF4-FFF2-40B4-BE49-F238E27FC236}">
                <a16:creationId xmlns:a16="http://schemas.microsoft.com/office/drawing/2014/main" id="{38DCF972-9199-478F-B9C1-D32C00FA6AEB}"/>
              </a:ext>
            </a:extLst>
          </p:cNvPr>
          <p:cNvSpPr/>
          <p:nvPr/>
        </p:nvSpPr>
        <p:spPr>
          <a:xfrm>
            <a:off x="625084" y="1865800"/>
            <a:ext cx="3394760" cy="56793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、数据质量规范：留转</a:t>
            </a:r>
            <a:r>
              <a:rPr lang="en-US" altLang="zh-CN" sz="1000" dirty="0">
                <a:solidFill>
                  <a:srgbClr val="FF0000"/>
                </a:solidFill>
              </a:rPr>
              <a:t>G</a:t>
            </a:r>
            <a:r>
              <a:rPr lang="zh-CN" altLang="en-US" sz="1000" dirty="0">
                <a:solidFill>
                  <a:srgbClr val="FF0000"/>
                </a:solidFill>
              </a:rPr>
              <a:t>复活的涨幅</a:t>
            </a:r>
            <a:r>
              <a:rPr lang="en-US" altLang="zh-CN" sz="1000" dirty="0">
                <a:solidFill>
                  <a:srgbClr val="FF0000"/>
                </a:solidFill>
              </a:rPr>
              <a:t>/</a:t>
            </a:r>
            <a:r>
              <a:rPr lang="zh-CN" altLang="en-US" sz="1000" dirty="0">
                <a:solidFill>
                  <a:srgbClr val="FF0000"/>
                </a:solidFill>
              </a:rPr>
              <a:t>降幅、重复数据、空值、最大值、最小值等</a:t>
            </a:r>
          </a:p>
        </p:txBody>
      </p:sp>
      <p:sp>
        <p:nvSpPr>
          <p:cNvPr id="146" name="卷形: 水平 145">
            <a:extLst>
              <a:ext uri="{FF2B5EF4-FFF2-40B4-BE49-F238E27FC236}">
                <a16:creationId xmlns:a16="http://schemas.microsoft.com/office/drawing/2014/main" id="{F55B97D2-55C9-4CA5-A0B1-9A91F2A6AF1A}"/>
              </a:ext>
            </a:extLst>
          </p:cNvPr>
          <p:cNvSpPr/>
          <p:nvPr/>
        </p:nvSpPr>
        <p:spPr>
          <a:xfrm>
            <a:off x="708807" y="1874707"/>
            <a:ext cx="3246776" cy="563988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、集群监控</a:t>
            </a:r>
          </a:p>
        </p:txBody>
      </p:sp>
      <p:sp>
        <p:nvSpPr>
          <p:cNvPr id="144" name="卷形: 水平 143">
            <a:extLst>
              <a:ext uri="{FF2B5EF4-FFF2-40B4-BE49-F238E27FC236}">
                <a16:creationId xmlns:a16="http://schemas.microsoft.com/office/drawing/2014/main" id="{F0CF610B-2490-470F-B665-E3B8519E7E31}"/>
              </a:ext>
            </a:extLst>
          </p:cNvPr>
          <p:cNvSpPr/>
          <p:nvPr/>
        </p:nvSpPr>
        <p:spPr>
          <a:xfrm>
            <a:off x="786690" y="1863547"/>
            <a:ext cx="3394760" cy="56793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FF0000"/>
                </a:solidFill>
              </a:rPr>
              <a:t>1</a:t>
            </a:r>
            <a:r>
              <a:rPr lang="zh-CN" altLang="en-US" sz="900" dirty="0">
                <a:solidFill>
                  <a:srgbClr val="FF0000"/>
                </a:solidFill>
              </a:rPr>
              <a:t>、测试服务器多少台；</a:t>
            </a:r>
            <a:r>
              <a:rPr lang="en-US" altLang="zh-CN" sz="900" dirty="0">
                <a:solidFill>
                  <a:srgbClr val="FF0000"/>
                </a:solidFill>
              </a:rPr>
              <a:t>2</a:t>
            </a:r>
            <a:r>
              <a:rPr lang="zh-CN" altLang="en-US" sz="900" dirty="0">
                <a:solidFill>
                  <a:srgbClr val="FF0000"/>
                </a:solidFill>
              </a:rPr>
              <a:t>、测试环境什么样；</a:t>
            </a:r>
            <a:r>
              <a:rPr lang="en-US" altLang="zh-CN" sz="900" dirty="0">
                <a:solidFill>
                  <a:srgbClr val="FF0000"/>
                </a:solidFill>
              </a:rPr>
              <a:t>3</a:t>
            </a:r>
            <a:r>
              <a:rPr lang="zh-CN" altLang="en-US" sz="900" dirty="0">
                <a:solidFill>
                  <a:srgbClr val="FF0000"/>
                </a:solidFill>
              </a:rPr>
              <a:t>、测试数据哪里来；</a:t>
            </a:r>
            <a:r>
              <a:rPr lang="en-US" altLang="zh-CN" sz="900" dirty="0">
                <a:solidFill>
                  <a:srgbClr val="FF0000"/>
                </a:solidFill>
              </a:rPr>
              <a:t>4</a:t>
            </a:r>
            <a:r>
              <a:rPr lang="zh-CN" altLang="en-US" sz="900" dirty="0">
                <a:solidFill>
                  <a:srgbClr val="FF0000"/>
                </a:solidFill>
              </a:rPr>
              <a:t>、如保证写的</a:t>
            </a:r>
            <a:r>
              <a:rPr lang="en-US" altLang="zh-CN" sz="900" dirty="0">
                <a:solidFill>
                  <a:srgbClr val="FF0000"/>
                </a:solidFill>
              </a:rPr>
              <a:t>SQL</a:t>
            </a:r>
            <a:r>
              <a:rPr lang="zh-CN" altLang="en-US" sz="900" dirty="0">
                <a:solidFill>
                  <a:srgbClr val="FF0000"/>
                </a:solidFill>
              </a:rPr>
              <a:t>正确；</a:t>
            </a:r>
            <a:r>
              <a:rPr lang="en-US" altLang="zh-CN" sz="900" dirty="0">
                <a:solidFill>
                  <a:srgbClr val="FF0000"/>
                </a:solidFill>
              </a:rPr>
              <a:t>5</a:t>
            </a:r>
            <a:r>
              <a:rPr lang="zh-CN" altLang="en-US" sz="900" dirty="0">
                <a:solidFill>
                  <a:srgbClr val="FF0000"/>
                </a:solidFill>
              </a:rPr>
              <a:t>、测试之后如何上线</a:t>
            </a:r>
          </a:p>
        </p:txBody>
      </p:sp>
      <p:sp>
        <p:nvSpPr>
          <p:cNvPr id="145" name="卷形: 水平 144">
            <a:extLst>
              <a:ext uri="{FF2B5EF4-FFF2-40B4-BE49-F238E27FC236}">
                <a16:creationId xmlns:a16="http://schemas.microsoft.com/office/drawing/2014/main" id="{17223E6C-F95E-4CCA-BA36-4045B94FEC81}"/>
              </a:ext>
            </a:extLst>
          </p:cNvPr>
          <p:cNvSpPr/>
          <p:nvPr/>
        </p:nvSpPr>
        <p:spPr>
          <a:xfrm>
            <a:off x="875653" y="1871817"/>
            <a:ext cx="3246776" cy="563988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、实现一个需求需要多长时间；</a:t>
            </a:r>
            <a:r>
              <a:rPr lang="en-US" altLang="zh-CN" sz="1000" dirty="0"/>
              <a:t>2</a:t>
            </a:r>
            <a:r>
              <a:rPr lang="zh-CN" altLang="en-US" sz="1000" dirty="0"/>
              <a:t>、项目三年内迭代多少次；</a:t>
            </a:r>
            <a:r>
              <a:rPr lang="en-US" altLang="zh-CN" sz="1000" dirty="0"/>
              <a:t>3</a:t>
            </a:r>
            <a:r>
              <a:rPr lang="zh-CN" altLang="en-US" sz="1000" dirty="0"/>
              <a:t>、当前版本是多少；</a:t>
            </a:r>
            <a:r>
              <a:rPr lang="en-US" altLang="zh-CN" sz="1000" dirty="0"/>
              <a:t>4</a:t>
            </a:r>
            <a:r>
              <a:rPr lang="zh-CN" altLang="en-US" sz="1000" dirty="0"/>
              <a:t>、每天做什么</a:t>
            </a:r>
          </a:p>
        </p:txBody>
      </p:sp>
      <p:sp>
        <p:nvSpPr>
          <p:cNvPr id="147" name="卷形: 水平 146">
            <a:extLst>
              <a:ext uri="{FF2B5EF4-FFF2-40B4-BE49-F238E27FC236}">
                <a16:creationId xmlns:a16="http://schemas.microsoft.com/office/drawing/2014/main" id="{246DA264-2EE1-4176-AD65-127B9C3867AA}"/>
              </a:ext>
            </a:extLst>
          </p:cNvPr>
          <p:cNvSpPr/>
          <p:nvPr/>
        </p:nvSpPr>
        <p:spPr>
          <a:xfrm>
            <a:off x="955085" y="1879402"/>
            <a:ext cx="3394760" cy="56793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、什么是数据中台；</a:t>
            </a:r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、数据中台的划分；</a:t>
            </a:r>
            <a:r>
              <a:rPr lang="en-US" altLang="zh-CN" sz="1000" dirty="0">
                <a:solidFill>
                  <a:srgbClr val="FF0000"/>
                </a:solidFill>
              </a:rPr>
              <a:t>3</a:t>
            </a:r>
            <a:r>
              <a:rPr lang="zh-CN" altLang="en-US" sz="1000" dirty="0">
                <a:solidFill>
                  <a:srgbClr val="FF0000"/>
                </a:solidFill>
              </a:rPr>
              <a:t>、中台使用场景</a:t>
            </a:r>
          </a:p>
        </p:txBody>
      </p:sp>
      <p:sp>
        <p:nvSpPr>
          <p:cNvPr id="148" name="卷形: 水平 147">
            <a:extLst>
              <a:ext uri="{FF2B5EF4-FFF2-40B4-BE49-F238E27FC236}">
                <a16:creationId xmlns:a16="http://schemas.microsoft.com/office/drawing/2014/main" id="{E8F99F8F-9862-4451-8EC7-CBBCC7C02E97}"/>
              </a:ext>
            </a:extLst>
          </p:cNvPr>
          <p:cNvSpPr/>
          <p:nvPr/>
        </p:nvSpPr>
        <p:spPr>
          <a:xfrm>
            <a:off x="1044728" y="1882519"/>
            <a:ext cx="3246776" cy="563988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、数据湖（</a:t>
            </a:r>
            <a:r>
              <a:rPr lang="en-US" altLang="zh-CN" sz="1000" dirty="0" err="1"/>
              <a:t>hudi</a:t>
            </a:r>
            <a:r>
              <a:rPr lang="zh-CN" altLang="en-US" sz="1000" dirty="0"/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581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4" grpId="1" animBg="1"/>
      <p:bldP spid="122" grpId="0" animBg="1"/>
      <p:bldP spid="122" grpId="1" animBg="1"/>
      <p:bldP spid="3" grpId="0" animBg="1"/>
      <p:bldP spid="3" grpId="1" animBg="1"/>
      <p:bldP spid="130" grpId="0" animBg="1"/>
      <p:bldP spid="130" grpId="1" animBg="1"/>
      <p:bldP spid="11" grpId="0" animBg="1"/>
      <p:bldP spid="20" grpId="0" animBg="1"/>
      <p:bldP spid="25" grpId="0" animBg="1"/>
      <p:bldP spid="29" grpId="0" animBg="1"/>
      <p:bldP spid="60" grpId="0" animBg="1"/>
      <p:bldP spid="68" grpId="0" animBg="1"/>
      <p:bldP spid="70" grpId="0" animBg="1"/>
      <p:bldP spid="71" grpId="0" animBg="1"/>
      <p:bldP spid="72" grpId="0" animBg="1"/>
      <p:bldP spid="79" grpId="0" animBg="1"/>
      <p:bldP spid="81" grpId="0" animBg="1"/>
      <p:bldP spid="83" grpId="0" animBg="1"/>
      <p:bldP spid="89" grpId="0" animBg="1"/>
      <p:bldP spid="90" grpId="0" animBg="1"/>
      <p:bldP spid="92" grpId="0" animBg="1"/>
      <p:bldP spid="101" grpId="0" animBg="1"/>
      <p:bldP spid="102" grpId="0" animBg="1"/>
      <p:bldP spid="103" grpId="0" animBg="1"/>
      <p:bldP spid="57" grpId="0" animBg="1"/>
      <p:bldP spid="58" grpId="0" animBg="1"/>
      <p:bldP spid="59" grpId="0" animBg="1"/>
      <p:bldP spid="62" grpId="0" animBg="1"/>
      <p:bldP spid="67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04" grpId="0" animBg="1"/>
      <p:bldP spid="106" grpId="0" animBg="1"/>
      <p:bldP spid="111" grpId="0"/>
      <p:bldP spid="112" grpId="0"/>
      <p:bldP spid="123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59" grpId="0"/>
      <p:bldP spid="160" grpId="0"/>
      <p:bldP spid="181" grpId="0"/>
      <p:bldP spid="183" grpId="0"/>
      <p:bldP spid="107" grpId="0" animBg="1"/>
      <p:bldP spid="107" grpId="1" animBg="1"/>
      <p:bldP spid="108" grpId="0" animBg="1"/>
      <p:bldP spid="108" grpId="1" animBg="1"/>
      <p:bldP spid="110" grpId="0" animBg="1"/>
      <p:bldP spid="110" grpId="1" animBg="1"/>
      <p:bldP spid="115" grpId="0" animBg="1"/>
      <p:bldP spid="115" grpId="1" animBg="1"/>
      <p:bldP spid="116" grpId="0" animBg="1"/>
      <p:bldP spid="116" grpId="1" animBg="1"/>
      <p:bldP spid="113" grpId="0" animBg="1"/>
      <p:bldP spid="113" grpId="1" animBg="1"/>
      <p:bldP spid="114" grpId="0" animBg="1"/>
      <p:bldP spid="114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31" grpId="0" animBg="1"/>
      <p:bldP spid="134" grpId="0" animBg="1"/>
      <p:bldP spid="134" grpId="1" animBg="1"/>
      <p:bldP spid="137" grpId="0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6" grpId="0" animBg="1"/>
      <p:bldP spid="146" grpId="1" animBg="1"/>
      <p:bldP spid="144" grpId="0" animBg="1"/>
      <p:bldP spid="144" grpId="1" animBg="1"/>
      <p:bldP spid="145" grpId="0" animBg="1"/>
      <p:bldP spid="145" grpId="1" animBg="1"/>
      <p:bldP spid="147" grpId="0" animBg="1"/>
      <p:bldP spid="147" grpId="1" animBg="1"/>
      <p:bldP spid="148" grpId="0" animBg="1"/>
      <p:bldP spid="14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2ED41BCD-274F-4820-AD4B-E44281E797C5}"/>
              </a:ext>
            </a:extLst>
          </p:cNvPr>
          <p:cNvSpPr/>
          <p:nvPr/>
        </p:nvSpPr>
        <p:spPr>
          <a:xfrm>
            <a:off x="12327" y="437553"/>
            <a:ext cx="9131673" cy="47059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20A942-A6B3-4053-BF24-03087CE18B21}"/>
              </a:ext>
            </a:extLst>
          </p:cNvPr>
          <p:cNvSpPr/>
          <p:nvPr/>
        </p:nvSpPr>
        <p:spPr>
          <a:xfrm>
            <a:off x="448610" y="-8679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二、详解数仓面试题</a:t>
            </a:r>
            <a:r>
              <a:rPr lang="en-US" altLang="zh-CN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新版实时项目</a:t>
            </a:r>
            <a:endParaRPr lang="en-US" altLang="zh-CN" sz="2000" dirty="0">
              <a:ln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274DD3-E7CE-430D-A39B-216C28333151}"/>
              </a:ext>
            </a:extLst>
          </p:cNvPr>
          <p:cNvSpPr/>
          <p:nvPr/>
        </p:nvSpPr>
        <p:spPr>
          <a:xfrm>
            <a:off x="2693973" y="1254262"/>
            <a:ext cx="693583" cy="38749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业务数据</a:t>
            </a:r>
          </a:p>
          <a:p>
            <a:pPr algn="ctr"/>
            <a:r>
              <a:rPr lang="en-US" altLang="zh-CN" sz="1000" dirty="0"/>
              <a:t>MySQL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C23B1F-6D04-4231-B1C7-104A3239EDDE}"/>
              </a:ext>
            </a:extLst>
          </p:cNvPr>
          <p:cNvSpPr/>
          <p:nvPr/>
        </p:nvSpPr>
        <p:spPr>
          <a:xfrm>
            <a:off x="838122" y="1254262"/>
            <a:ext cx="629907" cy="2880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Nginx</a:t>
            </a:r>
            <a:endParaRPr lang="zh-CN" altLang="en-US" sz="1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8A35212-78C8-4DE7-8580-A1AB16E8CAF9}"/>
              </a:ext>
            </a:extLst>
          </p:cNvPr>
          <p:cNvSpPr/>
          <p:nvPr/>
        </p:nvSpPr>
        <p:spPr>
          <a:xfrm>
            <a:off x="102479" y="2750573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93C21D0-81EE-41FD-AA7E-787FE4C55F4E}"/>
              </a:ext>
            </a:extLst>
          </p:cNvPr>
          <p:cNvSpPr/>
          <p:nvPr/>
        </p:nvSpPr>
        <p:spPr>
          <a:xfrm>
            <a:off x="1639928" y="2727664"/>
            <a:ext cx="853585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Springboot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9FD7EE3-F8B6-40E6-9CF1-A82EBBA6A5FD}"/>
              </a:ext>
            </a:extLst>
          </p:cNvPr>
          <p:cNvSpPr/>
          <p:nvPr/>
        </p:nvSpPr>
        <p:spPr>
          <a:xfrm>
            <a:off x="838122" y="3223874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Nginx</a:t>
            </a:r>
            <a:endParaRPr lang="zh-CN" altLang="en-US" sz="1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CCD6FB-6BF2-4221-A7D2-C724AEA08876}"/>
              </a:ext>
            </a:extLst>
          </p:cNvPr>
          <p:cNvSpPr/>
          <p:nvPr/>
        </p:nvSpPr>
        <p:spPr>
          <a:xfrm>
            <a:off x="1639928" y="1465030"/>
            <a:ext cx="853585" cy="37247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Springboot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AD8D93D-784A-441B-B465-1894DB1C543A}"/>
              </a:ext>
            </a:extLst>
          </p:cNvPr>
          <p:cNvSpPr/>
          <p:nvPr/>
        </p:nvSpPr>
        <p:spPr>
          <a:xfrm>
            <a:off x="1639927" y="3720084"/>
            <a:ext cx="853585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Springboot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1FCCE4D-1AF7-46A5-8946-0AD44D22A6F8}"/>
              </a:ext>
            </a:extLst>
          </p:cNvPr>
          <p:cNvSpPr/>
          <p:nvPr/>
        </p:nvSpPr>
        <p:spPr>
          <a:xfrm>
            <a:off x="2663345" y="2727664"/>
            <a:ext cx="693583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logFile</a:t>
            </a:r>
            <a:endParaRPr lang="zh-CN" altLang="en-US" sz="1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A4F6607-7659-4E4B-9D7B-C568FC4044C5}"/>
              </a:ext>
            </a:extLst>
          </p:cNvPr>
          <p:cNvSpPr/>
          <p:nvPr/>
        </p:nvSpPr>
        <p:spPr>
          <a:xfrm>
            <a:off x="2663345" y="3720084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logFile</a:t>
            </a:r>
            <a:endParaRPr lang="zh-CN" altLang="en-US" sz="1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6D3F687-76C5-4ED6-A7C2-C229A705FCE1}"/>
              </a:ext>
            </a:extLst>
          </p:cNvPr>
          <p:cNvSpPr/>
          <p:nvPr/>
        </p:nvSpPr>
        <p:spPr>
          <a:xfrm>
            <a:off x="1639927" y="1014088"/>
            <a:ext cx="853585" cy="37247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Springboot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28B4A81-7524-49B3-BF69-149D29F856A7}"/>
              </a:ext>
            </a:extLst>
          </p:cNvPr>
          <p:cNvSpPr/>
          <p:nvPr/>
        </p:nvSpPr>
        <p:spPr>
          <a:xfrm>
            <a:off x="3471501" y="2727664"/>
            <a:ext cx="693583" cy="3730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1000" dirty="0"/>
              <a:t>Flume</a:t>
            </a:r>
            <a:endParaRPr lang="zh-CN" altLang="en-US" sz="1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E46155F-2568-42F7-AAA9-7E02533DA15E}"/>
              </a:ext>
            </a:extLst>
          </p:cNvPr>
          <p:cNvSpPr/>
          <p:nvPr/>
        </p:nvSpPr>
        <p:spPr>
          <a:xfrm>
            <a:off x="3471501" y="3720084"/>
            <a:ext cx="693583" cy="3730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1000" dirty="0"/>
              <a:t>Flume</a:t>
            </a:r>
            <a:endParaRPr lang="zh-CN" altLang="en-US" sz="1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957B23A-EAFF-4472-9642-23978437F07F}"/>
              </a:ext>
            </a:extLst>
          </p:cNvPr>
          <p:cNvSpPr/>
          <p:nvPr/>
        </p:nvSpPr>
        <p:spPr>
          <a:xfrm>
            <a:off x="4496960" y="2753412"/>
            <a:ext cx="715926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消息缓存</a:t>
            </a:r>
            <a:r>
              <a:rPr lang="en-US" altLang="zh-CN" sz="1000" dirty="0"/>
              <a:t>Kafka</a:t>
            </a:r>
            <a:endParaRPr lang="zh-CN" altLang="en-US" sz="1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0A93C0-9A0C-49AD-88FA-5595726AEC37}"/>
              </a:ext>
            </a:extLst>
          </p:cNvPr>
          <p:cNvSpPr/>
          <p:nvPr/>
        </p:nvSpPr>
        <p:spPr>
          <a:xfrm>
            <a:off x="4487213" y="3357486"/>
            <a:ext cx="715926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消息缓存</a:t>
            </a:r>
            <a:r>
              <a:rPr lang="en-US" altLang="zh-CN" sz="1000" dirty="0"/>
              <a:t>Kafka</a:t>
            </a:r>
            <a:endParaRPr lang="zh-CN" altLang="en-US" sz="1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48053F-7649-4B41-9A69-030D6838A4D1}"/>
              </a:ext>
            </a:extLst>
          </p:cNvPr>
          <p:cNvSpPr/>
          <p:nvPr/>
        </p:nvSpPr>
        <p:spPr>
          <a:xfrm>
            <a:off x="4480747" y="3765208"/>
            <a:ext cx="715926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消息缓存</a:t>
            </a:r>
            <a:endParaRPr lang="en-US" altLang="zh-CN" sz="1000" dirty="0"/>
          </a:p>
          <a:p>
            <a:pPr algn="ctr"/>
            <a:r>
              <a:rPr lang="en-US" altLang="zh-CN" sz="1000" dirty="0"/>
              <a:t>Kafka</a:t>
            </a:r>
            <a:endParaRPr lang="zh-CN" altLang="en-US" sz="1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AB9D947-6246-40A5-84B2-851BF493D73B}"/>
              </a:ext>
            </a:extLst>
          </p:cNvPr>
          <p:cNvSpPr/>
          <p:nvPr/>
        </p:nvSpPr>
        <p:spPr>
          <a:xfrm>
            <a:off x="5762551" y="2985535"/>
            <a:ext cx="800069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Spark</a:t>
            </a:r>
          </a:p>
          <a:p>
            <a:pPr algn="ctr"/>
            <a:r>
              <a:rPr lang="en-US" altLang="zh-CN" sz="1000" dirty="0"/>
              <a:t>Streaming</a:t>
            </a:r>
            <a:endParaRPr lang="zh-CN" altLang="en-US" sz="10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C579A69-3F7A-43DC-97CC-F684355B07EA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602612" y="3410416"/>
            <a:ext cx="235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809BB11-98C1-450C-B8BE-9666922CA6CA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 flipV="1">
            <a:off x="1468029" y="2914206"/>
            <a:ext cx="171899" cy="49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926BBD7-F757-4889-9C5D-B4816D735730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1468029" y="3410416"/>
            <a:ext cx="171898" cy="49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6AE22B6-FFFC-4B90-8BE7-9A65A9ACB940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2493513" y="2914206"/>
            <a:ext cx="1698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6ADE262-F68C-41EA-8394-D95886427B6F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2493512" y="3906626"/>
            <a:ext cx="169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88A9536-0FC0-4C1A-94BB-D70966945812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3356928" y="2914206"/>
            <a:ext cx="114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BD2397B-B685-4747-A24D-3BE628027B41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3356929" y="3906626"/>
            <a:ext cx="114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E118412-EF55-4D44-A937-7782D975808D}"/>
              </a:ext>
            </a:extLst>
          </p:cNvPr>
          <p:cNvCxnSpPr>
            <a:cxnSpLocks/>
            <a:stCxn id="30" idx="3"/>
            <a:endCxn id="51" idx="1"/>
          </p:cNvCxnSpPr>
          <p:nvPr/>
        </p:nvCxnSpPr>
        <p:spPr>
          <a:xfrm>
            <a:off x="4165084" y="2914206"/>
            <a:ext cx="215719" cy="47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56DADD4-89E7-4A69-8B31-602B1C2097D4}"/>
              </a:ext>
            </a:extLst>
          </p:cNvPr>
          <p:cNvCxnSpPr>
            <a:cxnSpLocks/>
            <a:stCxn id="31" idx="3"/>
            <a:endCxn id="51" idx="1"/>
          </p:cNvCxnSpPr>
          <p:nvPr/>
        </p:nvCxnSpPr>
        <p:spPr>
          <a:xfrm flipV="1">
            <a:off x="4165084" y="3388123"/>
            <a:ext cx="215719" cy="51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230AD5D7-E7A6-4F56-9A9E-259A4B160A51}"/>
              </a:ext>
            </a:extLst>
          </p:cNvPr>
          <p:cNvSpPr/>
          <p:nvPr/>
        </p:nvSpPr>
        <p:spPr>
          <a:xfrm>
            <a:off x="4380803" y="2482953"/>
            <a:ext cx="951643" cy="181034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F5A45FC-9D3A-4E26-B76E-2266CFEC1CE1}"/>
              </a:ext>
            </a:extLst>
          </p:cNvPr>
          <p:cNvCxnSpPr>
            <a:cxnSpLocks/>
            <a:stCxn id="11" idx="3"/>
            <a:endCxn id="87" idx="1"/>
          </p:cNvCxnSpPr>
          <p:nvPr/>
        </p:nvCxnSpPr>
        <p:spPr>
          <a:xfrm flipV="1">
            <a:off x="3387556" y="1444151"/>
            <a:ext cx="157343" cy="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D62CE155-5681-41BA-BC29-B41411A4C499}"/>
              </a:ext>
            </a:extLst>
          </p:cNvPr>
          <p:cNvSpPr/>
          <p:nvPr/>
        </p:nvSpPr>
        <p:spPr>
          <a:xfrm>
            <a:off x="118971" y="1082190"/>
            <a:ext cx="500133" cy="6321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282EAB1-305E-43FA-B964-CA91464A803C}"/>
              </a:ext>
            </a:extLst>
          </p:cNvPr>
          <p:cNvCxnSpPr>
            <a:stCxn id="60" idx="3"/>
            <a:endCxn id="20" idx="1"/>
          </p:cNvCxnSpPr>
          <p:nvPr/>
        </p:nvCxnSpPr>
        <p:spPr>
          <a:xfrm>
            <a:off x="619104" y="1398278"/>
            <a:ext cx="21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398C5FE-CA96-465A-84A9-98F36FFA8389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 flipV="1">
            <a:off x="1468029" y="1200325"/>
            <a:ext cx="171898" cy="19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FFA8D33-1BDA-4E5E-ABAB-12F9AC050CE3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1468029" y="1398278"/>
            <a:ext cx="171899" cy="25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897FC38-E163-4397-8C9A-C23335207201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2493512" y="1200325"/>
            <a:ext cx="200461" cy="24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739FE78-D3F1-4967-B708-BDC9E117E1B1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 flipV="1">
            <a:off x="2493513" y="1448010"/>
            <a:ext cx="200460" cy="20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DF72DE59-CB7B-472D-8076-5A0C5937FF16}"/>
              </a:ext>
            </a:extLst>
          </p:cNvPr>
          <p:cNvSpPr/>
          <p:nvPr/>
        </p:nvSpPr>
        <p:spPr>
          <a:xfrm>
            <a:off x="3655995" y="1010767"/>
            <a:ext cx="734954" cy="38749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实时同步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Canal</a:t>
            </a:r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36AA997-ABB8-4A66-9167-24A34AEEAFF9}"/>
              </a:ext>
            </a:extLst>
          </p:cNvPr>
          <p:cNvSpPr/>
          <p:nvPr/>
        </p:nvSpPr>
        <p:spPr>
          <a:xfrm>
            <a:off x="3655995" y="1493651"/>
            <a:ext cx="734954" cy="38749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实时同步</a:t>
            </a:r>
            <a:r>
              <a:rPr lang="en-US" altLang="zh-CN" sz="1000" dirty="0"/>
              <a:t>Canal</a:t>
            </a:r>
            <a:endParaRPr lang="zh-CN" altLang="en-US" sz="10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A0C523A-C824-49F2-BD97-6AB8D35B6F67}"/>
              </a:ext>
            </a:extLst>
          </p:cNvPr>
          <p:cNvSpPr/>
          <p:nvPr/>
        </p:nvSpPr>
        <p:spPr>
          <a:xfrm>
            <a:off x="3544899" y="902755"/>
            <a:ext cx="987405" cy="10827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8E3514B-1735-468C-A497-31A99BA535D9}"/>
              </a:ext>
            </a:extLst>
          </p:cNvPr>
          <p:cNvCxnSpPr>
            <a:cxnSpLocks/>
            <a:stCxn id="87" idx="2"/>
            <a:endCxn id="51" idx="1"/>
          </p:cNvCxnSpPr>
          <p:nvPr/>
        </p:nvCxnSpPr>
        <p:spPr>
          <a:xfrm>
            <a:off x="4038602" y="1985547"/>
            <a:ext cx="342201" cy="140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FAA0E97E-0225-465F-A0AA-F06CB0D8BAFA}"/>
              </a:ext>
            </a:extLst>
          </p:cNvPr>
          <p:cNvSpPr/>
          <p:nvPr/>
        </p:nvSpPr>
        <p:spPr>
          <a:xfrm>
            <a:off x="7363505" y="510591"/>
            <a:ext cx="1699373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去重</a:t>
            </a:r>
            <a:endParaRPr lang="en-US" altLang="zh-CN" sz="1000" dirty="0"/>
          </a:p>
          <a:p>
            <a:pPr algn="ctr"/>
            <a:r>
              <a:rPr lang="en-US" altLang="zh-CN" sz="1000" dirty="0"/>
              <a:t>Redis</a:t>
            </a:r>
            <a:endParaRPr lang="zh-CN" altLang="en-US" sz="10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A979F29-1990-4570-A269-4A50D0B9DA67}"/>
              </a:ext>
            </a:extLst>
          </p:cNvPr>
          <p:cNvSpPr/>
          <p:nvPr/>
        </p:nvSpPr>
        <p:spPr>
          <a:xfrm>
            <a:off x="7363505" y="987827"/>
            <a:ext cx="706903" cy="3730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查询宽表</a:t>
            </a:r>
            <a:endParaRPr lang="en-US" altLang="zh-CN" sz="1000" dirty="0"/>
          </a:p>
          <a:p>
            <a:pPr algn="ctr"/>
            <a:r>
              <a:rPr lang="en-US" altLang="zh-CN" sz="1000" dirty="0"/>
              <a:t>ES</a:t>
            </a:r>
            <a:endParaRPr lang="zh-CN" altLang="en-US" sz="10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058B7DA-CC0D-453B-9A3C-6F82B41E16C8}"/>
              </a:ext>
            </a:extLst>
          </p:cNvPr>
          <p:cNvSpPr/>
          <p:nvPr/>
        </p:nvSpPr>
        <p:spPr>
          <a:xfrm>
            <a:off x="7371306" y="1472958"/>
            <a:ext cx="1691572" cy="3730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查询宽表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ClickHouse</a:t>
            </a:r>
            <a:endParaRPr lang="zh-CN" altLang="en-US" sz="10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4B227CD-C304-409B-BB81-48EC59B1C9BA}"/>
              </a:ext>
            </a:extLst>
          </p:cNvPr>
          <p:cNvSpPr/>
          <p:nvPr/>
        </p:nvSpPr>
        <p:spPr>
          <a:xfrm>
            <a:off x="8398782" y="987827"/>
            <a:ext cx="664096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Kibana</a:t>
            </a:r>
            <a:endParaRPr lang="zh-CN" altLang="en-US" sz="1000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C2017D96-8D73-43CB-A4A8-F27DD3E561EB}"/>
              </a:ext>
            </a:extLst>
          </p:cNvPr>
          <p:cNvCxnSpPr>
            <a:cxnSpLocks/>
            <a:stCxn id="155" idx="3"/>
            <a:endCxn id="95" idx="1"/>
          </p:cNvCxnSpPr>
          <p:nvPr/>
        </p:nvCxnSpPr>
        <p:spPr>
          <a:xfrm flipV="1">
            <a:off x="6600017" y="1174369"/>
            <a:ext cx="763488" cy="28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C0F6AA8-3102-487C-8DDF-DFFA9DA50741}"/>
              </a:ext>
            </a:extLst>
          </p:cNvPr>
          <p:cNvCxnSpPr>
            <a:cxnSpLocks/>
            <a:stCxn id="155" idx="3"/>
            <a:endCxn id="97" idx="1"/>
          </p:cNvCxnSpPr>
          <p:nvPr/>
        </p:nvCxnSpPr>
        <p:spPr>
          <a:xfrm>
            <a:off x="6600017" y="1460098"/>
            <a:ext cx="771289" cy="19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F2A323-1D6C-4F0F-B014-BD52B2A17085}"/>
              </a:ext>
            </a:extLst>
          </p:cNvPr>
          <p:cNvCxnSpPr>
            <a:cxnSpLocks/>
          </p:cNvCxnSpPr>
          <p:nvPr/>
        </p:nvCxnSpPr>
        <p:spPr>
          <a:xfrm>
            <a:off x="8030945" y="1174369"/>
            <a:ext cx="367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E1A3294-1AA7-4B19-913D-3FA5AC00EFE0}"/>
              </a:ext>
            </a:extLst>
          </p:cNvPr>
          <p:cNvSpPr/>
          <p:nvPr/>
        </p:nvSpPr>
        <p:spPr>
          <a:xfrm>
            <a:off x="5764002" y="3522744"/>
            <a:ext cx="798618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Flink</a:t>
            </a:r>
            <a:endParaRPr lang="zh-CN" altLang="en-US" sz="10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2C5E2DE-1B51-4F1A-93AD-878A56C02D62}"/>
              </a:ext>
            </a:extLst>
          </p:cNvPr>
          <p:cNvSpPr/>
          <p:nvPr/>
        </p:nvSpPr>
        <p:spPr>
          <a:xfrm>
            <a:off x="5677175" y="2630167"/>
            <a:ext cx="905246" cy="1349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2767550-66AB-48E5-AD27-332577FC6537}"/>
              </a:ext>
            </a:extLst>
          </p:cNvPr>
          <p:cNvSpPr/>
          <p:nvPr/>
        </p:nvSpPr>
        <p:spPr>
          <a:xfrm>
            <a:off x="4416197" y="4688412"/>
            <a:ext cx="851072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分布式协调</a:t>
            </a:r>
            <a:endParaRPr lang="en-US" altLang="zh-CN" sz="1000" dirty="0"/>
          </a:p>
          <a:p>
            <a:pPr algn="ctr"/>
            <a:r>
              <a:rPr lang="en-US" altLang="zh-CN" sz="1000" dirty="0"/>
              <a:t>Zookeeper</a:t>
            </a:r>
            <a:endParaRPr lang="zh-CN" altLang="en-US" sz="1000" dirty="0"/>
          </a:p>
        </p:txBody>
      </p:sp>
      <p:sp>
        <p:nvSpPr>
          <p:cNvPr id="71" name="箭头: 上下 70">
            <a:extLst>
              <a:ext uri="{FF2B5EF4-FFF2-40B4-BE49-F238E27FC236}">
                <a16:creationId xmlns:a16="http://schemas.microsoft.com/office/drawing/2014/main" id="{E26E7D63-2105-4223-A6F1-2C5B5D02B2A7}"/>
              </a:ext>
            </a:extLst>
          </p:cNvPr>
          <p:cNvSpPr/>
          <p:nvPr/>
        </p:nvSpPr>
        <p:spPr>
          <a:xfrm>
            <a:off x="4749621" y="4327931"/>
            <a:ext cx="208185" cy="3577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FFB497C-8BAD-43B1-AB87-A1154E0E3B60}"/>
              </a:ext>
            </a:extLst>
          </p:cNvPr>
          <p:cNvSpPr/>
          <p:nvPr/>
        </p:nvSpPr>
        <p:spPr>
          <a:xfrm>
            <a:off x="4687110" y="3098163"/>
            <a:ext cx="612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err="1">
                <a:solidFill>
                  <a:srgbClr val="7030A0"/>
                </a:solidFill>
              </a:rPr>
              <a:t>ods</a:t>
            </a:r>
            <a:r>
              <a:rPr lang="zh-CN" altLang="en-US" sz="1200" b="1" dirty="0">
                <a:solidFill>
                  <a:srgbClr val="7030A0"/>
                </a:solidFill>
              </a:rPr>
              <a:t>层</a:t>
            </a:r>
            <a:endParaRPr lang="en-US" altLang="zh-CN" sz="1200" b="1" dirty="0">
              <a:solidFill>
                <a:srgbClr val="7030A0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CC9381DA-6705-4D36-ABC6-5F3B8027186E}"/>
              </a:ext>
            </a:extLst>
          </p:cNvPr>
          <p:cNvSpPr/>
          <p:nvPr/>
        </p:nvSpPr>
        <p:spPr>
          <a:xfrm>
            <a:off x="3487740" y="2098944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24</a:t>
            </a:r>
            <a:r>
              <a:rPr lang="zh-CN" altLang="en-US" sz="1200" dirty="0">
                <a:solidFill>
                  <a:srgbClr val="FF0000"/>
                </a:solidFill>
              </a:rPr>
              <a:t>张表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C5B70DC-2749-4B3C-A6EE-F67D865C483C}"/>
              </a:ext>
            </a:extLst>
          </p:cNvPr>
          <p:cNvSpPr/>
          <p:nvPr/>
        </p:nvSpPr>
        <p:spPr>
          <a:xfrm>
            <a:off x="3443992" y="3271704"/>
            <a:ext cx="650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11</a:t>
            </a:r>
            <a:r>
              <a:rPr lang="zh-CN" altLang="en-US" sz="1200" dirty="0">
                <a:solidFill>
                  <a:srgbClr val="FF0000"/>
                </a:solidFill>
              </a:rPr>
              <a:t>张表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D290822-068D-4ED8-8675-93D6505D5DA8}"/>
              </a:ext>
            </a:extLst>
          </p:cNvPr>
          <p:cNvSpPr/>
          <p:nvPr/>
        </p:nvSpPr>
        <p:spPr>
          <a:xfrm>
            <a:off x="5777889" y="262245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数据清洗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&amp;</a:t>
            </a:r>
            <a:r>
              <a:rPr lang="zh-CN" altLang="en-US" sz="1000" dirty="0">
                <a:solidFill>
                  <a:srgbClr val="FF0000"/>
                </a:solidFill>
              </a:rPr>
              <a:t>表解析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F123063-0679-49D8-83C9-32A5C4106260}"/>
              </a:ext>
            </a:extLst>
          </p:cNvPr>
          <p:cNvSpPr/>
          <p:nvPr/>
        </p:nvSpPr>
        <p:spPr>
          <a:xfrm>
            <a:off x="4658762" y="2504721"/>
            <a:ext cx="647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err="1">
                <a:solidFill>
                  <a:srgbClr val="7030A0"/>
                </a:solidFill>
              </a:rPr>
              <a:t>dwd</a:t>
            </a:r>
            <a:r>
              <a:rPr lang="zh-CN" altLang="en-US" sz="1200" b="1" dirty="0">
                <a:solidFill>
                  <a:srgbClr val="7030A0"/>
                </a:solidFill>
              </a:rPr>
              <a:t>层</a:t>
            </a:r>
            <a:endParaRPr lang="en-US" altLang="zh-CN" sz="1200" b="1" dirty="0">
              <a:solidFill>
                <a:srgbClr val="7030A0"/>
              </a:solidFill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7D74C8B8-73B9-4164-A93C-AB54F81DED41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5365515" y="3225049"/>
            <a:ext cx="311660" cy="7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3ABC1401-AC59-4DA1-A524-5CA37925866B}"/>
              </a:ext>
            </a:extLst>
          </p:cNvPr>
          <p:cNvCxnSpPr>
            <a:cxnSpLocks/>
          </p:cNvCxnSpPr>
          <p:nvPr/>
        </p:nvCxnSpPr>
        <p:spPr>
          <a:xfrm flipH="1" flipV="1">
            <a:off x="5326916" y="2626130"/>
            <a:ext cx="322434" cy="198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7C925940-F729-4239-9DB6-6955F0EF2315}"/>
              </a:ext>
            </a:extLst>
          </p:cNvPr>
          <p:cNvSpPr/>
          <p:nvPr/>
        </p:nvSpPr>
        <p:spPr>
          <a:xfrm>
            <a:off x="5758669" y="1117349"/>
            <a:ext cx="800069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Spark</a:t>
            </a:r>
          </a:p>
          <a:p>
            <a:pPr algn="ctr"/>
            <a:r>
              <a:rPr lang="en-US" altLang="zh-CN" sz="1000" dirty="0"/>
              <a:t>Streaming</a:t>
            </a:r>
            <a:endParaRPr lang="zh-CN" altLang="en-US" sz="10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087DB7B-762E-499A-B0AA-FB07BF212D9D}"/>
              </a:ext>
            </a:extLst>
          </p:cNvPr>
          <p:cNvSpPr/>
          <p:nvPr/>
        </p:nvSpPr>
        <p:spPr>
          <a:xfrm>
            <a:off x="5760120" y="1654558"/>
            <a:ext cx="798618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Flink</a:t>
            </a:r>
            <a:endParaRPr lang="zh-CN" altLang="en-US" sz="10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F03227DD-7A34-495D-86BE-9991E145753C}"/>
              </a:ext>
            </a:extLst>
          </p:cNvPr>
          <p:cNvSpPr/>
          <p:nvPr/>
        </p:nvSpPr>
        <p:spPr>
          <a:xfrm>
            <a:off x="5673293" y="828310"/>
            <a:ext cx="926724" cy="12635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0BA8723-B91B-4D80-A2F1-BA2A8D41BF40}"/>
              </a:ext>
            </a:extLst>
          </p:cNvPr>
          <p:cNvSpPr/>
          <p:nvPr/>
        </p:nvSpPr>
        <p:spPr>
          <a:xfrm>
            <a:off x="4767036" y="1463593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双流</a:t>
            </a:r>
            <a:r>
              <a:rPr lang="en-US" altLang="zh-CN" sz="1200" dirty="0">
                <a:solidFill>
                  <a:srgbClr val="FF0000"/>
                </a:solidFill>
              </a:rPr>
              <a:t>Join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&amp;</a:t>
            </a:r>
            <a:r>
              <a:rPr lang="zh-CN" altLang="en-US" sz="1200" dirty="0">
                <a:solidFill>
                  <a:srgbClr val="FF0000"/>
                </a:solidFill>
              </a:rPr>
              <a:t>去重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2A6B956C-FB68-41B9-BBAE-C399E402FC82}"/>
              </a:ext>
            </a:extLst>
          </p:cNvPr>
          <p:cNvSpPr/>
          <p:nvPr/>
        </p:nvSpPr>
        <p:spPr>
          <a:xfrm>
            <a:off x="5810433" y="828310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err="1">
                <a:solidFill>
                  <a:srgbClr val="7030A0"/>
                </a:solidFill>
              </a:rPr>
              <a:t>dws</a:t>
            </a:r>
            <a:r>
              <a:rPr lang="zh-CN" altLang="en-US" sz="1200" b="1" dirty="0">
                <a:solidFill>
                  <a:srgbClr val="7030A0"/>
                </a:solidFill>
              </a:rPr>
              <a:t>层</a:t>
            </a:r>
            <a:endParaRPr lang="en-US" altLang="zh-CN" sz="1200" b="1" dirty="0">
              <a:solidFill>
                <a:srgbClr val="7030A0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7F9C17F-978D-4EB9-99F2-EFA32BFBC183}"/>
              </a:ext>
            </a:extLst>
          </p:cNvPr>
          <p:cNvSpPr/>
          <p:nvPr/>
        </p:nvSpPr>
        <p:spPr>
          <a:xfrm>
            <a:off x="7371306" y="1972396"/>
            <a:ext cx="796177" cy="37308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维度</a:t>
            </a:r>
            <a:r>
              <a:rPr lang="en-US" altLang="zh-CN" sz="1000" dirty="0"/>
              <a:t>&amp;</a:t>
            </a:r>
            <a:r>
              <a:rPr lang="zh-CN" altLang="en-US" sz="1000" dirty="0"/>
              <a:t>明细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Hbase</a:t>
            </a:r>
            <a:endParaRPr lang="zh-CN" altLang="en-US" sz="10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79F01E6F-D66B-47A0-BD16-98FB458F9CFF}"/>
              </a:ext>
            </a:extLst>
          </p:cNvPr>
          <p:cNvSpPr/>
          <p:nvPr/>
        </p:nvSpPr>
        <p:spPr>
          <a:xfrm>
            <a:off x="8325371" y="1972396"/>
            <a:ext cx="737104" cy="37308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查询明细</a:t>
            </a:r>
            <a:endParaRPr lang="en-US" altLang="zh-CN" sz="1000" dirty="0"/>
          </a:p>
          <a:p>
            <a:pPr algn="ctr"/>
            <a:r>
              <a:rPr lang="en-US" altLang="zh-CN" sz="1000" dirty="0"/>
              <a:t>Phoenix</a:t>
            </a:r>
            <a:endParaRPr lang="zh-CN" altLang="en-US" sz="1000" dirty="0"/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7DEBD89-B295-46F4-A9AC-09C39306595F}"/>
              </a:ext>
            </a:extLst>
          </p:cNvPr>
          <p:cNvCxnSpPr>
            <a:cxnSpLocks/>
            <a:stCxn id="155" idx="3"/>
            <a:endCxn id="167" idx="1"/>
          </p:cNvCxnSpPr>
          <p:nvPr/>
        </p:nvCxnSpPr>
        <p:spPr>
          <a:xfrm>
            <a:off x="6600017" y="1460098"/>
            <a:ext cx="771289" cy="69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C54523F-2DC3-43C1-8E2F-E98D6E50E789}"/>
              </a:ext>
            </a:extLst>
          </p:cNvPr>
          <p:cNvCxnSpPr>
            <a:cxnSpLocks/>
            <a:stCxn id="167" idx="3"/>
            <a:endCxn id="168" idx="1"/>
          </p:cNvCxnSpPr>
          <p:nvPr/>
        </p:nvCxnSpPr>
        <p:spPr>
          <a:xfrm>
            <a:off x="8167483" y="2158938"/>
            <a:ext cx="157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F5E4643D-7BE1-4A9C-AB33-0F7CFB81FA83}"/>
              </a:ext>
            </a:extLst>
          </p:cNvPr>
          <p:cNvSpPr/>
          <p:nvPr/>
        </p:nvSpPr>
        <p:spPr>
          <a:xfrm>
            <a:off x="7387310" y="3378493"/>
            <a:ext cx="745309" cy="37308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6336266-4186-47AB-8848-4415D6B554A7}"/>
              </a:ext>
            </a:extLst>
          </p:cNvPr>
          <p:cNvCxnSpPr>
            <a:cxnSpLocks/>
            <a:stCxn id="155" idx="3"/>
            <a:endCxn id="173" idx="1"/>
          </p:cNvCxnSpPr>
          <p:nvPr/>
        </p:nvCxnSpPr>
        <p:spPr>
          <a:xfrm>
            <a:off x="6600017" y="1460098"/>
            <a:ext cx="787293" cy="210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F120F580-7D96-4CE7-B166-34CD8E7399A5}"/>
              </a:ext>
            </a:extLst>
          </p:cNvPr>
          <p:cNvSpPr/>
          <p:nvPr/>
        </p:nvSpPr>
        <p:spPr>
          <a:xfrm>
            <a:off x="8362070" y="3378493"/>
            <a:ext cx="708609" cy="37308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DataV</a:t>
            </a:r>
            <a:endParaRPr lang="zh-CN" altLang="en-US" sz="1000" dirty="0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6EF4A3A9-B26C-4F3B-BA4D-436D024DA820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8132619" y="3565035"/>
            <a:ext cx="22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4E901CE2-5395-4D10-9A3C-2D8B2B269608}"/>
              </a:ext>
            </a:extLst>
          </p:cNvPr>
          <p:cNvSpPr/>
          <p:nvPr/>
        </p:nvSpPr>
        <p:spPr>
          <a:xfrm>
            <a:off x="7378494" y="3085374"/>
            <a:ext cx="603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7030A0"/>
                </a:solidFill>
              </a:rPr>
              <a:t>ads</a:t>
            </a:r>
            <a:r>
              <a:rPr lang="zh-CN" altLang="en-US" sz="1200" b="1" dirty="0">
                <a:solidFill>
                  <a:srgbClr val="7030A0"/>
                </a:solidFill>
              </a:rPr>
              <a:t>层</a:t>
            </a:r>
            <a:endParaRPr lang="en-US" altLang="zh-CN" sz="1200" b="1" dirty="0">
              <a:solidFill>
                <a:srgbClr val="7030A0"/>
              </a:solidFill>
            </a:endParaRPr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943AB5E4-20ED-4E68-9B53-C0A5FB563E8A}"/>
              </a:ext>
            </a:extLst>
          </p:cNvPr>
          <p:cNvCxnSpPr>
            <a:cxnSpLocks/>
            <a:stCxn id="155" idx="3"/>
            <a:endCxn id="94" idx="1"/>
          </p:cNvCxnSpPr>
          <p:nvPr/>
        </p:nvCxnSpPr>
        <p:spPr>
          <a:xfrm flipV="1">
            <a:off x="6600017" y="697133"/>
            <a:ext cx="763488" cy="762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图片 191">
            <a:extLst>
              <a:ext uri="{FF2B5EF4-FFF2-40B4-BE49-F238E27FC236}">
                <a16:creationId xmlns:a16="http://schemas.microsoft.com/office/drawing/2014/main" id="{D115DD0E-6FB2-4226-B119-46058131F0B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6"/>
          <a:stretch/>
        </p:blipFill>
        <p:spPr bwMode="auto">
          <a:xfrm>
            <a:off x="6491811" y="4054229"/>
            <a:ext cx="2578868" cy="1084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E8D1F94-5E20-42CE-911D-7315BBA03EFD}"/>
              </a:ext>
            </a:extLst>
          </p:cNvPr>
          <p:cNvCxnSpPr>
            <a:cxnSpLocks/>
            <a:stCxn id="51" idx="0"/>
            <a:endCxn id="155" idx="1"/>
          </p:cNvCxnSpPr>
          <p:nvPr/>
        </p:nvCxnSpPr>
        <p:spPr>
          <a:xfrm flipV="1">
            <a:off x="4856625" y="1460098"/>
            <a:ext cx="816668" cy="1022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E5D691C9-0E25-46CD-B0F1-B325C343A3FD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6582421" y="2341106"/>
            <a:ext cx="796073" cy="96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矩形 238">
            <a:extLst>
              <a:ext uri="{FF2B5EF4-FFF2-40B4-BE49-F238E27FC236}">
                <a16:creationId xmlns:a16="http://schemas.microsoft.com/office/drawing/2014/main" id="{B9A11B21-FCDC-4280-9C4B-B96E89246822}"/>
              </a:ext>
            </a:extLst>
          </p:cNvPr>
          <p:cNvSpPr/>
          <p:nvPr/>
        </p:nvSpPr>
        <p:spPr>
          <a:xfrm>
            <a:off x="4999308" y="2248851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②事实表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1078B11A-67B7-4902-BD78-F9A7F2B7D2A7}"/>
              </a:ext>
            </a:extLst>
          </p:cNvPr>
          <p:cNvSpPr/>
          <p:nvPr/>
        </p:nvSpPr>
        <p:spPr>
          <a:xfrm>
            <a:off x="6628648" y="3168143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②维度表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5122D53E-860D-4753-AF3E-4461829FDA20}"/>
              </a:ext>
            </a:extLst>
          </p:cNvPr>
          <p:cNvCxnSpPr>
            <a:cxnSpLocks/>
            <a:endCxn id="155" idx="3"/>
          </p:cNvCxnSpPr>
          <p:nvPr/>
        </p:nvCxnSpPr>
        <p:spPr>
          <a:xfrm flipH="1" flipV="1">
            <a:off x="6600017" y="1460098"/>
            <a:ext cx="805218" cy="87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矩形 255">
            <a:extLst>
              <a:ext uri="{FF2B5EF4-FFF2-40B4-BE49-F238E27FC236}">
                <a16:creationId xmlns:a16="http://schemas.microsoft.com/office/drawing/2014/main" id="{2F91B7CE-3876-4412-8E51-713953F92EB3}"/>
              </a:ext>
            </a:extLst>
          </p:cNvPr>
          <p:cNvSpPr/>
          <p:nvPr/>
        </p:nvSpPr>
        <p:spPr>
          <a:xfrm>
            <a:off x="5488133" y="512793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精确一次性消费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FD50F0BF-611D-4476-BD65-D01FA1DB71FD}"/>
              </a:ext>
            </a:extLst>
          </p:cNvPr>
          <p:cNvSpPr/>
          <p:nvPr/>
        </p:nvSpPr>
        <p:spPr>
          <a:xfrm>
            <a:off x="7350666" y="2366125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ES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HBase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发布接口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71373C18-6A37-4F4F-8495-F05F39F8D52D}"/>
              </a:ext>
            </a:extLst>
          </p:cNvPr>
          <p:cNvSpPr/>
          <p:nvPr/>
        </p:nvSpPr>
        <p:spPr>
          <a:xfrm>
            <a:off x="7299325" y="2659656"/>
            <a:ext cx="1948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业务主题包括（流量、销售、活动、异常、风控、热门等）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E2B07161-7DA0-47C1-B1E6-7B7D39F1E254}"/>
              </a:ext>
            </a:extLst>
          </p:cNvPr>
          <p:cNvSpPr/>
          <p:nvPr/>
        </p:nvSpPr>
        <p:spPr>
          <a:xfrm>
            <a:off x="5620775" y="776791"/>
            <a:ext cx="1043627" cy="3269722"/>
          </a:xfrm>
          <a:prstGeom prst="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6B51AB9F-33C8-4C26-AC7F-AAEB0B13ACFE}"/>
              </a:ext>
            </a:extLst>
          </p:cNvPr>
          <p:cNvSpPr/>
          <p:nvPr/>
        </p:nvSpPr>
        <p:spPr>
          <a:xfrm>
            <a:off x="5355827" y="3298666"/>
            <a:ext cx="3129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①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EE5E1FD2-C869-4D83-83AD-DCA36B3B48EB}"/>
              </a:ext>
            </a:extLst>
          </p:cNvPr>
          <p:cNvSpPr/>
          <p:nvPr/>
        </p:nvSpPr>
        <p:spPr>
          <a:xfrm>
            <a:off x="4567035" y="1463479"/>
            <a:ext cx="3129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③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8C5EDFB3-9152-4935-8C75-AD8F282A8E89}"/>
              </a:ext>
            </a:extLst>
          </p:cNvPr>
          <p:cNvSpPr/>
          <p:nvPr/>
        </p:nvSpPr>
        <p:spPr>
          <a:xfrm>
            <a:off x="6524799" y="213139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③关联维度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A0920A28-44F7-4CB4-A6C5-84661564F418}"/>
              </a:ext>
            </a:extLst>
          </p:cNvPr>
          <p:cNvSpPr/>
          <p:nvPr/>
        </p:nvSpPr>
        <p:spPr>
          <a:xfrm>
            <a:off x="6838787" y="1309427"/>
            <a:ext cx="569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④宽表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EF6507AE-D394-4674-B289-0ED9F514E5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971" y="4158761"/>
            <a:ext cx="4113525" cy="874051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DB43054D-E055-4348-A2C9-7D2FC4A164B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35150" y="4145399"/>
            <a:ext cx="4203990" cy="9297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0398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1" grpId="0" animBg="1"/>
      <p:bldP spid="60" grpId="0" animBg="1"/>
      <p:bldP spid="82" grpId="0" animBg="1"/>
      <p:bldP spid="85" grpId="0" animBg="1"/>
      <p:bldP spid="87" grpId="0" animBg="1"/>
      <p:bldP spid="94" grpId="0" animBg="1"/>
      <p:bldP spid="95" grpId="0" animBg="1"/>
      <p:bldP spid="97" grpId="0" animBg="1"/>
      <p:bldP spid="100" grpId="0" animBg="1"/>
      <p:bldP spid="58" grpId="0" animBg="1"/>
      <p:bldP spid="59" grpId="0" animBg="1"/>
      <p:bldP spid="92" grpId="0" animBg="1"/>
      <p:bldP spid="71" grpId="0" animBg="1"/>
      <p:bldP spid="78" grpId="0"/>
      <p:bldP spid="102" grpId="0"/>
      <p:bldP spid="103" grpId="0"/>
      <p:bldP spid="108" grpId="0"/>
      <p:bldP spid="133" grpId="0"/>
      <p:bldP spid="153" grpId="0" animBg="1"/>
      <p:bldP spid="154" grpId="0" animBg="1"/>
      <p:bldP spid="155" grpId="0" animBg="1"/>
      <p:bldP spid="164" grpId="0"/>
      <p:bldP spid="165" grpId="0"/>
      <p:bldP spid="167" grpId="0" animBg="1"/>
      <p:bldP spid="168" grpId="0" animBg="1"/>
      <p:bldP spid="173" grpId="0" animBg="1"/>
      <p:bldP spid="175" grpId="0" animBg="1"/>
      <p:bldP spid="177" grpId="0"/>
      <p:bldP spid="239" grpId="0"/>
      <p:bldP spid="240" grpId="0"/>
      <p:bldP spid="256" grpId="0"/>
      <p:bldP spid="257" grpId="0"/>
      <p:bldP spid="262" grpId="0"/>
      <p:bldP spid="263" grpId="0" animBg="1"/>
      <p:bldP spid="265" grpId="0"/>
      <p:bldP spid="269" grpId="0"/>
      <p:bldP spid="270" grpId="0"/>
      <p:bldP spid="27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Microsoft Office PowerPoint</Application>
  <PresentationFormat>全屏显示(16:9)</PresentationFormat>
  <Paragraphs>178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微软雅黑</vt:lpstr>
      <vt:lpstr>Arial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2020-07-30T08:43:45Z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