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29"/>
  </p:notesMasterIdLst>
  <p:handoutMasterIdLst>
    <p:handoutMasterId r:id="rId30"/>
  </p:handoutMasterIdLst>
  <p:sldIdLst>
    <p:sldId id="256" r:id="rId5"/>
    <p:sldId id="318" r:id="rId6"/>
    <p:sldId id="321" r:id="rId7"/>
    <p:sldId id="325" r:id="rId8"/>
    <p:sldId id="326" r:id="rId9"/>
    <p:sldId id="327" r:id="rId10"/>
    <p:sldId id="324"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2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0" userDrawn="1">
          <p15:clr>
            <a:srgbClr val="A4A3A4"/>
          </p15:clr>
        </p15:guide>
        <p15:guide id="2" orient="horz" pos="552" userDrawn="1">
          <p15:clr>
            <a:srgbClr val="A4A3A4"/>
          </p15:clr>
        </p15:guide>
        <p15:guide id="3" orient="horz" pos="2730" userDrawn="1">
          <p15:clr>
            <a:srgbClr val="A4A3A4"/>
          </p15:clr>
        </p15:guide>
        <p15:guide id="4" pos="7293" userDrawn="1">
          <p15:clr>
            <a:srgbClr val="A4A3A4"/>
          </p15:clr>
        </p15:guide>
        <p15:guide id="5" pos="383" userDrawn="1">
          <p15:clr>
            <a:srgbClr val="A4A3A4"/>
          </p15:clr>
        </p15:guide>
        <p15:guide id="6" orient="horz" pos="2160" userDrawn="1">
          <p15:clr>
            <a:srgbClr val="A4A3A4"/>
          </p15:clr>
        </p15:guide>
        <p15:guide id="7" pos="3840" userDrawn="1">
          <p15:clr>
            <a:srgbClr val="A4A3A4"/>
          </p15:clr>
        </p15:guide>
        <p15:guide id="8" orient="horz" pos="10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003C71"/>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6" autoAdjust="0"/>
    <p:restoredTop sz="89199" autoAdjust="0"/>
  </p:normalViewPr>
  <p:slideViewPr>
    <p:cSldViewPr snapToGrid="0">
      <p:cViewPr varScale="1">
        <p:scale>
          <a:sx n="54" d="100"/>
          <a:sy n="54" d="100"/>
        </p:scale>
        <p:origin x="664" y="52"/>
      </p:cViewPr>
      <p:guideLst>
        <p:guide orient="horz" pos="430"/>
        <p:guide orient="horz" pos="552"/>
        <p:guide orient="horz" pos="2730"/>
        <p:guide pos="7293"/>
        <p:guide pos="383"/>
        <p:guide orient="horz" pos="2160"/>
        <p:guide pos="3840"/>
        <p:guide orient="horz" pos="1008"/>
      </p:guideLst>
    </p:cSldViewPr>
  </p:slideViewPr>
  <p:notesTextViewPr>
    <p:cViewPr>
      <p:scale>
        <a:sx n="3" d="2"/>
        <a:sy n="3" d="2"/>
      </p:scale>
      <p:origin x="0" y="0"/>
    </p:cViewPr>
  </p:notesTextViewPr>
  <p:sorterViewPr>
    <p:cViewPr>
      <p:scale>
        <a:sx n="163" d="100"/>
        <a:sy n="163" d="100"/>
      </p:scale>
      <p:origin x="0" y="0"/>
    </p:cViewPr>
  </p:sorterViewPr>
  <p:notesViewPr>
    <p:cSldViewPr snapToGrid="0">
      <p:cViewPr varScale="1">
        <p:scale>
          <a:sx n="69" d="100"/>
          <a:sy n="69" d="100"/>
        </p:scale>
        <p:origin x="2438"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5/24/2019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5/24/2019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a:p>
        </p:txBody>
      </p:sp>
    </p:spTree>
    <p:extLst>
      <p:ext uri="{BB962C8B-B14F-4D97-AF65-F5344CB8AC3E}">
        <p14:creationId xmlns:p14="http://schemas.microsoft.com/office/powerpoint/2010/main" val="276458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a:p>
        </p:txBody>
      </p:sp>
    </p:spTree>
    <p:extLst>
      <p:ext uri="{BB962C8B-B14F-4D97-AF65-F5344CB8AC3E}">
        <p14:creationId xmlns:p14="http://schemas.microsoft.com/office/powerpoint/2010/main" val="4149307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a:p>
        </p:txBody>
      </p:sp>
    </p:spTree>
    <p:extLst>
      <p:ext uri="{BB962C8B-B14F-4D97-AF65-F5344CB8AC3E}">
        <p14:creationId xmlns:p14="http://schemas.microsoft.com/office/powerpoint/2010/main" val="3592864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a:p>
        </p:txBody>
      </p:sp>
    </p:spTree>
    <p:extLst>
      <p:ext uri="{BB962C8B-B14F-4D97-AF65-F5344CB8AC3E}">
        <p14:creationId xmlns:p14="http://schemas.microsoft.com/office/powerpoint/2010/main" val="245193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a:p>
        </p:txBody>
      </p:sp>
    </p:spTree>
    <p:extLst>
      <p:ext uri="{BB962C8B-B14F-4D97-AF65-F5344CB8AC3E}">
        <p14:creationId xmlns:p14="http://schemas.microsoft.com/office/powerpoint/2010/main" val="2901978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a:p>
        </p:txBody>
      </p:sp>
    </p:spTree>
    <p:extLst>
      <p:ext uri="{BB962C8B-B14F-4D97-AF65-F5344CB8AC3E}">
        <p14:creationId xmlns:p14="http://schemas.microsoft.com/office/powerpoint/2010/main" val="2984559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a:p>
        </p:txBody>
      </p:sp>
    </p:spTree>
    <p:extLst>
      <p:ext uri="{BB962C8B-B14F-4D97-AF65-F5344CB8AC3E}">
        <p14:creationId xmlns:p14="http://schemas.microsoft.com/office/powerpoint/2010/main" val="2571474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a:p>
        </p:txBody>
      </p:sp>
    </p:spTree>
    <p:extLst>
      <p:ext uri="{BB962C8B-B14F-4D97-AF65-F5344CB8AC3E}">
        <p14:creationId xmlns:p14="http://schemas.microsoft.com/office/powerpoint/2010/main" val="3107125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a:p>
        </p:txBody>
      </p:sp>
    </p:spTree>
    <p:extLst>
      <p:ext uri="{BB962C8B-B14F-4D97-AF65-F5344CB8AC3E}">
        <p14:creationId xmlns:p14="http://schemas.microsoft.com/office/powerpoint/2010/main" val="2775701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a:p>
        </p:txBody>
      </p:sp>
    </p:spTree>
    <p:extLst>
      <p:ext uri="{BB962C8B-B14F-4D97-AF65-F5344CB8AC3E}">
        <p14:creationId xmlns:p14="http://schemas.microsoft.com/office/powerpoint/2010/main" val="2382402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a:p>
        </p:txBody>
      </p:sp>
    </p:spTree>
    <p:extLst>
      <p:ext uri="{BB962C8B-B14F-4D97-AF65-F5344CB8AC3E}">
        <p14:creationId xmlns:p14="http://schemas.microsoft.com/office/powerpoint/2010/main" val="286757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a:p>
        </p:txBody>
      </p:sp>
    </p:spTree>
    <p:extLst>
      <p:ext uri="{BB962C8B-B14F-4D97-AF65-F5344CB8AC3E}">
        <p14:creationId xmlns:p14="http://schemas.microsoft.com/office/powerpoint/2010/main" val="1252178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a:p>
        </p:txBody>
      </p:sp>
    </p:spTree>
    <p:extLst>
      <p:ext uri="{BB962C8B-B14F-4D97-AF65-F5344CB8AC3E}">
        <p14:creationId xmlns:p14="http://schemas.microsoft.com/office/powerpoint/2010/main" val="650113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a:p>
        </p:txBody>
      </p:sp>
    </p:spTree>
    <p:extLst>
      <p:ext uri="{BB962C8B-B14F-4D97-AF65-F5344CB8AC3E}">
        <p14:creationId xmlns:p14="http://schemas.microsoft.com/office/powerpoint/2010/main" val="3165109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a:p>
        </p:txBody>
      </p:sp>
    </p:spTree>
    <p:extLst>
      <p:ext uri="{BB962C8B-B14F-4D97-AF65-F5344CB8AC3E}">
        <p14:creationId xmlns:p14="http://schemas.microsoft.com/office/powerpoint/2010/main" val="699380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a:p>
        </p:txBody>
      </p:sp>
    </p:spTree>
    <p:extLst>
      <p:ext uri="{BB962C8B-B14F-4D97-AF65-F5344CB8AC3E}">
        <p14:creationId xmlns:p14="http://schemas.microsoft.com/office/powerpoint/2010/main" val="2539005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a:p>
        </p:txBody>
      </p:sp>
    </p:spTree>
    <p:extLst>
      <p:ext uri="{BB962C8B-B14F-4D97-AF65-F5344CB8AC3E}">
        <p14:creationId xmlns:p14="http://schemas.microsoft.com/office/powerpoint/2010/main" val="2415118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a:p>
        </p:txBody>
      </p:sp>
    </p:spTree>
    <p:extLst>
      <p:ext uri="{BB962C8B-B14F-4D97-AF65-F5344CB8AC3E}">
        <p14:creationId xmlns:p14="http://schemas.microsoft.com/office/powerpoint/2010/main" val="1377001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a:p>
        </p:txBody>
      </p:sp>
    </p:spTree>
    <p:extLst>
      <p:ext uri="{BB962C8B-B14F-4D97-AF65-F5344CB8AC3E}">
        <p14:creationId xmlns:p14="http://schemas.microsoft.com/office/powerpoint/2010/main" val="2310814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a:p>
        </p:txBody>
      </p:sp>
    </p:spTree>
    <p:extLst>
      <p:ext uri="{BB962C8B-B14F-4D97-AF65-F5344CB8AC3E}">
        <p14:creationId xmlns:p14="http://schemas.microsoft.com/office/powerpoint/2010/main" val="1742094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a:p>
        </p:txBody>
      </p:sp>
    </p:spTree>
    <p:extLst>
      <p:ext uri="{BB962C8B-B14F-4D97-AF65-F5344CB8AC3E}">
        <p14:creationId xmlns:p14="http://schemas.microsoft.com/office/powerpoint/2010/main" val="3156576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a:p>
        </p:txBody>
      </p:sp>
    </p:spTree>
    <p:extLst>
      <p:ext uri="{BB962C8B-B14F-4D97-AF65-F5344CB8AC3E}">
        <p14:creationId xmlns:p14="http://schemas.microsoft.com/office/powerpoint/2010/main" val="257813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a:p>
        </p:txBody>
      </p:sp>
    </p:spTree>
    <p:extLst>
      <p:ext uri="{BB962C8B-B14F-4D97-AF65-F5344CB8AC3E}">
        <p14:creationId xmlns:p14="http://schemas.microsoft.com/office/powerpoint/2010/main" val="1524638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2"/>
          <p:cNvPicPr>
            <a:picLocks noChangeAspect="1" noChangeArrowheads="1"/>
          </p:cNvPicPr>
          <p:nvPr/>
        </p:nvPicPr>
        <p:blipFill>
          <a:blip r:embed="rId3" cstate="screen">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519080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4174478" y="6397004"/>
            <a:ext cx="6639006" cy="365125"/>
          </a:xfrm>
          <a:prstGeom prst="rect">
            <a:avLst/>
          </a:prstGeom>
        </p:spPr>
        <p:txBody>
          <a:bodyPr vert="horz" lIns="91440" tIns="45720" rIns="91440" bIns="45720" rtlCol="0" anchor="ctr"/>
          <a:lstStyle>
            <a:lvl1pPr algn="r">
              <a:defRPr sz="900">
                <a:solidFill>
                  <a:schemeClr val="bg1"/>
                </a:solidFill>
                <a:latin typeface="+mn-lt"/>
              </a:defRPr>
            </a:lvl1p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8" name="Title 6"/>
          <p:cNvSpPr>
            <a:spLocks noGrp="1"/>
          </p:cNvSpPr>
          <p:nvPr>
            <p:ph type="title" hasCustomPrompt="1"/>
          </p:nvPr>
        </p:nvSpPr>
        <p:spPr>
          <a:xfrm>
            <a:off x="607484" y="411797"/>
            <a:ext cx="5029836" cy="1158240"/>
          </a:xfrm>
        </p:spPr>
        <p:txBody>
          <a:bodyPr/>
          <a:lstStyle>
            <a:lvl1pPr>
              <a:defRPr sz="3200" b="0" i="0" baseline="0">
                <a:solidFill>
                  <a:srgbClr val="003C71"/>
                </a:solidFill>
                <a:latin typeface="Intel Clear"/>
                <a:cs typeface="Intel Clear"/>
              </a:defRPr>
            </a:lvl1pPr>
          </a:lstStyle>
          <a:p>
            <a:r>
              <a:rPr lang="en-US" dirty="0" smtClean="0"/>
              <a:t>32pt Intel Clear Headline</a:t>
            </a:r>
            <a:endParaRPr lang="en-US" dirty="0"/>
          </a:p>
        </p:txBody>
      </p:sp>
    </p:spTree>
    <p:extLst>
      <p:ext uri="{BB962C8B-B14F-4D97-AF65-F5344CB8AC3E}">
        <p14:creationId xmlns:p14="http://schemas.microsoft.com/office/powerpoint/2010/main" val="26850195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ct val="80000"/>
              </a:lnSpc>
              <a:defRPr sz="72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2301578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362201"/>
            <a:ext cx="10363200" cy="1810624"/>
          </a:xfrm>
        </p:spPr>
        <p:txBody>
          <a:bodyPr anchor="b" anchorCtr="0">
            <a:noAutofit/>
          </a:bodyPr>
          <a:lstStyle>
            <a:lvl1pPr algn="ctr">
              <a:lnSpc>
                <a:spcPct val="80000"/>
              </a:lnSpc>
              <a:defRPr sz="72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4" name="Freeform 3"/>
          <p:cNvSpPr/>
          <p:nvPr userDrawn="1"/>
        </p:nvSpPr>
        <p:spPr>
          <a:xfrm>
            <a:off x="0" y="6397428"/>
            <a:ext cx="12192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5" name="Straight Connector 4"/>
          <p:cNvCxnSpPr/>
          <p:nvPr userDrawn="1"/>
        </p:nvCxnSpPr>
        <p:spPr>
          <a:xfrm>
            <a:off x="11582400" y="6489701"/>
            <a:ext cx="0" cy="238125"/>
          </a:xfrm>
          <a:prstGeom prst="line">
            <a:avLst/>
          </a:prstGeom>
          <a:ln w="3175">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6" name="Picture 5" descr="int_lookins_hrz_rgb_blue.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987857" y="6490970"/>
            <a:ext cx="488729" cy="240031"/>
          </a:xfrm>
          <a:prstGeom prst="rect">
            <a:avLst/>
          </a:prstGeom>
        </p:spPr>
      </p:pic>
      <p:sp>
        <p:nvSpPr>
          <p:cNvPr id="7" name="TextBox 6"/>
          <p:cNvSpPr txBox="1"/>
          <p:nvPr userDrawn="1"/>
        </p:nvSpPr>
        <p:spPr>
          <a:xfrm>
            <a:off x="0" y="6675888"/>
            <a:ext cx="6127001" cy="230832"/>
          </a:xfrm>
          <a:prstGeom prst="rect">
            <a:avLst/>
          </a:prstGeom>
          <a:noFill/>
        </p:spPr>
        <p:txBody>
          <a:bodyPr wrap="square" rtlCol="0">
            <a:spAutoFit/>
          </a:bodyPr>
          <a:lstStyle/>
          <a:p>
            <a:r>
              <a:rPr lang="en-US" sz="900" dirty="0" smtClean="0">
                <a:solidFill>
                  <a:schemeClr val="tx2"/>
                </a:solidFill>
                <a:latin typeface="Intel Clear" panose="020B0604020203020204" pitchFamily="34" charset="0"/>
                <a:cs typeface="Neo Sans Intel"/>
              </a:rPr>
              <a:t>Reference Number:  576096  Intel Confidential Revision:</a:t>
            </a:r>
            <a:r>
              <a:rPr lang="en-US" sz="900" baseline="0" dirty="0" smtClean="0">
                <a:solidFill>
                  <a:schemeClr val="tx2"/>
                </a:solidFill>
                <a:latin typeface="Intel Clear" panose="020B0604020203020204" pitchFamily="34" charset="0"/>
                <a:cs typeface="Neo Sans Intel"/>
              </a:rPr>
              <a:t> 1.0</a:t>
            </a:r>
            <a:endParaRPr lang="en-US" sz="900" dirty="0" smtClean="0">
              <a:solidFill>
                <a:schemeClr val="tx2"/>
              </a:solidFill>
              <a:latin typeface="Intel Clear" panose="020B0604020203020204" pitchFamily="34" charset="0"/>
              <a:cs typeface="Neo Sans Intel"/>
            </a:endParaRPr>
          </a:p>
        </p:txBody>
      </p:sp>
      <p:sp>
        <p:nvSpPr>
          <p:cNvPr id="8" name="Footer Placeholder 4"/>
          <p:cNvSpPr>
            <a:spLocks noGrp="1"/>
          </p:cNvSpPr>
          <p:nvPr>
            <p:ph type="ftr" sz="quarter" idx="3"/>
          </p:nvPr>
        </p:nvSpPr>
        <p:spPr>
          <a:xfrm>
            <a:off x="3774982" y="6317105"/>
            <a:ext cx="6639006" cy="365125"/>
          </a:xfrm>
          <a:prstGeom prst="rect">
            <a:avLst/>
          </a:prstGeom>
        </p:spPr>
        <p:txBody>
          <a:bodyPr vert="horz" lIns="91440" tIns="45720" rIns="91440" bIns="45720" rtlCol="0" anchor="ctr"/>
          <a:lstStyle>
            <a:lvl1pPr algn="r">
              <a:defRPr sz="900">
                <a:solidFill>
                  <a:schemeClr val="bg1"/>
                </a:solidFill>
                <a:latin typeface="+mn-lt"/>
              </a:defRPr>
            </a:lvl1p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9" name="Slide Number Placeholder 5"/>
          <p:cNvSpPr>
            <a:spLocks noGrp="1"/>
          </p:cNvSpPr>
          <p:nvPr>
            <p:ph type="sldNum" sz="quarter" idx="12"/>
          </p:nvPr>
        </p:nvSpPr>
        <p:spPr>
          <a:xfrm>
            <a:off x="9163136" y="6432516"/>
            <a:ext cx="2844800" cy="365125"/>
          </a:xfrm>
        </p:spPr>
        <p:txBody>
          <a:bodyPr/>
          <a:lstStyle>
            <a:lvl1pPr>
              <a:defRPr>
                <a:solidFill>
                  <a:schemeClr val="tx2"/>
                </a:solidFill>
              </a:defRPr>
            </a:lvl1pPr>
          </a:lstStyle>
          <a:p>
            <a:fld id="{EE2556C5-CE8C-6547-B838-EA80C61A4AF7}" type="slidenum">
              <a:rPr lang="en-US" smtClean="0"/>
              <a:pPr/>
              <a:t>‹#›</a:t>
            </a:fld>
            <a:endParaRPr lang="en-US"/>
          </a:p>
        </p:txBody>
      </p:sp>
    </p:spTree>
    <p:extLst>
      <p:ext uri="{BB962C8B-B14F-4D97-AF65-F5344CB8AC3E}">
        <p14:creationId xmlns:p14="http://schemas.microsoft.com/office/powerpoint/2010/main" val="41168770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a:ea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ct val="80000"/>
              </a:lnSpc>
              <a:defRPr sz="5333"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Tree>
    <p:extLst>
      <p:ext uri="{BB962C8B-B14F-4D97-AF65-F5344CB8AC3E}">
        <p14:creationId xmlns:p14="http://schemas.microsoft.com/office/powerpoint/2010/main" val="1696733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ct val="80000"/>
              </a:lnSpc>
              <a:defRPr sz="72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rgbClr val="F3D54E"/>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9793120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
        <p:nvSpPr>
          <p:cNvPr id="7" name="Footer Placeholder 4"/>
          <p:cNvSpPr>
            <a:spLocks noGrp="1"/>
          </p:cNvSpPr>
          <p:nvPr>
            <p:ph type="ftr" sz="quarter" idx="3"/>
          </p:nvPr>
        </p:nvSpPr>
        <p:spPr>
          <a:xfrm>
            <a:off x="4174478" y="6397004"/>
            <a:ext cx="6639006" cy="365125"/>
          </a:xfrm>
          <a:prstGeom prst="rect">
            <a:avLst/>
          </a:prstGeom>
        </p:spPr>
        <p:txBody>
          <a:bodyPr vert="horz" lIns="91440" tIns="45720" rIns="91440" bIns="45720" rtlCol="0" anchor="ctr"/>
          <a:lstStyle>
            <a:lvl1pPr algn="r">
              <a:defRPr sz="900">
                <a:solidFill>
                  <a:schemeClr val="bg1"/>
                </a:solidFill>
                <a:latin typeface="+mn-lt"/>
              </a:defRPr>
            </a:lvl1p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8"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smtClean="0"/>
              <a:t>32pt Intel Clear Headline</a:t>
            </a:r>
            <a:endParaRPr lang="en-US" dirty="0"/>
          </a:p>
        </p:txBody>
      </p:sp>
    </p:spTree>
    <p:extLst>
      <p:ext uri="{BB962C8B-B14F-4D97-AF65-F5344CB8AC3E}">
        <p14:creationId xmlns:p14="http://schemas.microsoft.com/office/powerpoint/2010/main" val="22661980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
        <p:nvSpPr>
          <p:cNvPr id="5" name="Footer Placeholder 4"/>
          <p:cNvSpPr>
            <a:spLocks noGrp="1"/>
          </p:cNvSpPr>
          <p:nvPr>
            <p:ph type="ftr" sz="quarter" idx="3"/>
          </p:nvPr>
        </p:nvSpPr>
        <p:spPr>
          <a:xfrm>
            <a:off x="4174478" y="6397004"/>
            <a:ext cx="6639006" cy="365125"/>
          </a:xfrm>
          <a:prstGeom prst="rect">
            <a:avLst/>
          </a:prstGeom>
        </p:spPr>
        <p:txBody>
          <a:bodyPr vert="horz" lIns="91440" tIns="45720" rIns="91440" bIns="45720" rtlCol="0" anchor="ctr"/>
          <a:lstStyle>
            <a:lvl1pPr algn="r">
              <a:defRPr sz="900">
                <a:solidFill>
                  <a:schemeClr val="bg1"/>
                </a:solidFill>
                <a:latin typeface="+mn-lt"/>
              </a:defRPr>
            </a:lvl1p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Tree>
    <p:extLst>
      <p:ext uri="{BB962C8B-B14F-4D97-AF65-F5344CB8AC3E}">
        <p14:creationId xmlns:p14="http://schemas.microsoft.com/office/powerpoint/2010/main" val="80251773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169615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int_experience_wht_rgb_3000.png"/>
          <p:cNvPicPr>
            <a:picLocks noChangeAspect="1"/>
          </p:cNvPicPr>
          <p:nvPr/>
        </p:nvPicPr>
        <p:blipFill>
          <a:blip r:embed="rId3" cstate="screen">
            <a:alphaModFix/>
            <a:extLst>
              <a:ext uri="{28A0092B-C50C-407E-A947-70E740481C1C}">
                <a14:useLocalDpi xmlns:a14="http://schemas.microsoft.com/office/drawing/2010/main" val="0"/>
              </a:ext>
            </a:extLst>
          </a:blip>
          <a:stretch>
            <a:fillRect/>
          </a:stretch>
        </p:blipFill>
        <p:spPr>
          <a:xfrm>
            <a:off x="4653643" y="2257769"/>
            <a:ext cx="2780507" cy="2818505"/>
          </a:xfrm>
          <a:prstGeom prst="rect">
            <a:avLst/>
          </a:prstGeom>
        </p:spPr>
      </p:pic>
    </p:spTree>
    <p:extLst>
      <p:ext uri="{BB962C8B-B14F-4D97-AF65-F5344CB8AC3E}">
        <p14:creationId xmlns:p14="http://schemas.microsoft.com/office/powerpoint/2010/main" val="287782486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280" y="274928"/>
            <a:ext cx="10972800" cy="988746"/>
          </a:xfrm>
        </p:spPr>
        <p:txBody>
          <a:bodyPr>
            <a:normAutofit/>
          </a:bodyPr>
          <a:lstStyle>
            <a:lvl1pPr>
              <a:defRPr sz="3600" baseline="0">
                <a:latin typeface="Intel Clear" panose="020B0604020203020204" pitchFamily="34" charset="0"/>
              </a:defRPr>
            </a:lvl1pPr>
          </a:lstStyle>
          <a:p>
            <a:r>
              <a:rPr lang="en-US" dirty="0" smtClean="0"/>
              <a:t>36pt headline</a:t>
            </a:r>
            <a:endParaRPr lang="en-US" dirty="0"/>
          </a:p>
        </p:txBody>
      </p:sp>
      <p:sp>
        <p:nvSpPr>
          <p:cNvPr id="3" name="Content Placeholder 2"/>
          <p:cNvSpPr>
            <a:spLocks noGrp="1"/>
          </p:cNvSpPr>
          <p:nvPr>
            <p:ph idx="1" hasCustomPrompt="1"/>
          </p:nvPr>
        </p:nvSpPr>
        <p:spPr>
          <a:xfrm>
            <a:off x="609600" y="1699368"/>
            <a:ext cx="10972800" cy="4525963"/>
          </a:xfrm>
        </p:spPr>
        <p:txBody>
          <a:bodyPr/>
          <a:lstStyle>
            <a:lvl1pPr>
              <a:defRPr>
                <a:solidFill>
                  <a:schemeClr val="tx1"/>
                </a:solidFill>
                <a:latin typeface="Intel Clear" panose="020B0604020203020204" pitchFamily="34" charset="0"/>
              </a:defRPr>
            </a:lvl1pPr>
            <a:lvl2pPr>
              <a:defRPr sz="2200">
                <a:solidFill>
                  <a:schemeClr val="tx1"/>
                </a:solidFill>
                <a:latin typeface="Intel Clear" panose="020B0604020203020204" pitchFamily="34" charset="0"/>
              </a:defRPr>
            </a:lvl2pPr>
            <a:lvl3pPr marL="571500" indent="-228600">
              <a:spcBef>
                <a:spcPts val="0"/>
              </a:spcBef>
              <a:buFont typeface="Arial" panose="020B0604020202020204" pitchFamily="34" charset="0"/>
              <a:buChar char="•"/>
              <a:defRPr sz="2200">
                <a:solidFill>
                  <a:schemeClr val="tx1"/>
                </a:solidFill>
                <a:latin typeface="Intel Clear" panose="020B0604020203020204" pitchFamily="34" charset="0"/>
              </a:defRPr>
            </a:lvl3pPr>
            <a:lvl4pPr>
              <a:spcBef>
                <a:spcPts val="0"/>
              </a:spcBef>
              <a:defRPr>
                <a:solidFill>
                  <a:schemeClr val="tx1"/>
                </a:solidFill>
                <a:latin typeface="Intel Clear" panose="020B0604020203020204" pitchFamily="34" charset="0"/>
              </a:defRPr>
            </a:lvl4pPr>
            <a:lvl5pPr>
              <a:defRPr>
                <a:solidFill>
                  <a:schemeClr val="tx1"/>
                </a:solidFill>
                <a:latin typeface="Intel Clear" panose="020B0604020203020204" pitchFamily="34" charset="0"/>
              </a:defRPr>
            </a:lvl5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Footer Placeholder 4"/>
          <p:cNvSpPr>
            <a:spLocks noGrp="1"/>
          </p:cNvSpPr>
          <p:nvPr>
            <p:ph type="ftr" sz="quarter" idx="3"/>
          </p:nvPr>
        </p:nvSpPr>
        <p:spPr>
          <a:xfrm>
            <a:off x="4174478" y="6397004"/>
            <a:ext cx="6639006" cy="365125"/>
          </a:xfrm>
          <a:prstGeom prst="rect">
            <a:avLst/>
          </a:prstGeom>
        </p:spPr>
        <p:txBody>
          <a:bodyPr vert="horz" lIns="91440" tIns="45720" rIns="91440" bIns="45720" rtlCol="0" anchor="ctr"/>
          <a:lstStyle>
            <a:lvl1pPr algn="r">
              <a:defRPr sz="900">
                <a:solidFill>
                  <a:schemeClr val="bg1"/>
                </a:solidFill>
                <a:latin typeface="+mn-lt"/>
              </a:defRPr>
            </a:lvl1p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Tree>
    <p:extLst>
      <p:ext uri="{BB962C8B-B14F-4D97-AF65-F5344CB8AC3E}">
        <p14:creationId xmlns:p14="http://schemas.microsoft.com/office/powerpoint/2010/main" val="9464123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16pt Intel Clear Subhead, Date, Etc.</a:t>
            </a:r>
            <a:endParaRPr lang="en-US" dirty="0"/>
          </a:p>
        </p:txBody>
      </p:sp>
      <p:pic>
        <p:nvPicPr>
          <p:cNvPr id="10" name="Picture 9" descr="int_experience_hrz_wht_rgb_1500.png"/>
          <p:cNvPicPr>
            <a:picLocks noChangeAspect="1"/>
          </p:cNvPicPr>
          <p:nvPr/>
        </p:nvPicPr>
        <p:blipFill>
          <a:blip r:embed="rId3" cstate="screen">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2039553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pic>
        <p:nvPicPr>
          <p:cNvPr id="9" name="Picture 2"/>
          <p:cNvPicPr>
            <a:picLocks noChangeAspect="1" noChangeArrowheads="1"/>
          </p:cNvPicPr>
          <p:nvPr/>
        </p:nvPicPr>
        <p:blipFill>
          <a:blip r:embed="rId2" cstate="screen">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16pt Intel Clear Subhead, Date, Etc.</a:t>
            </a:r>
            <a:endParaRPr lang="en-US" dirty="0"/>
          </a:p>
        </p:txBody>
      </p:sp>
    </p:spTree>
    <p:extLst>
      <p:ext uri="{BB962C8B-B14F-4D97-AF65-F5344CB8AC3E}">
        <p14:creationId xmlns:p14="http://schemas.microsoft.com/office/powerpoint/2010/main" val="10293956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smtClean="0"/>
              <a:t>32pt Intel Clear Headline</a:t>
            </a:r>
            <a:endParaRPr lang="en-US" dirty="0"/>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8" name="Footer Placeholder 4"/>
          <p:cNvSpPr>
            <a:spLocks noGrp="1"/>
          </p:cNvSpPr>
          <p:nvPr>
            <p:ph type="ftr" sz="quarter" idx="3"/>
          </p:nvPr>
        </p:nvSpPr>
        <p:spPr>
          <a:xfrm>
            <a:off x="4174478" y="6397004"/>
            <a:ext cx="6639006" cy="365125"/>
          </a:xfrm>
          <a:prstGeom prst="rect">
            <a:avLst/>
          </a:prstGeom>
        </p:spPr>
        <p:txBody>
          <a:bodyPr vert="horz" lIns="91440" tIns="45720" rIns="91440" bIns="45720" rtlCol="0" anchor="ctr"/>
          <a:lstStyle>
            <a:lvl1pPr algn="r">
              <a:defRPr sz="900">
                <a:solidFill>
                  <a:schemeClr val="bg1"/>
                </a:solidFill>
                <a:latin typeface="+mn-lt"/>
              </a:defRPr>
            </a:lvl1p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Tree>
    <p:extLst>
      <p:ext uri="{BB962C8B-B14F-4D97-AF65-F5344CB8AC3E}">
        <p14:creationId xmlns:p14="http://schemas.microsoft.com/office/powerpoint/2010/main" val="34139522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r>
              <a:rPr lang="en-US" sz="1467" smtClean="0">
                <a:latin typeface="Arial"/>
              </a:rPr>
              <a:t>Click icon to add picture</a:t>
            </a:r>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r>
              <a:rPr lang="en-US" sz="1467" smtClean="0">
                <a:latin typeface="Arial"/>
              </a:rPr>
              <a:t>Click icon to add picture</a:t>
            </a:r>
            <a:endParaRPr lang="en-US" sz="1467" dirty="0">
              <a:latin typeface="Arial"/>
            </a:endParaRPr>
          </a:p>
        </p:txBody>
      </p:sp>
      <p:sp>
        <p:nvSpPr>
          <p:cNvPr id="11" name="Footer Placeholder 4"/>
          <p:cNvSpPr>
            <a:spLocks noGrp="1"/>
          </p:cNvSpPr>
          <p:nvPr>
            <p:ph type="ftr" sz="quarter" idx="3"/>
          </p:nvPr>
        </p:nvSpPr>
        <p:spPr>
          <a:xfrm>
            <a:off x="4174478" y="6397004"/>
            <a:ext cx="6639006" cy="365125"/>
          </a:xfrm>
          <a:prstGeom prst="rect">
            <a:avLst/>
          </a:prstGeom>
        </p:spPr>
        <p:txBody>
          <a:bodyPr vert="horz" lIns="91440" tIns="45720" rIns="91440" bIns="45720" rtlCol="0" anchor="ctr"/>
          <a:lstStyle>
            <a:lvl1pPr algn="r">
              <a:defRPr sz="900">
                <a:solidFill>
                  <a:schemeClr val="bg1"/>
                </a:solidFill>
                <a:latin typeface="+mn-lt"/>
              </a:defRPr>
            </a:lvl1p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12"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smtClean="0"/>
              <a:t>32pt Intel Clear Headline</a:t>
            </a:r>
            <a:endParaRPr lang="en-US" dirty="0"/>
          </a:p>
        </p:txBody>
      </p:sp>
    </p:spTree>
    <p:extLst>
      <p:ext uri="{BB962C8B-B14F-4D97-AF65-F5344CB8AC3E}">
        <p14:creationId xmlns:p14="http://schemas.microsoft.com/office/powerpoint/2010/main" val="214496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9" name="Footer Placeholder 4"/>
          <p:cNvSpPr>
            <a:spLocks noGrp="1"/>
          </p:cNvSpPr>
          <p:nvPr>
            <p:ph type="ftr" sz="quarter" idx="3"/>
          </p:nvPr>
        </p:nvSpPr>
        <p:spPr>
          <a:xfrm>
            <a:off x="4174478" y="6397004"/>
            <a:ext cx="6639006" cy="365125"/>
          </a:xfrm>
          <a:prstGeom prst="rect">
            <a:avLst/>
          </a:prstGeom>
        </p:spPr>
        <p:txBody>
          <a:bodyPr vert="horz" lIns="91440" tIns="45720" rIns="91440" bIns="45720" rtlCol="0" anchor="ctr"/>
          <a:lstStyle>
            <a:lvl1pPr algn="r">
              <a:defRPr sz="900">
                <a:solidFill>
                  <a:schemeClr val="bg1"/>
                </a:solidFill>
                <a:latin typeface="+mn-lt"/>
              </a:defRPr>
            </a:lvl1p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10"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smtClean="0"/>
              <a:t>32pt Intel Clear Headline</a:t>
            </a:r>
            <a:endParaRPr lang="en-US" dirty="0"/>
          </a:p>
        </p:txBody>
      </p:sp>
    </p:spTree>
    <p:extLst>
      <p:ext uri="{BB962C8B-B14F-4D97-AF65-F5344CB8AC3E}">
        <p14:creationId xmlns:p14="http://schemas.microsoft.com/office/powerpoint/2010/main" val="246552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2"/>
                </a:solidFill>
                <a:latin typeface="+mn-lt"/>
                <a:cs typeface="Intel Clear"/>
              </a:defRPr>
            </a:lvl1pPr>
            <a:lvl2pPr marL="556670" indent="-300559">
              <a:buFont typeface="Intel Clear" pitchFamily="34" charset="0"/>
              <a:buChar char="–"/>
              <a:defRPr sz="1600" baseline="0">
                <a:latin typeface="+mn-lt"/>
                <a:cs typeface="Intel Clear" panose="020B0604020203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8" name="Footer Placeholder 4"/>
          <p:cNvSpPr>
            <a:spLocks noGrp="1"/>
          </p:cNvSpPr>
          <p:nvPr>
            <p:ph type="ftr" sz="quarter" idx="3"/>
          </p:nvPr>
        </p:nvSpPr>
        <p:spPr>
          <a:xfrm>
            <a:off x="4174478" y="6397004"/>
            <a:ext cx="6639006" cy="365125"/>
          </a:xfrm>
          <a:prstGeom prst="rect">
            <a:avLst/>
          </a:prstGeom>
        </p:spPr>
        <p:txBody>
          <a:bodyPr vert="horz" lIns="91440" tIns="45720" rIns="91440" bIns="45720" rtlCol="0" anchor="ctr"/>
          <a:lstStyle>
            <a:lvl1pPr algn="r">
              <a:defRPr sz="900">
                <a:solidFill>
                  <a:schemeClr val="bg1"/>
                </a:solidFill>
                <a:latin typeface="+mn-lt"/>
              </a:defRPr>
            </a:lvl1p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9"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smtClean="0"/>
              <a:t>32pt Intel Clear Headline</a:t>
            </a:r>
            <a:endParaRPr lang="en-US" dirty="0"/>
          </a:p>
        </p:txBody>
      </p:sp>
    </p:spTree>
    <p:extLst>
      <p:ext uri="{BB962C8B-B14F-4D97-AF65-F5344CB8AC3E}">
        <p14:creationId xmlns:p14="http://schemas.microsoft.com/office/powerpoint/2010/main" val="39171506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pPr/>
              <a:t>‹#›</a:t>
            </a:fld>
            <a:endParaRPr lang="en-US" dirty="0"/>
          </a:p>
        </p:txBody>
      </p:sp>
      <p:sp>
        <p:nvSpPr>
          <p:cNvPr id="8" name="Footer Placeholder 4"/>
          <p:cNvSpPr>
            <a:spLocks noGrp="1"/>
          </p:cNvSpPr>
          <p:nvPr>
            <p:ph type="ftr" sz="quarter" idx="3"/>
          </p:nvPr>
        </p:nvSpPr>
        <p:spPr>
          <a:xfrm>
            <a:off x="4174478" y="6397004"/>
            <a:ext cx="6639006" cy="365125"/>
          </a:xfrm>
          <a:prstGeom prst="rect">
            <a:avLst/>
          </a:prstGeom>
        </p:spPr>
        <p:txBody>
          <a:bodyPr vert="horz" lIns="91440" tIns="45720" rIns="91440" bIns="45720" rtlCol="0" anchor="ctr"/>
          <a:lstStyle>
            <a:lvl1pPr algn="r">
              <a:defRPr sz="900">
                <a:solidFill>
                  <a:schemeClr val="bg1"/>
                </a:solidFill>
                <a:latin typeface="+mn-lt"/>
              </a:defRPr>
            </a:lvl1p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10"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smtClean="0"/>
              <a:t>32pt Intel Clear Headline</a:t>
            </a:r>
            <a:endParaRPr lang="en-US" dirty="0"/>
          </a:p>
        </p:txBody>
      </p:sp>
    </p:spTree>
    <p:extLst>
      <p:ext uri="{BB962C8B-B14F-4D97-AF65-F5344CB8AC3E}">
        <p14:creationId xmlns:p14="http://schemas.microsoft.com/office/powerpoint/2010/main" val="15384458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345983" y="6634394"/>
            <a:ext cx="184731" cy="297454"/>
          </a:xfrm>
          <a:prstGeom prst="rect">
            <a:avLst/>
          </a:prstGeom>
          <a:noFill/>
        </p:spPr>
        <p:txBody>
          <a:bodyPr wrap="none" rtlCol="0">
            <a:spAutoFit/>
          </a:bodyPr>
          <a:lstStyle/>
          <a:p>
            <a:endParaRPr lang="en-US" sz="1333" dirty="0" smtClean="0">
              <a:solidFill>
                <a:schemeClr val="tx2"/>
              </a:solidFill>
              <a:cs typeface="Intel Clear"/>
            </a:endParaRPr>
          </a:p>
        </p:txBody>
      </p:sp>
      <p:sp>
        <p:nvSpPr>
          <p:cNvPr id="11" name="Footer Placeholder 4"/>
          <p:cNvSpPr>
            <a:spLocks noGrp="1"/>
          </p:cNvSpPr>
          <p:nvPr>
            <p:ph type="ftr" sz="quarter" idx="3"/>
          </p:nvPr>
        </p:nvSpPr>
        <p:spPr>
          <a:xfrm>
            <a:off x="4174478" y="6397004"/>
            <a:ext cx="6639006" cy="365125"/>
          </a:xfrm>
          <a:prstGeom prst="rect">
            <a:avLst/>
          </a:prstGeom>
        </p:spPr>
        <p:txBody>
          <a:bodyPr vert="horz" lIns="91440" tIns="45720" rIns="91440" bIns="45720" rtlCol="0" anchor="ctr"/>
          <a:lstStyle>
            <a:lvl1pPr algn="r">
              <a:defRPr sz="900">
                <a:solidFill>
                  <a:schemeClr val="bg1"/>
                </a:solidFill>
                <a:latin typeface="+mn-lt"/>
              </a:defRPr>
            </a:lvl1p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12"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smtClean="0"/>
              <a:t>32pt Intel Clear Headline</a:t>
            </a:r>
            <a:endParaRPr lang="en-US" dirty="0"/>
          </a:p>
        </p:txBody>
      </p:sp>
    </p:spTree>
    <p:extLst>
      <p:ext uri="{BB962C8B-B14F-4D97-AF65-F5344CB8AC3E}">
        <p14:creationId xmlns:p14="http://schemas.microsoft.com/office/powerpoint/2010/main" val="6098612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116" y="6345936"/>
            <a:ext cx="12192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2" descr="\\.psf\Home\Desktop\Intel.png"/>
          <p:cNvPicPr>
            <a:picLocks noChangeAspect="1" noChangeArrowheads="1"/>
          </p:cNvPicPr>
          <p:nvPr/>
        </p:nvPicPr>
        <p:blipFill>
          <a:blip r:embed="rId21" cstate="screen">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4174478" y="6397004"/>
            <a:ext cx="6639006" cy="365125"/>
          </a:xfrm>
          <a:prstGeom prst="rect">
            <a:avLst/>
          </a:prstGeom>
        </p:spPr>
        <p:txBody>
          <a:bodyPr vert="horz" lIns="91440" tIns="45720" rIns="91440" bIns="45720" rtlCol="0" anchor="ctr"/>
          <a:lstStyle>
            <a:lvl1pPr algn="r">
              <a:defRPr sz="900">
                <a:solidFill>
                  <a:schemeClr val="bg1"/>
                </a:solidFill>
                <a:latin typeface="+mn-lt"/>
              </a:defRPr>
            </a:lvl1p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Intel Clear"/>
              </a:defRPr>
            </a:lvl1pPr>
          </a:lstStyle>
          <a:p>
            <a:fld id="{EE2556C5-CE8C-6547-B838-EA80C61A4AF7}" type="slidenum">
              <a:rPr lang="en-US" smtClean="0"/>
              <a:pPr/>
              <a:t>‹#›</a:t>
            </a:fld>
            <a:endParaRPr lang="en-US" dirty="0"/>
          </a:p>
        </p:txBody>
      </p:sp>
      <p:sp>
        <p:nvSpPr>
          <p:cNvPr id="13" name="TextBox 12"/>
          <p:cNvSpPr txBox="1"/>
          <p:nvPr userDrawn="1"/>
        </p:nvSpPr>
        <p:spPr>
          <a:xfrm>
            <a:off x="188955" y="6585538"/>
            <a:ext cx="3794452" cy="230832"/>
          </a:xfrm>
          <a:prstGeom prst="rect">
            <a:avLst/>
          </a:prstGeom>
          <a:noFill/>
        </p:spPr>
        <p:txBody>
          <a:bodyPr wrap="square" rtlCol="0">
            <a:spAutoFit/>
          </a:bodyPr>
          <a:lstStyle/>
          <a:p>
            <a:r>
              <a:rPr lang="en-US" sz="900" dirty="0" smtClean="0">
                <a:solidFill>
                  <a:schemeClr val="bg1"/>
                </a:solidFill>
                <a:latin typeface="Intel Clear" panose="020B0604020203020204" pitchFamily="34" charset="0"/>
                <a:cs typeface="Neo Sans Intel"/>
              </a:rPr>
              <a:t>Intel confidential</a:t>
            </a:r>
          </a:p>
        </p:txBody>
      </p:sp>
    </p:spTree>
    <p:extLst>
      <p:ext uri="{BB962C8B-B14F-4D97-AF65-F5344CB8AC3E}">
        <p14:creationId xmlns:p14="http://schemas.microsoft.com/office/powerpoint/2010/main" val="185941276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timing>
    <p:tnLst>
      <p:par>
        <p:cTn id="1" dur="indefinite" restart="never" nodeType="tmRoot"/>
      </p:par>
    </p:tnLst>
  </p:timing>
  <p:hf hdr="0" dt="0"/>
  <p:txStyles>
    <p:titleStyle>
      <a:lvl1pPr algn="l" defTabSz="609585" rtl="0" eaLnBrk="1" latinLnBrk="0" hangingPunct="1">
        <a:lnSpc>
          <a:spcPct val="100000"/>
        </a:lnSpc>
        <a:spcBef>
          <a:spcPct val="0"/>
        </a:spcBef>
        <a:buNone/>
        <a:defRPr sz="5400" b="0" i="0" kern="1200" spc="0" baseline="0">
          <a:solidFill>
            <a:srgbClr val="003C71"/>
          </a:solidFill>
          <a:latin typeface="Intel Clear"/>
          <a:ea typeface="Intel Clear"/>
          <a:cs typeface="Intel Clear"/>
        </a:defRPr>
      </a:lvl1pPr>
    </p:titleStyle>
    <p:bodyStyle>
      <a:lvl1pPr marL="0" indent="0" algn="l" defTabSz="609585" rtl="0" eaLnBrk="1" latinLnBrk="0" hangingPunct="1">
        <a:spcBef>
          <a:spcPts val="1600"/>
        </a:spcBef>
        <a:spcAft>
          <a:spcPts val="0"/>
        </a:spcAft>
        <a:buFont typeface="Wingdings" panose="05000000000000000000" pitchFamily="2" charset="2"/>
        <a:buNone/>
        <a:defRPr sz="40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4000" kern="1200" baseline="0">
          <a:solidFill>
            <a:srgbClr val="003C71"/>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sz="4000" kern="1200">
          <a:solidFill>
            <a:srgbClr val="003C71"/>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4000" kern="1200">
          <a:solidFill>
            <a:srgbClr val="003C71"/>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4000" kern="1200">
          <a:solidFill>
            <a:srgbClr val="003C71"/>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composite-design-pattern/"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proxy-design-pattern/"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www.geeksforgeeks.org/singleton-design-patter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bridge-design-pattern/"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abstract-factory-pattern/"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technology/turboboos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hyperlink" Target="http://www.intel.com/design/literature.htm" TargetMode="External"/><Relationship Id="rId5" Type="http://schemas.openxmlformats.org/officeDocument/2006/relationships/hyperlink" Target="https://www-ssl.intel.com/content/www/us/en/architecture-and-technology/intel-active-management-technology.html" TargetMode="External"/><Relationship Id="rId4" Type="http://schemas.openxmlformats.org/officeDocument/2006/relationships/hyperlink" Target="http://www.intel.com/performanc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emf"/><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software-design-patterns/"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691" y="1998033"/>
            <a:ext cx="10950515" cy="1490462"/>
          </a:xfrm>
        </p:spPr>
        <p:txBody>
          <a:bodyPr>
            <a:noAutofit/>
          </a:bodyPr>
          <a:lstStyle/>
          <a:p>
            <a:pPr algn="ctr"/>
            <a:r>
              <a:rPr lang="en-US" sz="7200" dirty="0" smtClean="0"/>
              <a:t>Words Validation </a:t>
            </a:r>
            <a:endParaRPr lang="en-US" sz="7200" dirty="0"/>
          </a:p>
        </p:txBody>
      </p:sp>
      <p:sp>
        <p:nvSpPr>
          <p:cNvPr id="5" name="Subtitle 4"/>
          <p:cNvSpPr txBox="1">
            <a:spLocks/>
          </p:cNvSpPr>
          <p:nvPr/>
        </p:nvSpPr>
        <p:spPr>
          <a:xfrm>
            <a:off x="607484" y="4675100"/>
            <a:ext cx="8440283" cy="1497100"/>
          </a:xfrm>
          <a:prstGeom prst="rect">
            <a:avLst/>
          </a:prstGeom>
        </p:spPr>
        <p:txBody>
          <a:bodyPr vert="horz" lIns="0" tIns="0" rIns="0" bIns="0" rtlCol="0">
            <a:normAutofit fontScale="92500" lnSpcReduction="10000"/>
          </a:bodyPr>
          <a:lstStyle>
            <a:lvl1pPr marL="0" indent="0" algn="l" defTabSz="609585" rtl="0" eaLnBrk="1" latinLnBrk="0" hangingPunct="1">
              <a:spcBef>
                <a:spcPts val="1600"/>
              </a:spcBef>
              <a:spcAft>
                <a:spcPts val="0"/>
              </a:spcAft>
              <a:buFont typeface="Wingdings" panose="05000000000000000000" pitchFamily="2" charset="2"/>
              <a:buNone/>
              <a:defRPr sz="2133" b="0" i="0" kern="1200" baseline="0">
                <a:solidFill>
                  <a:srgbClr val="F3D54E"/>
                </a:solidFill>
                <a:latin typeface="Intel Clear"/>
                <a:ea typeface="+mn-ea"/>
                <a:cs typeface="Intel Clear"/>
              </a:defRPr>
            </a:lvl1pPr>
            <a:lvl2pPr marL="609585" indent="0" algn="ctr" defTabSz="609585" rtl="0" eaLnBrk="1" latinLnBrk="0" hangingPunct="1">
              <a:spcBef>
                <a:spcPts val="1600"/>
              </a:spcBef>
              <a:buFont typeface="Wingdings" charset="2"/>
              <a:buNone/>
              <a:defRPr sz="2133" kern="1200" baseline="0">
                <a:solidFill>
                  <a:schemeClr val="tx1">
                    <a:tint val="75000"/>
                  </a:schemeClr>
                </a:solidFill>
                <a:latin typeface="+mn-lt"/>
                <a:ea typeface="+mn-ea"/>
                <a:cs typeface="Intel Clear" panose="020B0604020203020204" pitchFamily="34" charset="0"/>
              </a:defRPr>
            </a:lvl2pPr>
            <a:lvl3pPr marL="1219170" indent="0" algn="ctr" defTabSz="609585" rtl="0" eaLnBrk="1" latinLnBrk="0" hangingPunct="1">
              <a:spcBef>
                <a:spcPts val="1067"/>
              </a:spcBef>
              <a:buFont typeface="Intel Clear" panose="020B0604020203020204" pitchFamily="34" charset="0"/>
              <a:buNone/>
              <a:defRPr sz="2133" kern="1200">
                <a:solidFill>
                  <a:schemeClr val="tx1">
                    <a:tint val="75000"/>
                  </a:schemeClr>
                </a:solidFill>
                <a:latin typeface="+mn-lt"/>
                <a:ea typeface="+mn-ea"/>
                <a:cs typeface="Intel Clear" panose="020B0604020203020204" pitchFamily="34" charset="0"/>
              </a:defRPr>
            </a:lvl3pPr>
            <a:lvl4pPr marL="1828754" indent="0" algn="ctr" defTabSz="609585" rtl="0" eaLnBrk="1" latinLnBrk="0" hangingPunct="1">
              <a:spcBef>
                <a:spcPct val="20000"/>
              </a:spcBef>
              <a:buFont typeface="Arial"/>
              <a:buNone/>
              <a:defRPr sz="1867" kern="1200">
                <a:solidFill>
                  <a:schemeClr val="tx1">
                    <a:tint val="75000"/>
                  </a:schemeClr>
                </a:solidFill>
                <a:latin typeface="+mn-lt"/>
                <a:ea typeface="+mn-ea"/>
                <a:cs typeface="Intel Clear" panose="020B0604020203020204" pitchFamily="34" charset="0"/>
              </a:defRPr>
            </a:lvl4pPr>
            <a:lvl5pPr marL="2438339" indent="0" algn="ctr" defTabSz="609585" rtl="0" eaLnBrk="1" latinLnBrk="0" hangingPunct="1">
              <a:spcBef>
                <a:spcPct val="20000"/>
              </a:spcBef>
              <a:buFont typeface="Intel Clear" panose="020B0604020203020204" pitchFamily="34" charset="0"/>
              <a:buNone/>
              <a:defRPr sz="1867" kern="1200">
                <a:solidFill>
                  <a:schemeClr val="tx1">
                    <a:tint val="75000"/>
                  </a:schemeClr>
                </a:solidFill>
                <a:latin typeface="+mn-lt"/>
                <a:ea typeface="+mn-ea"/>
                <a:cs typeface="Intel Clear" panose="020B0604020203020204" pitchFamily="34" charset="0"/>
              </a:defRPr>
            </a:lvl5pPr>
            <a:lvl6pPr marL="3047924" indent="0" algn="ctr" defTabSz="609585" rtl="0" eaLnBrk="1" latinLnBrk="0" hangingPunct="1">
              <a:spcBef>
                <a:spcPct val="20000"/>
              </a:spcBef>
              <a:buFont typeface="Arial"/>
              <a:buNone/>
              <a:defRPr sz="2667" kern="1200">
                <a:solidFill>
                  <a:schemeClr val="tx1">
                    <a:tint val="75000"/>
                  </a:schemeClr>
                </a:solidFill>
                <a:latin typeface="+mn-lt"/>
                <a:ea typeface="+mn-ea"/>
                <a:cs typeface="+mn-cs"/>
              </a:defRPr>
            </a:lvl6pPr>
            <a:lvl7pPr marL="3657509" indent="0" algn="ctr" defTabSz="609585" rtl="0" eaLnBrk="1" latinLnBrk="0" hangingPunct="1">
              <a:spcBef>
                <a:spcPct val="20000"/>
              </a:spcBef>
              <a:buFont typeface="Arial"/>
              <a:buNone/>
              <a:defRPr sz="2667" kern="1200">
                <a:solidFill>
                  <a:schemeClr val="tx1">
                    <a:tint val="75000"/>
                  </a:schemeClr>
                </a:solidFill>
                <a:latin typeface="+mn-lt"/>
                <a:ea typeface="+mn-ea"/>
                <a:cs typeface="+mn-cs"/>
              </a:defRPr>
            </a:lvl7pPr>
            <a:lvl8pPr marL="4267093" indent="0" algn="ctr" defTabSz="609585" rtl="0" eaLnBrk="1" latinLnBrk="0" hangingPunct="1">
              <a:spcBef>
                <a:spcPct val="20000"/>
              </a:spcBef>
              <a:buFont typeface="Arial"/>
              <a:buNone/>
              <a:defRPr sz="2667" kern="1200">
                <a:solidFill>
                  <a:schemeClr val="tx1">
                    <a:tint val="75000"/>
                  </a:schemeClr>
                </a:solidFill>
                <a:latin typeface="+mn-lt"/>
                <a:ea typeface="+mn-ea"/>
                <a:cs typeface="+mn-cs"/>
              </a:defRPr>
            </a:lvl8pPr>
            <a:lvl9pPr marL="4876678" indent="0" algn="ctr" defTabSz="609585" rtl="0" eaLnBrk="1" latinLnBrk="0" hangingPunct="1">
              <a:spcBef>
                <a:spcPct val="20000"/>
              </a:spcBef>
              <a:buFont typeface="Arial"/>
              <a:buNone/>
              <a:defRPr sz="2667" kern="1200">
                <a:solidFill>
                  <a:schemeClr val="tx1">
                    <a:tint val="75000"/>
                  </a:schemeClr>
                </a:solidFill>
                <a:latin typeface="+mn-lt"/>
                <a:ea typeface="+mn-ea"/>
                <a:cs typeface="+mn-cs"/>
              </a:defRPr>
            </a:lvl9pPr>
          </a:lstStyle>
          <a:p>
            <a:pPr>
              <a:spcBef>
                <a:spcPts val="0"/>
              </a:spcBef>
            </a:pPr>
            <a:r>
              <a:rPr lang="en-US" sz="1600" dirty="0" smtClean="0"/>
              <a:t>Intel Corporation</a:t>
            </a:r>
          </a:p>
          <a:p>
            <a:pPr>
              <a:spcBef>
                <a:spcPts val="0"/>
              </a:spcBef>
            </a:pPr>
            <a:r>
              <a:rPr lang="en-US" sz="1600" dirty="0" smtClean="0"/>
              <a:t>Data Center Platform Application Engineering</a:t>
            </a:r>
          </a:p>
          <a:p>
            <a:pPr>
              <a:spcBef>
                <a:spcPts val="0"/>
              </a:spcBef>
            </a:pPr>
            <a:r>
              <a:rPr lang="en-US" sz="1600" dirty="0" smtClean="0"/>
              <a:t>Henry Li</a:t>
            </a:r>
          </a:p>
          <a:p>
            <a:pPr>
              <a:spcBef>
                <a:spcPts val="0"/>
              </a:spcBef>
            </a:pPr>
            <a:r>
              <a:rPr lang="en-US" sz="1600" dirty="0" smtClean="0"/>
              <a:t>May 2</a:t>
            </a:r>
            <a:r>
              <a:rPr lang="en-US" sz="1600" baseline="30000" dirty="0" smtClean="0"/>
              <a:t>nd</a:t>
            </a:r>
            <a:r>
              <a:rPr lang="en-US" sz="1600" dirty="0" smtClean="0"/>
              <a:t> , 2019</a:t>
            </a:r>
          </a:p>
          <a:p>
            <a:pPr>
              <a:spcBef>
                <a:spcPts val="0"/>
              </a:spcBef>
            </a:pPr>
            <a:r>
              <a:rPr lang="en-US" sz="1600" dirty="0" smtClean="0"/>
              <a:t>Reference Number: </a:t>
            </a:r>
            <a:r>
              <a:rPr lang="en-US" sz="1600" dirty="0" err="1" smtClean="0"/>
              <a:t>xxxxxx</a:t>
            </a:r>
            <a:r>
              <a:rPr lang="en-US" sz="1600" dirty="0" smtClean="0"/>
              <a:t> </a:t>
            </a:r>
          </a:p>
          <a:p>
            <a:pPr>
              <a:spcBef>
                <a:spcPts val="0"/>
              </a:spcBef>
            </a:pPr>
            <a:r>
              <a:rPr lang="en-US" sz="1600" dirty="0" smtClean="0"/>
              <a:t>Revision Number: 0.1</a:t>
            </a:r>
          </a:p>
          <a:p>
            <a:pPr>
              <a:spcBef>
                <a:spcPts val="0"/>
              </a:spcBef>
            </a:pPr>
            <a:r>
              <a:rPr lang="en-US" sz="1600" b="1" dirty="0" smtClean="0"/>
              <a:t>Intel Confidential</a:t>
            </a:r>
            <a:endParaRPr lang="en-US" sz="1600" b="1" dirty="0"/>
          </a:p>
        </p:txBody>
      </p:sp>
    </p:spTree>
    <p:extLst>
      <p:ext uri="{BB962C8B-B14F-4D97-AF65-F5344CB8AC3E}">
        <p14:creationId xmlns:p14="http://schemas.microsoft.com/office/powerpoint/2010/main" val="3026423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10</a:t>
            </a:fld>
            <a:endParaRPr lang="en-US"/>
          </a:p>
        </p:txBody>
      </p:sp>
      <p:sp>
        <p:nvSpPr>
          <p:cNvPr id="3" name="Content Placeholder 2"/>
          <p:cNvSpPr>
            <a:spLocks noGrp="1"/>
          </p:cNvSpPr>
          <p:nvPr>
            <p:ph sz="quarter" idx="13"/>
          </p:nvPr>
        </p:nvSpPr>
        <p:spPr>
          <a:xfrm>
            <a:off x="759884" y="717516"/>
            <a:ext cx="10970683" cy="5293140"/>
          </a:xfrm>
        </p:spPr>
        <p:txBody>
          <a:bodyPr>
            <a:normAutofit lnSpcReduction="10000"/>
          </a:bodyPr>
          <a:lstStyle/>
          <a:p>
            <a:pPr marL="342900" indent="-342900">
              <a:buFont typeface="Wingdings" panose="05000000000000000000" pitchFamily="2" charset="2"/>
              <a:buChar char="§"/>
            </a:pPr>
            <a:r>
              <a:rPr lang="en-US" sz="4400" b="1" dirty="0" smtClean="0"/>
              <a:t>Compose Design Pattern</a:t>
            </a:r>
          </a:p>
          <a:p>
            <a:pPr marL="757759" lvl="1" indent="-457200">
              <a:buFont typeface="Arial" panose="020B0604020202020204" pitchFamily="34" charset="0"/>
              <a:buChar char="•"/>
            </a:pPr>
            <a:r>
              <a:rPr lang="en-US" sz="3200" dirty="0" smtClean="0"/>
              <a:t>Class Name : Language.  This class is used as a container to hold the basic language data, Broad Vowels, Slender Vowels and Consonants.  The composed attributes include: </a:t>
            </a:r>
            <a:r>
              <a:rPr lang="en-US" sz="2800" i="1" dirty="0" err="1" smtClean="0">
                <a:solidFill>
                  <a:schemeClr val="accent2">
                    <a:lumMod val="60000"/>
                    <a:lumOff val="40000"/>
                  </a:schemeClr>
                </a:solidFill>
              </a:rPr>
              <a:t>BroadVowlGroupPattern</a:t>
            </a:r>
            <a:r>
              <a:rPr lang="en-US" sz="2800" i="1" dirty="0" smtClean="0">
                <a:solidFill>
                  <a:schemeClr val="accent2">
                    <a:lumMod val="60000"/>
                    <a:lumOff val="40000"/>
                  </a:schemeClr>
                </a:solidFill>
              </a:rPr>
              <a:t>, </a:t>
            </a:r>
            <a:r>
              <a:rPr lang="en-US" sz="2800" i="1" dirty="0" err="1" smtClean="0">
                <a:solidFill>
                  <a:schemeClr val="accent2">
                    <a:lumMod val="60000"/>
                    <a:lumOff val="40000"/>
                  </a:schemeClr>
                </a:solidFill>
              </a:rPr>
              <a:t>SlenderVowegroupPattern</a:t>
            </a:r>
            <a:r>
              <a:rPr lang="en-US" sz="2800" i="1" dirty="0" smtClean="0">
                <a:solidFill>
                  <a:schemeClr val="accent2">
                    <a:lumMod val="60000"/>
                    <a:lumOff val="40000"/>
                  </a:schemeClr>
                </a:solidFill>
              </a:rPr>
              <a:t>, </a:t>
            </a:r>
            <a:r>
              <a:rPr lang="en-US" sz="2800" i="1" dirty="0" err="1" smtClean="0">
                <a:solidFill>
                  <a:schemeClr val="accent2">
                    <a:lumMod val="60000"/>
                    <a:lumOff val="40000"/>
                  </a:schemeClr>
                </a:solidFill>
              </a:rPr>
              <a:t>ConsonantGroupPattern</a:t>
            </a:r>
            <a:r>
              <a:rPr lang="en-US" sz="2800" i="1" dirty="0" smtClean="0">
                <a:solidFill>
                  <a:schemeClr val="accent2">
                    <a:lumMod val="60000"/>
                    <a:lumOff val="40000"/>
                  </a:schemeClr>
                </a:solidFill>
              </a:rPr>
              <a:t>, </a:t>
            </a:r>
            <a:r>
              <a:rPr lang="en-US" sz="2800" i="1" dirty="0" err="1" smtClean="0">
                <a:solidFill>
                  <a:schemeClr val="accent2">
                    <a:lumMod val="60000"/>
                    <a:lumOff val="40000"/>
                  </a:schemeClr>
                </a:solidFill>
              </a:rPr>
              <a:t>LanguageElements</a:t>
            </a:r>
            <a:r>
              <a:rPr lang="en-US" sz="2800" i="1" dirty="0" smtClean="0">
                <a:solidFill>
                  <a:schemeClr val="accent2">
                    <a:lumMod val="60000"/>
                    <a:lumOff val="40000"/>
                  </a:schemeClr>
                </a:solidFill>
              </a:rPr>
              <a:t> and </a:t>
            </a:r>
            <a:r>
              <a:rPr lang="en-US" sz="2800" i="1" dirty="0" err="1" smtClean="0">
                <a:solidFill>
                  <a:schemeClr val="accent2">
                    <a:lumMod val="60000"/>
                    <a:lumOff val="40000"/>
                  </a:schemeClr>
                </a:solidFill>
              </a:rPr>
              <a:t>ValidationPattern</a:t>
            </a:r>
            <a:endParaRPr lang="en-US" sz="2800" i="1" dirty="0" smtClean="0">
              <a:solidFill>
                <a:schemeClr val="accent2">
                  <a:lumMod val="60000"/>
                  <a:lumOff val="40000"/>
                </a:schemeClr>
              </a:solidFill>
            </a:endParaRPr>
          </a:p>
          <a:p>
            <a:pPr marL="757759" lvl="1" indent="-457200">
              <a:buFont typeface="Arial" panose="020B0604020202020204" pitchFamily="34" charset="0"/>
              <a:buChar char="•"/>
            </a:pPr>
            <a:r>
              <a:rPr lang="en-US" sz="3200" dirty="0" smtClean="0"/>
              <a:t>File Name : </a:t>
            </a:r>
            <a:r>
              <a:rPr lang="en-US" sz="3200" dirty="0" err="1" smtClean="0"/>
              <a:t>Language.cs</a:t>
            </a:r>
            <a:r>
              <a:rPr lang="en-US" sz="3200" dirty="0" smtClean="0"/>
              <a:t>.</a:t>
            </a:r>
          </a:p>
          <a:p>
            <a:pPr marL="757759" lvl="1" indent="-457200">
              <a:buFont typeface="Arial" panose="020B0604020202020204" pitchFamily="34" charset="0"/>
              <a:buChar char="•"/>
            </a:pPr>
            <a:r>
              <a:rPr lang="en-US" sz="3200" dirty="0" smtClean="0"/>
              <a:t>Ref : </a:t>
            </a:r>
            <a:r>
              <a:rPr lang="en-US" sz="3200" dirty="0">
                <a:hlinkClick r:id="rId3"/>
              </a:rPr>
              <a:t>https://www.geeksforgeeks.org/composite-design-pattern/</a:t>
            </a:r>
            <a:endParaRPr lang="en-US" sz="3200" dirty="0" smtClean="0"/>
          </a:p>
          <a:p>
            <a:pPr marL="757759" lvl="1" indent="-457200">
              <a:buFont typeface="Arial" panose="020B0604020202020204" pitchFamily="34" charset="0"/>
              <a:buChar char="•"/>
            </a:pPr>
            <a:endParaRPr lang="en-US" sz="3200" dirty="0"/>
          </a:p>
          <a:p>
            <a:pPr lvl="1" indent="0">
              <a:buNone/>
            </a:pPr>
            <a:endParaRPr lang="en-US" sz="1600" dirty="0" smtClean="0">
              <a:solidFill>
                <a:srgbClr val="003C71"/>
              </a:solidFill>
            </a:endParaRPr>
          </a:p>
        </p:txBody>
      </p:sp>
      <p:sp>
        <p:nvSpPr>
          <p:cNvPr id="6" name="Footer Placeholder 5"/>
          <p:cNvSpPr>
            <a:spLocks noGrp="1"/>
          </p:cNvSpPr>
          <p:nvPr>
            <p:ph type="ftr" sz="quarter" idx="3"/>
          </p:nvPr>
        </p:nvSpPr>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spTree>
    <p:extLst>
      <p:ext uri="{BB962C8B-B14F-4D97-AF65-F5344CB8AC3E}">
        <p14:creationId xmlns:p14="http://schemas.microsoft.com/office/powerpoint/2010/main" val="3379151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11</a:t>
            </a:fld>
            <a:endParaRPr lang="en-US"/>
          </a:p>
        </p:txBody>
      </p:sp>
      <p:sp>
        <p:nvSpPr>
          <p:cNvPr id="3" name="Content Placeholder 2"/>
          <p:cNvSpPr>
            <a:spLocks noGrp="1"/>
          </p:cNvSpPr>
          <p:nvPr>
            <p:ph sz="quarter" idx="13"/>
          </p:nvPr>
        </p:nvSpPr>
        <p:spPr>
          <a:xfrm>
            <a:off x="759884" y="717516"/>
            <a:ext cx="10970683" cy="5293140"/>
          </a:xfrm>
        </p:spPr>
        <p:txBody>
          <a:bodyPr>
            <a:normAutofit/>
          </a:bodyPr>
          <a:lstStyle/>
          <a:p>
            <a:pPr marL="342900" indent="-342900">
              <a:buFont typeface="Wingdings" panose="05000000000000000000" pitchFamily="2" charset="2"/>
              <a:buChar char="§"/>
            </a:pPr>
            <a:r>
              <a:rPr lang="en-US" sz="4400" b="1" dirty="0" smtClean="0"/>
              <a:t>Singleton Design Pattern</a:t>
            </a:r>
          </a:p>
          <a:p>
            <a:pPr marL="757759" lvl="1" indent="-457200">
              <a:buFont typeface="Arial" panose="020B0604020202020204" pitchFamily="34" charset="0"/>
              <a:buChar char="•"/>
            </a:pPr>
            <a:r>
              <a:rPr lang="en-US" sz="3200" dirty="0" smtClean="0"/>
              <a:t>Class Name : </a:t>
            </a:r>
            <a:r>
              <a:rPr lang="en-US" sz="3200" b="1" dirty="0" err="1"/>
              <a:t>LanguageDictionary</a:t>
            </a:r>
            <a:r>
              <a:rPr lang="en-US" sz="3200" dirty="0" smtClean="0"/>
              <a:t>.  This class is implemented as thread safe and served as an fast interfaces/Proxy(ref: </a:t>
            </a:r>
            <a:r>
              <a:rPr lang="en-US" sz="3200" dirty="0">
                <a:hlinkClick r:id="rId3"/>
              </a:rPr>
              <a:t>https://www.geeksforgeeks.org/proxy-design-pattern/</a:t>
            </a:r>
            <a:r>
              <a:rPr lang="en-US" sz="3200" dirty="0" smtClean="0"/>
              <a:t>) to access the configured languages data (Indexer)</a:t>
            </a:r>
            <a:endParaRPr lang="en-US" sz="2800" i="1" dirty="0" smtClean="0">
              <a:solidFill>
                <a:schemeClr val="accent2">
                  <a:lumMod val="60000"/>
                  <a:lumOff val="40000"/>
                </a:schemeClr>
              </a:solidFill>
            </a:endParaRPr>
          </a:p>
          <a:p>
            <a:pPr marL="757759" lvl="1" indent="-457200">
              <a:buFont typeface="Arial" panose="020B0604020202020204" pitchFamily="34" charset="0"/>
              <a:buChar char="•"/>
            </a:pPr>
            <a:r>
              <a:rPr lang="en-US" sz="3200" dirty="0" smtClean="0"/>
              <a:t>File Name : </a:t>
            </a:r>
            <a:r>
              <a:rPr lang="en-US" sz="3200" b="1" dirty="0" err="1" smtClean="0"/>
              <a:t>LanguageDictionary.cs</a:t>
            </a:r>
            <a:r>
              <a:rPr lang="en-US" sz="3200" b="1" dirty="0" smtClean="0"/>
              <a:t>.</a:t>
            </a:r>
          </a:p>
          <a:p>
            <a:pPr marL="757759" lvl="1" indent="-457200">
              <a:buFont typeface="Arial" panose="020B0604020202020204" pitchFamily="34" charset="0"/>
              <a:buChar char="•"/>
            </a:pPr>
            <a:r>
              <a:rPr lang="en-US" sz="3200" dirty="0" smtClean="0"/>
              <a:t>Ref:</a:t>
            </a:r>
            <a:r>
              <a:rPr lang="en-US" sz="3200" b="1" dirty="0" smtClean="0"/>
              <a:t> </a:t>
            </a:r>
            <a:r>
              <a:rPr lang="en-US" sz="3200" dirty="0">
                <a:hlinkClick r:id="rId4"/>
              </a:rPr>
              <a:t>https://www.geeksforgeeks.org/singleton-design-pattern</a:t>
            </a:r>
            <a:r>
              <a:rPr lang="en-US" sz="3200" dirty="0" smtClean="0">
                <a:hlinkClick r:id="rId4"/>
              </a:rPr>
              <a:t>/</a:t>
            </a:r>
            <a:endParaRPr lang="en-US" sz="3200" dirty="0" smtClean="0"/>
          </a:p>
          <a:p>
            <a:pPr marL="757759" lvl="1" indent="-457200">
              <a:buFont typeface="Arial" panose="020B0604020202020204" pitchFamily="34" charset="0"/>
              <a:buChar char="•"/>
            </a:pPr>
            <a:endParaRPr lang="en-US" sz="3200" b="1" dirty="0"/>
          </a:p>
          <a:p>
            <a:pPr lvl="1" indent="0">
              <a:buNone/>
            </a:pPr>
            <a:endParaRPr lang="en-US" sz="1600" dirty="0" smtClean="0">
              <a:solidFill>
                <a:srgbClr val="003C71"/>
              </a:solidFill>
            </a:endParaRPr>
          </a:p>
        </p:txBody>
      </p:sp>
      <p:sp>
        <p:nvSpPr>
          <p:cNvPr id="6" name="Footer Placeholder 5"/>
          <p:cNvSpPr>
            <a:spLocks noGrp="1"/>
          </p:cNvSpPr>
          <p:nvPr>
            <p:ph type="ftr" sz="quarter" idx="3"/>
          </p:nvPr>
        </p:nvSpPr>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spTree>
    <p:extLst>
      <p:ext uri="{BB962C8B-B14F-4D97-AF65-F5344CB8AC3E}">
        <p14:creationId xmlns:p14="http://schemas.microsoft.com/office/powerpoint/2010/main" val="3152587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12</a:t>
            </a:fld>
            <a:endParaRPr lang="en-US"/>
          </a:p>
        </p:txBody>
      </p:sp>
      <p:sp>
        <p:nvSpPr>
          <p:cNvPr id="3" name="Content Placeholder 2"/>
          <p:cNvSpPr>
            <a:spLocks noGrp="1"/>
          </p:cNvSpPr>
          <p:nvPr>
            <p:ph sz="quarter" idx="13"/>
          </p:nvPr>
        </p:nvSpPr>
        <p:spPr>
          <a:xfrm>
            <a:off x="759884" y="717516"/>
            <a:ext cx="10970683" cy="5293140"/>
          </a:xfrm>
        </p:spPr>
        <p:txBody>
          <a:bodyPr>
            <a:normAutofit/>
          </a:bodyPr>
          <a:lstStyle/>
          <a:p>
            <a:pPr marL="342900" indent="-342900">
              <a:buFont typeface="Wingdings" panose="05000000000000000000" pitchFamily="2" charset="2"/>
              <a:buChar char="§"/>
            </a:pPr>
            <a:r>
              <a:rPr lang="en-US" sz="4400" b="1" dirty="0" smtClean="0"/>
              <a:t>Bridge/Command Design Pattern</a:t>
            </a:r>
          </a:p>
          <a:p>
            <a:pPr marL="757759" lvl="1" indent="-457200">
              <a:buFont typeface="Arial" panose="020B0604020202020204" pitchFamily="34" charset="0"/>
              <a:buChar char="•"/>
            </a:pPr>
            <a:r>
              <a:rPr lang="en-US" sz="3200" dirty="0" smtClean="0"/>
              <a:t>Interface Name: </a:t>
            </a:r>
            <a:r>
              <a:rPr lang="en-US" sz="3200" b="1" dirty="0" err="1" smtClean="0"/>
              <a:t>ICommand</a:t>
            </a:r>
            <a:r>
              <a:rPr lang="en-US" sz="3200" dirty="0" smtClean="0"/>
              <a:t>.  The implementer is the class </a:t>
            </a:r>
            <a:r>
              <a:rPr lang="en-US" sz="3200" b="1" dirty="0" smtClean="0"/>
              <a:t>Word </a:t>
            </a:r>
            <a:r>
              <a:rPr lang="en-US" sz="3200" dirty="0" smtClean="0"/>
              <a:t>(abstract class)</a:t>
            </a:r>
          </a:p>
          <a:p>
            <a:pPr marL="757759" lvl="1" indent="-457200">
              <a:buFont typeface="Arial" panose="020B0604020202020204" pitchFamily="34" charset="0"/>
              <a:buChar char="•"/>
            </a:pPr>
            <a:r>
              <a:rPr lang="en-US" sz="3200" dirty="0" smtClean="0"/>
              <a:t>class </a:t>
            </a:r>
            <a:r>
              <a:rPr lang="en-US" sz="2800" dirty="0" err="1" smtClean="0"/>
              <a:t>Class</a:t>
            </a:r>
            <a:r>
              <a:rPr lang="en-US" sz="2800" dirty="0" smtClean="0"/>
              <a:t> </a:t>
            </a:r>
            <a:r>
              <a:rPr lang="en-US" sz="2800" dirty="0"/>
              <a:t>Name : </a:t>
            </a:r>
            <a:r>
              <a:rPr lang="en-US" sz="2800" b="1" dirty="0"/>
              <a:t>Word</a:t>
            </a:r>
            <a:endParaRPr lang="en-US" sz="2800" i="1" dirty="0" smtClean="0">
              <a:solidFill>
                <a:schemeClr val="accent2">
                  <a:lumMod val="60000"/>
                  <a:lumOff val="40000"/>
                </a:schemeClr>
              </a:solidFill>
            </a:endParaRPr>
          </a:p>
          <a:p>
            <a:pPr marL="757759" lvl="1" indent="-457200">
              <a:buFont typeface="Arial" panose="020B0604020202020204" pitchFamily="34" charset="0"/>
              <a:buChar char="•"/>
            </a:pPr>
            <a:r>
              <a:rPr lang="en-US" sz="3200" dirty="0" smtClean="0"/>
              <a:t>File Name </a:t>
            </a:r>
            <a:r>
              <a:rPr lang="en-US" sz="3200" b="1" dirty="0" err="1" smtClean="0"/>
              <a:t>Word.cs</a:t>
            </a:r>
            <a:r>
              <a:rPr lang="en-US" sz="3200" b="1" dirty="0" smtClean="0"/>
              <a:t>.</a:t>
            </a:r>
          </a:p>
          <a:p>
            <a:pPr marL="757759" lvl="1" indent="-457200">
              <a:buFont typeface="Arial" panose="020B0604020202020204" pitchFamily="34" charset="0"/>
              <a:buChar char="•"/>
            </a:pPr>
            <a:r>
              <a:rPr lang="en-US" sz="3200" dirty="0" smtClean="0"/>
              <a:t>Ref:</a:t>
            </a:r>
            <a:r>
              <a:rPr lang="en-US" sz="3200" b="1" dirty="0" smtClean="0"/>
              <a:t> </a:t>
            </a:r>
            <a:r>
              <a:rPr lang="en-US" sz="3200" dirty="0">
                <a:hlinkClick r:id="rId3"/>
              </a:rPr>
              <a:t>https://www.geeksforgeeks.org/bridge-design-pattern</a:t>
            </a:r>
            <a:r>
              <a:rPr lang="en-US" sz="3200" dirty="0" smtClean="0">
                <a:hlinkClick r:id="rId3"/>
              </a:rPr>
              <a:t>/</a:t>
            </a:r>
            <a:r>
              <a:rPr lang="en-US" sz="3200" dirty="0" smtClean="0"/>
              <a:t>, </a:t>
            </a:r>
            <a:endParaRPr lang="en-US" sz="3200" b="1" dirty="0"/>
          </a:p>
          <a:p>
            <a:pPr lvl="1" indent="0">
              <a:buNone/>
            </a:pPr>
            <a:endParaRPr lang="en-US" sz="1600" dirty="0" smtClean="0">
              <a:solidFill>
                <a:srgbClr val="003C71"/>
              </a:solidFill>
            </a:endParaRPr>
          </a:p>
        </p:txBody>
      </p:sp>
      <p:sp>
        <p:nvSpPr>
          <p:cNvPr id="6" name="Footer Placeholder 5"/>
          <p:cNvSpPr>
            <a:spLocks noGrp="1"/>
          </p:cNvSpPr>
          <p:nvPr>
            <p:ph type="ftr" sz="quarter" idx="3"/>
          </p:nvPr>
        </p:nvSpPr>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spTree>
    <p:extLst>
      <p:ext uri="{BB962C8B-B14F-4D97-AF65-F5344CB8AC3E}">
        <p14:creationId xmlns:p14="http://schemas.microsoft.com/office/powerpoint/2010/main" val="2259688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13</a:t>
            </a:fld>
            <a:endParaRPr lang="en-US"/>
          </a:p>
        </p:txBody>
      </p:sp>
      <p:sp>
        <p:nvSpPr>
          <p:cNvPr id="3" name="Content Placeholder 2"/>
          <p:cNvSpPr>
            <a:spLocks noGrp="1"/>
          </p:cNvSpPr>
          <p:nvPr>
            <p:ph sz="quarter" idx="13"/>
          </p:nvPr>
        </p:nvSpPr>
        <p:spPr>
          <a:xfrm>
            <a:off x="759884" y="717516"/>
            <a:ext cx="10970683" cy="5293140"/>
          </a:xfrm>
        </p:spPr>
        <p:txBody>
          <a:bodyPr>
            <a:normAutofit lnSpcReduction="10000"/>
          </a:bodyPr>
          <a:lstStyle/>
          <a:p>
            <a:pPr marL="342900" indent="-342900">
              <a:buFont typeface="Wingdings" panose="05000000000000000000" pitchFamily="2" charset="2"/>
              <a:buChar char="§"/>
            </a:pPr>
            <a:r>
              <a:rPr lang="en-US" sz="4400" b="1" dirty="0" smtClean="0"/>
              <a:t>Abstract Factory Design Pattern</a:t>
            </a:r>
          </a:p>
          <a:p>
            <a:pPr marL="757759" lvl="1" indent="-457200">
              <a:buFont typeface="Arial" panose="020B0604020202020204" pitchFamily="34" charset="0"/>
              <a:buChar char="•"/>
            </a:pPr>
            <a:r>
              <a:rPr lang="en-US" sz="3200" dirty="0" smtClean="0"/>
              <a:t>The implementation leverages the reflection class provided by .NET (Python can also supports).  A instance of a concrete type of Word class is dynamically created driven by the contents data of a language.  This makes this design in a graceful way to be extended and resilient .</a:t>
            </a:r>
          </a:p>
          <a:p>
            <a:pPr marL="757759" lvl="1" indent="-457200">
              <a:buFont typeface="Arial" panose="020B0604020202020204" pitchFamily="34" charset="0"/>
              <a:buChar char="•"/>
            </a:pPr>
            <a:r>
              <a:rPr lang="en-US" sz="3200" dirty="0" smtClean="0"/>
              <a:t>File Name : </a:t>
            </a:r>
            <a:r>
              <a:rPr lang="en-US" sz="3200" b="1" dirty="0" err="1" smtClean="0"/>
              <a:t>Word.cs</a:t>
            </a:r>
            <a:r>
              <a:rPr lang="en-US" sz="3200" b="1" dirty="0" smtClean="0"/>
              <a:t>.</a:t>
            </a:r>
          </a:p>
          <a:p>
            <a:pPr marL="757759" lvl="1" indent="-457200">
              <a:buFont typeface="Arial" panose="020B0604020202020204" pitchFamily="34" charset="0"/>
              <a:buChar char="•"/>
            </a:pPr>
            <a:r>
              <a:rPr lang="en-US" sz="3200" dirty="0" smtClean="0"/>
              <a:t>Ref:</a:t>
            </a:r>
            <a:r>
              <a:rPr lang="en-US" sz="3200" b="1" dirty="0" smtClean="0"/>
              <a:t> </a:t>
            </a:r>
            <a:r>
              <a:rPr lang="en-US" sz="3200" dirty="0">
                <a:hlinkClick r:id="rId3"/>
              </a:rPr>
              <a:t>https://www.geeksforgeeks.org/abstract-factory-pattern/</a:t>
            </a:r>
            <a:endParaRPr lang="en-US" sz="3200" b="1" dirty="0"/>
          </a:p>
          <a:p>
            <a:pPr lvl="1" indent="0">
              <a:buNone/>
            </a:pPr>
            <a:endParaRPr lang="en-US" sz="1600" dirty="0" smtClean="0">
              <a:solidFill>
                <a:srgbClr val="003C71"/>
              </a:solidFill>
            </a:endParaRPr>
          </a:p>
        </p:txBody>
      </p:sp>
      <p:sp>
        <p:nvSpPr>
          <p:cNvPr id="6" name="Footer Placeholder 5"/>
          <p:cNvSpPr>
            <a:spLocks noGrp="1"/>
          </p:cNvSpPr>
          <p:nvPr>
            <p:ph type="ftr" sz="quarter" idx="3"/>
          </p:nvPr>
        </p:nvSpPr>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spTree>
    <p:extLst>
      <p:ext uri="{BB962C8B-B14F-4D97-AF65-F5344CB8AC3E}">
        <p14:creationId xmlns:p14="http://schemas.microsoft.com/office/powerpoint/2010/main" val="754473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itle 360"/>
          <p:cNvSpPr>
            <a:spLocks noGrp="1"/>
          </p:cNvSpPr>
          <p:nvPr>
            <p:ph type="title"/>
          </p:nvPr>
        </p:nvSpPr>
        <p:spPr/>
        <p:txBody>
          <a:bodyPr/>
          <a:lstStyle/>
          <a:p>
            <a:r>
              <a:rPr lang="en-US" dirty="0" smtClean="0"/>
              <a:t>Unit Test Results</a:t>
            </a:r>
            <a:endParaRPr lang="en-US" dirty="0"/>
          </a:p>
        </p:txBody>
      </p:sp>
      <p:sp>
        <p:nvSpPr>
          <p:cNvPr id="362" name="Text Placeholder 361"/>
          <p:cNvSpPr>
            <a:spLocks noGrp="1"/>
          </p:cNvSpPr>
          <p:nvPr>
            <p:ph type="body" idx="4294967295"/>
          </p:nvPr>
        </p:nvSpPr>
        <p:spPr>
          <a:xfrm>
            <a:off x="712259" y="4524375"/>
            <a:ext cx="9422341" cy="381000"/>
          </a:xfrm>
        </p:spPr>
        <p:txBody>
          <a:bodyPr/>
          <a:lstStyle/>
          <a:p>
            <a:endParaRPr lang="en-US" dirty="0"/>
          </a:p>
        </p:txBody>
      </p:sp>
      <p:sp>
        <p:nvSpPr>
          <p:cNvPr id="5" name="Footer Placeholder 4"/>
          <p:cNvSpPr>
            <a:spLocks noGrp="1"/>
          </p:cNvSpPr>
          <p:nvPr>
            <p:ph type="ftr" sz="quarter" idx="3"/>
          </p:nvPr>
        </p:nvSpPr>
        <p:spPr/>
        <p:txBody>
          <a:body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Tree>
    <p:extLst>
      <p:ext uri="{BB962C8B-B14F-4D97-AF65-F5344CB8AC3E}">
        <p14:creationId xmlns:p14="http://schemas.microsoft.com/office/powerpoint/2010/main" val="3878984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15</a:t>
            </a:fld>
            <a:endParaRPr lang="en-US"/>
          </a:p>
        </p:txBody>
      </p:sp>
      <p:sp>
        <p:nvSpPr>
          <p:cNvPr id="6" name="Footer Placeholder 5"/>
          <p:cNvSpPr>
            <a:spLocks noGrp="1"/>
          </p:cNvSpPr>
          <p:nvPr>
            <p:ph type="ftr" sz="quarter" idx="3"/>
          </p:nvPr>
        </p:nvSpPr>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4" name="TextBox 3"/>
          <p:cNvSpPr txBox="1"/>
          <p:nvPr/>
        </p:nvSpPr>
        <p:spPr>
          <a:xfrm>
            <a:off x="706581" y="318655"/>
            <a:ext cx="4862946" cy="457200"/>
          </a:xfrm>
          <a:prstGeom prst="rect">
            <a:avLst/>
          </a:prstGeom>
          <a:noFill/>
        </p:spPr>
        <p:txBody>
          <a:bodyPr vert="horz" wrap="none" lIns="0" tIns="0" rIns="0" bIns="0" rtlCol="0">
            <a:noAutofit/>
          </a:bodyPr>
          <a:lstStyle/>
          <a:p>
            <a:r>
              <a:rPr lang="en-US" sz="2800" dirty="0" smtClean="0">
                <a:solidFill>
                  <a:srgbClr val="003C71"/>
                </a:solidFill>
              </a:rPr>
              <a:t>File Name : </a:t>
            </a:r>
            <a:r>
              <a:rPr lang="en-US" sz="2800" b="1" dirty="0" err="1" smtClean="0">
                <a:solidFill>
                  <a:srgbClr val="003C71"/>
                </a:solidFill>
              </a:rPr>
              <a:t>Unitest.cs</a:t>
            </a:r>
            <a:endParaRPr lang="en-US" sz="2800" b="1" dirty="0" smtClean="0">
              <a:solidFill>
                <a:srgbClr val="003C71"/>
              </a:solidFill>
            </a:endParaRPr>
          </a:p>
        </p:txBody>
      </p:sp>
      <p:pic>
        <p:nvPicPr>
          <p:cNvPr id="7" name="Picture 6"/>
          <p:cNvPicPr>
            <a:picLocks noChangeAspect="1"/>
          </p:cNvPicPr>
          <p:nvPr/>
        </p:nvPicPr>
        <p:blipFill>
          <a:blip r:embed="rId3"/>
          <a:stretch>
            <a:fillRect/>
          </a:stretch>
        </p:blipFill>
        <p:spPr>
          <a:xfrm>
            <a:off x="1638300" y="884255"/>
            <a:ext cx="8915400" cy="5416532"/>
          </a:xfrm>
          <a:prstGeom prst="rect">
            <a:avLst/>
          </a:prstGeom>
        </p:spPr>
      </p:pic>
    </p:spTree>
    <p:extLst>
      <p:ext uri="{BB962C8B-B14F-4D97-AF65-F5344CB8AC3E}">
        <p14:creationId xmlns:p14="http://schemas.microsoft.com/office/powerpoint/2010/main" val="1782295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itle 360"/>
          <p:cNvSpPr>
            <a:spLocks noGrp="1"/>
          </p:cNvSpPr>
          <p:nvPr>
            <p:ph type="title"/>
          </p:nvPr>
        </p:nvSpPr>
        <p:spPr/>
        <p:txBody>
          <a:bodyPr/>
          <a:lstStyle/>
          <a:p>
            <a:r>
              <a:rPr lang="en-US" dirty="0" smtClean="0"/>
              <a:t>Code analyze Results</a:t>
            </a:r>
            <a:endParaRPr lang="en-US" dirty="0"/>
          </a:p>
        </p:txBody>
      </p:sp>
      <p:sp>
        <p:nvSpPr>
          <p:cNvPr id="362" name="Text Placeholder 361"/>
          <p:cNvSpPr>
            <a:spLocks noGrp="1"/>
          </p:cNvSpPr>
          <p:nvPr>
            <p:ph type="body" idx="4294967295"/>
          </p:nvPr>
        </p:nvSpPr>
        <p:spPr>
          <a:xfrm>
            <a:off x="712259" y="4524375"/>
            <a:ext cx="9422341" cy="381000"/>
          </a:xfrm>
        </p:spPr>
        <p:txBody>
          <a:bodyPr/>
          <a:lstStyle/>
          <a:p>
            <a:endParaRPr lang="en-US" dirty="0"/>
          </a:p>
        </p:txBody>
      </p:sp>
      <p:sp>
        <p:nvSpPr>
          <p:cNvPr id="5" name="Footer Placeholder 4"/>
          <p:cNvSpPr>
            <a:spLocks noGrp="1"/>
          </p:cNvSpPr>
          <p:nvPr>
            <p:ph type="ftr" sz="quarter" idx="3"/>
          </p:nvPr>
        </p:nvSpPr>
        <p:spPr/>
        <p:txBody>
          <a:body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16</a:t>
            </a:fld>
            <a:endParaRPr lang="en-US" dirty="0"/>
          </a:p>
        </p:txBody>
      </p:sp>
    </p:spTree>
    <p:extLst>
      <p:ext uri="{BB962C8B-B14F-4D97-AF65-F5344CB8AC3E}">
        <p14:creationId xmlns:p14="http://schemas.microsoft.com/office/powerpoint/2010/main" val="656732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17</a:t>
            </a:fld>
            <a:endParaRPr lang="en-US"/>
          </a:p>
        </p:txBody>
      </p:sp>
      <p:sp>
        <p:nvSpPr>
          <p:cNvPr id="3" name="Content Placeholder 2"/>
          <p:cNvSpPr>
            <a:spLocks noGrp="1"/>
          </p:cNvSpPr>
          <p:nvPr>
            <p:ph sz="quarter" idx="13"/>
          </p:nvPr>
        </p:nvSpPr>
        <p:spPr>
          <a:xfrm>
            <a:off x="759884" y="717516"/>
            <a:ext cx="10970683" cy="4968910"/>
          </a:xfrm>
        </p:spPr>
        <p:txBody>
          <a:bodyPr>
            <a:normAutofit/>
          </a:bodyPr>
          <a:lstStyle/>
          <a:p>
            <a:pPr marL="342900" indent="-342900">
              <a:buFont typeface="Wingdings" panose="05000000000000000000" pitchFamily="2" charset="2"/>
              <a:buChar char="§"/>
            </a:pPr>
            <a:r>
              <a:rPr lang="en-US" sz="3200" dirty="0"/>
              <a:t>Model Name : </a:t>
            </a:r>
            <a:r>
              <a:rPr lang="en-US" sz="3200" b="1" dirty="0" err="1"/>
              <a:t>WordsValidationModels</a:t>
            </a:r>
            <a:endParaRPr lang="en-US" sz="3200" b="1" dirty="0" smtClean="0"/>
          </a:p>
          <a:p>
            <a:pPr marL="342900" indent="-342900">
              <a:buFont typeface="Wingdings" panose="05000000000000000000" pitchFamily="2" charset="2"/>
              <a:buChar char="§"/>
            </a:pPr>
            <a:endParaRPr lang="en-US" sz="3200" dirty="0" smtClean="0">
              <a:solidFill>
                <a:srgbClr val="003C71"/>
              </a:solidFill>
            </a:endParaRPr>
          </a:p>
        </p:txBody>
      </p:sp>
      <p:sp>
        <p:nvSpPr>
          <p:cNvPr id="6" name="Footer Placeholder 5"/>
          <p:cNvSpPr>
            <a:spLocks noGrp="1"/>
          </p:cNvSpPr>
          <p:nvPr>
            <p:ph type="ftr" sz="quarter" idx="3"/>
          </p:nvPr>
        </p:nvSpPr>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pic>
        <p:nvPicPr>
          <p:cNvPr id="4" name="Picture 3"/>
          <p:cNvPicPr>
            <a:picLocks noChangeAspect="1"/>
          </p:cNvPicPr>
          <p:nvPr/>
        </p:nvPicPr>
        <p:blipFill>
          <a:blip r:embed="rId3"/>
          <a:stretch>
            <a:fillRect/>
          </a:stretch>
        </p:blipFill>
        <p:spPr>
          <a:xfrm>
            <a:off x="323296" y="2179228"/>
            <a:ext cx="11684640" cy="3035865"/>
          </a:xfrm>
          <a:prstGeom prst="rect">
            <a:avLst/>
          </a:prstGeom>
        </p:spPr>
      </p:pic>
    </p:spTree>
    <p:extLst>
      <p:ext uri="{BB962C8B-B14F-4D97-AF65-F5344CB8AC3E}">
        <p14:creationId xmlns:p14="http://schemas.microsoft.com/office/powerpoint/2010/main" val="1156590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18</a:t>
            </a:fld>
            <a:endParaRPr lang="en-US"/>
          </a:p>
        </p:txBody>
      </p:sp>
      <p:sp>
        <p:nvSpPr>
          <p:cNvPr id="3" name="Content Placeholder 2"/>
          <p:cNvSpPr>
            <a:spLocks noGrp="1"/>
          </p:cNvSpPr>
          <p:nvPr>
            <p:ph sz="quarter" idx="13"/>
          </p:nvPr>
        </p:nvSpPr>
        <p:spPr>
          <a:xfrm>
            <a:off x="759884" y="717516"/>
            <a:ext cx="10970683" cy="4968910"/>
          </a:xfrm>
        </p:spPr>
        <p:txBody>
          <a:bodyPr>
            <a:normAutofit/>
          </a:bodyPr>
          <a:lstStyle/>
          <a:p>
            <a:pPr marL="342900" indent="-342900">
              <a:buFont typeface="Wingdings" panose="05000000000000000000" pitchFamily="2" charset="2"/>
              <a:buChar char="§"/>
            </a:pPr>
            <a:r>
              <a:rPr lang="en-US" sz="3200" dirty="0"/>
              <a:t>Model Name : </a:t>
            </a:r>
            <a:r>
              <a:rPr lang="en-US" sz="3200" b="1" dirty="0" err="1"/>
              <a:t>WordsValidationTest</a:t>
            </a:r>
            <a:endParaRPr lang="en-US" sz="3200" dirty="0" smtClean="0">
              <a:solidFill>
                <a:srgbClr val="003C71"/>
              </a:solidFill>
            </a:endParaRPr>
          </a:p>
        </p:txBody>
      </p:sp>
      <p:sp>
        <p:nvSpPr>
          <p:cNvPr id="6" name="Footer Placeholder 5"/>
          <p:cNvSpPr>
            <a:spLocks noGrp="1"/>
          </p:cNvSpPr>
          <p:nvPr>
            <p:ph type="ftr" sz="quarter" idx="3"/>
          </p:nvPr>
        </p:nvSpPr>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pic>
        <p:nvPicPr>
          <p:cNvPr id="4" name="Picture 3"/>
          <p:cNvPicPr>
            <a:picLocks noChangeAspect="1"/>
          </p:cNvPicPr>
          <p:nvPr/>
        </p:nvPicPr>
        <p:blipFill>
          <a:blip r:embed="rId3"/>
          <a:stretch>
            <a:fillRect/>
          </a:stretch>
        </p:blipFill>
        <p:spPr>
          <a:xfrm>
            <a:off x="358928" y="1459557"/>
            <a:ext cx="10382760" cy="3707395"/>
          </a:xfrm>
          <a:prstGeom prst="rect">
            <a:avLst/>
          </a:prstGeom>
        </p:spPr>
      </p:pic>
    </p:spTree>
    <p:extLst>
      <p:ext uri="{BB962C8B-B14F-4D97-AF65-F5344CB8AC3E}">
        <p14:creationId xmlns:p14="http://schemas.microsoft.com/office/powerpoint/2010/main" val="358477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itle 360"/>
          <p:cNvSpPr>
            <a:spLocks noGrp="1"/>
          </p:cNvSpPr>
          <p:nvPr>
            <p:ph type="title"/>
          </p:nvPr>
        </p:nvSpPr>
        <p:spPr/>
        <p:txBody>
          <a:bodyPr/>
          <a:lstStyle/>
          <a:p>
            <a:r>
              <a:rPr lang="en-US" dirty="0" smtClean="0"/>
              <a:t>Code Coverage Results</a:t>
            </a:r>
            <a:endParaRPr lang="en-US" dirty="0"/>
          </a:p>
        </p:txBody>
      </p:sp>
      <p:sp>
        <p:nvSpPr>
          <p:cNvPr id="362" name="Text Placeholder 361"/>
          <p:cNvSpPr>
            <a:spLocks noGrp="1"/>
          </p:cNvSpPr>
          <p:nvPr>
            <p:ph type="body" idx="4294967295"/>
          </p:nvPr>
        </p:nvSpPr>
        <p:spPr>
          <a:xfrm>
            <a:off x="712259" y="4524375"/>
            <a:ext cx="9422341" cy="381000"/>
          </a:xfrm>
        </p:spPr>
        <p:txBody>
          <a:bodyPr/>
          <a:lstStyle/>
          <a:p>
            <a:endParaRPr lang="en-US" dirty="0"/>
          </a:p>
        </p:txBody>
      </p:sp>
      <p:sp>
        <p:nvSpPr>
          <p:cNvPr id="5" name="Footer Placeholder 4"/>
          <p:cNvSpPr>
            <a:spLocks noGrp="1"/>
          </p:cNvSpPr>
          <p:nvPr>
            <p:ph type="ftr" sz="quarter" idx="3"/>
          </p:nvPr>
        </p:nvSpPr>
        <p:spPr/>
        <p:txBody>
          <a:body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Tree>
    <p:extLst>
      <p:ext uri="{BB962C8B-B14F-4D97-AF65-F5344CB8AC3E}">
        <p14:creationId xmlns:p14="http://schemas.microsoft.com/office/powerpoint/2010/main" val="2655637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Disclaimer</a:t>
            </a:r>
            <a:endParaRPr lang="en-US" dirty="0"/>
          </a:p>
        </p:txBody>
      </p:sp>
      <p:sp>
        <p:nvSpPr>
          <p:cNvPr id="7" name="Content Placeholder 9"/>
          <p:cNvSpPr>
            <a:spLocks noGrp="1"/>
          </p:cNvSpPr>
          <p:nvPr>
            <p:ph idx="1"/>
          </p:nvPr>
        </p:nvSpPr>
        <p:spPr>
          <a:xfrm>
            <a:off x="462632" y="990785"/>
            <a:ext cx="11010548" cy="5425109"/>
          </a:xfrm>
        </p:spPr>
        <p:txBody>
          <a:bodyPr>
            <a:noAutofit/>
          </a:bodyPr>
          <a:lstStyle/>
          <a:p>
            <a:pPr>
              <a:spcBef>
                <a:spcPts val="300"/>
              </a:spcBef>
            </a:pPr>
            <a:r>
              <a:rPr lang="en-US" sz="900" dirty="0">
                <a:solidFill>
                  <a:srgbClr val="0860A8"/>
                </a:solidFill>
              </a:rPr>
              <a:t>Notice: This document contains information on products in the design phase of development. The information here is subject </a:t>
            </a:r>
            <a:r>
              <a:rPr lang="en-US" sz="900" dirty="0" smtClean="0">
                <a:solidFill>
                  <a:srgbClr val="0860A8"/>
                </a:solidFill>
              </a:rPr>
              <a:t>to change </a:t>
            </a:r>
            <a:r>
              <a:rPr lang="en-US" sz="900" dirty="0">
                <a:solidFill>
                  <a:srgbClr val="0860A8"/>
                </a:solidFill>
              </a:rPr>
              <a:t>without notice. Do not finalize a design with this information.</a:t>
            </a:r>
          </a:p>
          <a:p>
            <a:pPr>
              <a:spcBef>
                <a:spcPts val="300"/>
              </a:spcBef>
            </a:pPr>
            <a:r>
              <a:rPr lang="en-US" sz="900" dirty="0"/>
              <a:t>Intel technologies’ features and benefits depend on system configuration and may require enabled hardware, software or service activation. Learn more at Intel.com, or from the OEM or retailer</a:t>
            </a:r>
            <a:r>
              <a:rPr lang="en-US" sz="900" dirty="0" smtClean="0"/>
              <a:t>.</a:t>
            </a:r>
            <a:r>
              <a:rPr lang="en-US" sz="900" dirty="0" smtClean="0">
                <a:solidFill>
                  <a:schemeClr val="tx1"/>
                </a:solidFill>
              </a:rPr>
              <a:t>.</a:t>
            </a:r>
            <a:endParaRPr lang="en-US" sz="900" dirty="0">
              <a:solidFill>
                <a:schemeClr val="tx1"/>
              </a:solidFill>
            </a:endParaRPr>
          </a:p>
          <a:p>
            <a:pPr>
              <a:spcBef>
                <a:spcPts val="300"/>
              </a:spcBef>
            </a:pPr>
            <a:r>
              <a:rPr lang="en-US" sz="900" dirty="0">
                <a:solidFill>
                  <a:schemeClr val="tx1"/>
                </a:solidFill>
              </a:rPr>
              <a:t>No computer system can be absolutely secure. Intel does not assume any liability for lost or stolen data or systems or </a:t>
            </a:r>
            <a:r>
              <a:rPr lang="en-US" sz="900" dirty="0" smtClean="0">
                <a:solidFill>
                  <a:schemeClr val="tx1"/>
                </a:solidFill>
              </a:rPr>
              <a:t>any damages </a:t>
            </a:r>
            <a:r>
              <a:rPr lang="en-US" sz="900" dirty="0">
                <a:solidFill>
                  <a:schemeClr val="tx1"/>
                </a:solidFill>
              </a:rPr>
              <a:t>resulting from such losses.</a:t>
            </a:r>
          </a:p>
          <a:p>
            <a:pPr>
              <a:spcBef>
                <a:spcPts val="300"/>
              </a:spcBef>
            </a:pPr>
            <a:r>
              <a:rPr lang="en-US" sz="900" dirty="0">
                <a:solidFill>
                  <a:schemeClr val="tx1"/>
                </a:solidFill>
              </a:rPr>
              <a:t>You may not use or facilitate the use of this document in connection with any infringement or other legal analysis concerning </a:t>
            </a:r>
            <a:r>
              <a:rPr lang="en-US" sz="900" dirty="0" smtClean="0">
                <a:solidFill>
                  <a:schemeClr val="tx1"/>
                </a:solidFill>
              </a:rPr>
              <a:t>Intel products </a:t>
            </a:r>
            <a:r>
              <a:rPr lang="en-US" sz="900" dirty="0">
                <a:solidFill>
                  <a:schemeClr val="tx1"/>
                </a:solidFill>
              </a:rPr>
              <a:t>described herein. You agree to grant Intel a non-exclusive, royalty-free license to any patent claim thereafter </a:t>
            </a:r>
            <a:r>
              <a:rPr lang="en-US" sz="900" dirty="0" smtClean="0">
                <a:solidFill>
                  <a:schemeClr val="tx1"/>
                </a:solidFill>
              </a:rPr>
              <a:t>drafted which </a:t>
            </a:r>
            <a:r>
              <a:rPr lang="en-US" sz="900" dirty="0">
                <a:solidFill>
                  <a:schemeClr val="tx1"/>
                </a:solidFill>
              </a:rPr>
              <a:t>includes subject matter disclosed herein.</a:t>
            </a:r>
          </a:p>
          <a:p>
            <a:pPr>
              <a:spcBef>
                <a:spcPts val="300"/>
              </a:spcBef>
            </a:pPr>
            <a:r>
              <a:rPr lang="en-US" sz="900" dirty="0">
                <a:solidFill>
                  <a:schemeClr val="tx1"/>
                </a:solidFill>
              </a:rPr>
              <a:t>No license (express or implied, by estoppel or otherwise) to any intellectual property rights is granted by this document.</a:t>
            </a:r>
          </a:p>
          <a:p>
            <a:pPr>
              <a:spcBef>
                <a:spcPts val="300"/>
              </a:spcBef>
            </a:pPr>
            <a:r>
              <a:rPr lang="en-US" sz="900" dirty="0">
                <a:solidFill>
                  <a:schemeClr val="tx1"/>
                </a:solidFill>
              </a:rPr>
              <a:t>The products described may contain design defects or errors known as errata which may cause the product to deviate </a:t>
            </a:r>
            <a:r>
              <a:rPr lang="en-US" sz="900" dirty="0" smtClean="0">
                <a:solidFill>
                  <a:schemeClr val="tx1"/>
                </a:solidFill>
              </a:rPr>
              <a:t>from published </a:t>
            </a:r>
            <a:r>
              <a:rPr lang="en-US" sz="900" dirty="0">
                <a:solidFill>
                  <a:schemeClr val="tx1"/>
                </a:solidFill>
              </a:rPr>
              <a:t>specifications. Current characterized errata are available on request.</a:t>
            </a:r>
          </a:p>
          <a:p>
            <a:pPr>
              <a:spcBef>
                <a:spcPts val="300"/>
              </a:spcBef>
            </a:pPr>
            <a:r>
              <a:rPr lang="en-US" sz="900" dirty="0">
                <a:solidFill>
                  <a:schemeClr val="tx1"/>
                </a:solidFill>
              </a:rPr>
              <a:t>This document contains information on products, services and/or processes in development. All information provided here </a:t>
            </a:r>
            <a:r>
              <a:rPr lang="en-US" sz="900" dirty="0" smtClean="0">
                <a:solidFill>
                  <a:schemeClr val="tx1"/>
                </a:solidFill>
              </a:rPr>
              <a:t>is subject </a:t>
            </a:r>
            <a:r>
              <a:rPr lang="en-US" sz="900" dirty="0">
                <a:solidFill>
                  <a:schemeClr val="tx1"/>
                </a:solidFill>
              </a:rPr>
              <a:t>to change without notice. Contact your Intel representative to obtain the latest Intel product specifications and roadmaps</a:t>
            </a:r>
            <a:r>
              <a:rPr lang="en-US" sz="900" dirty="0" smtClean="0">
                <a:solidFill>
                  <a:schemeClr val="tx1"/>
                </a:solidFill>
              </a:rPr>
              <a:t>.</a:t>
            </a:r>
          </a:p>
          <a:p>
            <a:pPr>
              <a:spcBef>
                <a:spcPts val="300"/>
              </a:spcBef>
            </a:pPr>
            <a:r>
              <a:rPr lang="en-US" sz="900" dirty="0"/>
              <a:t>Intel disclaims all express and implied warranties, including without limitation, the implied warranties of merchantability, fitness for a particular purpose, and non-infringement, as well as any warranty arising from course of performance, course of dealing, or usage in trade</a:t>
            </a:r>
            <a:r>
              <a:rPr lang="en-US" sz="900" dirty="0" smtClean="0"/>
              <a:t>.</a:t>
            </a:r>
          </a:p>
          <a:p>
            <a:pPr>
              <a:spcBef>
                <a:spcPts val="300"/>
              </a:spcBef>
            </a:pPr>
            <a:r>
              <a:rPr lang="en-US" sz="900" dirty="0">
                <a:solidFill>
                  <a:srgbClr val="FF0000"/>
                </a:solidFill>
              </a:rPr>
              <a:t>(Optional-Turbo Boost Disclaimer) </a:t>
            </a:r>
            <a:r>
              <a:rPr lang="en-US" sz="900" dirty="0"/>
              <a:t>Intel® Turbo Boost Technology requires a PC with a processor with Intel Turbo Boost Technology capability. Intel Turbo Boost Technology performance varies depending on hardware, software and overall system configuration. Check with your PC manufacturer on whether your system delivers Intel Turbo Boost Technology. For more information, see </a:t>
            </a:r>
            <a:r>
              <a:rPr lang="en-US" sz="900" dirty="0">
                <a:hlinkClick r:id="rId3"/>
              </a:rPr>
              <a:t>http://</a:t>
            </a:r>
            <a:r>
              <a:rPr lang="en-US" sz="900" dirty="0" smtClean="0">
                <a:hlinkClick r:id="rId3"/>
              </a:rPr>
              <a:t>www.intel.com/technology/turboboost</a:t>
            </a:r>
            <a:endParaRPr lang="en-US" sz="900" dirty="0" smtClean="0"/>
          </a:p>
          <a:p>
            <a:pPr>
              <a:spcBef>
                <a:spcPts val="300"/>
              </a:spcBef>
            </a:pPr>
            <a:r>
              <a:rPr lang="en-US" sz="900" dirty="0" smtClean="0">
                <a:solidFill>
                  <a:srgbClr val="FF0000"/>
                </a:solidFill>
              </a:rPr>
              <a:t>&lt;Use </a:t>
            </a:r>
            <a:r>
              <a:rPr lang="en-US" sz="900" dirty="0">
                <a:solidFill>
                  <a:srgbClr val="FF0000"/>
                </a:solidFill>
              </a:rPr>
              <a:t>only if applicable&gt; </a:t>
            </a:r>
            <a:r>
              <a:rPr lang="en-US" sz="900" dirty="0" smtClean="0">
                <a:solidFill>
                  <a:schemeClr val="tx1"/>
                </a:solidFill>
              </a:rPr>
              <a:t>Warning</a:t>
            </a:r>
            <a:r>
              <a:rPr lang="en-US" sz="900" dirty="0">
                <a:solidFill>
                  <a:schemeClr val="tx1"/>
                </a:solidFill>
              </a:rPr>
              <a:t>: Altering PC clock or memory frequency and/or voltage may (i) reduce system </a:t>
            </a:r>
            <a:r>
              <a:rPr lang="en-US" sz="900" dirty="0" smtClean="0">
                <a:solidFill>
                  <a:schemeClr val="tx1"/>
                </a:solidFill>
              </a:rPr>
              <a:t>stability and </a:t>
            </a:r>
            <a:r>
              <a:rPr lang="en-US" sz="900" dirty="0">
                <a:solidFill>
                  <a:schemeClr val="tx1"/>
                </a:solidFill>
              </a:rPr>
              <a:t>use life of the system, memory and processor; (ii) cause the processor and other system components to fail; (iii) </a:t>
            </a:r>
            <a:r>
              <a:rPr lang="en-US" sz="900" dirty="0" smtClean="0">
                <a:solidFill>
                  <a:schemeClr val="tx1"/>
                </a:solidFill>
              </a:rPr>
              <a:t>cause reductions </a:t>
            </a:r>
            <a:r>
              <a:rPr lang="en-US" sz="900" dirty="0">
                <a:solidFill>
                  <a:schemeClr val="tx1"/>
                </a:solidFill>
              </a:rPr>
              <a:t>in system performance; (iv) cause additional heat or other damage; and (v) affect system data integrity. Intel </a:t>
            </a:r>
            <a:r>
              <a:rPr lang="en-US" sz="900" dirty="0" smtClean="0">
                <a:solidFill>
                  <a:schemeClr val="tx1"/>
                </a:solidFill>
              </a:rPr>
              <a:t>assumes no </a:t>
            </a:r>
            <a:r>
              <a:rPr lang="en-US" sz="900" dirty="0">
                <a:solidFill>
                  <a:schemeClr val="tx1"/>
                </a:solidFill>
              </a:rPr>
              <a:t>responsibility that the memory, included if used with altered clock frequencies and/or voltages, will be fit for any </a:t>
            </a:r>
            <a:r>
              <a:rPr lang="en-US" sz="900" dirty="0" smtClean="0">
                <a:solidFill>
                  <a:schemeClr val="tx1"/>
                </a:solidFill>
              </a:rPr>
              <a:t>particular purpose</a:t>
            </a:r>
            <a:r>
              <a:rPr lang="en-US" sz="900" dirty="0">
                <a:solidFill>
                  <a:schemeClr val="tx1"/>
                </a:solidFill>
              </a:rPr>
              <a:t>. Check with memory manufacturer for warranty and additional details.</a:t>
            </a:r>
          </a:p>
          <a:p>
            <a:pPr>
              <a:spcBef>
                <a:spcPts val="300"/>
              </a:spcBef>
            </a:pPr>
            <a:r>
              <a:rPr lang="en-US" sz="900" dirty="0" smtClean="0">
                <a:solidFill>
                  <a:srgbClr val="FF0000"/>
                </a:solidFill>
              </a:rPr>
              <a:t>&lt;</a:t>
            </a:r>
            <a:r>
              <a:rPr lang="en-US" sz="900" dirty="0">
                <a:solidFill>
                  <a:srgbClr val="FF0000"/>
                </a:solidFill>
              </a:rPr>
              <a:t>Use only if applicable&gt; </a:t>
            </a:r>
            <a:r>
              <a:rPr lang="en-US" sz="900" dirty="0" smtClean="0">
                <a:solidFill>
                  <a:schemeClr val="tx1"/>
                </a:solidFill>
              </a:rPr>
              <a:t>Tests </a:t>
            </a:r>
            <a:r>
              <a:rPr lang="en-US" sz="900" dirty="0">
                <a:solidFill>
                  <a:schemeClr val="tx1"/>
                </a:solidFill>
              </a:rPr>
              <a:t>document performance of components on a particular test, in specific </a:t>
            </a:r>
            <a:r>
              <a:rPr lang="en-US" sz="900" dirty="0" smtClean="0">
                <a:solidFill>
                  <a:schemeClr val="tx1"/>
                </a:solidFill>
              </a:rPr>
              <a:t>systems. Differences </a:t>
            </a:r>
            <a:r>
              <a:rPr lang="en-US" sz="900" dirty="0">
                <a:solidFill>
                  <a:schemeClr val="tx1"/>
                </a:solidFill>
              </a:rPr>
              <a:t>in hardware, software, or configuration will affect actual performance. Consult other sources of information to </a:t>
            </a:r>
            <a:r>
              <a:rPr lang="en-US" sz="900" dirty="0" smtClean="0">
                <a:solidFill>
                  <a:schemeClr val="tx1"/>
                </a:solidFill>
              </a:rPr>
              <a:t>evaluate performance </a:t>
            </a:r>
            <a:r>
              <a:rPr lang="en-US" sz="900" dirty="0">
                <a:solidFill>
                  <a:schemeClr val="tx1"/>
                </a:solidFill>
              </a:rPr>
              <a:t>as you consider your purchase. For more complete information about performance and benchmark results, </a:t>
            </a:r>
            <a:r>
              <a:rPr lang="en-US" sz="900" dirty="0" smtClean="0">
                <a:solidFill>
                  <a:schemeClr val="tx1"/>
                </a:solidFill>
              </a:rPr>
              <a:t>visit</a:t>
            </a:r>
            <a:r>
              <a:rPr lang="en-US" sz="900" dirty="0" smtClean="0">
                <a:solidFill>
                  <a:schemeClr val="tx1"/>
                </a:solidFill>
                <a:hlinkClick r:id="rId4"/>
              </a:rPr>
              <a:t> http</a:t>
            </a:r>
            <a:r>
              <a:rPr lang="en-US" sz="900" dirty="0">
                <a:solidFill>
                  <a:schemeClr val="tx1"/>
                </a:solidFill>
                <a:hlinkClick r:id="rId4"/>
              </a:rPr>
              <a:t>://www.intel.com/performance</a:t>
            </a:r>
            <a:r>
              <a:rPr lang="en-US" sz="900" dirty="0">
                <a:solidFill>
                  <a:schemeClr val="tx1"/>
                </a:solidFill>
              </a:rPr>
              <a:t>.</a:t>
            </a:r>
          </a:p>
          <a:p>
            <a:pPr>
              <a:spcBef>
                <a:spcPts val="300"/>
              </a:spcBef>
            </a:pPr>
            <a:r>
              <a:rPr lang="en-US" sz="900" dirty="0">
                <a:solidFill>
                  <a:srgbClr val="FF0000"/>
                </a:solidFill>
              </a:rPr>
              <a:t>&lt;Use only if applicable&gt; </a:t>
            </a:r>
            <a:r>
              <a:rPr lang="en-US" sz="900" dirty="0" smtClean="0">
                <a:solidFill>
                  <a:schemeClr val="tx1"/>
                </a:solidFill>
              </a:rPr>
              <a:t>Cost </a:t>
            </a:r>
            <a:r>
              <a:rPr lang="en-US" sz="900" dirty="0">
                <a:solidFill>
                  <a:schemeClr val="tx1"/>
                </a:solidFill>
              </a:rPr>
              <a:t>reduction scenarios described are intended as examples of how a given Intel- </a:t>
            </a:r>
            <a:r>
              <a:rPr lang="en-US" sz="900" dirty="0" smtClean="0">
                <a:solidFill>
                  <a:schemeClr val="tx1"/>
                </a:solidFill>
              </a:rPr>
              <a:t>based product</a:t>
            </a:r>
            <a:r>
              <a:rPr lang="en-US" sz="900" dirty="0">
                <a:solidFill>
                  <a:schemeClr val="tx1"/>
                </a:solidFill>
              </a:rPr>
              <a:t>, in the specified circumstances and configurations, may affect future costs and provide cost savings. Circumstances </a:t>
            </a:r>
            <a:r>
              <a:rPr lang="en-US" sz="900" dirty="0" smtClean="0">
                <a:solidFill>
                  <a:schemeClr val="tx1"/>
                </a:solidFill>
              </a:rPr>
              <a:t>will vary</a:t>
            </a:r>
            <a:r>
              <a:rPr lang="en-US" sz="900" dirty="0">
                <a:solidFill>
                  <a:schemeClr val="tx1"/>
                </a:solidFill>
              </a:rPr>
              <a:t>. Intel does not guarantee any costs or cost reduction.</a:t>
            </a:r>
          </a:p>
          <a:p>
            <a:pPr>
              <a:spcBef>
                <a:spcPts val="300"/>
              </a:spcBef>
            </a:pPr>
            <a:r>
              <a:rPr lang="en-US" sz="900" dirty="0">
                <a:solidFill>
                  <a:srgbClr val="FF0000"/>
                </a:solidFill>
              </a:rPr>
              <a:t>&lt;Use only if applicable&gt; </a:t>
            </a:r>
            <a:r>
              <a:rPr lang="en-US" sz="900" dirty="0" smtClean="0">
                <a:solidFill>
                  <a:schemeClr val="tx1"/>
                </a:solidFill>
              </a:rPr>
              <a:t>Results </a:t>
            </a:r>
            <a:r>
              <a:rPr lang="en-US" sz="900" dirty="0">
                <a:solidFill>
                  <a:schemeClr val="tx1"/>
                </a:solidFill>
              </a:rPr>
              <a:t>have been estimated or simulated using internal Intel analysis or </a:t>
            </a:r>
            <a:r>
              <a:rPr lang="en-US" sz="900" dirty="0" smtClean="0">
                <a:solidFill>
                  <a:schemeClr val="tx1"/>
                </a:solidFill>
              </a:rPr>
              <a:t>architecture simulation </a:t>
            </a:r>
            <a:r>
              <a:rPr lang="en-US" sz="900" dirty="0">
                <a:solidFill>
                  <a:schemeClr val="tx1"/>
                </a:solidFill>
              </a:rPr>
              <a:t>or modeling, and provided to you for informational purposes. Any differences in your system hardware, software </a:t>
            </a:r>
            <a:r>
              <a:rPr lang="en-US" sz="900" dirty="0" smtClean="0">
                <a:solidFill>
                  <a:schemeClr val="tx1"/>
                </a:solidFill>
              </a:rPr>
              <a:t>or configuration </a:t>
            </a:r>
            <a:r>
              <a:rPr lang="en-US" sz="900" dirty="0">
                <a:solidFill>
                  <a:schemeClr val="tx1"/>
                </a:solidFill>
              </a:rPr>
              <a:t>may affect your actual performance.</a:t>
            </a:r>
          </a:p>
          <a:p>
            <a:pPr>
              <a:spcBef>
                <a:spcPts val="300"/>
              </a:spcBef>
            </a:pPr>
            <a:r>
              <a:rPr lang="en-US" sz="900" dirty="0">
                <a:solidFill>
                  <a:srgbClr val="FF0000"/>
                </a:solidFill>
              </a:rPr>
              <a:t>&lt;Use only if applicable&gt; </a:t>
            </a:r>
            <a:r>
              <a:rPr lang="en-US" sz="900" dirty="0" smtClean="0">
                <a:solidFill>
                  <a:schemeClr val="tx1"/>
                </a:solidFill>
              </a:rPr>
              <a:t>Intel </a:t>
            </a:r>
            <a:r>
              <a:rPr lang="en-US" sz="900" dirty="0">
                <a:solidFill>
                  <a:schemeClr val="tx1"/>
                </a:solidFill>
              </a:rPr>
              <a:t>does not control or audit third-party benchmark data or the web sites referenced </a:t>
            </a:r>
            <a:r>
              <a:rPr lang="en-US" sz="900" dirty="0" smtClean="0">
                <a:solidFill>
                  <a:schemeClr val="tx1"/>
                </a:solidFill>
              </a:rPr>
              <a:t>in this </a:t>
            </a:r>
            <a:r>
              <a:rPr lang="en-US" sz="900" dirty="0">
                <a:solidFill>
                  <a:schemeClr val="tx1"/>
                </a:solidFill>
              </a:rPr>
              <a:t>document. You should visit the referenced web site and confirm whether referenced data are accurate.</a:t>
            </a:r>
          </a:p>
          <a:p>
            <a:pPr>
              <a:spcBef>
                <a:spcPts val="300"/>
              </a:spcBef>
            </a:pPr>
            <a:r>
              <a:rPr lang="en-US" sz="900" dirty="0">
                <a:solidFill>
                  <a:srgbClr val="FF0000"/>
                </a:solidFill>
              </a:rPr>
              <a:t>&lt;Use only if applicable&gt;</a:t>
            </a:r>
            <a:r>
              <a:rPr lang="en-US" sz="900" dirty="0" smtClean="0">
                <a:solidFill>
                  <a:schemeClr val="tx1"/>
                </a:solidFill>
              </a:rPr>
              <a:t> </a:t>
            </a:r>
            <a:r>
              <a:rPr lang="en-US" sz="900" dirty="0">
                <a:solidFill>
                  <a:schemeClr val="tx1"/>
                </a:solidFill>
              </a:rPr>
              <a:t>Intel® AMT should be used by a knowledgeable IT administrator and </a:t>
            </a:r>
            <a:r>
              <a:rPr lang="en-US" sz="900" dirty="0" smtClean="0">
                <a:solidFill>
                  <a:schemeClr val="tx1"/>
                </a:solidFill>
              </a:rPr>
              <a:t>requires enabled </a:t>
            </a:r>
            <a:r>
              <a:rPr lang="en-US" sz="900" dirty="0">
                <a:solidFill>
                  <a:schemeClr val="tx1"/>
                </a:solidFill>
              </a:rPr>
              <a:t>systems, software, activation, and connection to a corporate network. Intel AMT functionality on mobile systems may </a:t>
            </a:r>
            <a:r>
              <a:rPr lang="en-US" sz="900" dirty="0" smtClean="0">
                <a:solidFill>
                  <a:schemeClr val="tx1"/>
                </a:solidFill>
              </a:rPr>
              <a:t>be limited </a:t>
            </a:r>
            <a:r>
              <a:rPr lang="en-US" sz="900" dirty="0">
                <a:solidFill>
                  <a:schemeClr val="tx1"/>
                </a:solidFill>
              </a:rPr>
              <a:t>in some situations. Your results will depend on your specific implementation. Learn more by visiting </a:t>
            </a:r>
            <a:r>
              <a:rPr lang="en-US" sz="900" dirty="0">
                <a:solidFill>
                  <a:schemeClr val="tx1"/>
                </a:solidFill>
                <a:hlinkClick r:id="rId5"/>
              </a:rPr>
              <a:t>Intel® </a:t>
            </a:r>
            <a:r>
              <a:rPr lang="en-US" sz="900" dirty="0" smtClean="0">
                <a:solidFill>
                  <a:schemeClr val="tx1"/>
                </a:solidFill>
                <a:hlinkClick r:id="rId5"/>
              </a:rPr>
              <a:t>Active Management </a:t>
            </a:r>
            <a:r>
              <a:rPr lang="en-US" sz="900" dirty="0">
                <a:solidFill>
                  <a:schemeClr val="tx1"/>
                </a:solidFill>
                <a:hlinkClick r:id="rId5"/>
              </a:rPr>
              <a:t>Technology</a:t>
            </a:r>
            <a:r>
              <a:rPr lang="en-US" sz="900" dirty="0">
                <a:solidFill>
                  <a:schemeClr val="tx1"/>
                </a:solidFill>
              </a:rPr>
              <a:t>.</a:t>
            </a:r>
          </a:p>
          <a:p>
            <a:pPr>
              <a:spcBef>
                <a:spcPts val="300"/>
              </a:spcBef>
            </a:pPr>
            <a:r>
              <a:rPr lang="en-US" sz="900" dirty="0">
                <a:solidFill>
                  <a:srgbClr val="FF0000"/>
                </a:solidFill>
              </a:rPr>
              <a:t>&lt;Use only if applicable&gt;</a:t>
            </a:r>
            <a:r>
              <a:rPr lang="en-US" sz="900" dirty="0" smtClean="0">
                <a:solidFill>
                  <a:schemeClr val="tx1"/>
                </a:solidFill>
              </a:rPr>
              <a:t> </a:t>
            </a:r>
            <a:r>
              <a:rPr lang="en-US" sz="900" dirty="0">
                <a:solidFill>
                  <a:schemeClr val="tx1"/>
                </a:solidFill>
              </a:rPr>
              <a:t>Intel is a sponsor and member of the Benchmark XPRT </a:t>
            </a:r>
            <a:r>
              <a:rPr lang="en-US" sz="900" dirty="0" smtClean="0">
                <a:solidFill>
                  <a:schemeClr val="tx1"/>
                </a:solidFill>
              </a:rPr>
              <a:t>Development Community</a:t>
            </a:r>
            <a:r>
              <a:rPr lang="en-US" sz="900" dirty="0">
                <a:solidFill>
                  <a:schemeClr val="tx1"/>
                </a:solidFill>
              </a:rPr>
              <a:t>, and was the major developer of the XPRT family of benchmarks. Principled Technologies is the publisher of the </a:t>
            </a:r>
            <a:r>
              <a:rPr lang="en-US" sz="900" dirty="0" smtClean="0">
                <a:solidFill>
                  <a:schemeClr val="tx1"/>
                </a:solidFill>
              </a:rPr>
              <a:t>XPRT family </a:t>
            </a:r>
            <a:r>
              <a:rPr lang="en-US" sz="900" dirty="0">
                <a:solidFill>
                  <a:schemeClr val="tx1"/>
                </a:solidFill>
              </a:rPr>
              <a:t>of benchmarks. You should consult other information and performance tests to assist you in fully evaluating </a:t>
            </a:r>
            <a:r>
              <a:rPr lang="en-US" sz="900" dirty="0" smtClean="0">
                <a:solidFill>
                  <a:schemeClr val="tx1"/>
                </a:solidFill>
              </a:rPr>
              <a:t>your contemplated </a:t>
            </a:r>
            <a:r>
              <a:rPr lang="en-US" sz="900" dirty="0">
                <a:solidFill>
                  <a:schemeClr val="tx1"/>
                </a:solidFill>
              </a:rPr>
              <a:t>purchases.</a:t>
            </a:r>
          </a:p>
          <a:p>
            <a:pPr>
              <a:spcBef>
                <a:spcPts val="300"/>
              </a:spcBef>
            </a:pPr>
            <a:r>
              <a:rPr lang="en-US" sz="900" dirty="0">
                <a:solidFill>
                  <a:schemeClr val="tx1"/>
                </a:solidFill>
              </a:rPr>
              <a:t>Copies of documents which have an order number and are referenced in this document may be obtained by calling </a:t>
            </a:r>
            <a:r>
              <a:rPr lang="en-US" sz="900" dirty="0" smtClean="0">
                <a:solidFill>
                  <a:schemeClr val="tx1"/>
                </a:solidFill>
              </a:rPr>
              <a:t>1-800-548-4725 </a:t>
            </a:r>
            <a:r>
              <a:rPr lang="en-US" sz="900" dirty="0">
                <a:solidFill>
                  <a:schemeClr val="tx1"/>
                </a:solidFill>
              </a:rPr>
              <a:t>or by visiting </a:t>
            </a:r>
            <a:r>
              <a:rPr lang="en-US" sz="900" dirty="0" smtClean="0">
                <a:solidFill>
                  <a:schemeClr val="tx1"/>
                </a:solidFill>
                <a:hlinkClick r:id="rId6"/>
              </a:rPr>
              <a:t>www.intel.com/design/literature.htm</a:t>
            </a:r>
            <a:r>
              <a:rPr lang="en-US" sz="900" dirty="0">
                <a:solidFill>
                  <a:schemeClr val="tx1"/>
                </a:solidFill>
              </a:rPr>
              <a:t>.</a:t>
            </a:r>
          </a:p>
          <a:p>
            <a:pPr>
              <a:spcBef>
                <a:spcPts val="200"/>
              </a:spcBef>
              <a:spcAft>
                <a:spcPts val="200"/>
              </a:spcAft>
            </a:pPr>
            <a:r>
              <a:rPr lang="en-US" sz="900" dirty="0">
                <a:solidFill>
                  <a:schemeClr val="tx1"/>
                </a:solidFill>
              </a:rPr>
              <a:t>Intel and the Intel logo </a:t>
            </a:r>
            <a:r>
              <a:rPr lang="en-US" sz="900" dirty="0">
                <a:solidFill>
                  <a:srgbClr val="FF0000"/>
                </a:solidFill>
              </a:rPr>
              <a:t>&lt;</a:t>
            </a:r>
            <a:r>
              <a:rPr lang="en-US" sz="900" dirty="0" smtClean="0">
                <a:solidFill>
                  <a:srgbClr val="FF0000"/>
                </a:solidFill>
              </a:rPr>
              <a:t>Add </a:t>
            </a:r>
            <a:r>
              <a:rPr lang="en-US" sz="900" dirty="0">
                <a:solidFill>
                  <a:srgbClr val="FF0000"/>
                </a:solidFill>
              </a:rPr>
              <a:t>terms trademarked by Intel and used in this document&gt;</a:t>
            </a:r>
            <a:r>
              <a:rPr lang="en-US" sz="900" dirty="0"/>
              <a:t> </a:t>
            </a:r>
            <a:r>
              <a:rPr lang="en-US" sz="900" dirty="0">
                <a:solidFill>
                  <a:schemeClr val="tx1"/>
                </a:solidFill>
              </a:rPr>
              <a:t>are trademarks of Intel Corporation in the U. S. and/or other countries.</a:t>
            </a:r>
          </a:p>
          <a:p>
            <a:pPr>
              <a:spcBef>
                <a:spcPts val="300"/>
              </a:spcBef>
            </a:pPr>
            <a:r>
              <a:rPr lang="en-US" sz="900" dirty="0" smtClean="0">
                <a:solidFill>
                  <a:schemeClr val="tx1"/>
                </a:solidFill>
              </a:rPr>
              <a:t>*</a:t>
            </a:r>
            <a:r>
              <a:rPr lang="en-US" sz="900" dirty="0">
                <a:solidFill>
                  <a:schemeClr val="tx1"/>
                </a:solidFill>
              </a:rPr>
              <a:t>Other names and brands may be claimed as the property of others.</a:t>
            </a:r>
          </a:p>
          <a:p>
            <a:pPr>
              <a:spcBef>
                <a:spcPts val="300"/>
              </a:spcBef>
            </a:pPr>
            <a:r>
              <a:rPr lang="en-US" sz="900" dirty="0">
                <a:solidFill>
                  <a:schemeClr val="tx1"/>
                </a:solidFill>
              </a:rPr>
              <a:t>Copyright © </a:t>
            </a:r>
            <a:r>
              <a:rPr lang="en-US" sz="900" dirty="0" smtClean="0">
                <a:solidFill>
                  <a:schemeClr val="tx1"/>
                </a:solidFill>
              </a:rPr>
              <a:t>201, </a:t>
            </a:r>
            <a:r>
              <a:rPr lang="en-US" sz="900" dirty="0">
                <a:solidFill>
                  <a:schemeClr val="tx1"/>
                </a:solidFill>
              </a:rPr>
              <a:t>Intel Corporation. All Rights Reserved.</a:t>
            </a:r>
          </a:p>
        </p:txBody>
      </p:sp>
      <p:sp>
        <p:nvSpPr>
          <p:cNvPr id="5" name="Slide Number Placeholder 4"/>
          <p:cNvSpPr>
            <a:spLocks noGrp="1"/>
          </p:cNvSpPr>
          <p:nvPr>
            <p:ph type="sldNum" sz="quarter" idx="12"/>
          </p:nvPr>
        </p:nvSpPr>
        <p:spPr/>
        <p:txBody>
          <a:bodyPr/>
          <a:lstStyle/>
          <a:p>
            <a:fld id="{EE2556C5-CE8C-6547-B838-EA80C61A4AF7}" type="slidenum">
              <a:rPr lang="en-US" smtClean="0"/>
              <a:pPr/>
              <a:t>2</a:t>
            </a:fld>
            <a:endParaRPr lang="en-US"/>
          </a:p>
        </p:txBody>
      </p:sp>
      <p:sp>
        <p:nvSpPr>
          <p:cNvPr id="3" name="Footer Placeholder 2"/>
          <p:cNvSpPr>
            <a:spLocks noGrp="1"/>
          </p:cNvSpPr>
          <p:nvPr>
            <p:ph type="ftr" sz="quarter" idx="3"/>
          </p:nvPr>
        </p:nvSpPr>
        <p:spPr/>
        <p:txBody>
          <a:body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Tree>
    <p:extLst>
      <p:ext uri="{BB962C8B-B14F-4D97-AF65-F5344CB8AC3E}">
        <p14:creationId xmlns:p14="http://schemas.microsoft.com/office/powerpoint/2010/main" val="4241944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20</a:t>
            </a:fld>
            <a:endParaRPr lang="en-US"/>
          </a:p>
        </p:txBody>
      </p:sp>
      <p:sp>
        <p:nvSpPr>
          <p:cNvPr id="6" name="Footer Placeholder 5"/>
          <p:cNvSpPr>
            <a:spLocks noGrp="1"/>
          </p:cNvSpPr>
          <p:nvPr>
            <p:ph type="ftr" sz="quarter" idx="3"/>
          </p:nvPr>
        </p:nvSpPr>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pic>
        <p:nvPicPr>
          <p:cNvPr id="7" name="Picture 6"/>
          <p:cNvPicPr/>
          <p:nvPr/>
        </p:nvPicPr>
        <p:blipFill>
          <a:blip r:embed="rId3"/>
          <a:stretch>
            <a:fillRect/>
          </a:stretch>
        </p:blipFill>
        <p:spPr>
          <a:xfrm>
            <a:off x="647407" y="337348"/>
            <a:ext cx="11149358" cy="5731856"/>
          </a:xfrm>
          <a:prstGeom prst="rect">
            <a:avLst/>
          </a:prstGeom>
        </p:spPr>
      </p:pic>
    </p:spTree>
    <p:extLst>
      <p:ext uri="{BB962C8B-B14F-4D97-AF65-F5344CB8AC3E}">
        <p14:creationId xmlns:p14="http://schemas.microsoft.com/office/powerpoint/2010/main" val="3081382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itle 360"/>
          <p:cNvSpPr>
            <a:spLocks noGrp="1"/>
          </p:cNvSpPr>
          <p:nvPr>
            <p:ph type="title"/>
          </p:nvPr>
        </p:nvSpPr>
        <p:spPr/>
        <p:txBody>
          <a:bodyPr/>
          <a:lstStyle/>
          <a:p>
            <a:r>
              <a:rPr lang="en-US" dirty="0" smtClean="0"/>
              <a:t>Miscellanies </a:t>
            </a:r>
            <a:endParaRPr lang="en-US" dirty="0"/>
          </a:p>
        </p:txBody>
      </p:sp>
      <p:sp>
        <p:nvSpPr>
          <p:cNvPr id="362" name="Text Placeholder 361"/>
          <p:cNvSpPr>
            <a:spLocks noGrp="1"/>
          </p:cNvSpPr>
          <p:nvPr>
            <p:ph type="body" idx="4294967295"/>
          </p:nvPr>
        </p:nvSpPr>
        <p:spPr>
          <a:xfrm>
            <a:off x="712259" y="4524375"/>
            <a:ext cx="9422341" cy="381000"/>
          </a:xfrm>
        </p:spPr>
        <p:txBody>
          <a:bodyPr/>
          <a:lstStyle/>
          <a:p>
            <a:endParaRPr lang="en-US" dirty="0"/>
          </a:p>
        </p:txBody>
      </p:sp>
      <p:sp>
        <p:nvSpPr>
          <p:cNvPr id="5" name="Footer Placeholder 4"/>
          <p:cNvSpPr>
            <a:spLocks noGrp="1"/>
          </p:cNvSpPr>
          <p:nvPr>
            <p:ph type="ftr" sz="quarter" idx="3"/>
          </p:nvPr>
        </p:nvSpPr>
        <p:spPr/>
        <p:txBody>
          <a:body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21</a:t>
            </a:fld>
            <a:endParaRPr lang="en-US" dirty="0"/>
          </a:p>
        </p:txBody>
      </p:sp>
    </p:spTree>
    <p:extLst>
      <p:ext uri="{BB962C8B-B14F-4D97-AF65-F5344CB8AC3E}">
        <p14:creationId xmlns:p14="http://schemas.microsoft.com/office/powerpoint/2010/main" val="3214164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22</a:t>
            </a:fld>
            <a:endParaRPr lang="en-US"/>
          </a:p>
        </p:txBody>
      </p:sp>
      <p:sp>
        <p:nvSpPr>
          <p:cNvPr id="3" name="Content Placeholder 2"/>
          <p:cNvSpPr>
            <a:spLocks noGrp="1"/>
          </p:cNvSpPr>
          <p:nvPr>
            <p:ph sz="quarter" idx="13"/>
          </p:nvPr>
        </p:nvSpPr>
        <p:spPr>
          <a:xfrm>
            <a:off x="455084" y="177188"/>
            <a:ext cx="11552852" cy="6071211"/>
          </a:xfrm>
        </p:spPr>
        <p:txBody>
          <a:bodyPr>
            <a:normAutofit/>
          </a:bodyPr>
          <a:lstStyle/>
          <a:p>
            <a:pPr marL="342900" indent="-342900">
              <a:buFont typeface="Wingdings" panose="05000000000000000000" pitchFamily="2" charset="2"/>
              <a:buChar char="§"/>
            </a:pPr>
            <a:r>
              <a:rPr lang="en-US" sz="2800" dirty="0" smtClean="0"/>
              <a:t>At this moment, there are two words validation functions have been implemented for demo/unites </a:t>
            </a:r>
            <a:r>
              <a:rPr lang="en-US" sz="2800" dirty="0" err="1" smtClean="0"/>
              <a:t>perpose</a:t>
            </a:r>
            <a:r>
              <a:rPr lang="en-US" sz="2800" dirty="0" smtClean="0"/>
              <a:t>, the one is called </a:t>
            </a:r>
            <a:r>
              <a:rPr lang="en-US" sz="2800" b="1" dirty="0" err="1" smtClean="0"/>
              <a:t>DefaultValidation</a:t>
            </a:r>
            <a:r>
              <a:rPr lang="en-US" sz="2800" b="1" dirty="0" smtClean="0"/>
              <a:t>, </a:t>
            </a:r>
            <a:r>
              <a:rPr lang="en-US" sz="2800" dirty="0" smtClean="0"/>
              <a:t>a member function from the base class </a:t>
            </a:r>
            <a:r>
              <a:rPr lang="en-US" sz="2800" b="1" dirty="0" smtClean="0"/>
              <a:t>Word, </a:t>
            </a:r>
            <a:r>
              <a:rPr lang="en-US" sz="2800" dirty="0" smtClean="0"/>
              <a:t>that is invoked by the Execute() method for all derived classless  that inherit the base </a:t>
            </a:r>
            <a:r>
              <a:rPr lang="en-US" sz="2800" b="1" dirty="0" smtClean="0"/>
              <a:t>Word.  </a:t>
            </a:r>
            <a:r>
              <a:rPr lang="en-US" sz="2800" dirty="0" smtClean="0"/>
              <a:t>The second implementation is from the </a:t>
            </a:r>
            <a:r>
              <a:rPr lang="en-US" sz="2800" b="1" dirty="0" err="1" smtClean="0"/>
              <a:t>EnglishWord</a:t>
            </a:r>
            <a:r>
              <a:rPr lang="en-US" sz="2800" dirty="0" smtClean="0"/>
              <a:t> class, the regular expression is used for the implementation and has be fully tested.</a:t>
            </a:r>
          </a:p>
        </p:txBody>
      </p:sp>
      <p:sp>
        <p:nvSpPr>
          <p:cNvPr id="6" name="Footer Placeholder 5"/>
          <p:cNvSpPr>
            <a:spLocks noGrp="1"/>
          </p:cNvSpPr>
          <p:nvPr>
            <p:ph type="ftr" sz="quarter" idx="3"/>
          </p:nvPr>
        </p:nvSpPr>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pic>
        <p:nvPicPr>
          <p:cNvPr id="2" name="Picture 1"/>
          <p:cNvPicPr>
            <a:picLocks noChangeAspect="1"/>
          </p:cNvPicPr>
          <p:nvPr/>
        </p:nvPicPr>
        <p:blipFill>
          <a:blip r:embed="rId3"/>
          <a:stretch>
            <a:fillRect/>
          </a:stretch>
        </p:blipFill>
        <p:spPr>
          <a:xfrm>
            <a:off x="2202439" y="3246126"/>
            <a:ext cx="7648575" cy="3076575"/>
          </a:xfrm>
          <a:prstGeom prst="rect">
            <a:avLst/>
          </a:prstGeom>
        </p:spPr>
      </p:pic>
    </p:spTree>
    <p:extLst>
      <p:ext uri="{BB962C8B-B14F-4D97-AF65-F5344CB8AC3E}">
        <p14:creationId xmlns:p14="http://schemas.microsoft.com/office/powerpoint/2010/main" val="3029931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23</a:t>
            </a:fld>
            <a:endParaRPr lang="en-US"/>
          </a:p>
        </p:txBody>
      </p:sp>
      <p:sp>
        <p:nvSpPr>
          <p:cNvPr id="3" name="Content Placeholder 2"/>
          <p:cNvSpPr>
            <a:spLocks noGrp="1"/>
          </p:cNvSpPr>
          <p:nvPr>
            <p:ph sz="quarter" idx="13"/>
          </p:nvPr>
        </p:nvSpPr>
        <p:spPr>
          <a:xfrm>
            <a:off x="455084" y="177188"/>
            <a:ext cx="11552852" cy="6071211"/>
          </a:xfrm>
        </p:spPr>
        <p:txBody>
          <a:bodyPr>
            <a:normAutofit/>
          </a:bodyPr>
          <a:lstStyle/>
          <a:p>
            <a:pPr marL="342900" indent="-342900">
              <a:buFont typeface="Wingdings" panose="05000000000000000000" pitchFamily="2" charset="2"/>
              <a:buChar char="§"/>
            </a:pPr>
            <a:r>
              <a:rPr lang="en-US" sz="2400" dirty="0" smtClean="0"/>
              <a:t>The following diagram illustrated two Regular expression have been used to achieve a English word validation : 1. Replace all consonants group with “</a:t>
            </a:r>
            <a:r>
              <a:rPr lang="en-US" sz="2400" b="1" dirty="0" smtClean="0"/>
              <a:t>*</a:t>
            </a:r>
            <a:r>
              <a:rPr lang="en-US" sz="2400" dirty="0" smtClean="0"/>
              <a:t>”, 2. Use the regular expression to find the violation, in this example, the Slender vowel “</a:t>
            </a:r>
            <a:r>
              <a:rPr lang="en-US" sz="2400" b="1" dirty="0" smtClean="0"/>
              <a:t>I</a:t>
            </a:r>
            <a:r>
              <a:rPr lang="en-US" sz="2400" dirty="0" smtClean="0"/>
              <a:t>” has been caught at the right hand side, and the left hand side is a Broad Vowel “</a:t>
            </a:r>
            <a:r>
              <a:rPr lang="en-US" sz="2400" b="1" dirty="0" smtClean="0"/>
              <a:t>a</a:t>
            </a:r>
            <a:r>
              <a:rPr lang="en-US" sz="2400" dirty="0" smtClean="0"/>
              <a:t>”</a:t>
            </a:r>
          </a:p>
          <a:p>
            <a:pPr marL="342900" indent="-342900">
              <a:buFont typeface="Wingdings" panose="05000000000000000000" pitchFamily="2" charset="2"/>
              <a:buChar char="§"/>
            </a:pPr>
            <a:endParaRPr lang="en-US" sz="3200" dirty="0" smtClean="0"/>
          </a:p>
        </p:txBody>
      </p:sp>
      <p:sp>
        <p:nvSpPr>
          <p:cNvPr id="6" name="Footer Placeholder 5"/>
          <p:cNvSpPr>
            <a:spLocks noGrp="1"/>
          </p:cNvSpPr>
          <p:nvPr>
            <p:ph type="ftr" sz="quarter" idx="3"/>
          </p:nvPr>
        </p:nvSpPr>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pic>
        <p:nvPicPr>
          <p:cNvPr id="4" name="Picture 3"/>
          <p:cNvPicPr>
            <a:picLocks noChangeAspect="1"/>
          </p:cNvPicPr>
          <p:nvPr/>
        </p:nvPicPr>
        <p:blipFill>
          <a:blip r:embed="rId3"/>
          <a:stretch>
            <a:fillRect/>
          </a:stretch>
        </p:blipFill>
        <p:spPr>
          <a:xfrm>
            <a:off x="2472171" y="1838324"/>
            <a:ext cx="2343150" cy="4410075"/>
          </a:xfrm>
          <a:prstGeom prst="rect">
            <a:avLst/>
          </a:prstGeom>
        </p:spPr>
      </p:pic>
      <p:pic>
        <p:nvPicPr>
          <p:cNvPr id="7" name="Picture 6"/>
          <p:cNvPicPr>
            <a:picLocks noChangeAspect="1"/>
          </p:cNvPicPr>
          <p:nvPr/>
        </p:nvPicPr>
        <p:blipFill>
          <a:blip r:embed="rId4"/>
          <a:stretch>
            <a:fillRect/>
          </a:stretch>
        </p:blipFill>
        <p:spPr>
          <a:xfrm>
            <a:off x="6231510" y="2731077"/>
            <a:ext cx="4914900" cy="2171700"/>
          </a:xfrm>
          <a:prstGeom prst="rect">
            <a:avLst/>
          </a:prstGeom>
        </p:spPr>
      </p:pic>
      <p:pic>
        <p:nvPicPr>
          <p:cNvPr id="8" name="Picture 7"/>
          <p:cNvPicPr>
            <a:picLocks noChangeAspect="1"/>
          </p:cNvPicPr>
          <p:nvPr/>
        </p:nvPicPr>
        <p:blipFill>
          <a:blip r:embed="rId5"/>
          <a:stretch>
            <a:fillRect/>
          </a:stretch>
        </p:blipFill>
        <p:spPr>
          <a:xfrm>
            <a:off x="5330278" y="3718094"/>
            <a:ext cx="707625" cy="650533"/>
          </a:xfrm>
          <a:prstGeom prst="rect">
            <a:avLst/>
          </a:prstGeom>
        </p:spPr>
      </p:pic>
      <p:pic>
        <p:nvPicPr>
          <p:cNvPr id="9" name="Picture 8"/>
          <p:cNvPicPr>
            <a:picLocks noChangeAspect="1"/>
          </p:cNvPicPr>
          <p:nvPr/>
        </p:nvPicPr>
        <p:blipFill>
          <a:blip r:embed="rId6"/>
          <a:stretch>
            <a:fillRect/>
          </a:stretch>
        </p:blipFill>
        <p:spPr>
          <a:xfrm>
            <a:off x="4463901" y="2787563"/>
            <a:ext cx="468563" cy="487900"/>
          </a:xfrm>
          <a:prstGeom prst="rect">
            <a:avLst/>
          </a:prstGeom>
        </p:spPr>
      </p:pic>
      <p:pic>
        <p:nvPicPr>
          <p:cNvPr id="11" name="Picture 10"/>
          <p:cNvPicPr>
            <a:picLocks noChangeAspect="1"/>
          </p:cNvPicPr>
          <p:nvPr/>
        </p:nvPicPr>
        <p:blipFill>
          <a:blip r:embed="rId7"/>
          <a:stretch>
            <a:fillRect/>
          </a:stretch>
        </p:blipFill>
        <p:spPr>
          <a:xfrm>
            <a:off x="8177347" y="2844049"/>
            <a:ext cx="468563" cy="487900"/>
          </a:xfrm>
          <a:prstGeom prst="rect">
            <a:avLst/>
          </a:prstGeom>
        </p:spPr>
      </p:pic>
    </p:spTree>
    <p:extLst>
      <p:ext uri="{BB962C8B-B14F-4D97-AF65-F5344CB8AC3E}">
        <p14:creationId xmlns:p14="http://schemas.microsoft.com/office/powerpoint/2010/main" val="666266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797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itle 360"/>
          <p:cNvSpPr>
            <a:spLocks noGrp="1"/>
          </p:cNvSpPr>
          <p:nvPr>
            <p:ph type="title"/>
          </p:nvPr>
        </p:nvSpPr>
        <p:spPr/>
        <p:txBody>
          <a:bodyPr/>
          <a:lstStyle/>
          <a:p>
            <a:r>
              <a:rPr lang="en-US" dirty="0" err="1" smtClean="0"/>
              <a:t>Rquirement</a:t>
            </a:r>
            <a:r>
              <a:rPr lang="en-US" dirty="0" smtClean="0"/>
              <a:t> specification</a:t>
            </a:r>
            <a:endParaRPr lang="en-US" dirty="0"/>
          </a:p>
        </p:txBody>
      </p:sp>
      <p:sp>
        <p:nvSpPr>
          <p:cNvPr id="362" name="Text Placeholder 361"/>
          <p:cNvSpPr>
            <a:spLocks noGrp="1"/>
          </p:cNvSpPr>
          <p:nvPr>
            <p:ph type="body" idx="4294967295"/>
          </p:nvPr>
        </p:nvSpPr>
        <p:spPr>
          <a:xfrm>
            <a:off x="712259" y="4524375"/>
            <a:ext cx="9422341" cy="381000"/>
          </a:xfrm>
        </p:spPr>
        <p:txBody>
          <a:bodyPr/>
          <a:lstStyle/>
          <a:p>
            <a:endParaRPr lang="en-US" dirty="0"/>
          </a:p>
        </p:txBody>
      </p:sp>
      <p:sp>
        <p:nvSpPr>
          <p:cNvPr id="5" name="Footer Placeholder 4"/>
          <p:cNvSpPr>
            <a:spLocks noGrp="1"/>
          </p:cNvSpPr>
          <p:nvPr>
            <p:ph type="ftr" sz="quarter" idx="3"/>
          </p:nvPr>
        </p:nvSpPr>
        <p:spPr/>
        <p:txBody>
          <a:body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3</a:t>
            </a:fld>
            <a:endParaRPr lang="en-US" dirty="0"/>
          </a:p>
        </p:txBody>
      </p:sp>
    </p:spTree>
    <p:extLst>
      <p:ext uri="{BB962C8B-B14F-4D97-AF65-F5344CB8AC3E}">
        <p14:creationId xmlns:p14="http://schemas.microsoft.com/office/powerpoint/2010/main" val="1695873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4</a:t>
            </a:fld>
            <a:endParaRPr lang="en-US"/>
          </a:p>
        </p:txBody>
      </p:sp>
      <p:sp>
        <p:nvSpPr>
          <p:cNvPr id="3" name="Content Placeholder 2"/>
          <p:cNvSpPr>
            <a:spLocks noGrp="1"/>
          </p:cNvSpPr>
          <p:nvPr>
            <p:ph sz="quarter" idx="13"/>
          </p:nvPr>
        </p:nvSpPr>
        <p:spPr>
          <a:xfrm>
            <a:off x="759884" y="717516"/>
            <a:ext cx="10970683" cy="4968910"/>
          </a:xfrm>
        </p:spPr>
        <p:txBody>
          <a:bodyPr>
            <a:normAutofit/>
          </a:bodyPr>
          <a:lstStyle/>
          <a:p>
            <a:pPr marL="342900" indent="-342900">
              <a:buFont typeface="Wingdings" panose="05000000000000000000" pitchFamily="2" charset="2"/>
              <a:buChar char="§"/>
            </a:pPr>
            <a:r>
              <a:rPr lang="en-US" sz="3200" dirty="0"/>
              <a:t>T</a:t>
            </a:r>
            <a:r>
              <a:rPr lang="en-US" sz="3200" dirty="0" smtClean="0"/>
              <a:t>o </a:t>
            </a:r>
            <a:r>
              <a:rPr lang="en-US" sz="3200" dirty="0"/>
              <a:t>validate words in a language that uses broad and </a:t>
            </a:r>
            <a:r>
              <a:rPr lang="en-US" sz="3200" dirty="0" smtClean="0"/>
              <a:t>slender</a:t>
            </a:r>
          </a:p>
          <a:p>
            <a:pPr marL="342900" indent="-342900">
              <a:buFont typeface="Wingdings" panose="05000000000000000000" pitchFamily="2" charset="2"/>
              <a:buChar char="§"/>
            </a:pPr>
            <a:r>
              <a:rPr lang="en-US" sz="3200" dirty="0"/>
              <a:t>Broad Vowels are A, O, and U</a:t>
            </a:r>
            <a:r>
              <a:rPr lang="en-US" sz="3200" dirty="0" smtClean="0"/>
              <a:t>.</a:t>
            </a:r>
          </a:p>
          <a:p>
            <a:pPr marL="342900" indent="-342900">
              <a:buFont typeface="Wingdings" panose="05000000000000000000" pitchFamily="2" charset="2"/>
              <a:buChar char="§"/>
            </a:pPr>
            <a:r>
              <a:rPr lang="en-US" sz="3200" dirty="0"/>
              <a:t>Slender Vowels are E and I.</a:t>
            </a:r>
          </a:p>
          <a:p>
            <a:pPr marL="342900" indent="-342900">
              <a:buFont typeface="Wingdings" panose="05000000000000000000" pitchFamily="2" charset="2"/>
              <a:buChar char="§"/>
            </a:pPr>
            <a:r>
              <a:rPr lang="en-US" sz="3200" dirty="0"/>
              <a:t>A valid word in this language can never have a broad vowel on one side of a consonant group, and a slender on the other.</a:t>
            </a:r>
          </a:p>
          <a:p>
            <a:pPr marL="342900" indent="-342900">
              <a:buFont typeface="Wingdings" panose="05000000000000000000" pitchFamily="2" charset="2"/>
              <a:buChar char="§"/>
            </a:pPr>
            <a:endParaRPr lang="en-US" sz="3200" dirty="0" smtClean="0">
              <a:solidFill>
                <a:srgbClr val="003C71"/>
              </a:solidFill>
            </a:endParaRPr>
          </a:p>
        </p:txBody>
      </p:sp>
      <p:sp>
        <p:nvSpPr>
          <p:cNvPr id="6" name="Footer Placeholder 5"/>
          <p:cNvSpPr>
            <a:spLocks noGrp="1"/>
          </p:cNvSpPr>
          <p:nvPr>
            <p:ph type="ftr" sz="quarter" idx="3"/>
          </p:nvPr>
        </p:nvSpPr>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spTree>
    <p:extLst>
      <p:ext uri="{BB962C8B-B14F-4D97-AF65-F5344CB8AC3E}">
        <p14:creationId xmlns:p14="http://schemas.microsoft.com/office/powerpoint/2010/main" val="4087244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itle 360"/>
          <p:cNvSpPr>
            <a:spLocks noGrp="1"/>
          </p:cNvSpPr>
          <p:nvPr>
            <p:ph type="title"/>
          </p:nvPr>
        </p:nvSpPr>
        <p:spPr/>
        <p:txBody>
          <a:bodyPr/>
          <a:lstStyle/>
          <a:p>
            <a:r>
              <a:rPr lang="en-US" dirty="0" smtClean="0"/>
              <a:t>Data Driven </a:t>
            </a:r>
            <a:endParaRPr lang="en-US" dirty="0"/>
          </a:p>
        </p:txBody>
      </p:sp>
      <p:sp>
        <p:nvSpPr>
          <p:cNvPr id="362" name="Text Placeholder 361"/>
          <p:cNvSpPr>
            <a:spLocks noGrp="1"/>
          </p:cNvSpPr>
          <p:nvPr>
            <p:ph type="body" idx="4294967295"/>
          </p:nvPr>
        </p:nvSpPr>
        <p:spPr>
          <a:xfrm>
            <a:off x="712259" y="4524375"/>
            <a:ext cx="9422341" cy="381000"/>
          </a:xfrm>
        </p:spPr>
        <p:txBody>
          <a:bodyPr/>
          <a:lstStyle/>
          <a:p>
            <a:endParaRPr lang="en-US" dirty="0"/>
          </a:p>
        </p:txBody>
      </p:sp>
      <p:sp>
        <p:nvSpPr>
          <p:cNvPr id="5" name="Footer Placeholder 4"/>
          <p:cNvSpPr>
            <a:spLocks noGrp="1"/>
          </p:cNvSpPr>
          <p:nvPr>
            <p:ph type="ftr" sz="quarter" idx="3"/>
          </p:nvPr>
        </p:nvSpPr>
        <p:spPr/>
        <p:txBody>
          <a:body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Tree>
    <p:extLst>
      <p:ext uri="{BB962C8B-B14F-4D97-AF65-F5344CB8AC3E}">
        <p14:creationId xmlns:p14="http://schemas.microsoft.com/office/powerpoint/2010/main" val="3380484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6</a:t>
            </a:fld>
            <a:endParaRPr lang="en-US"/>
          </a:p>
        </p:txBody>
      </p:sp>
      <p:sp>
        <p:nvSpPr>
          <p:cNvPr id="3" name="Content Placeholder 2"/>
          <p:cNvSpPr>
            <a:spLocks noGrp="1"/>
          </p:cNvSpPr>
          <p:nvPr>
            <p:ph sz="quarter" idx="13"/>
          </p:nvPr>
        </p:nvSpPr>
        <p:spPr>
          <a:xfrm>
            <a:off x="589196" y="339564"/>
            <a:ext cx="11188276" cy="5732052"/>
          </a:xfrm>
        </p:spPr>
        <p:txBody>
          <a:bodyPr>
            <a:normAutofit/>
          </a:bodyPr>
          <a:lstStyle/>
          <a:p>
            <a:pPr marL="342900" indent="-342900">
              <a:buFont typeface="Wingdings" panose="05000000000000000000" pitchFamily="2" charset="2"/>
              <a:buChar char="§"/>
            </a:pPr>
            <a:r>
              <a:rPr lang="en-US" sz="2400" dirty="0" smtClean="0">
                <a:solidFill>
                  <a:srgbClr val="003C71"/>
                </a:solidFill>
              </a:rPr>
              <a:t>A </a:t>
            </a:r>
            <a:r>
              <a:rPr lang="en-US" sz="2400" dirty="0" err="1" smtClean="0">
                <a:solidFill>
                  <a:srgbClr val="003C71"/>
                </a:solidFill>
              </a:rPr>
              <a:t>Json</a:t>
            </a:r>
            <a:r>
              <a:rPr lang="en-US" sz="2400" dirty="0" smtClean="0">
                <a:solidFill>
                  <a:srgbClr val="003C71"/>
                </a:solidFill>
              </a:rPr>
              <a:t> schema has been designed and used to hold the information data of </a:t>
            </a:r>
            <a:r>
              <a:rPr lang="en-US" sz="2400" dirty="0" err="1" smtClean="0">
                <a:solidFill>
                  <a:srgbClr val="003C71"/>
                </a:solidFill>
              </a:rPr>
              <a:t>of</a:t>
            </a:r>
            <a:r>
              <a:rPr lang="en-US" sz="2400" dirty="0" smtClean="0">
                <a:solidFill>
                  <a:srgbClr val="003C71"/>
                </a:solidFill>
              </a:rPr>
              <a:t> multiple languages.  A new type of language can be easily added.</a:t>
            </a:r>
          </a:p>
          <a:p>
            <a:pPr marL="342900" indent="-342900">
              <a:buFont typeface="Wingdings" panose="05000000000000000000" pitchFamily="2" charset="2"/>
              <a:buChar char="§"/>
            </a:pPr>
            <a:endParaRPr lang="en-US" sz="2400" dirty="0" smtClean="0">
              <a:solidFill>
                <a:srgbClr val="003C71"/>
              </a:solidFill>
            </a:endParaRPr>
          </a:p>
          <a:p>
            <a:endParaRPr lang="en-US" sz="1800" dirty="0">
              <a:solidFill>
                <a:srgbClr val="003C71"/>
              </a:solidFill>
            </a:endParaRPr>
          </a:p>
          <a:p>
            <a:endParaRPr lang="en-US" sz="3200" dirty="0" smtClean="0">
              <a:solidFill>
                <a:srgbClr val="003C71"/>
              </a:solidFill>
            </a:endParaRPr>
          </a:p>
          <a:p>
            <a:endParaRPr lang="en-US" sz="3200" dirty="0" smtClean="0">
              <a:solidFill>
                <a:srgbClr val="003C71"/>
              </a:solidFill>
            </a:endParaRPr>
          </a:p>
        </p:txBody>
      </p:sp>
      <p:sp>
        <p:nvSpPr>
          <p:cNvPr id="6" name="Footer Placeholder 5"/>
          <p:cNvSpPr>
            <a:spLocks noGrp="1"/>
          </p:cNvSpPr>
          <p:nvPr>
            <p:ph type="ftr" sz="quarter" idx="3"/>
          </p:nvPr>
        </p:nvSpPr>
        <p:spPr>
          <a:xfrm>
            <a:off x="4503662" y="6492875"/>
            <a:ext cx="6639006" cy="365125"/>
          </a:xfrm>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pic>
        <p:nvPicPr>
          <p:cNvPr id="7" name="Picture 6"/>
          <p:cNvPicPr>
            <a:picLocks noChangeAspect="1"/>
          </p:cNvPicPr>
          <p:nvPr/>
        </p:nvPicPr>
        <p:blipFill>
          <a:blip r:embed="rId3"/>
          <a:stretch>
            <a:fillRect/>
          </a:stretch>
        </p:blipFill>
        <p:spPr>
          <a:xfrm>
            <a:off x="1292351" y="1308008"/>
            <a:ext cx="8210987" cy="4908546"/>
          </a:xfrm>
          <a:prstGeom prst="rect">
            <a:avLst/>
          </a:prstGeom>
        </p:spPr>
      </p:pic>
    </p:spTree>
    <p:extLst>
      <p:ext uri="{BB962C8B-B14F-4D97-AF65-F5344CB8AC3E}">
        <p14:creationId xmlns:p14="http://schemas.microsoft.com/office/powerpoint/2010/main" val="1720754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itle 360"/>
          <p:cNvSpPr>
            <a:spLocks noGrp="1"/>
          </p:cNvSpPr>
          <p:nvPr>
            <p:ph type="title"/>
          </p:nvPr>
        </p:nvSpPr>
        <p:spPr/>
        <p:txBody>
          <a:bodyPr/>
          <a:lstStyle/>
          <a:p>
            <a:r>
              <a:rPr lang="en-US" dirty="0" smtClean="0"/>
              <a:t>Objects layout/Class diagram</a:t>
            </a:r>
            <a:endParaRPr lang="en-US" dirty="0"/>
          </a:p>
        </p:txBody>
      </p:sp>
      <p:sp>
        <p:nvSpPr>
          <p:cNvPr id="362" name="Text Placeholder 361"/>
          <p:cNvSpPr>
            <a:spLocks noGrp="1"/>
          </p:cNvSpPr>
          <p:nvPr>
            <p:ph type="body" idx="4294967295"/>
          </p:nvPr>
        </p:nvSpPr>
        <p:spPr>
          <a:xfrm>
            <a:off x="712259" y="4524375"/>
            <a:ext cx="9422341" cy="381000"/>
          </a:xfrm>
        </p:spPr>
        <p:txBody>
          <a:bodyPr/>
          <a:lstStyle/>
          <a:p>
            <a:endParaRPr lang="en-US" dirty="0"/>
          </a:p>
        </p:txBody>
      </p:sp>
      <p:sp>
        <p:nvSpPr>
          <p:cNvPr id="5" name="Footer Placeholder 4"/>
          <p:cNvSpPr>
            <a:spLocks noGrp="1"/>
          </p:cNvSpPr>
          <p:nvPr>
            <p:ph type="ftr" sz="quarter" idx="3"/>
          </p:nvPr>
        </p:nvSpPr>
        <p:spPr/>
        <p:txBody>
          <a:body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Tree>
    <p:extLst>
      <p:ext uri="{BB962C8B-B14F-4D97-AF65-F5344CB8AC3E}">
        <p14:creationId xmlns:p14="http://schemas.microsoft.com/office/powerpoint/2010/main" val="4008255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8</a:t>
            </a:fld>
            <a:endParaRPr lang="en-US"/>
          </a:p>
        </p:txBody>
      </p:sp>
      <p:sp>
        <p:nvSpPr>
          <p:cNvPr id="6" name="Footer Placeholder 5"/>
          <p:cNvSpPr>
            <a:spLocks noGrp="1"/>
          </p:cNvSpPr>
          <p:nvPr>
            <p:ph type="ftr" sz="quarter" idx="3"/>
          </p:nvPr>
        </p:nvSpPr>
        <p:spPr/>
        <p:txBody>
          <a:bodyPr/>
          <a:lstStyle/>
          <a:p>
            <a:r>
              <a:rPr lang="en-US" dirty="0" smtClean="0"/>
              <a:t>Intel and the Intel logo are trademarks of Intel Corporation in the U. S. and/or other countries.   *Other names and brands may be claimed as the property of others. Copyright © 2019, Intel Corporation.</a:t>
            </a:r>
            <a:endParaRPr lang="en-US" sz="800" dirty="0"/>
          </a:p>
        </p:txBody>
      </p:sp>
      <p:pic>
        <p:nvPicPr>
          <p:cNvPr id="3" name="Picture 2"/>
          <p:cNvPicPr>
            <a:picLocks noChangeAspect="1"/>
          </p:cNvPicPr>
          <p:nvPr/>
        </p:nvPicPr>
        <p:blipFill>
          <a:blip r:embed="rId3"/>
          <a:stretch>
            <a:fillRect/>
          </a:stretch>
        </p:blipFill>
        <p:spPr>
          <a:xfrm>
            <a:off x="-8830" y="984460"/>
            <a:ext cx="12066093" cy="5214460"/>
          </a:xfrm>
          <a:prstGeom prst="rect">
            <a:avLst/>
          </a:prstGeom>
        </p:spPr>
      </p:pic>
    </p:spTree>
    <p:extLst>
      <p:ext uri="{BB962C8B-B14F-4D97-AF65-F5344CB8AC3E}">
        <p14:creationId xmlns:p14="http://schemas.microsoft.com/office/powerpoint/2010/main" val="3525251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itle 360"/>
          <p:cNvSpPr>
            <a:spLocks noGrp="1"/>
          </p:cNvSpPr>
          <p:nvPr>
            <p:ph type="title"/>
          </p:nvPr>
        </p:nvSpPr>
        <p:spPr>
          <a:xfrm>
            <a:off x="712259" y="1102574"/>
            <a:ext cx="10363200" cy="1810624"/>
          </a:xfrm>
        </p:spPr>
        <p:txBody>
          <a:bodyPr/>
          <a:lstStyle/>
          <a:p>
            <a:r>
              <a:rPr lang="en-US" dirty="0" smtClean="0"/>
              <a:t>Design patterns been used </a:t>
            </a:r>
            <a:endParaRPr lang="en-US" dirty="0"/>
          </a:p>
        </p:txBody>
      </p:sp>
      <p:sp>
        <p:nvSpPr>
          <p:cNvPr id="362" name="Text Placeholder 361"/>
          <p:cNvSpPr>
            <a:spLocks noGrp="1"/>
          </p:cNvSpPr>
          <p:nvPr>
            <p:ph type="body" idx="4294967295"/>
          </p:nvPr>
        </p:nvSpPr>
        <p:spPr>
          <a:xfrm>
            <a:off x="712259" y="4524375"/>
            <a:ext cx="9422341" cy="381000"/>
          </a:xfrm>
        </p:spPr>
        <p:txBody>
          <a:bodyPr/>
          <a:lstStyle/>
          <a:p>
            <a:r>
              <a:rPr lang="en-US" dirty="0" smtClean="0"/>
              <a:t>UR</a:t>
            </a:r>
            <a:endParaRPr lang="en-US" dirty="0"/>
          </a:p>
        </p:txBody>
      </p:sp>
      <p:sp>
        <p:nvSpPr>
          <p:cNvPr id="5" name="Footer Placeholder 4"/>
          <p:cNvSpPr>
            <a:spLocks noGrp="1"/>
          </p:cNvSpPr>
          <p:nvPr>
            <p:ph type="ftr" sz="quarter" idx="3"/>
          </p:nvPr>
        </p:nvSpPr>
        <p:spPr/>
        <p:txBody>
          <a:bodyPr/>
          <a:lstStyle/>
          <a:p>
            <a:r>
              <a:rPr lang="en-US" smtClean="0"/>
              <a:t>Intel and the Intel logo are trademarks of Intel Corporation in the U. S. and/or other countries.   *Other names and brands may be claimed as the property of others. Copyright © 2019, Intel Corporation.</a:t>
            </a:r>
            <a:endParaRPr lang="en-US" sz="800"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9</a:t>
            </a:fld>
            <a:endParaRPr lang="en-US" dirty="0"/>
          </a:p>
        </p:txBody>
      </p:sp>
      <p:sp>
        <p:nvSpPr>
          <p:cNvPr id="3" name="Rectangle 2"/>
          <p:cNvSpPr/>
          <p:nvPr/>
        </p:nvSpPr>
        <p:spPr>
          <a:xfrm>
            <a:off x="2845859" y="4001762"/>
            <a:ext cx="6096000" cy="1200329"/>
          </a:xfrm>
          <a:prstGeom prst="rect">
            <a:avLst/>
          </a:prstGeom>
        </p:spPr>
        <p:txBody>
          <a:bodyPr>
            <a:spAutoFit/>
          </a:bodyPr>
          <a:lstStyle/>
          <a:p>
            <a:r>
              <a:rPr lang="en-US" sz="2400" dirty="0" smtClean="0">
                <a:hlinkClick r:id="rId3"/>
              </a:rPr>
              <a:t>URL for  design patterns https</a:t>
            </a:r>
            <a:r>
              <a:rPr lang="en-US" sz="2400" dirty="0">
                <a:hlinkClick r:id="rId3"/>
              </a:rPr>
              <a:t>://www.geeksforgeeks.org/software-design-patterns/</a:t>
            </a:r>
            <a:endParaRPr lang="en-US" sz="2400" dirty="0"/>
          </a:p>
        </p:txBody>
      </p:sp>
    </p:spTree>
    <p:extLst>
      <p:ext uri="{BB962C8B-B14F-4D97-AF65-F5344CB8AC3E}">
        <p14:creationId xmlns:p14="http://schemas.microsoft.com/office/powerpoint/2010/main" val="181420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Experience-Clear-Pro-Preferred">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Experience-Clear-Pro-Preferred" id="{FA653B1F-E9F2-4870-A7CC-AAFBFCC3AB02}" vid="{AE827B9E-1E15-4D28-85F7-2519B63959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1141D1058F7E40A5F11FC15693D16C" ma:contentTypeVersion="0" ma:contentTypeDescription="Create a new document." ma:contentTypeScope="" ma:versionID="b882f135fe13b39ee50e97fed88d450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403D54-3D06-4D8D-B981-75BF9B3DF488}">
  <ds:schemaRefs>
    <ds:schemaRef ds:uri="http://schemas.microsoft.com/sharepoint/v3/contenttype/forms"/>
  </ds:schemaRefs>
</ds:datastoreItem>
</file>

<file path=customXml/itemProps2.xml><?xml version="1.0" encoding="utf-8"?>
<ds:datastoreItem xmlns:ds="http://schemas.openxmlformats.org/officeDocument/2006/customXml" ds:itemID="{0CCD0B27-DB71-47A6-A9DB-FA9098A374DB}">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207D5E4-D887-46F8-888E-96FB3C8EB8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Look Inside - Normal</Template>
  <TotalTime>11298</TotalTime>
  <Words>1841</Words>
  <Application>Microsoft Office PowerPoint</Application>
  <PresentationFormat>Widescreen</PresentationFormat>
  <Paragraphs>135</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Neo Sans Intel</vt:lpstr>
      <vt:lpstr>Arial</vt:lpstr>
      <vt:lpstr>Calibri</vt:lpstr>
      <vt:lpstr>Intel Clear</vt:lpstr>
      <vt:lpstr>Intel Clear Pro</vt:lpstr>
      <vt:lpstr>Wingdings</vt:lpstr>
      <vt:lpstr>Experience-Clear-Pro-Preferred</vt:lpstr>
      <vt:lpstr>Words Validation </vt:lpstr>
      <vt:lpstr>Legal Disclaimer</vt:lpstr>
      <vt:lpstr>Rquirement specification</vt:lpstr>
      <vt:lpstr>PowerPoint Presentation</vt:lpstr>
      <vt:lpstr>Data Driven </vt:lpstr>
      <vt:lpstr>PowerPoint Presentation</vt:lpstr>
      <vt:lpstr>Objects layout/Class diagram</vt:lpstr>
      <vt:lpstr>PowerPoint Presentation</vt:lpstr>
      <vt:lpstr>Design patterns been used </vt:lpstr>
      <vt:lpstr>PowerPoint Presentation</vt:lpstr>
      <vt:lpstr>PowerPoint Presentation</vt:lpstr>
      <vt:lpstr>PowerPoint Presentation</vt:lpstr>
      <vt:lpstr>PowerPoint Presentation</vt:lpstr>
      <vt:lpstr>Unit Test Results</vt:lpstr>
      <vt:lpstr>PowerPoint Presentation</vt:lpstr>
      <vt:lpstr>Code analyze Results</vt:lpstr>
      <vt:lpstr>PowerPoint Presentation</vt:lpstr>
      <vt:lpstr>PowerPoint Presentation</vt:lpstr>
      <vt:lpstr>Code Coverage Results</vt:lpstr>
      <vt:lpstr>PowerPoint Presentation</vt:lpstr>
      <vt:lpstr>Miscellanies </vt:lpstr>
      <vt:lpstr>PowerPoint Presentation</vt:lpstr>
      <vt:lpstr>PowerPoint Presentation</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36pt Light Title of Presentation Title of Presentation Line Two</dc:title>
  <dc:creator>Intel Corporation</dc:creator>
  <cp:keywords>CTPClassification=CTP_IC:VisualMarkings=, CTPClassification=CTP_IC</cp:keywords>
  <cp:lastModifiedBy>Li, Henry</cp:lastModifiedBy>
  <cp:revision>346</cp:revision>
  <dcterms:created xsi:type="dcterms:W3CDTF">2013-10-02T14:49:08Z</dcterms:created>
  <dcterms:modified xsi:type="dcterms:W3CDTF">2019-05-24T21:23:28Z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feb582e9-a962-48ae-b45c-5db285f9114f</vt:lpwstr>
  </property>
  <property fmtid="{D5CDD505-2E9C-101B-9397-08002B2CF9AE}" pid="3" name="CTP_BU">
    <vt:lpwstr>DATACENTER ENGI &amp; ARCH GROUP</vt:lpwstr>
  </property>
  <property fmtid="{D5CDD505-2E9C-101B-9397-08002B2CF9AE}" pid="4" name="CTP_TimeStamp">
    <vt:lpwstr>2019-05-24 21:23:27Z</vt:lpwstr>
  </property>
  <property fmtid="{D5CDD505-2E9C-101B-9397-08002B2CF9AE}" pid="5" name="ContentTypeId">
    <vt:lpwstr>0x010100691141D1058F7E40A5F11FC15693D16C</vt:lpwstr>
  </property>
  <property fmtid="{D5CDD505-2E9C-101B-9397-08002B2CF9AE}" pid="6" name="CTPClassification">
    <vt:lpwstr>CTP_IC</vt:lpwstr>
  </property>
</Properties>
</file>