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3A7AD5-536D-40A1-800D-3C62E13C7105}">
  <a:tblStyle styleId="{623A7AD5-536D-40A1-800D-3C62E13C71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7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923e2007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923e2007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웹에서 비밀번호를 변경할 경우 MD5로 암호화 되어 있으므로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임의의 값(영문2,숫자2 섞어서)으로 만들고, 사용자의 폰으로 푸쉬로 내용을 내려 보낸다.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918080b0e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918080b0e_2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a74827f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a74827f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e874bc1a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e874bc1a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eba7b2ab_1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8eba7b2ab_1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a05bc4f74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a05bc4f74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e874bc1a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e874bc1a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eef1da6b_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eef1da6b_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웹에서 비밀번호를 변경할 경우 MD5로 암호화 되어 있으므로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임의의 값(영문2,숫자2 섞어서)으로 만들고, 사용자의 폰으로 푸쉬로 내용을 내려 보낸다.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923e20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923e20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웹에서 비밀번호를 변경할 경우 MD5로 암호화 되어 있으므로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임의의 값(영문2,숫자2 섞어서)으로 만들고, 사용자의 폰으로 푸쉬로 내용을 내려 보낸다.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923e2007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923e2007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웹에서 비밀번호를 변경할 경우 MD5로 암호화 되어 있으므로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임의의 값(영문2,숫자2 섞어서)으로 만들고, 사용자의 폰으로 푸쉬로 내용을 내려 보낸다.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923e2007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923e2007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웹에서 비밀번호를 변경할 경우 MD5로 암호화 되어 있으므로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임의의 값(영문2,숫자2 섞어서)으로 만들고, 사용자의 폰으로 푸쉬로 내용을 내려 보낸다.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923e2007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923e2007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웹에서 비밀번호를 변경할 경우 MD5로 암호화 되어 있으므로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임의의 값(영문2,숫자2 섞어서)으로 만들고, 사용자의 폰으로 푸쉬로 내용을 내려 보낸다.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ikimirane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556791" y="485736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-726"/>
            <a:ext cx="9144000" cy="241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/>
          <p:nvPr/>
        </p:nvSpPr>
        <p:spPr>
          <a:xfrm>
            <a:off x="272025" y="-65746"/>
            <a:ext cx="8391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/>
              <a:t>대표화면</a:t>
            </a:r>
            <a:endParaRPr sz="1000" b="0"/>
          </a:p>
        </p:txBody>
      </p:sp>
      <p:cxnSp>
        <p:nvCxnSpPr>
          <p:cNvPr id="26" name="Google Shape;26;p5"/>
          <p:cNvCxnSpPr/>
          <p:nvPr/>
        </p:nvCxnSpPr>
        <p:spPr>
          <a:xfrm>
            <a:off x="-9066" y="265771"/>
            <a:ext cx="91566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7;p5"/>
          <p:cNvSpPr txBox="1"/>
          <p:nvPr/>
        </p:nvSpPr>
        <p:spPr>
          <a:xfrm>
            <a:off x="272025" y="204655"/>
            <a:ext cx="8391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/>
              <a:t>세부화면</a:t>
            </a:r>
            <a:endParaRPr sz="1000" b="0"/>
          </a:p>
        </p:txBody>
      </p:sp>
      <p:cxnSp>
        <p:nvCxnSpPr>
          <p:cNvPr id="28" name="Google Shape;28;p5"/>
          <p:cNvCxnSpPr/>
          <p:nvPr/>
        </p:nvCxnSpPr>
        <p:spPr>
          <a:xfrm>
            <a:off x="-9066" y="533168"/>
            <a:ext cx="91566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29;p5"/>
          <p:cNvCxnSpPr/>
          <p:nvPr/>
        </p:nvCxnSpPr>
        <p:spPr>
          <a:xfrm>
            <a:off x="1008030" y="28785"/>
            <a:ext cx="0" cy="190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5"/>
          <p:cNvCxnSpPr/>
          <p:nvPr/>
        </p:nvCxnSpPr>
        <p:spPr>
          <a:xfrm>
            <a:off x="1008030" y="302223"/>
            <a:ext cx="0" cy="190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1100" b="1"/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7584784" y="4988710"/>
            <a:ext cx="985127" cy="1346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Dream Company</a:t>
            </a:r>
          </a:p>
        </p:txBody>
      </p:sp>
      <p:cxnSp>
        <p:nvCxnSpPr>
          <p:cNvPr id="34" name="Google Shape;34;p5"/>
          <p:cNvCxnSpPr/>
          <p:nvPr/>
        </p:nvCxnSpPr>
        <p:spPr>
          <a:xfrm>
            <a:off x="73063" y="647175"/>
            <a:ext cx="0" cy="4279800"/>
          </a:xfrm>
          <a:prstGeom prst="straightConnector1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5"/>
          <p:cNvCxnSpPr/>
          <p:nvPr/>
        </p:nvCxnSpPr>
        <p:spPr>
          <a:xfrm>
            <a:off x="62625" y="647175"/>
            <a:ext cx="9008400" cy="0"/>
          </a:xfrm>
          <a:prstGeom prst="straightConnector1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62625" y="4914375"/>
            <a:ext cx="9008400" cy="0"/>
          </a:xfrm>
          <a:prstGeom prst="straightConnector1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>
            <a:off x="9064663" y="647175"/>
            <a:ext cx="0" cy="4279800"/>
          </a:xfrm>
          <a:prstGeom prst="straightConnector1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웹 화면설계서</a:t>
            </a:r>
            <a:endParaRPr dirty="0"/>
          </a:p>
        </p:txBody>
      </p:sp>
      <p:sp>
        <p:nvSpPr>
          <p:cNvPr id="48" name="Google Shape;48;p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smtClean="0"/>
              <a:t>2024</a:t>
            </a:r>
            <a:r>
              <a:rPr lang="ko" dirty="0" smtClean="0"/>
              <a:t>.</a:t>
            </a:r>
            <a:r>
              <a:rPr lang="en-US" altLang="ko" dirty="0" smtClean="0"/>
              <a:t>11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>
            <a:spLocks noGrp="1"/>
          </p:cNvSpPr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상단 메뉴</a:t>
            </a:r>
            <a:endParaRPr/>
          </a:p>
        </p:txBody>
      </p:sp>
      <p:sp>
        <p:nvSpPr>
          <p:cNvPr id="210" name="Google Shape;210;p17"/>
          <p:cNvSpPr txBox="1">
            <a:spLocks noGrp="1"/>
          </p:cNvSpPr>
          <p:nvPr>
            <p:ph type="subTitle" idx="1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3-5. Q&amp;A 사이드 메뉴</a:t>
            </a:r>
            <a:endParaRPr/>
          </a:p>
        </p:txBody>
      </p:sp>
      <p:graphicFrame>
        <p:nvGraphicFramePr>
          <p:cNvPr id="211" name="Google Shape;211;p17"/>
          <p:cNvGraphicFramePr/>
          <p:nvPr/>
        </p:nvGraphicFramePr>
        <p:xfrm>
          <a:off x="5554375" y="332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48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기능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회원들의 Q&amp;A 내역 조회, 답변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처리 완료된 Q&amp;A 조회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2" name="Google Shape;212;p17"/>
          <p:cNvGraphicFramePr/>
          <p:nvPr/>
        </p:nvGraphicFramePr>
        <p:xfrm>
          <a:off x="5554375" y="7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337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7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Q &amp; A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① 메뉴 선택으로 ②가 바뀌는 구조 (3-1 ~ 3-5 동일)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3" name="Google Shape;2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00" y="791500"/>
            <a:ext cx="5097283" cy="387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7"/>
          <p:cNvSpPr txBox="1"/>
          <p:nvPr/>
        </p:nvSpPr>
        <p:spPr>
          <a:xfrm>
            <a:off x="337075" y="1659675"/>
            <a:ext cx="3582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0000"/>
                </a:solidFill>
              </a:rPr>
              <a:t>①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15" name="Google Shape;215;p17"/>
          <p:cNvSpPr txBox="1"/>
          <p:nvPr/>
        </p:nvSpPr>
        <p:spPr>
          <a:xfrm>
            <a:off x="1640825" y="1877025"/>
            <a:ext cx="3582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0000"/>
                </a:solidFill>
              </a:rPr>
              <a:t>②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>
            <a:spLocks noGrp="1"/>
          </p:cNvSpPr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ubTitle" idx="1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2" name="Google Shape;2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13" y="-450790"/>
            <a:ext cx="4232600" cy="321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400" y="-449887"/>
            <a:ext cx="4230201" cy="3217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5600" y="4260338"/>
            <a:ext cx="3934825" cy="29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6575" y="2997676"/>
            <a:ext cx="4126826" cy="313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39125" y="2768250"/>
            <a:ext cx="4126826" cy="313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 txBox="1">
            <a:spLocks noGrp="1"/>
          </p:cNvSpPr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9"/>
          <p:cNvSpPr txBox="1">
            <a:spLocks noGrp="1"/>
          </p:cNvSpPr>
          <p:nvPr>
            <p:ph type="subTitle" idx="1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3" name="Google Shape;2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800" y="708763"/>
            <a:ext cx="6302226" cy="4312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>
            <a:spLocks noGrp="1"/>
          </p:cNvSpPr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Architecture</a:t>
            </a:r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subTitle" idx="1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2-1. 인트로</a:t>
            </a:r>
            <a:endParaRPr/>
          </a:p>
        </p:txBody>
      </p:sp>
      <p:pic>
        <p:nvPicPr>
          <p:cNvPr id="240" name="Google Shape;240;p20" descr="database_serve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173" y="1308598"/>
            <a:ext cx="877825" cy="1074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0" descr="ajith_stacked_server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0500" y="1402950"/>
            <a:ext cx="1002950" cy="100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542" y="1232163"/>
            <a:ext cx="579525" cy="1159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3" name="Google Shape;243;p20"/>
          <p:cNvGraphicFramePr/>
          <p:nvPr/>
        </p:nvGraphicFramePr>
        <p:xfrm>
          <a:off x="5897375" y="73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43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번호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기능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44" name="Google Shape;244;p20"/>
          <p:cNvSpPr txBox="1"/>
          <p:nvPr/>
        </p:nvSpPr>
        <p:spPr>
          <a:xfrm>
            <a:off x="156825" y="804975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</a:t>
            </a:r>
            <a:endParaRPr/>
          </a:p>
        </p:txBody>
      </p:sp>
      <p:sp>
        <p:nvSpPr>
          <p:cNvPr id="245" name="Google Shape;245;p20"/>
          <p:cNvSpPr txBox="1"/>
          <p:nvPr/>
        </p:nvSpPr>
        <p:spPr>
          <a:xfrm>
            <a:off x="690000" y="804975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</a:t>
            </a:r>
            <a:endParaRPr/>
          </a:p>
        </p:txBody>
      </p:sp>
      <p:sp>
        <p:nvSpPr>
          <p:cNvPr id="246" name="Google Shape;246;p20"/>
          <p:cNvSpPr txBox="1"/>
          <p:nvPr/>
        </p:nvSpPr>
        <p:spPr>
          <a:xfrm>
            <a:off x="1175275" y="804963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</a:t>
            </a:r>
            <a:endParaRPr/>
          </a:p>
        </p:txBody>
      </p:sp>
      <p:sp>
        <p:nvSpPr>
          <p:cNvPr id="247" name="Google Shape;247;p20"/>
          <p:cNvSpPr txBox="1"/>
          <p:nvPr/>
        </p:nvSpPr>
        <p:spPr>
          <a:xfrm>
            <a:off x="1600975" y="804975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  <p:sp>
        <p:nvSpPr>
          <p:cNvPr id="248" name="Google Shape;248;p20"/>
          <p:cNvSpPr txBox="1"/>
          <p:nvPr/>
        </p:nvSpPr>
        <p:spPr>
          <a:xfrm>
            <a:off x="2018700" y="804975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</a:t>
            </a:r>
            <a:endParaRPr/>
          </a:p>
        </p:txBody>
      </p:sp>
      <p:sp>
        <p:nvSpPr>
          <p:cNvPr id="249" name="Google Shape;249;p20"/>
          <p:cNvSpPr txBox="1"/>
          <p:nvPr/>
        </p:nvSpPr>
        <p:spPr>
          <a:xfrm>
            <a:off x="2511950" y="804975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⑥</a:t>
            </a:r>
            <a:endParaRPr/>
          </a:p>
        </p:txBody>
      </p:sp>
      <p:sp>
        <p:nvSpPr>
          <p:cNvPr id="250" name="Google Shape;250;p20"/>
          <p:cNvSpPr txBox="1"/>
          <p:nvPr/>
        </p:nvSpPr>
        <p:spPr>
          <a:xfrm>
            <a:off x="2939550" y="804975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⑦</a:t>
            </a:r>
            <a:endParaRPr/>
          </a:p>
        </p:txBody>
      </p:sp>
      <p:sp>
        <p:nvSpPr>
          <p:cNvPr id="251" name="Google Shape;251;p20"/>
          <p:cNvSpPr txBox="1"/>
          <p:nvPr/>
        </p:nvSpPr>
        <p:spPr>
          <a:xfrm>
            <a:off x="3367150" y="804975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⑧</a:t>
            </a:r>
            <a:endParaRPr/>
          </a:p>
        </p:txBody>
      </p:sp>
      <p:sp>
        <p:nvSpPr>
          <p:cNvPr id="252" name="Google Shape;252;p20"/>
          <p:cNvSpPr txBox="1"/>
          <p:nvPr/>
        </p:nvSpPr>
        <p:spPr>
          <a:xfrm>
            <a:off x="3794750" y="804975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⑨</a:t>
            </a:r>
            <a:endParaRPr/>
          </a:p>
        </p:txBody>
      </p:sp>
      <p:sp>
        <p:nvSpPr>
          <p:cNvPr id="253" name="Google Shape;253;p20"/>
          <p:cNvSpPr txBox="1"/>
          <p:nvPr/>
        </p:nvSpPr>
        <p:spPr>
          <a:xfrm>
            <a:off x="4245000" y="804975"/>
            <a:ext cx="3450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⑩</a:t>
            </a:r>
            <a:endParaRPr/>
          </a:p>
        </p:txBody>
      </p:sp>
      <p:pic>
        <p:nvPicPr>
          <p:cNvPr id="254" name="Google Shape;254;p20" descr="2010-06-15_19%3B32%3B37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4545" y="1298745"/>
            <a:ext cx="1275950" cy="13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05766" y="1298750"/>
            <a:ext cx="1101084" cy="13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5975" y="2731700"/>
            <a:ext cx="686675" cy="68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4550" y="2688746"/>
            <a:ext cx="686675" cy="686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</p:txBody>
      </p:sp>
      <p:graphicFrame>
        <p:nvGraphicFramePr>
          <p:cNvPr id="55" name="Google Shape;55;p9"/>
          <p:cNvGraphicFramePr/>
          <p:nvPr>
            <p:extLst>
              <p:ext uri="{D42A27DB-BD31-4B8C-83A1-F6EECF244321}">
                <p14:modId xmlns:p14="http://schemas.microsoft.com/office/powerpoint/2010/main" val="493865082"/>
              </p:ext>
            </p:extLst>
          </p:nvPr>
        </p:nvGraphicFramePr>
        <p:xfrm>
          <a:off x="952500" y="952450"/>
          <a:ext cx="7239000" cy="368775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51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버전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작성일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변경내용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/>
                        <a:t>1.0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dirty="0" smtClean="0"/>
                        <a:t>2024.09.20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 smtClean="0"/>
                        <a:t>이예환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/>
                        <a:t>최초 작성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0"/>
          <p:cNvCxnSpPr>
            <a:endCxn id="67" idx="0"/>
          </p:cNvCxnSpPr>
          <p:nvPr/>
        </p:nvCxnSpPr>
        <p:spPr>
          <a:xfrm flipH="1">
            <a:off x="2356625" y="3206113"/>
            <a:ext cx="2100" cy="100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Google Shape;68;p10"/>
          <p:cNvCxnSpPr/>
          <p:nvPr/>
        </p:nvCxnSpPr>
        <p:spPr>
          <a:xfrm>
            <a:off x="2356625" y="2168850"/>
            <a:ext cx="0" cy="6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69;p10"/>
          <p:cNvCxnSpPr/>
          <p:nvPr/>
        </p:nvCxnSpPr>
        <p:spPr>
          <a:xfrm>
            <a:off x="2743425" y="1063300"/>
            <a:ext cx="634200" cy="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0"/>
          <p:cNvCxnSpPr/>
          <p:nvPr/>
        </p:nvCxnSpPr>
        <p:spPr>
          <a:xfrm>
            <a:off x="2356625" y="1863888"/>
            <a:ext cx="1876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A. Menu Structure</a:t>
            </a:r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ubTitle" idx="1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A-1. 메뉴 구조</a:t>
            </a:r>
            <a:endParaRPr/>
          </a:p>
        </p:txBody>
      </p:sp>
      <p:sp>
        <p:nvSpPr>
          <p:cNvPr id="73" name="Google Shape;73;p10"/>
          <p:cNvSpPr txBox="1"/>
          <p:nvPr/>
        </p:nvSpPr>
        <p:spPr>
          <a:xfrm>
            <a:off x="474850" y="1663625"/>
            <a:ext cx="1056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Category</a:t>
            </a:r>
            <a:endParaRPr/>
          </a:p>
        </p:txBody>
      </p:sp>
      <p:sp>
        <p:nvSpPr>
          <p:cNvPr id="74" name="Google Shape;74;p10"/>
          <p:cNvSpPr txBox="1"/>
          <p:nvPr/>
        </p:nvSpPr>
        <p:spPr>
          <a:xfrm>
            <a:off x="474850" y="1892225"/>
            <a:ext cx="1056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대표화면</a:t>
            </a:r>
            <a:endParaRPr sz="1000"/>
          </a:p>
        </p:txBody>
      </p:sp>
      <p:sp>
        <p:nvSpPr>
          <p:cNvPr id="75" name="Google Shape;75;p10"/>
          <p:cNvSpPr txBox="1"/>
          <p:nvPr/>
        </p:nvSpPr>
        <p:spPr>
          <a:xfrm>
            <a:off x="474850" y="2578025"/>
            <a:ext cx="1056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Category</a:t>
            </a:r>
            <a:endParaRPr/>
          </a:p>
        </p:txBody>
      </p:sp>
      <p:sp>
        <p:nvSpPr>
          <p:cNvPr id="76" name="Google Shape;76;p10"/>
          <p:cNvSpPr txBox="1"/>
          <p:nvPr/>
        </p:nvSpPr>
        <p:spPr>
          <a:xfrm>
            <a:off x="474850" y="2806625"/>
            <a:ext cx="1056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세부화면</a:t>
            </a:r>
            <a:endParaRPr sz="1000"/>
          </a:p>
        </p:txBody>
      </p:sp>
      <p:cxnSp>
        <p:nvCxnSpPr>
          <p:cNvPr id="77" name="Google Shape;77;p10"/>
          <p:cNvCxnSpPr/>
          <p:nvPr/>
        </p:nvCxnSpPr>
        <p:spPr>
          <a:xfrm>
            <a:off x="600300" y="2331300"/>
            <a:ext cx="7642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78" name="Google Shape;78;p10"/>
          <p:cNvGrpSpPr/>
          <p:nvPr/>
        </p:nvGrpSpPr>
        <p:grpSpPr>
          <a:xfrm>
            <a:off x="1771175" y="1777500"/>
            <a:ext cx="1170900" cy="413388"/>
            <a:chOff x="1923575" y="1701300"/>
            <a:chExt cx="1170900" cy="413388"/>
          </a:xfrm>
        </p:grpSpPr>
        <p:sp>
          <p:nvSpPr>
            <p:cNvPr id="79" name="Google Shape;79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3. </a:t>
              </a:r>
              <a:r>
                <a:rPr lang="ko" sz="600">
                  <a:solidFill>
                    <a:schemeClr val="dk1"/>
                  </a:solidFill>
                </a:rPr>
                <a:t>메인화면 메뉴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80" name="Google Shape;80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상단 메뉴</a:t>
              </a:r>
              <a:endParaRPr sz="800"/>
            </a:p>
          </p:txBody>
        </p:sp>
      </p:grpSp>
      <p:grpSp>
        <p:nvGrpSpPr>
          <p:cNvPr id="81" name="Google Shape;81;p10"/>
          <p:cNvGrpSpPr/>
          <p:nvPr/>
        </p:nvGrpSpPr>
        <p:grpSpPr>
          <a:xfrm>
            <a:off x="3218975" y="1777500"/>
            <a:ext cx="1170900" cy="413388"/>
            <a:chOff x="1923575" y="1701300"/>
            <a:chExt cx="1170900" cy="413388"/>
          </a:xfrm>
        </p:grpSpPr>
        <p:sp>
          <p:nvSpPr>
            <p:cNvPr id="82" name="Google Shape;82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4. </a:t>
              </a:r>
              <a:endParaRPr sz="600"/>
            </a:p>
          </p:txBody>
        </p:sp>
        <p:sp>
          <p:nvSpPr>
            <p:cNvPr id="83" name="Google Shape;83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dirty="0" smtClean="0">
                  <a:solidFill>
                    <a:schemeClr val="dk1"/>
                  </a:solidFill>
                </a:rPr>
                <a:t>관리자</a:t>
              </a:r>
              <a:r>
                <a:rPr lang="en-US" altLang="ko" sz="800" dirty="0" smtClean="0">
                  <a:solidFill>
                    <a:schemeClr val="dk1"/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dk1"/>
                  </a:solidFill>
                </a:rPr>
                <a:t>화면이동</a:t>
              </a:r>
              <a:endParaRPr sz="800" dirty="0"/>
            </a:p>
          </p:txBody>
        </p:sp>
      </p:grpSp>
      <p:grpSp>
        <p:nvGrpSpPr>
          <p:cNvPr id="84" name="Google Shape;84;p10"/>
          <p:cNvGrpSpPr/>
          <p:nvPr/>
        </p:nvGrpSpPr>
        <p:grpSpPr>
          <a:xfrm>
            <a:off x="1771175" y="993462"/>
            <a:ext cx="1170900" cy="413388"/>
            <a:chOff x="1923575" y="1701300"/>
            <a:chExt cx="1170900" cy="413388"/>
          </a:xfrm>
        </p:grpSpPr>
        <p:sp>
          <p:nvSpPr>
            <p:cNvPr id="85" name="Google Shape;85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1. 로그인 화면 </a:t>
              </a:r>
              <a:endParaRPr sz="600"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로그인</a:t>
              </a:r>
              <a:endParaRPr sz="800"/>
            </a:p>
          </p:txBody>
        </p:sp>
      </p:grpSp>
      <p:grpSp>
        <p:nvGrpSpPr>
          <p:cNvPr id="87" name="Google Shape;87;p10"/>
          <p:cNvGrpSpPr/>
          <p:nvPr/>
        </p:nvGrpSpPr>
        <p:grpSpPr>
          <a:xfrm>
            <a:off x="3218975" y="993462"/>
            <a:ext cx="1170900" cy="413388"/>
            <a:chOff x="1923575" y="1701300"/>
            <a:chExt cx="1170900" cy="413388"/>
          </a:xfrm>
        </p:grpSpPr>
        <p:sp>
          <p:nvSpPr>
            <p:cNvPr id="88" name="Google Shape;88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2. 회원가입</a:t>
              </a:r>
              <a:endParaRPr sz="600"/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dirty="0"/>
                <a:t>데이터베이스로 생성</a:t>
              </a:r>
              <a:endParaRPr sz="800" dirty="0"/>
            </a:p>
          </p:txBody>
        </p:sp>
      </p:grpSp>
      <p:grpSp>
        <p:nvGrpSpPr>
          <p:cNvPr id="90" name="Google Shape;90;p10"/>
          <p:cNvGrpSpPr/>
          <p:nvPr/>
        </p:nvGrpSpPr>
        <p:grpSpPr>
          <a:xfrm>
            <a:off x="1773275" y="2852688"/>
            <a:ext cx="1170900" cy="413388"/>
            <a:chOff x="1923575" y="1701300"/>
            <a:chExt cx="1170900" cy="413388"/>
          </a:xfrm>
        </p:grpSpPr>
        <p:sp>
          <p:nvSpPr>
            <p:cNvPr id="91" name="Google Shape;91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3-1.</a:t>
              </a:r>
              <a:endParaRPr sz="600"/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dirty="0"/>
                <a:t>계정 관리</a:t>
              </a:r>
              <a:endParaRPr sz="800" dirty="0"/>
            </a:p>
          </p:txBody>
        </p:sp>
      </p:grpSp>
      <p:grpSp>
        <p:nvGrpSpPr>
          <p:cNvPr id="93" name="Google Shape;93;p10"/>
          <p:cNvGrpSpPr/>
          <p:nvPr/>
        </p:nvGrpSpPr>
        <p:grpSpPr>
          <a:xfrm>
            <a:off x="3115537" y="2873897"/>
            <a:ext cx="823975" cy="413388"/>
            <a:chOff x="1923575" y="1701300"/>
            <a:chExt cx="1170900" cy="413388"/>
          </a:xfrm>
        </p:grpSpPr>
        <p:sp>
          <p:nvSpPr>
            <p:cNvPr id="94" name="Google Shape;94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3-2.</a:t>
              </a:r>
              <a:endParaRPr sz="600"/>
            </a:p>
          </p:txBody>
        </p:sp>
        <p:sp>
          <p:nvSpPr>
            <p:cNvPr id="95" name="Google Shape;95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800" dirty="0" smtClean="0">
                  <a:solidFill>
                    <a:schemeClr val="dk1"/>
                  </a:solidFill>
                </a:rPr>
                <a:t>전체</a:t>
              </a:r>
              <a:endParaRPr sz="800" dirty="0"/>
            </a:p>
          </p:txBody>
        </p:sp>
      </p:grpSp>
      <p:cxnSp>
        <p:nvCxnSpPr>
          <p:cNvPr id="96" name="Google Shape;96;p10"/>
          <p:cNvCxnSpPr>
            <a:stCxn id="86" idx="2"/>
            <a:endCxn id="79" idx="0"/>
          </p:cNvCxnSpPr>
          <p:nvPr/>
        </p:nvCxnSpPr>
        <p:spPr>
          <a:xfrm>
            <a:off x="2356625" y="1406850"/>
            <a:ext cx="0" cy="370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97" name="Google Shape;97;p10"/>
          <p:cNvGrpSpPr/>
          <p:nvPr/>
        </p:nvGrpSpPr>
        <p:grpSpPr>
          <a:xfrm>
            <a:off x="4037024" y="2873897"/>
            <a:ext cx="823975" cy="413388"/>
            <a:chOff x="1923575" y="1701300"/>
            <a:chExt cx="1170900" cy="413388"/>
          </a:xfrm>
        </p:grpSpPr>
        <p:sp>
          <p:nvSpPr>
            <p:cNvPr id="98" name="Google Shape;98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3-3.</a:t>
              </a:r>
              <a:endParaRPr sz="600"/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800" dirty="0" smtClean="0">
                  <a:solidFill>
                    <a:schemeClr val="dk1"/>
                  </a:solidFill>
                </a:rPr>
                <a:t>개발</a:t>
              </a:r>
              <a:r>
                <a:rPr lang="en-US" altLang="ko-KR" sz="800" dirty="0" smtClean="0">
                  <a:solidFill>
                    <a:schemeClr val="dk1"/>
                  </a:solidFill>
                </a:rPr>
                <a:t>.</a:t>
              </a:r>
              <a:r>
                <a:rPr lang="ko-KR" altLang="en-US" sz="800" dirty="0" smtClean="0">
                  <a:solidFill>
                    <a:schemeClr val="dk1"/>
                  </a:solidFill>
                </a:rPr>
                <a:t>프로그래밍</a:t>
              </a:r>
              <a:endParaRPr sz="800" dirty="0"/>
            </a:p>
          </p:txBody>
        </p:sp>
      </p:grpSp>
      <p:grpSp>
        <p:nvGrpSpPr>
          <p:cNvPr id="100" name="Google Shape;100;p10"/>
          <p:cNvGrpSpPr/>
          <p:nvPr/>
        </p:nvGrpSpPr>
        <p:grpSpPr>
          <a:xfrm>
            <a:off x="4960742" y="2850731"/>
            <a:ext cx="823975" cy="413388"/>
            <a:chOff x="1923575" y="1701300"/>
            <a:chExt cx="1170900" cy="413388"/>
          </a:xfrm>
        </p:grpSpPr>
        <p:sp>
          <p:nvSpPr>
            <p:cNvPr id="101" name="Google Shape;101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3-4.</a:t>
              </a:r>
              <a:endParaRPr sz="600"/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800" dirty="0" smtClean="0">
                  <a:solidFill>
                    <a:schemeClr val="dk1"/>
                  </a:solidFill>
                </a:rPr>
                <a:t>데이터 사이언스</a:t>
              </a:r>
              <a:endParaRPr sz="800" dirty="0"/>
            </a:p>
          </p:txBody>
        </p:sp>
      </p:grpSp>
      <p:cxnSp>
        <p:nvCxnSpPr>
          <p:cNvPr id="103" name="Google Shape;103;p10"/>
          <p:cNvCxnSpPr/>
          <p:nvPr/>
        </p:nvCxnSpPr>
        <p:spPr>
          <a:xfrm>
            <a:off x="2362425" y="2511100"/>
            <a:ext cx="5750319" cy="1418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0"/>
          <p:cNvCxnSpPr/>
          <p:nvPr/>
        </p:nvCxnSpPr>
        <p:spPr>
          <a:xfrm flipH="1">
            <a:off x="5346283" y="2516863"/>
            <a:ext cx="300" cy="30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5" name="Google Shape;105;p10"/>
          <p:cNvCxnSpPr/>
          <p:nvPr/>
        </p:nvCxnSpPr>
        <p:spPr>
          <a:xfrm flipH="1">
            <a:off x="7239966" y="2523483"/>
            <a:ext cx="300" cy="30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6" name="Google Shape;106;p10"/>
          <p:cNvCxnSpPr/>
          <p:nvPr/>
        </p:nvCxnSpPr>
        <p:spPr>
          <a:xfrm flipH="1">
            <a:off x="3547117" y="2541357"/>
            <a:ext cx="300" cy="30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07" name="Google Shape;107;p10"/>
          <p:cNvGrpSpPr/>
          <p:nvPr/>
        </p:nvGrpSpPr>
        <p:grpSpPr>
          <a:xfrm>
            <a:off x="1771175" y="3452100"/>
            <a:ext cx="1170900" cy="413388"/>
            <a:chOff x="1923575" y="1701300"/>
            <a:chExt cx="1170900" cy="413388"/>
          </a:xfrm>
        </p:grpSpPr>
        <p:sp>
          <p:nvSpPr>
            <p:cNvPr id="108" name="Google Shape;108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3-1-1. </a:t>
              </a:r>
              <a:endParaRPr sz="600"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사용자 계정</a:t>
              </a:r>
              <a:endParaRPr sz="800"/>
            </a:p>
          </p:txBody>
        </p:sp>
      </p:grpSp>
      <p:grpSp>
        <p:nvGrpSpPr>
          <p:cNvPr id="110" name="Google Shape;110;p10"/>
          <p:cNvGrpSpPr/>
          <p:nvPr/>
        </p:nvGrpSpPr>
        <p:grpSpPr>
          <a:xfrm>
            <a:off x="1771175" y="4051525"/>
            <a:ext cx="1170900" cy="413388"/>
            <a:chOff x="1923575" y="1701300"/>
            <a:chExt cx="1170900" cy="413388"/>
          </a:xfrm>
        </p:grpSpPr>
        <p:sp>
          <p:nvSpPr>
            <p:cNvPr id="111" name="Google Shape;111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600">
                  <a:solidFill>
                    <a:schemeClr val="dk1"/>
                  </a:solidFill>
                </a:rPr>
                <a:t>3-1-2. </a:t>
              </a:r>
              <a:endParaRPr sz="600"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관리자 계정</a:t>
              </a:r>
              <a:endParaRPr sz="800"/>
            </a:p>
          </p:txBody>
        </p:sp>
      </p:grpSp>
      <p:grpSp>
        <p:nvGrpSpPr>
          <p:cNvPr id="129" name="Google Shape;129;p10"/>
          <p:cNvGrpSpPr/>
          <p:nvPr/>
        </p:nvGrpSpPr>
        <p:grpSpPr>
          <a:xfrm>
            <a:off x="5882229" y="2850731"/>
            <a:ext cx="823975" cy="413388"/>
            <a:chOff x="1923575" y="1701300"/>
            <a:chExt cx="1170900" cy="413388"/>
          </a:xfrm>
        </p:grpSpPr>
        <p:sp>
          <p:nvSpPr>
            <p:cNvPr id="130" name="Google Shape;130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3-5.</a:t>
              </a:r>
              <a:endParaRPr sz="600"/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800" dirty="0" smtClean="0">
                  <a:solidFill>
                    <a:schemeClr val="dk1"/>
                  </a:solidFill>
                </a:rPr>
                <a:t>인공지능</a:t>
              </a:r>
              <a:endParaRPr sz="800" dirty="0"/>
            </a:p>
          </p:txBody>
        </p:sp>
      </p:grpSp>
      <p:cxnSp>
        <p:nvCxnSpPr>
          <p:cNvPr id="132" name="Google Shape;132;p10"/>
          <p:cNvCxnSpPr/>
          <p:nvPr/>
        </p:nvCxnSpPr>
        <p:spPr>
          <a:xfrm flipH="1">
            <a:off x="8112744" y="2517292"/>
            <a:ext cx="300" cy="30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38" name="Google Shape;129;p10"/>
          <p:cNvGrpSpPr/>
          <p:nvPr/>
        </p:nvGrpSpPr>
        <p:grpSpPr>
          <a:xfrm>
            <a:off x="6803716" y="2850731"/>
            <a:ext cx="823975" cy="413388"/>
            <a:chOff x="1923575" y="1701300"/>
            <a:chExt cx="1170900" cy="413388"/>
          </a:xfrm>
        </p:grpSpPr>
        <p:sp>
          <p:nvSpPr>
            <p:cNvPr id="139" name="Google Shape;130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3-5.</a:t>
              </a:r>
              <a:endParaRPr sz="600"/>
            </a:p>
          </p:txBody>
        </p:sp>
        <p:sp>
          <p:nvSpPr>
            <p:cNvPr id="140" name="Google Shape;131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800" dirty="0" smtClean="0">
                  <a:solidFill>
                    <a:schemeClr val="dk1"/>
                  </a:solidFill>
                </a:rPr>
                <a:t>보안</a:t>
              </a:r>
              <a:r>
                <a:rPr lang="en-US" altLang="ko-KR" sz="800" dirty="0" smtClean="0">
                  <a:solidFill>
                    <a:schemeClr val="dk1"/>
                  </a:solidFill>
                </a:rPr>
                <a:t>.</a:t>
              </a:r>
              <a:r>
                <a:rPr lang="ko-KR" altLang="en-US" sz="800" dirty="0" smtClean="0">
                  <a:solidFill>
                    <a:schemeClr val="dk1"/>
                  </a:solidFill>
                </a:rPr>
                <a:t>네트워크</a:t>
              </a:r>
              <a:endParaRPr sz="800" dirty="0"/>
            </a:p>
          </p:txBody>
        </p:sp>
      </p:grpSp>
      <p:grpSp>
        <p:nvGrpSpPr>
          <p:cNvPr id="141" name="Google Shape;129;p10"/>
          <p:cNvGrpSpPr/>
          <p:nvPr/>
        </p:nvGrpSpPr>
        <p:grpSpPr>
          <a:xfrm>
            <a:off x="7725203" y="2857850"/>
            <a:ext cx="823975" cy="413388"/>
            <a:chOff x="1923575" y="1701300"/>
            <a:chExt cx="1170900" cy="413388"/>
          </a:xfrm>
        </p:grpSpPr>
        <p:sp>
          <p:nvSpPr>
            <p:cNvPr id="142" name="Google Shape;130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3-5.</a:t>
              </a:r>
              <a:endParaRPr sz="600"/>
            </a:p>
          </p:txBody>
        </p:sp>
        <p:sp>
          <p:nvSpPr>
            <p:cNvPr id="143" name="Google Shape;131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800" dirty="0" smtClean="0"/>
                <a:t>하드웨어</a:t>
              </a:r>
              <a:endParaRPr sz="800" dirty="0"/>
            </a:p>
          </p:txBody>
        </p:sp>
      </p:grpSp>
      <p:cxnSp>
        <p:nvCxnSpPr>
          <p:cNvPr id="144" name="Google Shape;106;p10"/>
          <p:cNvCxnSpPr/>
          <p:nvPr/>
        </p:nvCxnSpPr>
        <p:spPr>
          <a:xfrm flipH="1">
            <a:off x="4446700" y="2541357"/>
            <a:ext cx="300" cy="30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5" name="Google Shape;104;p10"/>
          <p:cNvCxnSpPr/>
          <p:nvPr/>
        </p:nvCxnSpPr>
        <p:spPr>
          <a:xfrm flipH="1">
            <a:off x="6324618" y="2539321"/>
            <a:ext cx="300" cy="30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초기 화면</a:t>
            </a:r>
            <a:endParaRPr/>
          </a:p>
        </p:txBody>
      </p:sp>
      <p:sp>
        <p:nvSpPr>
          <p:cNvPr id="143" name="Google Shape;143;p11"/>
          <p:cNvSpPr txBox="1">
            <a:spLocks noGrp="1"/>
          </p:cNvSpPr>
          <p:nvPr>
            <p:ph type="subTitle" idx="1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1. 로그인 화면</a:t>
            </a:r>
            <a:endParaRPr/>
          </a:p>
        </p:txBody>
      </p:sp>
      <p:graphicFrame>
        <p:nvGraphicFramePr>
          <p:cNvPr id="144" name="Google Shape;144;p11"/>
          <p:cNvGraphicFramePr/>
          <p:nvPr>
            <p:extLst>
              <p:ext uri="{D42A27DB-BD31-4B8C-83A1-F6EECF244321}">
                <p14:modId xmlns:p14="http://schemas.microsoft.com/office/powerpoint/2010/main" val="663019855"/>
              </p:ext>
            </p:extLst>
          </p:nvPr>
        </p:nvGraphicFramePr>
        <p:xfrm>
          <a:off x="5359208" y="2489000"/>
          <a:ext cx="3592217" cy="20115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507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4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기능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</a:rPr>
                        <a:t>로그인 시 </a:t>
                      </a:r>
                      <a:r>
                        <a:rPr lang="ko" sz="1000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ko" sz="1000" dirty="0">
                          <a:solidFill>
                            <a:schemeClr val="dk1"/>
                          </a:solidFill>
                        </a:rPr>
                        <a:t>페이지로 이동.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로그인시 관리자는 관리자 페이지로 이동</a:t>
                      </a:r>
                      <a:endParaRPr sz="10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회원 가입시 </a:t>
                      </a:r>
                      <a:r>
                        <a:rPr lang="en-US" altLang="ko-KR" sz="1000" dirty="0" smtClean="0"/>
                        <a:t>SNS</a:t>
                      </a:r>
                      <a:r>
                        <a:rPr lang="ko-KR" altLang="en-US" sz="1000" dirty="0" smtClean="0"/>
                        <a:t>본인 인증 구현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연락처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관심사 입력 </a:t>
                      </a:r>
                      <a:r>
                        <a:rPr lang="ko-KR" altLang="en-US" sz="1000" dirty="0" err="1" smtClean="0"/>
                        <a:t>양식구현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회원가입</a:t>
                      </a:r>
                      <a:r>
                        <a:rPr lang="en-US" altLang="ko-KR" sz="1000" dirty="0" smtClean="0"/>
                        <a:t>)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5" name="Google Shape;14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57" y="848349"/>
            <a:ext cx="4802025" cy="36521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6" name="Google Shape;146;p11"/>
          <p:cNvGraphicFramePr/>
          <p:nvPr>
            <p:extLst>
              <p:ext uri="{D42A27DB-BD31-4B8C-83A1-F6EECF244321}">
                <p14:modId xmlns:p14="http://schemas.microsoft.com/office/powerpoint/2010/main" val="1707732810"/>
              </p:ext>
            </p:extLst>
          </p:nvPr>
        </p:nvGraphicFramePr>
        <p:xfrm>
          <a:off x="5359208" y="791500"/>
          <a:ext cx="3566117" cy="15849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3566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7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 smtClean="0"/>
                        <a:t>로그인</a:t>
                      </a:r>
                      <a:r>
                        <a:rPr lang="en-US" altLang="ko" sz="1000" dirty="0" smtClean="0"/>
                        <a:t> / </a:t>
                      </a:r>
                      <a:r>
                        <a:rPr lang="ko-KR" altLang="en-US" sz="1000" dirty="0" smtClean="0"/>
                        <a:t>회원가입</a:t>
                      </a:r>
                      <a:r>
                        <a:rPr lang="ko" sz="1000" dirty="0" smtClean="0"/>
                        <a:t> </a:t>
                      </a:r>
                      <a:r>
                        <a:rPr lang="ko" sz="1000" dirty="0"/>
                        <a:t>화면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/>
                        <a:t>⧫ </a:t>
                      </a:r>
                      <a:r>
                        <a:rPr lang="ko-KR" altLang="en-US" sz="1000" dirty="0" smtClean="0"/>
                        <a:t>메인화면에서 </a:t>
                      </a:r>
                      <a:r>
                        <a:rPr lang="en-US" altLang="ko-KR" sz="1000" dirty="0" smtClean="0"/>
                        <a:t>Modal</a:t>
                      </a:r>
                      <a:r>
                        <a:rPr lang="ko-KR" altLang="en-US" sz="1000" dirty="0" smtClean="0"/>
                        <a:t>창으로 로그인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smtClean="0"/>
                        <a:t>회원가입화면 보이기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 smtClean="0">
                          <a:solidFill>
                            <a:schemeClr val="dk1"/>
                          </a:solidFill>
                        </a:rPr>
                        <a:t>⧫ </a:t>
                      </a:r>
                      <a:endParaRPr sz="100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 smtClean="0">
                          <a:solidFill>
                            <a:schemeClr val="dk1"/>
                          </a:solidFill>
                        </a:rPr>
                        <a:t>⧫ 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493486" y="1415145"/>
            <a:ext cx="2010229" cy="2670626"/>
          </a:xfrm>
          <a:prstGeom prst="roundRect">
            <a:avLst>
              <a:gd name="adj" fmla="val 40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808514" y="1415144"/>
            <a:ext cx="2184401" cy="2670626"/>
          </a:xfrm>
          <a:prstGeom prst="roundRect">
            <a:avLst>
              <a:gd name="adj" fmla="val 40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24115" y="1649064"/>
            <a:ext cx="1684882" cy="21754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0660" y="1980776"/>
            <a:ext cx="1248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Login       </a:t>
            </a:r>
            <a:r>
              <a:rPr lang="en-US" altLang="ko-KR" sz="1100" dirty="0" smtClean="0">
                <a:solidFill>
                  <a:schemeClr val="bg1">
                    <a:lumMod val="75000"/>
                  </a:schemeClr>
                </a:solidFill>
              </a:rPr>
              <a:t>Signup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900660" y="2242386"/>
            <a:ext cx="500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900660" y="2546836"/>
            <a:ext cx="1190172" cy="2104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00660" y="2967397"/>
            <a:ext cx="1190172" cy="2104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43442" y="2291825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email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843442" y="2728442"/>
            <a:ext cx="870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password</a:t>
            </a:r>
            <a:endParaRPr lang="ko-KR" altLang="en-US" sz="11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00660" y="3323607"/>
            <a:ext cx="1190172" cy="210457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/>
              <a:t>로그인</a:t>
            </a:r>
            <a:endParaRPr lang="ko-KR" altLang="en-US" sz="1050" b="1" dirty="0"/>
          </a:p>
        </p:txBody>
      </p:sp>
      <p:sp>
        <p:nvSpPr>
          <p:cNvPr id="19" name="직사각형 18"/>
          <p:cNvSpPr/>
          <p:nvPr/>
        </p:nvSpPr>
        <p:spPr>
          <a:xfrm>
            <a:off x="3033487" y="1649064"/>
            <a:ext cx="1795368" cy="2175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23117" y="1783286"/>
            <a:ext cx="1248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75000"/>
                  </a:schemeClr>
                </a:solidFill>
              </a:rPr>
              <a:t>Login</a:t>
            </a:r>
            <a:r>
              <a:rPr lang="en-US" altLang="ko-KR" sz="1100" dirty="0" smtClean="0"/>
              <a:t>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Signup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012546" y="2067020"/>
            <a:ext cx="500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3323117" y="2349346"/>
            <a:ext cx="1190172" cy="2104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323117" y="2769907"/>
            <a:ext cx="1190172" cy="2104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265899" y="2094335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email</a:t>
            </a:r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3265899" y="2530952"/>
            <a:ext cx="870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password</a:t>
            </a:r>
            <a:endParaRPr lang="ko-KR" altLang="en-US" sz="11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05241" y="3474006"/>
            <a:ext cx="1190172" cy="210457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/>
              <a:t>회원 가입</a:t>
            </a:r>
            <a:endParaRPr lang="ko-KR" altLang="en-US" sz="1050" b="1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323117" y="3174571"/>
            <a:ext cx="1190172" cy="2104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265899" y="2935616"/>
            <a:ext cx="1229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Password</a:t>
            </a:r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>
            <a:spLocks noGrp="1"/>
          </p:cNvSpPr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관리자 페이지 메인 화면</a:t>
            </a:r>
            <a:endParaRPr/>
          </a:p>
        </p:txBody>
      </p:sp>
      <p:sp>
        <p:nvSpPr>
          <p:cNvPr id="153" name="Google Shape;153;p12"/>
          <p:cNvSpPr txBox="1">
            <a:spLocks noGrp="1"/>
          </p:cNvSpPr>
          <p:nvPr>
            <p:ph type="subTitle" idx="1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2. 메인 화면</a:t>
            </a:r>
            <a:endParaRPr/>
          </a:p>
        </p:txBody>
      </p:sp>
      <p:graphicFrame>
        <p:nvGraphicFramePr>
          <p:cNvPr id="154" name="Google Shape;154;p12"/>
          <p:cNvGraphicFramePr/>
          <p:nvPr>
            <p:extLst>
              <p:ext uri="{D42A27DB-BD31-4B8C-83A1-F6EECF244321}">
                <p14:modId xmlns:p14="http://schemas.microsoft.com/office/powerpoint/2010/main" val="4283017749"/>
              </p:ext>
            </p:extLst>
          </p:nvPr>
        </p:nvGraphicFramePr>
        <p:xfrm>
          <a:off x="5541325" y="2577675"/>
          <a:ext cx="3397050" cy="21639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48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기능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① </a:t>
                      </a:r>
                      <a:r>
                        <a:rPr lang="ko" sz="1000"/>
                        <a:t>상단 메뉴 클릭시 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② 화면 전환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 smtClean="0">
                          <a:solidFill>
                            <a:schemeClr val="dk1"/>
                          </a:solidFill>
                        </a:rPr>
                        <a:t>②</a:t>
                      </a:r>
                      <a:r>
                        <a:rPr lang="en-US" altLang="ko" sz="1000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</a:rPr>
                        <a:t>수강 가능 목록 </a:t>
                      </a:r>
                      <a:r>
                        <a:rPr lang="ko-KR" altLang="en-US" sz="1000" baseline="0" dirty="0" err="1" smtClean="0">
                          <a:solidFill>
                            <a:schemeClr val="dk1"/>
                          </a:solidFill>
                        </a:rPr>
                        <a:t>카드형태로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</a:rPr>
                        <a:t> 출력</a:t>
                      </a:r>
                      <a:endParaRPr sz="10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dirty="0" smtClean="0">
                          <a:solidFill>
                            <a:schemeClr val="dk1"/>
                          </a:solidFill>
                        </a:rPr>
                        <a:t>③</a:t>
                      </a:r>
                      <a:r>
                        <a:rPr lang="en-US" altLang="ko" sz="1000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</a:rPr>
                        <a:t>로그인시 프로필  </a:t>
                      </a:r>
                      <a:r>
                        <a:rPr lang="ko-KR" altLang="en-US" sz="1000" baseline="0" dirty="0" err="1" smtClean="0">
                          <a:solidFill>
                            <a:schemeClr val="dk1"/>
                          </a:solidFill>
                        </a:rPr>
                        <a:t>원형사진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</a:rPr>
                        <a:t> 수강생페이지로 이동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5" name="Google Shape;155;p12"/>
          <p:cNvGraphicFramePr/>
          <p:nvPr>
            <p:extLst>
              <p:ext uri="{D42A27DB-BD31-4B8C-83A1-F6EECF244321}">
                <p14:modId xmlns:p14="http://schemas.microsoft.com/office/powerpoint/2010/main" val="1181585637"/>
              </p:ext>
            </p:extLst>
          </p:nvPr>
        </p:nvGraphicFramePr>
        <p:xfrm>
          <a:off x="5554375" y="791500"/>
          <a:ext cx="3370950" cy="15849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337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7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</a:rPr>
                        <a:t>일반 </a:t>
                      </a:r>
                      <a:r>
                        <a:rPr lang="ko" sz="1000" dirty="0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</a:rPr>
                        <a:t>⧫ 상단 메뉴로 ② 화면이 바뀌는 구조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</a:rPr>
                        <a:t>⧫ 통계 데이터 그래프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</a:rPr>
                        <a:t>⧫ Footer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6" name="Google Shape;15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75" y="791500"/>
            <a:ext cx="5097315" cy="387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2"/>
          <p:cNvSpPr txBox="1"/>
          <p:nvPr/>
        </p:nvSpPr>
        <p:spPr>
          <a:xfrm>
            <a:off x="2275438" y="2869300"/>
            <a:ext cx="9744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 화면</a:t>
            </a:r>
            <a:endParaRPr/>
          </a:p>
        </p:txBody>
      </p:sp>
      <p:sp>
        <p:nvSpPr>
          <p:cNvPr id="159" name="Google Shape;159;p12"/>
          <p:cNvSpPr txBox="1"/>
          <p:nvPr/>
        </p:nvSpPr>
        <p:spPr>
          <a:xfrm>
            <a:off x="2096338" y="2761606"/>
            <a:ext cx="3582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FF0000"/>
                </a:solidFill>
              </a:rPr>
              <a:t>②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60" name="Google Shape;160;p12"/>
          <p:cNvSpPr txBox="1"/>
          <p:nvPr/>
        </p:nvSpPr>
        <p:spPr>
          <a:xfrm>
            <a:off x="4500200" y="1266550"/>
            <a:ext cx="3582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0000"/>
                </a:solidFill>
              </a:rPr>
              <a:t>③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1489" y="1372364"/>
            <a:ext cx="4862285" cy="631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/>
              <a:t> </a:t>
            </a:r>
            <a:r>
              <a:rPr lang="en-US" altLang="ko-KR" sz="700" dirty="0" smtClean="0"/>
              <a:t>  </a:t>
            </a:r>
            <a:r>
              <a:rPr lang="ko-KR" altLang="en-US" sz="700" dirty="0" smtClean="0">
                <a:solidFill>
                  <a:schemeClr val="tx1"/>
                </a:solidFill>
                <a:latin typeface="+mj-ea"/>
                <a:ea typeface="+mj-ea"/>
              </a:rPr>
              <a:t>                                                                                                   </a:t>
            </a:r>
            <a:r>
              <a:rPr lang="ko-KR" altLang="en-US" sz="700" dirty="0" err="1" smtClean="0">
                <a:solidFill>
                  <a:schemeClr val="tx1"/>
                </a:solidFill>
                <a:latin typeface="+mj-ea"/>
                <a:ea typeface="+mj-ea"/>
              </a:rPr>
              <a:t>수강바구니</a:t>
            </a:r>
            <a:r>
              <a:rPr lang="ko-KR" altLang="en-US" sz="700" dirty="0" smtClean="0">
                <a:solidFill>
                  <a:schemeClr val="tx1"/>
                </a:solidFill>
                <a:latin typeface="+mj-ea"/>
                <a:ea typeface="+mj-ea"/>
              </a:rPr>
              <a:t> 로그인</a:t>
            </a:r>
            <a:r>
              <a:rPr lang="en-US" altLang="ko-KR" sz="700" dirty="0" smtClean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700" dirty="0" smtClean="0">
                <a:solidFill>
                  <a:schemeClr val="tx1"/>
                </a:solidFill>
                <a:latin typeface="+mj-ea"/>
                <a:ea typeface="+mj-ea"/>
              </a:rPr>
              <a:t>회원가입 </a:t>
            </a:r>
            <a:r>
              <a:rPr lang="en-US" altLang="ko-KR" sz="700" dirty="0" smtClean="0">
                <a:solidFill>
                  <a:schemeClr val="tx1"/>
                </a:solidFill>
                <a:latin typeface="+mj-ea"/>
                <a:ea typeface="+mj-ea"/>
              </a:rPr>
              <a:t>( </a:t>
            </a:r>
            <a:r>
              <a:rPr lang="ko-KR" altLang="en-US" sz="700" dirty="0" smtClean="0">
                <a:solidFill>
                  <a:schemeClr val="tx1"/>
                </a:solidFill>
                <a:latin typeface="+mj-ea"/>
                <a:ea typeface="+mj-ea"/>
              </a:rPr>
              <a:t>사진</a:t>
            </a:r>
            <a:r>
              <a:rPr lang="en-US" altLang="ko-KR" sz="700" dirty="0" smtClean="0">
                <a:solidFill>
                  <a:schemeClr val="tx1"/>
                </a:solidFill>
                <a:latin typeface="+mj-ea"/>
                <a:ea typeface="+mj-ea"/>
              </a:rPr>
              <a:t> )</a:t>
            </a:r>
            <a:r>
              <a:rPr lang="ko-KR" altLang="en-US" sz="7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en-US" altLang="ko-KR" sz="7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700" dirty="0" smtClean="0">
                <a:solidFill>
                  <a:schemeClr val="tx1"/>
                </a:solidFill>
                <a:latin typeface="+mj-ea"/>
                <a:ea typeface="+mj-ea"/>
              </a:rPr>
              <a:t>        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700" dirty="0" smtClean="0">
                <a:solidFill>
                  <a:schemeClr val="tx1"/>
                </a:solidFill>
                <a:latin typeface="+mj-ea"/>
                <a:ea typeface="+mj-ea"/>
              </a:rPr>
              <a:t>            </a:t>
            </a:r>
            <a:r>
              <a:rPr lang="ko-KR" altLang="en-US" sz="700" dirty="0" smtClean="0">
                <a:solidFill>
                  <a:schemeClr val="tx1"/>
                </a:solidFill>
                <a:latin typeface="+mj-ea"/>
                <a:ea typeface="+mj-ea"/>
              </a:rPr>
              <a:t> 전체   개발</a:t>
            </a:r>
            <a:r>
              <a:rPr lang="en-US" altLang="ko-KR" sz="70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r>
              <a:rPr lang="ko-KR" altLang="en-US" sz="700" dirty="0" smtClean="0">
                <a:solidFill>
                  <a:schemeClr val="tx1"/>
                </a:solidFill>
                <a:latin typeface="+mj-ea"/>
                <a:ea typeface="+mj-ea"/>
              </a:rPr>
              <a:t>프로그래밍   </a:t>
            </a:r>
            <a:r>
              <a:rPr lang="ko-KR" altLang="en-US" sz="700" dirty="0" err="1" smtClean="0">
                <a:solidFill>
                  <a:schemeClr val="tx1"/>
                </a:solidFill>
                <a:latin typeface="+mj-ea"/>
                <a:ea typeface="+mj-ea"/>
              </a:rPr>
              <a:t>게임게발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7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  <a:latin typeface="+mj-ea"/>
                <a:ea typeface="+mj-ea"/>
              </a:rPr>
              <a:t>데이터 사이언스 인공지능 보안</a:t>
            </a:r>
            <a:r>
              <a:rPr lang="en-US" altLang="ko-KR" sz="70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r>
              <a:rPr lang="ko-KR" altLang="en-US" sz="700" dirty="0" smtClean="0">
                <a:solidFill>
                  <a:schemeClr val="tx1"/>
                </a:solidFill>
                <a:latin typeface="+mj-ea"/>
                <a:ea typeface="+mj-ea"/>
              </a:rPr>
              <a:t>네트워크 하드웨어   </a:t>
            </a:r>
            <a:endParaRPr lang="ko-KR" altLang="en-US" sz="7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887361" y="1485875"/>
            <a:ext cx="2182410" cy="196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143933" y="1485876"/>
            <a:ext cx="368524" cy="196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>
                <a:solidFill>
                  <a:schemeClr val="bg1"/>
                </a:solidFill>
              </a:rPr>
              <a:t>검색</a:t>
            </a:r>
            <a:endParaRPr lang="ko-KR" altLang="en-US" sz="6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7668" y="148917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16" name="Google Shape;159;p12"/>
          <p:cNvSpPr txBox="1"/>
          <p:nvPr/>
        </p:nvSpPr>
        <p:spPr>
          <a:xfrm>
            <a:off x="4811071" y="1531837"/>
            <a:ext cx="3582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③</a:t>
            </a:r>
            <a:endParaRPr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상단 메뉴</a:t>
            </a:r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3-1. 계정 관리 사이드 메뉴</a:t>
            </a:r>
            <a:endParaRPr/>
          </a:p>
        </p:txBody>
      </p:sp>
      <p:graphicFrame>
        <p:nvGraphicFramePr>
          <p:cNvPr id="167" name="Google Shape;167;p13"/>
          <p:cNvGraphicFramePr/>
          <p:nvPr/>
        </p:nvGraphicFramePr>
        <p:xfrm>
          <a:off x="5541325" y="3288025"/>
          <a:ext cx="3397050" cy="13410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48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기능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 계정 검색, 정지, 삭제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정지 계정 검색, 정지 해제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관리자 계정 검색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, 등급 조정, 삭제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8" name="Google Shape;168;p13"/>
          <p:cNvGraphicFramePr/>
          <p:nvPr/>
        </p:nvGraphicFramePr>
        <p:xfrm>
          <a:off x="5554375" y="791500"/>
          <a:ext cx="3370950" cy="20421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337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7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계정 관리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① 메뉴 선택으로 ②가 바뀌는 구조 (3-1 ~ 3-5 동일)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- 사용자 계정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- 정지 계정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- 관리자 계정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9" name="Google Shape;1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00" y="791501"/>
            <a:ext cx="5097318" cy="387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3"/>
          <p:cNvSpPr txBox="1"/>
          <p:nvPr/>
        </p:nvSpPr>
        <p:spPr>
          <a:xfrm>
            <a:off x="337075" y="1659675"/>
            <a:ext cx="3582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0000"/>
                </a:solidFill>
              </a:rPr>
              <a:t>①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71" name="Google Shape;171;p13"/>
          <p:cNvSpPr txBox="1"/>
          <p:nvPr/>
        </p:nvSpPr>
        <p:spPr>
          <a:xfrm>
            <a:off x="1640825" y="1877025"/>
            <a:ext cx="3582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0000"/>
                </a:solidFill>
              </a:rPr>
              <a:t>②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>
            <a:spLocks noGrp="1"/>
          </p:cNvSpPr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상단 메뉴</a:t>
            </a:r>
            <a:endParaRPr/>
          </a:p>
        </p:txBody>
      </p:sp>
      <p:pic>
        <p:nvPicPr>
          <p:cNvPr id="177" name="Google Shape;1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50" y="791506"/>
            <a:ext cx="5062918" cy="385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4"/>
          <p:cNvSpPr txBox="1">
            <a:spLocks noGrp="1"/>
          </p:cNvSpPr>
          <p:nvPr>
            <p:ph type="subTitle" idx="1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3-2. 챌린지 관리 사이드 메뉴</a:t>
            </a:r>
            <a:endParaRPr/>
          </a:p>
        </p:txBody>
      </p:sp>
      <p:graphicFrame>
        <p:nvGraphicFramePr>
          <p:cNvPr id="179" name="Google Shape;179;p14"/>
          <p:cNvGraphicFramePr/>
          <p:nvPr/>
        </p:nvGraphicFramePr>
        <p:xfrm>
          <a:off x="5554375" y="332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48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기능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승인 대기 중인 챌린지 목록 조회, 삭제, 승인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승인되어 진행 중인 챌린지 조회, 중지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종료된 지난 챌린지 조회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0" name="Google Shape;180;p14"/>
          <p:cNvGraphicFramePr/>
          <p:nvPr/>
        </p:nvGraphicFramePr>
        <p:xfrm>
          <a:off x="5554375" y="7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337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7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챌린지 관리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① 메뉴 선택으로 ②가 바뀌는 구조 (3-1 ~ 3-5 동일)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- 등록 관리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- 진행중인 챌린지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- 지난 챌린지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1" name="Google Shape;181;p14"/>
          <p:cNvSpPr txBox="1"/>
          <p:nvPr/>
        </p:nvSpPr>
        <p:spPr>
          <a:xfrm>
            <a:off x="337075" y="1659675"/>
            <a:ext cx="3582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0000"/>
                </a:solidFill>
              </a:rPr>
              <a:t>①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1640825" y="1877025"/>
            <a:ext cx="3582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0000"/>
                </a:solidFill>
              </a:rPr>
              <a:t>②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75" y="791500"/>
            <a:ext cx="5097301" cy="387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5"/>
          <p:cNvSpPr txBox="1">
            <a:spLocks noGrp="1"/>
          </p:cNvSpPr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상단 메뉴</a:t>
            </a:r>
            <a:endParaRPr/>
          </a:p>
        </p:txBody>
      </p:sp>
      <p:sp>
        <p:nvSpPr>
          <p:cNvPr id="189" name="Google Shape;189;p15"/>
          <p:cNvSpPr txBox="1">
            <a:spLocks noGrp="1"/>
          </p:cNvSpPr>
          <p:nvPr>
            <p:ph type="subTitle" idx="1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3-3. 신고 관리 메뉴</a:t>
            </a:r>
            <a:endParaRPr/>
          </a:p>
        </p:txBody>
      </p:sp>
      <p:graphicFrame>
        <p:nvGraphicFramePr>
          <p:cNvPr id="190" name="Google Shape;190;p15"/>
          <p:cNvGraphicFramePr/>
          <p:nvPr/>
        </p:nvGraphicFramePr>
        <p:xfrm>
          <a:off x="5554375" y="332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48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기능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신고 내역 조회, 처리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처리된 지난 신고 내역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1" name="Google Shape;191;p15"/>
          <p:cNvGraphicFramePr/>
          <p:nvPr/>
        </p:nvGraphicFramePr>
        <p:xfrm>
          <a:off x="5554375" y="7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337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7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신고 관리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① 메뉴 선택으로 ②가 바뀌는 구조 (3-1 ~ 3-5 동일)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2" name="Google Shape;192;p15"/>
          <p:cNvSpPr txBox="1"/>
          <p:nvPr/>
        </p:nvSpPr>
        <p:spPr>
          <a:xfrm>
            <a:off x="337075" y="1659675"/>
            <a:ext cx="3582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0000"/>
                </a:solidFill>
              </a:rPr>
              <a:t>①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93" name="Google Shape;193;p15"/>
          <p:cNvSpPr txBox="1"/>
          <p:nvPr/>
        </p:nvSpPr>
        <p:spPr>
          <a:xfrm>
            <a:off x="1640825" y="1877025"/>
            <a:ext cx="3582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0000"/>
                </a:solidFill>
              </a:rPr>
              <a:t>②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00" y="791500"/>
            <a:ext cx="5097324" cy="387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6"/>
          <p:cNvSpPr txBox="1">
            <a:spLocks noGrp="1"/>
          </p:cNvSpPr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상단 메뉴</a:t>
            </a:r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ubTitle" idx="1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3-4. 결제 관리 사이드 메뉴</a:t>
            </a:r>
            <a:endParaRPr/>
          </a:p>
        </p:txBody>
      </p:sp>
      <p:graphicFrame>
        <p:nvGraphicFramePr>
          <p:cNvPr id="201" name="Google Shape;201;p16"/>
          <p:cNvGraphicFramePr/>
          <p:nvPr/>
        </p:nvGraphicFramePr>
        <p:xfrm>
          <a:off x="5541325" y="299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48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기능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사용자들 결제한 마일리지 충전내역 조회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마일리지 환급 신청 조회, 처리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상급 환급 신청 조회, 처리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지난 처리 내역 조회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2" name="Google Shape;202;p16"/>
          <p:cNvGraphicFramePr/>
          <p:nvPr/>
        </p:nvGraphicFramePr>
        <p:xfrm>
          <a:off x="5554375" y="7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337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7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결제 관리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① 메뉴 선택으로 ②가 바뀌는 구조 (3-1 ~ 3-5 동일)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3" name="Google Shape;203;p16"/>
          <p:cNvSpPr txBox="1"/>
          <p:nvPr/>
        </p:nvSpPr>
        <p:spPr>
          <a:xfrm>
            <a:off x="337075" y="1659675"/>
            <a:ext cx="3582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0000"/>
                </a:solidFill>
              </a:rPr>
              <a:t>①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1640825" y="1877025"/>
            <a:ext cx="3582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0000"/>
                </a:solidFill>
              </a:rPr>
              <a:t>②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702</Words>
  <Application>Microsoft Office PowerPoint</Application>
  <PresentationFormat>화면 슬라이드 쇼(16:9)</PresentationFormat>
  <Paragraphs>222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Simple Light</vt:lpstr>
      <vt:lpstr>웹 화면설계서</vt:lpstr>
      <vt:lpstr> </vt:lpstr>
      <vt:lpstr>A. Menu Structure</vt:lpstr>
      <vt:lpstr>1. 초기 화면</vt:lpstr>
      <vt:lpstr>2. 관리자 페이지 메인 화면</vt:lpstr>
      <vt:lpstr>3. 상단 메뉴</vt:lpstr>
      <vt:lpstr>3. 상단 메뉴</vt:lpstr>
      <vt:lpstr>3. 상단 메뉴</vt:lpstr>
      <vt:lpstr>3. 상단 메뉴</vt:lpstr>
      <vt:lpstr>3. 상단 메뉴</vt:lpstr>
      <vt:lpstr>PowerPoint 프레젠테이션</vt:lpstr>
      <vt:lpstr>PowerPoint 프레젠테이션</vt:lpstr>
      <vt:lpstr>2.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화면설계서</dc:title>
  <cp:lastModifiedBy>BigData</cp:lastModifiedBy>
  <cp:revision>6</cp:revision>
  <dcterms:modified xsi:type="dcterms:W3CDTF">2024-09-20T04:45:37Z</dcterms:modified>
</cp:coreProperties>
</file>