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85EF88-8ACF-487A-ABE7-BAB0EA2CF7D3}">
  <a:tblStyle styleId="{C885EF88-8ACF-487A-ABE7-BAB0EA2CF7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9121a29fb_2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9121a29f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9121a29fb_5_1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9121a29fb_5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938b2a939_5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938b2a939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9121a29fb_3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9121a29fb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79121a29fb_5_1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79121a29fb_5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938b2a939_6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938b2a939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938b2a939_5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938b2a939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7938b2a939_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7938b2a93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9121a29fb_5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9121a29fb_5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7917696b61_11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7917696b61_1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eba7b2ab_12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8eba7b2ab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917696b61_11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917696b61_1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9121a29fb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9121a29f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e874bc1a_1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e874bc1a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917696b61_5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917696b6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917696b61_5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917696b61_5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e874bc1a_1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e874bc1a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eef1da6b_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eef1da6b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917696b61_1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917696b61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917696b61_11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917696b61_1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9121a29fb_2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9121a29fb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웹에서 비밀번호를 변경할 경우 MD5로 암호화 되어 있으므로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임의의 값(영문2,숫자2 섞어서)으로 만들고, 사용자의 폰으로 푸쉬로 내용을 내려 보낸다.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kimirane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556791" y="485736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-726"/>
            <a:ext cx="9144000" cy="241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272025" y="-65746"/>
            <a:ext cx="839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000"/>
              <a:t>대표화면</a:t>
            </a:r>
            <a:endParaRPr b="0" sz="1000"/>
          </a:p>
        </p:txBody>
      </p:sp>
      <p:cxnSp>
        <p:nvCxnSpPr>
          <p:cNvPr id="26" name="Google Shape;26;p5"/>
          <p:cNvCxnSpPr/>
          <p:nvPr/>
        </p:nvCxnSpPr>
        <p:spPr>
          <a:xfrm>
            <a:off x="-9066" y="265771"/>
            <a:ext cx="9156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5"/>
          <p:cNvSpPr txBox="1"/>
          <p:nvPr/>
        </p:nvSpPr>
        <p:spPr>
          <a:xfrm>
            <a:off x="272025" y="204655"/>
            <a:ext cx="839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" sz="1000"/>
              <a:t>세부화면</a:t>
            </a:r>
            <a:endParaRPr b="0" sz="1000"/>
          </a:p>
        </p:txBody>
      </p:sp>
      <p:cxnSp>
        <p:nvCxnSpPr>
          <p:cNvPr id="28" name="Google Shape;28;p5"/>
          <p:cNvCxnSpPr/>
          <p:nvPr/>
        </p:nvCxnSpPr>
        <p:spPr>
          <a:xfrm>
            <a:off x="-9066" y="533168"/>
            <a:ext cx="9156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5"/>
          <p:cNvCxnSpPr/>
          <p:nvPr/>
        </p:nvCxnSpPr>
        <p:spPr>
          <a:xfrm>
            <a:off x="1008030" y="28785"/>
            <a:ext cx="0" cy="19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1008030" y="302223"/>
            <a:ext cx="0" cy="1908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None/>
              <a:defRPr b="1" sz="1100"/>
            </a:lvl1pPr>
            <a:lvl2pPr lvl="1" rtl="0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/>
        </p:nvSpPr>
        <p:spPr>
          <a:xfrm>
            <a:off x="7584784" y="4988710"/>
            <a:ext cx="985127" cy="1346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Dream Company</a:t>
            </a:r>
          </a:p>
        </p:txBody>
      </p:sp>
      <p:cxnSp>
        <p:nvCxnSpPr>
          <p:cNvPr id="34" name="Google Shape;34;p5"/>
          <p:cNvCxnSpPr/>
          <p:nvPr/>
        </p:nvCxnSpPr>
        <p:spPr>
          <a:xfrm>
            <a:off x="73063" y="647175"/>
            <a:ext cx="0" cy="427980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>
            <a:off x="62625" y="647175"/>
            <a:ext cx="90084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62625" y="4914375"/>
            <a:ext cx="9008400" cy="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>
            <a:off x="9064663" y="647175"/>
            <a:ext cx="0" cy="4279800"/>
          </a:xfrm>
          <a:prstGeom prst="straightConnector1">
            <a:avLst/>
          </a:prstGeom>
          <a:noFill/>
          <a:ln cap="flat" cmpd="sng" w="19050">
            <a:solidFill>
              <a:srgbClr val="EFEFE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2.png"/><Relationship Id="rId5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0.png"/><Relationship Id="rId5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2.png"/><Relationship Id="rId5" Type="http://schemas.openxmlformats.org/officeDocument/2006/relationships/image" Target="../media/image29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9" Type="http://schemas.openxmlformats.org/officeDocument/2006/relationships/image" Target="../media/image40.jpg"/><Relationship Id="rId5" Type="http://schemas.openxmlformats.org/officeDocument/2006/relationships/image" Target="../media/image39.png"/><Relationship Id="rId6" Type="http://schemas.openxmlformats.org/officeDocument/2006/relationships/image" Target="../media/image34.jpg"/><Relationship Id="rId7" Type="http://schemas.openxmlformats.org/officeDocument/2006/relationships/image" Target="../media/image41.png"/><Relationship Id="rId8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앱 화면설계서</a:t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2019.11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00FF"/>
                </a:solidFill>
              </a:rPr>
              <a:t>@@@유진아 우리꺼야@@@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6225"/>
            <a:ext cx="1081400" cy="16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5" y="621038"/>
            <a:ext cx="1029650" cy="14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7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. 개설</a:t>
            </a:r>
            <a:endParaRPr/>
          </a:p>
        </p:txBody>
      </p:sp>
      <p:sp>
        <p:nvSpPr>
          <p:cNvPr id="297" name="Google Shape;297;p17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-1. 공개 챌린지</a:t>
            </a:r>
            <a:endParaRPr/>
          </a:p>
        </p:txBody>
      </p:sp>
      <p:graphicFrame>
        <p:nvGraphicFramePr>
          <p:cNvPr id="298" name="Google Shape;298;p17"/>
          <p:cNvGraphicFramePr/>
          <p:nvPr/>
        </p:nvGraphicFramePr>
        <p:xfrm>
          <a:off x="5554375" y="294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480200"/>
                <a:gridCol w="2916850"/>
              </a:tblGrid>
              <a:tr h="38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좋아요 기능, 일정 수 도달시 챌린지 개설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카테고리 선택 및 주제, 인증방법 작성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 검토 후 투표진행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9" name="Google Shape;299;p17"/>
          <p:cNvGraphicFramePr/>
          <p:nvPr/>
        </p:nvGraphicFramePr>
        <p:xfrm>
          <a:off x="5554375" y="109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공개 챌린지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검색 및 투표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새로운 주제제안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챌린지 주제 제안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카테고리 선택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주제 및 인증방법 기술 (관리자 검토 후 투표진행)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" y="1387957"/>
            <a:ext cx="2298200" cy="33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800" y="1387957"/>
            <a:ext cx="2298200" cy="339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00" y="1529975"/>
            <a:ext cx="2298200" cy="297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 txBox="1"/>
          <p:nvPr/>
        </p:nvSpPr>
        <p:spPr>
          <a:xfrm>
            <a:off x="2237175" y="235813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2900200" y="1882350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3259325" y="414941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③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3162" y="1545213"/>
            <a:ext cx="2249470" cy="29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. 개설</a:t>
            </a:r>
            <a:endParaRPr/>
          </a:p>
        </p:txBody>
      </p:sp>
      <p:sp>
        <p:nvSpPr>
          <p:cNvPr id="312" name="Google Shape;312;p18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7-1-1</a:t>
            </a:r>
            <a:r>
              <a:rPr lang="ko"/>
              <a:t>. 챌린지 상세 정보</a:t>
            </a:r>
            <a:endParaRPr/>
          </a:p>
        </p:txBody>
      </p:sp>
      <p:graphicFrame>
        <p:nvGraphicFramePr>
          <p:cNvPr id="313" name="Google Shape;313;p18"/>
          <p:cNvGraphicFramePr/>
          <p:nvPr/>
        </p:nvGraphicFramePr>
        <p:xfrm>
          <a:off x="5266975" y="26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527900"/>
                <a:gridCol w="3206650"/>
              </a:tblGrid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참가하기를 눌렀을 때 해당 챌린지 참여 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Google Shape;314;p18"/>
          <p:cNvGraphicFramePr/>
          <p:nvPr/>
        </p:nvGraphicFramePr>
        <p:xfrm>
          <a:off x="5266975" y="6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734550"/>
              </a:tblGrid>
              <a:tr h="2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챌린지 상세정보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챌린지 클릭시 해당 챌린지 상세페이지로 화면전환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대표사진, 챌린지명, 인증횟수 및 기간, 누적 참여 인원, 마감기한, 리뷰 등 챌린지 정보를 출력한다.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00" y="1258600"/>
            <a:ext cx="2097911" cy="309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375" y="1258600"/>
            <a:ext cx="2097911" cy="309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75" y="1404675"/>
            <a:ext cx="2055750" cy="2667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7425" y="1404675"/>
            <a:ext cx="1982026" cy="26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675" y="823950"/>
            <a:ext cx="2355025" cy="371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25" y="823950"/>
            <a:ext cx="2406713" cy="37105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9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개설</a:t>
            </a:r>
            <a:endParaRPr/>
          </a:p>
        </p:txBody>
      </p:sp>
      <p:sp>
        <p:nvSpPr>
          <p:cNvPr id="326" name="Google Shape;326;p19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7-1-1. 챌린지 상세 정보</a:t>
            </a:r>
            <a:endParaRPr/>
          </a:p>
        </p:txBody>
      </p:sp>
      <p:graphicFrame>
        <p:nvGraphicFramePr>
          <p:cNvPr id="327" name="Google Shape;327;p19"/>
          <p:cNvGraphicFramePr/>
          <p:nvPr/>
        </p:nvGraphicFramePr>
        <p:xfrm>
          <a:off x="5266975" y="26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527900"/>
                <a:gridCol w="3206650"/>
              </a:tblGrid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참가하기를 눌렀을 때 해당 챌린지 참여 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8" name="Google Shape;328;p19"/>
          <p:cNvGraphicFramePr/>
          <p:nvPr/>
        </p:nvGraphicFramePr>
        <p:xfrm>
          <a:off x="5266975" y="6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734550"/>
              </a:tblGrid>
              <a:tr h="2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-도서나 영화 관련 챌린지를 선택 했을 경우  인기 영화와 책의 리스트를 보여준다.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 아래 해당 챌린지의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대표사진, 챌린지명, 인증횟수 및 기간, 누적 참여 인원, 마감기한, 리뷰 등 챌린지 정보를 출력한다.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9" name="Google Shape;3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675" y="978462"/>
            <a:ext cx="2355025" cy="3257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925" y="974350"/>
            <a:ext cx="2406725" cy="32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9"/>
          <p:cNvPicPr preferRelativeResize="0"/>
          <p:nvPr/>
        </p:nvPicPr>
        <p:blipFill rotWithShape="1">
          <a:blip r:embed="rId6">
            <a:alphaModFix/>
          </a:blip>
          <a:srcRect b="33355" l="0" r="0" t="0"/>
          <a:stretch/>
        </p:blipFill>
        <p:spPr>
          <a:xfrm>
            <a:off x="212200" y="2442225"/>
            <a:ext cx="2306500" cy="17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8275" y="2442225"/>
            <a:ext cx="2275425" cy="17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6225"/>
            <a:ext cx="1081400" cy="164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11400"/>
            <a:ext cx="1049775" cy="1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0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7. 개설</a:t>
            </a:r>
            <a:endParaRPr/>
          </a:p>
        </p:txBody>
      </p:sp>
      <p:sp>
        <p:nvSpPr>
          <p:cNvPr id="340" name="Google Shape;340;p20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7-2. 비공개 챌린지</a:t>
            </a:r>
            <a:endParaRPr/>
          </a:p>
        </p:txBody>
      </p:sp>
      <p:graphicFrame>
        <p:nvGraphicFramePr>
          <p:cNvPr id="341" name="Google Shape;341;p20"/>
          <p:cNvGraphicFramePr/>
          <p:nvPr/>
        </p:nvGraphicFramePr>
        <p:xfrm>
          <a:off x="5266975" y="26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527900"/>
                <a:gridCol w="3206650"/>
              </a:tblGrid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비공개 챌린지 리스트 출력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챌린지 개설 화면으로 이동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인증빈도 설정(필수선택, 중복불가)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시작일 설정(필수선택, 중복불가), 기간설정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인증샷, 참가비, 인증시간 설정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챌린지 메인 이미지 설정(선택사항)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2" name="Google Shape;342;p20"/>
          <p:cNvGraphicFramePr/>
          <p:nvPr/>
        </p:nvGraphicFramePr>
        <p:xfrm>
          <a:off x="5266975" y="6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734550"/>
              </a:tblGrid>
              <a:tr h="2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우리끼리 챌린지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비공개 챌린지 리스트 출력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새로운 챌린지 개설가능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비공개 챌린지 개설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챌린지명, 인증방법 기술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인증빈도, 시작일, 인증샷방법, 참가비, 인증시간,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메인 이미지 설정 후 챌린지 개설 신청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(관리자 검토후개설)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3" name="Google Shape;3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00" y="676350"/>
            <a:ext cx="139972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995" y="676353"/>
            <a:ext cx="139972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6750" y="742925"/>
            <a:ext cx="1399725" cy="1857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0920" y="676353"/>
            <a:ext cx="139972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38" y="2818350"/>
            <a:ext cx="139972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333" y="2818353"/>
            <a:ext cx="139972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3258" y="2818353"/>
            <a:ext cx="1399725" cy="20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27900" y="742918"/>
            <a:ext cx="1399725" cy="181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6743" y="2892268"/>
            <a:ext cx="1399725" cy="186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47325" y="2892275"/>
            <a:ext cx="1399725" cy="18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27900" y="2892275"/>
            <a:ext cx="1399725" cy="18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0"/>
          <p:cNvSpPr txBox="1"/>
          <p:nvPr/>
        </p:nvSpPr>
        <p:spPr>
          <a:xfrm>
            <a:off x="532000" y="97433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1251413" y="2045250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3502700" y="67633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③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452250" y="336298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④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2019450" y="281756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⑤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3574263" y="281833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⑥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60" name="Google Shape;36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247325" y="742925"/>
            <a:ext cx="1399725" cy="18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r>
              <a:rPr lang="ko"/>
              <a:t>. 인증</a:t>
            </a:r>
            <a:endParaRPr/>
          </a:p>
        </p:txBody>
      </p:sp>
      <p:graphicFrame>
        <p:nvGraphicFramePr>
          <p:cNvPr id="366" name="Google Shape;366;p21"/>
          <p:cNvGraphicFramePr/>
          <p:nvPr/>
        </p:nvGraphicFramePr>
        <p:xfrm>
          <a:off x="5266975" y="26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527900"/>
                <a:gridCol w="3206650"/>
              </a:tblGrid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7" name="Google Shape;367;p21"/>
          <p:cNvGraphicFramePr/>
          <p:nvPr/>
        </p:nvGraphicFramePr>
        <p:xfrm>
          <a:off x="5266975" y="6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734550"/>
              </a:tblGrid>
              <a:tr h="2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챌린지 인증 탭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진행중인 챌린지를 인증 전 / 후 나누어 출력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68" name="Google Shape;3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650" y="872900"/>
            <a:ext cx="2631050" cy="388307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1"/>
          <p:cNvSpPr txBox="1"/>
          <p:nvPr/>
        </p:nvSpPr>
        <p:spPr>
          <a:xfrm>
            <a:off x="2053400" y="-427212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2562163" y="-4610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3148575" y="-427212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③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3541850" y="-367012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④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3999975" y="-367012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⑤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4" name="Google Shape;374;p21"/>
          <p:cNvSpPr txBox="1"/>
          <p:nvPr/>
        </p:nvSpPr>
        <p:spPr>
          <a:xfrm>
            <a:off x="4243738" y="-216887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⑥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75" name="Google Shape;37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7500" y="1050550"/>
            <a:ext cx="2547350" cy="34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1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8-1. 인증화면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475" y="823950"/>
            <a:ext cx="2355025" cy="371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5" y="823950"/>
            <a:ext cx="2406713" cy="371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474" y="974338"/>
            <a:ext cx="2355033" cy="326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125" y="996500"/>
            <a:ext cx="2355025" cy="32619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22"/>
          <p:cNvGraphicFramePr/>
          <p:nvPr/>
        </p:nvGraphicFramePr>
        <p:xfrm>
          <a:off x="5114575" y="290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527900"/>
                <a:gridCol w="3206650"/>
              </a:tblGrid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버튼 클릭시  인증 완료 화면으로 전환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6" name="Google Shape;386;p22"/>
          <p:cNvGraphicFramePr/>
          <p:nvPr/>
        </p:nvGraphicFramePr>
        <p:xfrm>
          <a:off x="5114575" y="109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734550"/>
              </a:tblGrid>
              <a:tr h="2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카메라 인증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카메라 인증 선택시 출력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카메라 화면에 인증 시간 표시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버튼 클릭시 인증 자료 업데이트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갤러리 인증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갤러리 인증 선택시 출력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7" name="Google Shape;387;p22"/>
          <p:cNvSpPr txBox="1"/>
          <p:nvPr/>
        </p:nvSpPr>
        <p:spPr>
          <a:xfrm>
            <a:off x="1585250" y="371358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8" name="Google Shape;388;p22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8-1. 인증화면</a:t>
            </a:r>
            <a:endParaRPr/>
          </a:p>
        </p:txBody>
      </p:sp>
      <p:sp>
        <p:nvSpPr>
          <p:cNvPr id="389" name="Google Shape;389;p22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8. 인증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75" y="974350"/>
            <a:ext cx="2306150" cy="36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3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8. 인증</a:t>
            </a:r>
            <a:endParaRPr/>
          </a:p>
        </p:txBody>
      </p:sp>
      <p:sp>
        <p:nvSpPr>
          <p:cNvPr id="396" name="Google Shape;396;p23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8-1. 인증화면</a:t>
            </a:r>
            <a:endParaRPr/>
          </a:p>
        </p:txBody>
      </p:sp>
      <p:graphicFrame>
        <p:nvGraphicFramePr>
          <p:cNvPr id="397" name="Google Shape;397;p23"/>
          <p:cNvGraphicFramePr/>
          <p:nvPr/>
        </p:nvGraphicFramePr>
        <p:xfrm>
          <a:off x="5165725" y="299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527900"/>
                <a:gridCol w="3206650"/>
              </a:tblGrid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버튼 클릭시  인증 완료 화면으로 전환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23"/>
          <p:cNvGraphicFramePr/>
          <p:nvPr/>
        </p:nvGraphicFramePr>
        <p:xfrm>
          <a:off x="5165725" y="116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734550"/>
              </a:tblGrid>
              <a:tr h="2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녹음 인증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녹음 인증 선택시 출력 화면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 녹음 및 재생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- 버튼 클릭시 인증 자료 업데이트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9" name="Google Shape;3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2075" y="1126531"/>
            <a:ext cx="2276385" cy="3249413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3"/>
          <p:cNvSpPr txBox="1"/>
          <p:nvPr/>
        </p:nvSpPr>
        <p:spPr>
          <a:xfrm>
            <a:off x="2639400" y="377523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825" y="878000"/>
            <a:ext cx="2025525" cy="388307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4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8. 인증</a:t>
            </a:r>
            <a:endParaRPr/>
          </a:p>
        </p:txBody>
      </p:sp>
      <p:pic>
        <p:nvPicPr>
          <p:cNvPr id="407" name="Google Shape;407;p24"/>
          <p:cNvPicPr preferRelativeResize="0"/>
          <p:nvPr/>
        </p:nvPicPr>
        <p:blipFill rotWithShape="1">
          <a:blip r:embed="rId4">
            <a:alphaModFix/>
          </a:blip>
          <a:srcRect b="0" l="0" r="9313" t="0"/>
          <a:stretch/>
        </p:blipFill>
        <p:spPr>
          <a:xfrm>
            <a:off x="1279825" y="1038025"/>
            <a:ext cx="2025525" cy="346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8" name="Google Shape;408;p24"/>
          <p:cNvGraphicFramePr/>
          <p:nvPr/>
        </p:nvGraphicFramePr>
        <p:xfrm>
          <a:off x="5038375" y="247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527900"/>
                <a:gridCol w="3206650"/>
              </a:tblGrid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9" name="Google Shape;409;p24"/>
          <p:cNvGraphicFramePr/>
          <p:nvPr/>
        </p:nvGraphicFramePr>
        <p:xfrm>
          <a:off x="5038375" y="6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734550"/>
              </a:tblGrid>
              <a:tr h="2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건강 카테고리 선택시 인증 옵션으로 트래킹 선택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시작 버튼 클릭 시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이동 경로 자동으로 표시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0" name="Google Shape;410;p24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8-1. 인증화면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8. 인증</a:t>
            </a:r>
            <a:endParaRPr/>
          </a:p>
        </p:txBody>
      </p:sp>
      <p:sp>
        <p:nvSpPr>
          <p:cNvPr id="416" name="Google Shape;416;p25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8-2. 채팅</a:t>
            </a:r>
            <a:endParaRPr/>
          </a:p>
        </p:txBody>
      </p:sp>
      <p:graphicFrame>
        <p:nvGraphicFramePr>
          <p:cNvPr id="417" name="Google Shape;417;p25"/>
          <p:cNvGraphicFramePr/>
          <p:nvPr/>
        </p:nvGraphicFramePr>
        <p:xfrm>
          <a:off x="5266975" y="260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527900"/>
                <a:gridCol w="3206650"/>
              </a:tblGrid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사용자의 채팅은 오른쪽 다른 참가자들의 채팅 내용은 왼쪽에 표시.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프로필 사진 클릭 시 해당 사용자 프로필로 이동.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채팅이 입력되면 스크롤 최 하단으로 자동 이동.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&lt; 버튼 클릭 시 인증 탭으로 이동.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25"/>
          <p:cNvGraphicFramePr/>
          <p:nvPr/>
        </p:nvGraphicFramePr>
        <p:xfrm>
          <a:off x="5266975" y="63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734550"/>
              </a:tblGrid>
              <a:tr h="27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챌린지 채팅방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해당 챌린지를 진행중인 유저들만 참여가능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- 챌린지 기간동안 활성화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19" name="Google Shape;4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650" y="872900"/>
            <a:ext cx="2631050" cy="3883074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5"/>
          <p:cNvSpPr txBox="1"/>
          <p:nvPr/>
        </p:nvSpPr>
        <p:spPr>
          <a:xfrm>
            <a:off x="2053400" y="-427212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1" name="Google Shape;421;p25"/>
          <p:cNvSpPr txBox="1"/>
          <p:nvPr/>
        </p:nvSpPr>
        <p:spPr>
          <a:xfrm>
            <a:off x="2562163" y="-4610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2" name="Google Shape;422;p25"/>
          <p:cNvSpPr txBox="1"/>
          <p:nvPr/>
        </p:nvSpPr>
        <p:spPr>
          <a:xfrm>
            <a:off x="3148575" y="-427212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③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3" name="Google Shape;423;p25"/>
          <p:cNvSpPr txBox="1"/>
          <p:nvPr/>
        </p:nvSpPr>
        <p:spPr>
          <a:xfrm>
            <a:off x="3541850" y="-367012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④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3999975" y="-367012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⑤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4243738" y="-216887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⑥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26" name="Google Shape;4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650" y="1022775"/>
            <a:ext cx="2631050" cy="34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9. 피드</a:t>
            </a:r>
            <a:endParaRPr/>
          </a:p>
        </p:txBody>
      </p:sp>
      <p:sp>
        <p:nvSpPr>
          <p:cNvPr id="432" name="Google Shape;432;p26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9-1. 팔로잉 피드</a:t>
            </a:r>
            <a:endParaRPr/>
          </a:p>
        </p:txBody>
      </p:sp>
      <p:pic>
        <p:nvPicPr>
          <p:cNvPr id="433" name="Google Shape;4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50" y="791500"/>
            <a:ext cx="2209013" cy="39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63" y="941312"/>
            <a:ext cx="2209013" cy="34799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26"/>
          <p:cNvGraphicFramePr/>
          <p:nvPr/>
        </p:nvGraphicFramePr>
        <p:xfrm>
          <a:off x="2860850" y="240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860950"/>
                <a:gridCol w="5229625"/>
              </a:tblGrid>
              <a:tr h="26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6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팔로잉 피드와 전체 피드를 구분하여 출력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프로필 사진 및 닉네임 클릭시 해당 유저의 마이페이지로 이동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좋아요 기능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 기능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피드별 수정 및 삭제, 신고 가능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6" name="Google Shape;436;p26"/>
          <p:cNvGraphicFramePr/>
          <p:nvPr/>
        </p:nvGraphicFramePr>
        <p:xfrm>
          <a:off x="2860850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6064475"/>
              </a:tblGrid>
              <a:tr h="21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08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인증자 프로필사진, 시간, 챌린지명과 함께 사진, 내용출력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- </a:t>
                      </a:r>
                      <a:r>
                        <a:rPr lang="ko" sz="1000"/>
                        <a:t>좋아요와 댓글기능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피드별 소메뉴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-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본인 피드 : 수정(글내용) / 삭제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- 그 외 피드 : 신고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7" name="Google Shape;437;p26"/>
          <p:cNvSpPr txBox="1"/>
          <p:nvPr/>
        </p:nvSpPr>
        <p:spPr>
          <a:xfrm>
            <a:off x="700875" y="120906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95925" y="15073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432325" y="365213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③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700875" y="365213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④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1973400" y="387436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⑤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 </a:t>
            </a:r>
            <a:endParaRPr/>
          </a:p>
        </p:txBody>
      </p:sp>
      <p:graphicFrame>
        <p:nvGraphicFramePr>
          <p:cNvPr id="55" name="Google Shape;55;p9"/>
          <p:cNvGraphicFramePr/>
          <p:nvPr/>
        </p:nvGraphicFramePr>
        <p:xfrm>
          <a:off x="952500" y="9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513400"/>
                <a:gridCol w="1004775"/>
                <a:gridCol w="889800"/>
                <a:gridCol w="4831025"/>
              </a:tblGrid>
              <a:tr h="1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버전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작성일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작성자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lt1"/>
                          </a:solidFill>
                        </a:rPr>
                        <a:t>변경내용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201</a:t>
                      </a:r>
                      <a:r>
                        <a:rPr lang="ko" sz="1000"/>
                        <a:t>5</a:t>
                      </a:r>
                      <a:r>
                        <a:rPr lang="ko" sz="1000"/>
                        <a:t>.0</a:t>
                      </a:r>
                      <a:r>
                        <a:rPr lang="ko" sz="1000"/>
                        <a:t>3</a:t>
                      </a:r>
                      <a:r>
                        <a:rPr lang="ko" sz="1000"/>
                        <a:t>.1</a:t>
                      </a: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이재환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최초 작성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2015.0</a:t>
                      </a:r>
                      <a:r>
                        <a:rPr lang="ko" sz="1000"/>
                        <a:t>3</a:t>
                      </a:r>
                      <a:r>
                        <a:rPr lang="ko" sz="1000"/>
                        <a:t>.</a:t>
                      </a:r>
                      <a:r>
                        <a:rPr lang="ko" sz="1000"/>
                        <a:t>24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이재환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폰의 예약발송 부분 삭제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Google Shape;4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275" y="648075"/>
            <a:ext cx="2388975" cy="424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25" y="648075"/>
            <a:ext cx="2388975" cy="4247624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7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</a:t>
            </a:r>
            <a:r>
              <a:rPr lang="ko"/>
              <a:t>. 마이페이지</a:t>
            </a:r>
            <a:endParaRPr/>
          </a:p>
        </p:txBody>
      </p:sp>
      <p:sp>
        <p:nvSpPr>
          <p:cNvPr id="449" name="Google Shape;449;p27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10-1.</a:t>
            </a:r>
            <a:endParaRPr/>
          </a:p>
        </p:txBody>
      </p:sp>
      <p:graphicFrame>
        <p:nvGraphicFramePr>
          <p:cNvPr id="450" name="Google Shape;450;p27"/>
          <p:cNvGraphicFramePr/>
          <p:nvPr/>
        </p:nvGraphicFramePr>
        <p:xfrm>
          <a:off x="5478175" y="340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설정 </a:t>
                      </a:r>
                      <a:r>
                        <a:rPr lang="ko" sz="1000"/>
                        <a:t>페이지로 이동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일자 클릭시 상세 일정 페이지로 이동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상세 챌린지 페이지로 이동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1" name="Google Shape;451;p27"/>
          <p:cNvGraphicFramePr/>
          <p:nvPr/>
        </p:nvGraphicFramePr>
        <p:xfrm>
          <a:off x="5491225" y="753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회원정보를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설정 클릭시 설정 페이지로 이동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챌린지 성공 시 획득한 뱃지를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수행한 챌린지 별로 통계 내어 그래프로 출력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캘린더에 개인 일정 및 챌린지 일정 표시,  일 클릭시 일정 세부 내용 출력창 띄움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참여 중인 챌린지 내역을 진행/종료/대기 로 구분해서 출력 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52" name="Google Shape;4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25" y="799550"/>
            <a:ext cx="2388975" cy="378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9275" y="799550"/>
            <a:ext cx="2388975" cy="37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7"/>
          <p:cNvSpPr txBox="1"/>
          <p:nvPr/>
        </p:nvSpPr>
        <p:spPr>
          <a:xfrm>
            <a:off x="1976225" y="75326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5" name="Google Shape;455;p27"/>
          <p:cNvSpPr txBox="1"/>
          <p:nvPr/>
        </p:nvSpPr>
        <p:spPr>
          <a:xfrm>
            <a:off x="3636625" y="138012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3825825" y="304832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③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6788" y="1508350"/>
            <a:ext cx="1784400" cy="282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50" y="714175"/>
            <a:ext cx="1482600" cy="1908574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8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10. 마이페이지</a:t>
            </a:r>
            <a:endParaRPr/>
          </a:p>
        </p:txBody>
      </p:sp>
      <p:graphicFrame>
        <p:nvGraphicFramePr>
          <p:cNvPr id="464" name="Google Shape;464;p28"/>
          <p:cNvGraphicFramePr/>
          <p:nvPr/>
        </p:nvGraphicFramePr>
        <p:xfrm>
          <a:off x="5465125" y="287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프로필 관리 페이지로 이동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1:1 문의하기 페이지로 이동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28"/>
          <p:cNvGraphicFramePr/>
          <p:nvPr/>
        </p:nvGraphicFramePr>
        <p:xfrm>
          <a:off x="5478175" y="94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설정에서 프로필 관리 페이지로 이동가능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프로필 관리 페이지에서 설정한 자세한 회원 정보 및 회원탈퇴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관리자와 1:1 문의 페이지로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로그아웃 버튼 클릭시 로그아웃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66" name="Google Shape;4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650" y="1508350"/>
            <a:ext cx="1784400" cy="282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8"/>
          <p:cNvPicPr preferRelativeResize="0"/>
          <p:nvPr/>
        </p:nvPicPr>
        <p:blipFill rotWithShape="1">
          <a:blip r:embed="rId4">
            <a:alphaModFix/>
          </a:blip>
          <a:srcRect b="29726" l="0" r="0" t="14207"/>
          <a:stretch/>
        </p:blipFill>
        <p:spPr>
          <a:xfrm>
            <a:off x="160650" y="2180800"/>
            <a:ext cx="1482600" cy="3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4650" y="1675150"/>
            <a:ext cx="1745675" cy="2476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p28"/>
          <p:cNvCxnSpPr/>
          <p:nvPr/>
        </p:nvCxnSpPr>
        <p:spPr>
          <a:xfrm>
            <a:off x="160650" y="2221075"/>
            <a:ext cx="148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0" name="Google Shape;47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2677" y="1598950"/>
            <a:ext cx="1745663" cy="250169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8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10-5. 설정</a:t>
            </a:r>
            <a:endParaRPr/>
          </a:p>
        </p:txBody>
      </p:sp>
      <p:pic>
        <p:nvPicPr>
          <p:cNvPr id="472" name="Google Shape;47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625" y="800145"/>
            <a:ext cx="1482600" cy="86251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8"/>
          <p:cNvSpPr txBox="1"/>
          <p:nvPr/>
        </p:nvSpPr>
        <p:spPr>
          <a:xfrm>
            <a:off x="817475" y="9757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74" name="Google Shape;474;p28"/>
          <p:cNvSpPr txBox="1"/>
          <p:nvPr/>
        </p:nvSpPr>
        <p:spPr>
          <a:xfrm>
            <a:off x="689100" y="131442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9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Architecture</a:t>
            </a:r>
            <a:endParaRPr/>
          </a:p>
        </p:txBody>
      </p:sp>
      <p:sp>
        <p:nvSpPr>
          <p:cNvPr id="480" name="Google Shape;480;p29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2-1. 인트로</a:t>
            </a:r>
            <a:endParaRPr/>
          </a:p>
        </p:txBody>
      </p:sp>
      <p:pic>
        <p:nvPicPr>
          <p:cNvPr descr="database_server" id="481" name="Google Shape;4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163" y="1308588"/>
            <a:ext cx="1064925" cy="1303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jith_stacked_servers.png" id="482" name="Google Shape;4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500" y="1402950"/>
            <a:ext cx="1002950" cy="10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542" y="1232163"/>
            <a:ext cx="579525" cy="1159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4" name="Google Shape;484;p29"/>
          <p:cNvGraphicFramePr/>
          <p:nvPr/>
        </p:nvGraphicFramePr>
        <p:xfrm>
          <a:off x="5897375" y="73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430925"/>
                <a:gridCol w="2647275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번호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700"/>
                        <a:t>기능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1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5" name="Google Shape;485;p29"/>
          <p:cNvSpPr txBox="1"/>
          <p:nvPr/>
        </p:nvSpPr>
        <p:spPr>
          <a:xfrm>
            <a:off x="156825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①</a:t>
            </a:r>
            <a:endParaRPr/>
          </a:p>
        </p:txBody>
      </p:sp>
      <p:sp>
        <p:nvSpPr>
          <p:cNvPr id="486" name="Google Shape;486;p29"/>
          <p:cNvSpPr txBox="1"/>
          <p:nvPr/>
        </p:nvSpPr>
        <p:spPr>
          <a:xfrm>
            <a:off x="69000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②</a:t>
            </a:r>
            <a:endParaRPr/>
          </a:p>
        </p:txBody>
      </p:sp>
      <p:sp>
        <p:nvSpPr>
          <p:cNvPr id="487" name="Google Shape;487;p29"/>
          <p:cNvSpPr txBox="1"/>
          <p:nvPr/>
        </p:nvSpPr>
        <p:spPr>
          <a:xfrm>
            <a:off x="1175275" y="80496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③</a:t>
            </a:r>
            <a:endParaRPr/>
          </a:p>
        </p:txBody>
      </p:sp>
      <p:sp>
        <p:nvSpPr>
          <p:cNvPr id="488" name="Google Shape;488;p29"/>
          <p:cNvSpPr txBox="1"/>
          <p:nvPr/>
        </p:nvSpPr>
        <p:spPr>
          <a:xfrm>
            <a:off x="1600975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④</a:t>
            </a:r>
            <a:endParaRPr/>
          </a:p>
        </p:txBody>
      </p:sp>
      <p:sp>
        <p:nvSpPr>
          <p:cNvPr id="489" name="Google Shape;489;p29"/>
          <p:cNvSpPr txBox="1"/>
          <p:nvPr/>
        </p:nvSpPr>
        <p:spPr>
          <a:xfrm>
            <a:off x="201870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⑤</a:t>
            </a:r>
            <a:endParaRPr/>
          </a:p>
        </p:txBody>
      </p:sp>
      <p:sp>
        <p:nvSpPr>
          <p:cNvPr id="490" name="Google Shape;490;p29"/>
          <p:cNvSpPr txBox="1"/>
          <p:nvPr/>
        </p:nvSpPr>
        <p:spPr>
          <a:xfrm>
            <a:off x="25119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⑥</a:t>
            </a:r>
            <a:endParaRPr/>
          </a:p>
        </p:txBody>
      </p:sp>
      <p:sp>
        <p:nvSpPr>
          <p:cNvPr id="491" name="Google Shape;491;p29"/>
          <p:cNvSpPr txBox="1"/>
          <p:nvPr/>
        </p:nvSpPr>
        <p:spPr>
          <a:xfrm>
            <a:off x="29395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⑦</a:t>
            </a:r>
            <a:endParaRPr/>
          </a:p>
        </p:txBody>
      </p:sp>
      <p:sp>
        <p:nvSpPr>
          <p:cNvPr id="492" name="Google Shape;492;p29"/>
          <p:cNvSpPr txBox="1"/>
          <p:nvPr/>
        </p:nvSpPr>
        <p:spPr>
          <a:xfrm>
            <a:off x="33671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⑧</a:t>
            </a:r>
            <a:endParaRPr/>
          </a:p>
        </p:txBody>
      </p:sp>
      <p:sp>
        <p:nvSpPr>
          <p:cNvPr id="493" name="Google Shape;493;p29"/>
          <p:cNvSpPr txBox="1"/>
          <p:nvPr/>
        </p:nvSpPr>
        <p:spPr>
          <a:xfrm>
            <a:off x="3794750" y="8049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⑨</a:t>
            </a:r>
            <a:endParaRPr/>
          </a:p>
        </p:txBody>
      </p:sp>
      <p:sp>
        <p:nvSpPr>
          <p:cNvPr id="494" name="Google Shape;494;p29"/>
          <p:cNvSpPr txBox="1"/>
          <p:nvPr/>
        </p:nvSpPr>
        <p:spPr>
          <a:xfrm>
            <a:off x="4245000" y="804975"/>
            <a:ext cx="3450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⑩</a:t>
            </a:r>
            <a:endParaRPr/>
          </a:p>
        </p:txBody>
      </p:sp>
      <p:pic>
        <p:nvPicPr>
          <p:cNvPr descr="2010-06-15_19%3B32%3B37.jpg" id="495" name="Google Shape;49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4545" y="1298745"/>
            <a:ext cx="1275950" cy="1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5766" y="1298750"/>
            <a:ext cx="1101084" cy="13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5975" y="2731700"/>
            <a:ext cx="686675" cy="6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4550" y="2688746"/>
            <a:ext cx="686675" cy="686657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29"/>
          <p:cNvSpPr txBox="1"/>
          <p:nvPr/>
        </p:nvSpPr>
        <p:spPr>
          <a:xfrm>
            <a:off x="3121288" y="415038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0" name="Google Shape;500;p29"/>
          <p:cNvSpPr txBox="1"/>
          <p:nvPr/>
        </p:nvSpPr>
        <p:spPr>
          <a:xfrm>
            <a:off x="3630050" y="411652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1" name="Google Shape;501;p29"/>
          <p:cNvSpPr txBox="1"/>
          <p:nvPr/>
        </p:nvSpPr>
        <p:spPr>
          <a:xfrm>
            <a:off x="4216463" y="415038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③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2" name="Google Shape;502;p29"/>
          <p:cNvSpPr txBox="1"/>
          <p:nvPr/>
        </p:nvSpPr>
        <p:spPr>
          <a:xfrm>
            <a:off x="4609738" y="421058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④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5067863" y="421058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⑤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4" name="Google Shape;504;p29"/>
          <p:cNvSpPr txBox="1"/>
          <p:nvPr/>
        </p:nvSpPr>
        <p:spPr>
          <a:xfrm>
            <a:off x="5311625" y="436071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⑥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0"/>
          <p:cNvCxnSpPr/>
          <p:nvPr/>
        </p:nvCxnSpPr>
        <p:spPr>
          <a:xfrm>
            <a:off x="5406725" y="2968725"/>
            <a:ext cx="0" cy="6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0"/>
          <p:cNvCxnSpPr/>
          <p:nvPr/>
        </p:nvCxnSpPr>
        <p:spPr>
          <a:xfrm>
            <a:off x="2509025" y="2128700"/>
            <a:ext cx="2908200" cy="2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 Menu Structure</a:t>
            </a:r>
            <a:endParaRPr/>
          </a:p>
        </p:txBody>
      </p:sp>
      <p:sp>
        <p:nvSpPr>
          <p:cNvPr id="63" name="Google Shape;63;p10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A-1. 메뉴 구조</a:t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627250" y="24256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sp>
        <p:nvSpPr>
          <p:cNvPr id="65" name="Google Shape;65;p10"/>
          <p:cNvSpPr txBox="1"/>
          <p:nvPr/>
        </p:nvSpPr>
        <p:spPr>
          <a:xfrm>
            <a:off x="627250" y="2654225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66" name="Google Shape;66;p10"/>
          <p:cNvGrpSpPr/>
          <p:nvPr/>
        </p:nvGrpSpPr>
        <p:grpSpPr>
          <a:xfrm>
            <a:off x="1927613" y="2572925"/>
            <a:ext cx="1170900" cy="413388"/>
            <a:chOff x="1923575" y="1701300"/>
            <a:chExt cx="1170900" cy="413388"/>
          </a:xfrm>
        </p:grpSpPr>
        <p:sp>
          <p:nvSpPr>
            <p:cNvPr id="67" name="Google Shape;67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</a:t>
              </a:r>
              <a:r>
                <a:rPr lang="ko" sz="600"/>
                <a:t>. 로그인 / 회원가입</a:t>
              </a:r>
              <a:endParaRPr sz="600"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로그인</a:t>
              </a:r>
              <a:endParaRPr sz="800"/>
            </a:p>
          </p:txBody>
        </p:sp>
      </p:grpSp>
      <p:grpSp>
        <p:nvGrpSpPr>
          <p:cNvPr id="69" name="Google Shape;69;p10"/>
          <p:cNvGrpSpPr/>
          <p:nvPr/>
        </p:nvGrpSpPr>
        <p:grpSpPr>
          <a:xfrm>
            <a:off x="4819325" y="2573256"/>
            <a:ext cx="1170900" cy="413388"/>
            <a:chOff x="1923575" y="1701300"/>
            <a:chExt cx="1170900" cy="413388"/>
          </a:xfrm>
        </p:grpSpPr>
        <p:sp>
          <p:nvSpPr>
            <p:cNvPr id="70" name="Google Shape;70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5. 둘러보기</a:t>
              </a:r>
              <a:endParaRPr sz="600"/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메인화면</a:t>
              </a:r>
              <a:endParaRPr sz="800"/>
            </a:p>
          </p:txBody>
        </p:sp>
      </p:grpSp>
      <p:grpSp>
        <p:nvGrpSpPr>
          <p:cNvPr id="72" name="Google Shape;72;p10"/>
          <p:cNvGrpSpPr/>
          <p:nvPr/>
        </p:nvGrpSpPr>
        <p:grpSpPr>
          <a:xfrm>
            <a:off x="1923575" y="1450662"/>
            <a:ext cx="1170900" cy="413388"/>
            <a:chOff x="1923575" y="1701300"/>
            <a:chExt cx="1170900" cy="413388"/>
          </a:xfrm>
        </p:grpSpPr>
        <p:sp>
          <p:nvSpPr>
            <p:cNvPr id="73" name="Google Shape;73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2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팝업화면</a:t>
              </a:r>
              <a:endParaRPr sz="800"/>
            </a:p>
          </p:txBody>
        </p:sp>
      </p:grpSp>
      <p:grpSp>
        <p:nvGrpSpPr>
          <p:cNvPr id="75" name="Google Shape;75;p10"/>
          <p:cNvGrpSpPr/>
          <p:nvPr/>
        </p:nvGrpSpPr>
        <p:grpSpPr>
          <a:xfrm>
            <a:off x="1923575" y="758800"/>
            <a:ext cx="1170900" cy="413388"/>
            <a:chOff x="1923575" y="1701300"/>
            <a:chExt cx="1170900" cy="413388"/>
          </a:xfrm>
        </p:grpSpPr>
        <p:sp>
          <p:nvSpPr>
            <p:cNvPr id="76" name="Google Shape;76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1.</a:t>
              </a:r>
              <a:endParaRPr sz="600"/>
            </a:p>
          </p:txBody>
        </p:sp>
        <p:sp>
          <p:nvSpPr>
            <p:cNvPr id="77" name="Google Shape;77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인트로</a:t>
              </a:r>
              <a:endParaRPr sz="800"/>
            </a:p>
          </p:txBody>
        </p:sp>
      </p:grpSp>
      <p:grpSp>
        <p:nvGrpSpPr>
          <p:cNvPr id="78" name="Google Shape;78;p10"/>
          <p:cNvGrpSpPr/>
          <p:nvPr/>
        </p:nvGrpSpPr>
        <p:grpSpPr>
          <a:xfrm>
            <a:off x="3373475" y="3635063"/>
            <a:ext cx="1170900" cy="413388"/>
            <a:chOff x="1923575" y="1701300"/>
            <a:chExt cx="1170900" cy="413388"/>
          </a:xfrm>
        </p:grpSpPr>
        <p:sp>
          <p:nvSpPr>
            <p:cNvPr id="79" name="Google Shape;79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5</a:t>
              </a:r>
              <a:r>
                <a:rPr lang="ko" sz="600"/>
                <a:t>-1.</a:t>
              </a:r>
              <a:endParaRPr sz="600"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가이드</a:t>
              </a:r>
              <a:endParaRPr sz="800"/>
            </a:p>
          </p:txBody>
        </p:sp>
      </p:grpSp>
      <p:cxnSp>
        <p:nvCxnSpPr>
          <p:cNvPr id="81" name="Google Shape;81;p10"/>
          <p:cNvCxnSpPr>
            <a:stCxn id="77" idx="2"/>
            <a:endCxn id="73" idx="0"/>
          </p:cNvCxnSpPr>
          <p:nvPr/>
        </p:nvCxnSpPr>
        <p:spPr>
          <a:xfrm>
            <a:off x="2509025" y="1172188"/>
            <a:ext cx="0" cy="27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0"/>
          <p:cNvCxnSpPr>
            <a:stCxn id="74" idx="2"/>
            <a:endCxn id="67" idx="0"/>
          </p:cNvCxnSpPr>
          <p:nvPr/>
        </p:nvCxnSpPr>
        <p:spPr>
          <a:xfrm>
            <a:off x="2509025" y="1864050"/>
            <a:ext cx="3900" cy="70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3" name="Google Shape;83;p10"/>
          <p:cNvGrpSpPr/>
          <p:nvPr/>
        </p:nvGrpSpPr>
        <p:grpSpPr>
          <a:xfrm>
            <a:off x="4821275" y="3635063"/>
            <a:ext cx="1170900" cy="413388"/>
            <a:chOff x="1923575" y="1701300"/>
            <a:chExt cx="1170900" cy="413388"/>
          </a:xfrm>
        </p:grpSpPr>
        <p:sp>
          <p:nvSpPr>
            <p:cNvPr id="84" name="Google Shape;84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5</a:t>
              </a:r>
              <a:r>
                <a:rPr lang="ko" sz="600"/>
                <a:t>-2.</a:t>
              </a:r>
              <a:endParaRPr sz="600"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카테고리</a:t>
              </a:r>
              <a:endParaRPr sz="800"/>
            </a:p>
          </p:txBody>
        </p:sp>
      </p:grpSp>
      <p:grpSp>
        <p:nvGrpSpPr>
          <p:cNvPr id="86" name="Google Shape;86;p10"/>
          <p:cNvGrpSpPr/>
          <p:nvPr/>
        </p:nvGrpSpPr>
        <p:grpSpPr>
          <a:xfrm>
            <a:off x="6269075" y="3635063"/>
            <a:ext cx="1170900" cy="413388"/>
            <a:chOff x="1923575" y="1701300"/>
            <a:chExt cx="1170900" cy="413388"/>
          </a:xfrm>
        </p:grpSpPr>
        <p:sp>
          <p:nvSpPr>
            <p:cNvPr id="87" name="Google Shape;87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5</a:t>
              </a:r>
              <a:r>
                <a:rPr lang="ko" sz="600"/>
                <a:t>-3.</a:t>
              </a:r>
              <a:endParaRPr sz="600"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챌린지 리스트</a:t>
              </a:r>
              <a:endParaRPr sz="800"/>
            </a:p>
          </p:txBody>
        </p:sp>
      </p:grpSp>
      <p:cxnSp>
        <p:nvCxnSpPr>
          <p:cNvPr id="89" name="Google Shape;89;p10"/>
          <p:cNvCxnSpPr/>
          <p:nvPr/>
        </p:nvCxnSpPr>
        <p:spPr>
          <a:xfrm>
            <a:off x="3948275" y="3295950"/>
            <a:ext cx="2895600" cy="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0"/>
          <p:cNvCxnSpPr/>
          <p:nvPr/>
        </p:nvCxnSpPr>
        <p:spPr>
          <a:xfrm flipH="1">
            <a:off x="6854379" y="3327213"/>
            <a:ext cx="300" cy="3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1" name="Google Shape;91;p10"/>
          <p:cNvCxnSpPr/>
          <p:nvPr/>
        </p:nvCxnSpPr>
        <p:spPr>
          <a:xfrm flipH="1">
            <a:off x="3958775" y="3295938"/>
            <a:ext cx="300" cy="3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0"/>
          <p:cNvCxnSpPr>
            <a:endCxn id="70" idx="0"/>
          </p:cNvCxnSpPr>
          <p:nvPr/>
        </p:nvCxnSpPr>
        <p:spPr>
          <a:xfrm flipH="1">
            <a:off x="5404775" y="2165256"/>
            <a:ext cx="2700" cy="40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3" name="Google Shape;93;p10"/>
          <p:cNvCxnSpPr/>
          <p:nvPr/>
        </p:nvCxnSpPr>
        <p:spPr>
          <a:xfrm>
            <a:off x="3115700" y="2649450"/>
            <a:ext cx="4164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4" name="Google Shape;94;p10"/>
          <p:cNvGrpSpPr/>
          <p:nvPr/>
        </p:nvGrpSpPr>
        <p:grpSpPr>
          <a:xfrm>
            <a:off x="3373475" y="2572925"/>
            <a:ext cx="1170900" cy="413388"/>
            <a:chOff x="1923575" y="1701300"/>
            <a:chExt cx="1170900" cy="413388"/>
          </a:xfrm>
        </p:grpSpPr>
        <p:sp>
          <p:nvSpPr>
            <p:cNvPr id="95" name="Google Shape;95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4</a:t>
              </a:r>
              <a:r>
                <a:rPr lang="ko" sz="600"/>
                <a:t>.회원가입</a:t>
              </a:r>
              <a:endParaRPr sz="600"/>
            </a:p>
          </p:txBody>
        </p:sp>
        <p:sp>
          <p:nvSpPr>
            <p:cNvPr id="96" name="Google Shape;96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자체적, sns로그인</a:t>
              </a:r>
              <a:endParaRPr sz="800"/>
            </a:p>
          </p:txBody>
        </p:sp>
      </p:grpSp>
      <p:grpSp>
        <p:nvGrpSpPr>
          <p:cNvPr id="97" name="Google Shape;97;p10"/>
          <p:cNvGrpSpPr/>
          <p:nvPr/>
        </p:nvGrpSpPr>
        <p:grpSpPr>
          <a:xfrm>
            <a:off x="6306075" y="4404638"/>
            <a:ext cx="1170900" cy="413388"/>
            <a:chOff x="1923575" y="1701300"/>
            <a:chExt cx="1170900" cy="413388"/>
          </a:xfrm>
        </p:grpSpPr>
        <p:sp>
          <p:nvSpPr>
            <p:cNvPr id="98" name="Google Shape;98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5-3-1.</a:t>
              </a:r>
              <a:endParaRPr sz="600"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챌린지 세부내용</a:t>
              </a:r>
              <a:endParaRPr sz="800"/>
            </a:p>
          </p:txBody>
        </p:sp>
      </p:grpSp>
      <p:cxnSp>
        <p:nvCxnSpPr>
          <p:cNvPr id="100" name="Google Shape;100;p10"/>
          <p:cNvCxnSpPr/>
          <p:nvPr/>
        </p:nvCxnSpPr>
        <p:spPr>
          <a:xfrm flipH="1">
            <a:off x="6823679" y="4048438"/>
            <a:ext cx="300" cy="30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01" name="Google Shape;101;p10"/>
          <p:cNvGrpSpPr/>
          <p:nvPr/>
        </p:nvGrpSpPr>
        <p:grpSpPr>
          <a:xfrm>
            <a:off x="1925675" y="3273225"/>
            <a:ext cx="1170900" cy="413388"/>
            <a:chOff x="1923575" y="1701300"/>
            <a:chExt cx="1170900" cy="413388"/>
          </a:xfrm>
        </p:grpSpPr>
        <p:sp>
          <p:nvSpPr>
            <p:cNvPr id="102" name="Google Shape;102;p10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3-</a:t>
              </a:r>
              <a:r>
                <a:rPr lang="ko" sz="600"/>
                <a:t>1.</a:t>
              </a:r>
              <a:endParaRPr sz="600"/>
            </a:p>
          </p:txBody>
        </p:sp>
        <p:sp>
          <p:nvSpPr>
            <p:cNvPr id="103" name="Google Shape;103;p10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비밀번호 찾기</a:t>
              </a:r>
              <a:endParaRPr sz="800"/>
            </a:p>
          </p:txBody>
        </p:sp>
      </p:grpSp>
      <p:cxnSp>
        <p:nvCxnSpPr>
          <p:cNvPr id="104" name="Google Shape;104;p10"/>
          <p:cNvCxnSpPr/>
          <p:nvPr/>
        </p:nvCxnSpPr>
        <p:spPr>
          <a:xfrm>
            <a:off x="2511125" y="2981213"/>
            <a:ext cx="0" cy="27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11"/>
          <p:cNvCxnSpPr/>
          <p:nvPr/>
        </p:nvCxnSpPr>
        <p:spPr>
          <a:xfrm>
            <a:off x="4567750" y="3103800"/>
            <a:ext cx="4800" cy="516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1"/>
          <p:cNvCxnSpPr/>
          <p:nvPr/>
        </p:nvCxnSpPr>
        <p:spPr>
          <a:xfrm>
            <a:off x="7805225" y="2248975"/>
            <a:ext cx="0" cy="4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1"/>
          <p:cNvCxnSpPr/>
          <p:nvPr/>
        </p:nvCxnSpPr>
        <p:spPr>
          <a:xfrm>
            <a:off x="5832975" y="3035150"/>
            <a:ext cx="4800" cy="516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1"/>
          <p:cNvCxnSpPr>
            <a:endCxn id="113" idx="0"/>
          </p:cNvCxnSpPr>
          <p:nvPr/>
        </p:nvCxnSpPr>
        <p:spPr>
          <a:xfrm>
            <a:off x="7100588" y="3326738"/>
            <a:ext cx="0" cy="1321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1"/>
          <p:cNvCxnSpPr>
            <a:endCxn id="115" idx="2"/>
          </p:cNvCxnSpPr>
          <p:nvPr/>
        </p:nvCxnSpPr>
        <p:spPr>
          <a:xfrm>
            <a:off x="3304925" y="3627313"/>
            <a:ext cx="0" cy="824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1"/>
          <p:cNvCxnSpPr/>
          <p:nvPr/>
        </p:nvCxnSpPr>
        <p:spPr>
          <a:xfrm flipH="1">
            <a:off x="2038650" y="3411200"/>
            <a:ext cx="2100" cy="1008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1"/>
          <p:cNvCxnSpPr/>
          <p:nvPr/>
        </p:nvCxnSpPr>
        <p:spPr>
          <a:xfrm flipH="1">
            <a:off x="790425" y="3149413"/>
            <a:ext cx="2100" cy="1008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1"/>
          <p:cNvCxnSpPr/>
          <p:nvPr/>
        </p:nvCxnSpPr>
        <p:spPr>
          <a:xfrm>
            <a:off x="1228525" y="2235300"/>
            <a:ext cx="636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1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A. Menu Structure</a:t>
            </a:r>
            <a:endParaRPr/>
          </a:p>
        </p:txBody>
      </p:sp>
      <p:sp>
        <p:nvSpPr>
          <p:cNvPr id="120" name="Google Shape;120;p11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A-1. 메뉴 구조</a:t>
            </a:r>
            <a:endParaRPr/>
          </a:p>
        </p:txBody>
      </p:sp>
      <p:grpSp>
        <p:nvGrpSpPr>
          <p:cNvPr id="121" name="Google Shape;121;p11"/>
          <p:cNvGrpSpPr/>
          <p:nvPr/>
        </p:nvGrpSpPr>
        <p:grpSpPr>
          <a:xfrm>
            <a:off x="188575" y="2162588"/>
            <a:ext cx="1170900" cy="413388"/>
            <a:chOff x="1923575" y="1701300"/>
            <a:chExt cx="1170900" cy="413388"/>
          </a:xfrm>
        </p:grpSpPr>
        <p:sp>
          <p:nvSpPr>
            <p:cNvPr id="122" name="Google Shape;122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6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메인</a:t>
              </a:r>
              <a:endParaRPr sz="800"/>
            </a:p>
          </p:txBody>
        </p:sp>
      </p:grpSp>
      <p:grpSp>
        <p:nvGrpSpPr>
          <p:cNvPr id="124" name="Google Shape;124;p11"/>
          <p:cNvGrpSpPr/>
          <p:nvPr/>
        </p:nvGrpSpPr>
        <p:grpSpPr>
          <a:xfrm>
            <a:off x="2152175" y="2158500"/>
            <a:ext cx="1170900" cy="413388"/>
            <a:chOff x="1923575" y="1701300"/>
            <a:chExt cx="1170900" cy="413388"/>
          </a:xfrm>
        </p:grpSpPr>
        <p:sp>
          <p:nvSpPr>
            <p:cNvPr id="125" name="Google Shape;125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7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개설</a:t>
              </a:r>
              <a:endParaRPr sz="800"/>
            </a:p>
          </p:txBody>
        </p:sp>
      </p:grpSp>
      <p:grpSp>
        <p:nvGrpSpPr>
          <p:cNvPr id="127" name="Google Shape;127;p11"/>
          <p:cNvGrpSpPr/>
          <p:nvPr/>
        </p:nvGrpSpPr>
        <p:grpSpPr>
          <a:xfrm>
            <a:off x="3986550" y="2158500"/>
            <a:ext cx="1170900" cy="413388"/>
            <a:chOff x="1923575" y="1701300"/>
            <a:chExt cx="1170900" cy="413388"/>
          </a:xfrm>
        </p:grpSpPr>
        <p:sp>
          <p:nvSpPr>
            <p:cNvPr id="128" name="Google Shape;128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8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인증</a:t>
              </a:r>
              <a:endParaRPr sz="800"/>
            </a:p>
          </p:txBody>
        </p:sp>
      </p:grpSp>
      <p:grpSp>
        <p:nvGrpSpPr>
          <p:cNvPr id="130" name="Google Shape;130;p11"/>
          <p:cNvGrpSpPr/>
          <p:nvPr/>
        </p:nvGrpSpPr>
        <p:grpSpPr>
          <a:xfrm>
            <a:off x="5249925" y="2158500"/>
            <a:ext cx="1170900" cy="413388"/>
            <a:chOff x="1923575" y="1701300"/>
            <a:chExt cx="1170900" cy="413388"/>
          </a:xfrm>
        </p:grpSpPr>
        <p:sp>
          <p:nvSpPr>
            <p:cNvPr id="131" name="Google Shape;131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9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피드</a:t>
              </a:r>
              <a:endParaRPr sz="800"/>
            </a:p>
          </p:txBody>
        </p:sp>
      </p:grpSp>
      <p:grpSp>
        <p:nvGrpSpPr>
          <p:cNvPr id="133" name="Google Shape;133;p11"/>
          <p:cNvGrpSpPr/>
          <p:nvPr/>
        </p:nvGrpSpPr>
        <p:grpSpPr>
          <a:xfrm>
            <a:off x="7219775" y="2162588"/>
            <a:ext cx="1170900" cy="413388"/>
            <a:chOff x="1923575" y="1701300"/>
            <a:chExt cx="1170900" cy="413388"/>
          </a:xfrm>
        </p:grpSpPr>
        <p:sp>
          <p:nvSpPr>
            <p:cNvPr id="134" name="Google Shape;134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10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마이페이지</a:t>
              </a:r>
              <a:endParaRPr sz="800"/>
            </a:p>
          </p:txBody>
        </p:sp>
      </p:grpSp>
      <p:grpSp>
        <p:nvGrpSpPr>
          <p:cNvPr id="136" name="Google Shape;136;p11"/>
          <p:cNvGrpSpPr/>
          <p:nvPr/>
        </p:nvGrpSpPr>
        <p:grpSpPr>
          <a:xfrm>
            <a:off x="189025" y="2920463"/>
            <a:ext cx="1170900" cy="418525"/>
            <a:chOff x="1923575" y="1701300"/>
            <a:chExt cx="1170900" cy="418525"/>
          </a:xfrm>
        </p:grpSpPr>
        <p:sp>
          <p:nvSpPr>
            <p:cNvPr id="137" name="Google Shape;137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6</a:t>
              </a:r>
              <a:r>
                <a:rPr lang="ko" sz="600"/>
                <a:t>-1.</a:t>
              </a:r>
              <a:endParaRPr sz="600"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1923575" y="1863925"/>
              <a:ext cx="1170900" cy="25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즐겨찾기</a:t>
              </a:r>
              <a:endParaRPr sz="800"/>
            </a:p>
          </p:txBody>
        </p:sp>
      </p:grpSp>
      <p:cxnSp>
        <p:nvCxnSpPr>
          <p:cNvPr id="139" name="Google Shape;139;p11"/>
          <p:cNvCxnSpPr>
            <a:stCxn id="123" idx="2"/>
            <a:endCxn id="137" idx="0"/>
          </p:cNvCxnSpPr>
          <p:nvPr/>
        </p:nvCxnSpPr>
        <p:spPr>
          <a:xfrm>
            <a:off x="774025" y="2575975"/>
            <a:ext cx="600" cy="34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11"/>
          <p:cNvCxnSpPr/>
          <p:nvPr/>
        </p:nvCxnSpPr>
        <p:spPr>
          <a:xfrm flipH="1" rot="10800000">
            <a:off x="2023450" y="2701375"/>
            <a:ext cx="1321500" cy="4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1"/>
          <p:cNvCxnSpPr>
            <a:endCxn id="142" idx="0"/>
          </p:cNvCxnSpPr>
          <p:nvPr/>
        </p:nvCxnSpPr>
        <p:spPr>
          <a:xfrm>
            <a:off x="2030400" y="2705950"/>
            <a:ext cx="9300" cy="21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3" name="Google Shape;143;p11"/>
          <p:cNvCxnSpPr>
            <a:stCxn id="126" idx="2"/>
          </p:cNvCxnSpPr>
          <p:nvPr/>
        </p:nvCxnSpPr>
        <p:spPr>
          <a:xfrm>
            <a:off x="2737625" y="2571888"/>
            <a:ext cx="600" cy="12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1"/>
          <p:cNvCxnSpPr/>
          <p:nvPr/>
        </p:nvCxnSpPr>
        <p:spPr>
          <a:xfrm>
            <a:off x="3337050" y="2701488"/>
            <a:ext cx="15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45" name="Google Shape;145;p11"/>
          <p:cNvGrpSpPr/>
          <p:nvPr/>
        </p:nvGrpSpPr>
        <p:grpSpPr>
          <a:xfrm>
            <a:off x="1454250" y="2918650"/>
            <a:ext cx="1170900" cy="413388"/>
            <a:chOff x="1923575" y="1701300"/>
            <a:chExt cx="1170900" cy="413388"/>
          </a:xfrm>
        </p:grpSpPr>
        <p:sp>
          <p:nvSpPr>
            <p:cNvPr id="142" name="Google Shape;142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7</a:t>
              </a:r>
              <a:r>
                <a:rPr lang="ko" sz="600"/>
                <a:t>-1.</a:t>
              </a:r>
              <a:endParaRPr sz="600"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공개챌린지</a:t>
              </a:r>
              <a:endParaRPr sz="800"/>
            </a:p>
          </p:txBody>
        </p:sp>
      </p:grpSp>
      <p:cxnSp>
        <p:nvCxnSpPr>
          <p:cNvPr id="147" name="Google Shape;147;p11"/>
          <p:cNvCxnSpPr>
            <a:stCxn id="146" idx="2"/>
            <a:endCxn id="148" idx="0"/>
          </p:cNvCxnSpPr>
          <p:nvPr/>
        </p:nvCxnSpPr>
        <p:spPr>
          <a:xfrm>
            <a:off x="2039700" y="3332038"/>
            <a:ext cx="0" cy="1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49" name="Google Shape;149;p11"/>
          <p:cNvGrpSpPr/>
          <p:nvPr/>
        </p:nvGrpSpPr>
        <p:grpSpPr>
          <a:xfrm>
            <a:off x="2719475" y="2907700"/>
            <a:ext cx="1170900" cy="413388"/>
            <a:chOff x="1923575" y="1701300"/>
            <a:chExt cx="1170900" cy="413388"/>
          </a:xfrm>
        </p:grpSpPr>
        <p:sp>
          <p:nvSpPr>
            <p:cNvPr id="150" name="Google Shape;150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7-2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비공개 챌린지</a:t>
              </a:r>
              <a:endParaRPr sz="800"/>
            </a:p>
          </p:txBody>
        </p:sp>
      </p:grpSp>
      <p:cxnSp>
        <p:nvCxnSpPr>
          <p:cNvPr id="152" name="Google Shape;152;p11"/>
          <p:cNvCxnSpPr>
            <a:stCxn id="151" idx="2"/>
            <a:endCxn id="153" idx="0"/>
          </p:cNvCxnSpPr>
          <p:nvPr/>
        </p:nvCxnSpPr>
        <p:spPr>
          <a:xfrm>
            <a:off x="3304925" y="3321088"/>
            <a:ext cx="0" cy="12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4" name="Google Shape;154;p11"/>
          <p:cNvSpPr txBox="1"/>
          <p:nvPr/>
        </p:nvSpPr>
        <p:spPr>
          <a:xfrm>
            <a:off x="7837825" y="917663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Category</a:t>
            </a:r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7837825" y="1146263"/>
            <a:ext cx="10560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로그인 후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156" name="Google Shape;156;p11"/>
          <p:cNvGrpSpPr/>
          <p:nvPr/>
        </p:nvGrpSpPr>
        <p:grpSpPr>
          <a:xfrm>
            <a:off x="3984700" y="2909763"/>
            <a:ext cx="1170900" cy="413388"/>
            <a:chOff x="1923575" y="1701300"/>
            <a:chExt cx="1170900" cy="413388"/>
          </a:xfrm>
        </p:grpSpPr>
        <p:sp>
          <p:nvSpPr>
            <p:cNvPr id="157" name="Google Shape;157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8</a:t>
              </a:r>
              <a:r>
                <a:rPr lang="ko" sz="600"/>
                <a:t>-1.</a:t>
              </a:r>
              <a:endParaRPr sz="600"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인증 화면</a:t>
              </a:r>
              <a:endParaRPr sz="800"/>
            </a:p>
          </p:txBody>
        </p:sp>
      </p:grpSp>
      <p:cxnSp>
        <p:nvCxnSpPr>
          <p:cNvPr id="159" name="Google Shape;159;p11"/>
          <p:cNvCxnSpPr>
            <a:stCxn id="129" idx="2"/>
            <a:endCxn id="157" idx="0"/>
          </p:cNvCxnSpPr>
          <p:nvPr/>
        </p:nvCxnSpPr>
        <p:spPr>
          <a:xfrm flipH="1">
            <a:off x="4570200" y="2571888"/>
            <a:ext cx="1800" cy="3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11"/>
          <p:cNvCxnSpPr>
            <a:stCxn id="132" idx="2"/>
            <a:endCxn id="161" idx="0"/>
          </p:cNvCxnSpPr>
          <p:nvPr/>
        </p:nvCxnSpPr>
        <p:spPr>
          <a:xfrm>
            <a:off x="5835375" y="2571888"/>
            <a:ext cx="0" cy="33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62" name="Google Shape;162;p11"/>
          <p:cNvGrpSpPr/>
          <p:nvPr/>
        </p:nvGrpSpPr>
        <p:grpSpPr>
          <a:xfrm>
            <a:off x="187600" y="802612"/>
            <a:ext cx="1170900" cy="413388"/>
            <a:chOff x="1923575" y="1701300"/>
            <a:chExt cx="1170900" cy="413388"/>
          </a:xfrm>
        </p:grpSpPr>
        <p:sp>
          <p:nvSpPr>
            <p:cNvPr id="163" name="Google Shape;163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3. 로그인 / 회원가입</a:t>
              </a:r>
              <a:endParaRPr sz="600"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로그인</a:t>
              </a:r>
              <a:endParaRPr sz="800"/>
            </a:p>
          </p:txBody>
        </p:sp>
      </p:grpSp>
      <p:cxnSp>
        <p:nvCxnSpPr>
          <p:cNvPr id="165" name="Google Shape;165;p11"/>
          <p:cNvCxnSpPr/>
          <p:nvPr/>
        </p:nvCxnSpPr>
        <p:spPr>
          <a:xfrm>
            <a:off x="130475" y="2009175"/>
            <a:ext cx="8804700" cy="13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11"/>
          <p:cNvGrpSpPr/>
          <p:nvPr/>
        </p:nvGrpSpPr>
        <p:grpSpPr>
          <a:xfrm>
            <a:off x="189550" y="1471787"/>
            <a:ext cx="1170900" cy="413388"/>
            <a:chOff x="1923575" y="1701300"/>
            <a:chExt cx="1170900" cy="413388"/>
          </a:xfrm>
        </p:grpSpPr>
        <p:sp>
          <p:nvSpPr>
            <p:cNvPr id="167" name="Google Shape;167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4</a:t>
              </a:r>
              <a:r>
                <a:rPr lang="ko" sz="600"/>
                <a:t>. 메인화면 메뉴</a:t>
              </a:r>
              <a:endParaRPr sz="600"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하단 메뉴</a:t>
              </a:r>
              <a:endParaRPr sz="800"/>
            </a:p>
          </p:txBody>
        </p:sp>
      </p:grpSp>
      <p:cxnSp>
        <p:nvCxnSpPr>
          <p:cNvPr id="169" name="Google Shape;169;p11"/>
          <p:cNvCxnSpPr>
            <a:endCxn id="167" idx="0"/>
          </p:cNvCxnSpPr>
          <p:nvPr/>
        </p:nvCxnSpPr>
        <p:spPr>
          <a:xfrm>
            <a:off x="772900" y="1215888"/>
            <a:ext cx="2100" cy="25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1"/>
          <p:cNvCxnSpPr>
            <a:stCxn id="168" idx="2"/>
            <a:endCxn id="122" idx="0"/>
          </p:cNvCxnSpPr>
          <p:nvPr/>
        </p:nvCxnSpPr>
        <p:spPr>
          <a:xfrm flipH="1">
            <a:off x="774100" y="1885175"/>
            <a:ext cx="900" cy="277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1" name="Google Shape;171;p11"/>
          <p:cNvGrpSpPr/>
          <p:nvPr/>
        </p:nvGrpSpPr>
        <p:grpSpPr>
          <a:xfrm>
            <a:off x="189025" y="3446725"/>
            <a:ext cx="1170900" cy="413388"/>
            <a:chOff x="1923575" y="1701300"/>
            <a:chExt cx="1170900" cy="413388"/>
          </a:xfrm>
        </p:grpSpPr>
        <p:sp>
          <p:nvSpPr>
            <p:cNvPr id="172" name="Google Shape;172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6</a:t>
              </a:r>
              <a:r>
                <a:rPr lang="ko" sz="600"/>
                <a:t>-2.</a:t>
              </a:r>
              <a:endParaRPr sz="600"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검색</a:t>
              </a:r>
              <a:endParaRPr sz="800"/>
            </a:p>
          </p:txBody>
        </p:sp>
      </p:grpSp>
      <p:grpSp>
        <p:nvGrpSpPr>
          <p:cNvPr id="174" name="Google Shape;174;p11"/>
          <p:cNvGrpSpPr/>
          <p:nvPr/>
        </p:nvGrpSpPr>
        <p:grpSpPr>
          <a:xfrm>
            <a:off x="189025" y="4020575"/>
            <a:ext cx="1170900" cy="413388"/>
            <a:chOff x="1923575" y="1701300"/>
            <a:chExt cx="1170900" cy="413388"/>
          </a:xfrm>
        </p:grpSpPr>
        <p:sp>
          <p:nvSpPr>
            <p:cNvPr id="175" name="Google Shape;175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6-3.</a:t>
              </a:r>
              <a:endParaRPr sz="600"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챌린지 세부내역</a:t>
              </a:r>
              <a:endParaRPr sz="800"/>
            </a:p>
          </p:txBody>
        </p:sp>
      </p:grpSp>
      <p:grpSp>
        <p:nvGrpSpPr>
          <p:cNvPr id="177" name="Google Shape;177;p11"/>
          <p:cNvGrpSpPr/>
          <p:nvPr/>
        </p:nvGrpSpPr>
        <p:grpSpPr>
          <a:xfrm>
            <a:off x="1454238" y="3446725"/>
            <a:ext cx="1170900" cy="413388"/>
            <a:chOff x="1923575" y="1701300"/>
            <a:chExt cx="1170900" cy="413388"/>
          </a:xfrm>
        </p:grpSpPr>
        <p:sp>
          <p:nvSpPr>
            <p:cNvPr id="148" name="Google Shape;148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7-1-1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챌린지 세부 정보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79" name="Google Shape;179;p11"/>
          <p:cNvGrpSpPr/>
          <p:nvPr/>
        </p:nvGrpSpPr>
        <p:grpSpPr>
          <a:xfrm>
            <a:off x="2719475" y="4038625"/>
            <a:ext cx="1170900" cy="413388"/>
            <a:chOff x="1923575" y="1701300"/>
            <a:chExt cx="1170900" cy="413388"/>
          </a:xfrm>
        </p:grpSpPr>
        <p:sp>
          <p:nvSpPr>
            <p:cNvPr id="180" name="Google Shape;180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7</a:t>
              </a:r>
              <a:r>
                <a:rPr lang="ko" sz="600"/>
                <a:t>-2-2.</a:t>
              </a:r>
              <a:endParaRPr sz="600"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800">
                  <a:solidFill>
                    <a:schemeClr val="dk1"/>
                  </a:solidFill>
                </a:rPr>
                <a:t>챌린지 등록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81" name="Google Shape;181;p11"/>
          <p:cNvGrpSpPr/>
          <p:nvPr/>
        </p:nvGrpSpPr>
        <p:grpSpPr>
          <a:xfrm>
            <a:off x="1454250" y="4038625"/>
            <a:ext cx="1170900" cy="413388"/>
            <a:chOff x="1923575" y="1701300"/>
            <a:chExt cx="1170900" cy="413388"/>
          </a:xfrm>
        </p:grpSpPr>
        <p:sp>
          <p:nvSpPr>
            <p:cNvPr id="182" name="Google Shape;182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7-1-2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챌린지 주제 제안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84" name="Google Shape;184;p11"/>
          <p:cNvGrpSpPr/>
          <p:nvPr/>
        </p:nvGrpSpPr>
        <p:grpSpPr>
          <a:xfrm>
            <a:off x="2719475" y="3446713"/>
            <a:ext cx="1170900" cy="413388"/>
            <a:chOff x="1923575" y="1701300"/>
            <a:chExt cx="1170900" cy="413388"/>
          </a:xfrm>
        </p:grpSpPr>
        <p:sp>
          <p:nvSpPr>
            <p:cNvPr id="153" name="Google Shape;153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7</a:t>
              </a:r>
              <a:r>
                <a:rPr lang="ko" sz="600"/>
                <a:t>-2-1.</a:t>
              </a:r>
              <a:endParaRPr sz="600"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진행중인 챌린지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86" name="Google Shape;186;p11"/>
          <p:cNvGrpSpPr/>
          <p:nvPr/>
        </p:nvGrpSpPr>
        <p:grpSpPr>
          <a:xfrm>
            <a:off x="5249925" y="2909763"/>
            <a:ext cx="1170900" cy="413388"/>
            <a:chOff x="1923575" y="1701300"/>
            <a:chExt cx="1170900" cy="413388"/>
          </a:xfrm>
        </p:grpSpPr>
        <p:sp>
          <p:nvSpPr>
            <p:cNvPr id="161" name="Google Shape;161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9-1-1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팔로잉 피드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88" name="Google Shape;188;p11"/>
          <p:cNvGrpSpPr/>
          <p:nvPr/>
        </p:nvGrpSpPr>
        <p:grpSpPr>
          <a:xfrm>
            <a:off x="5249925" y="3425038"/>
            <a:ext cx="1170900" cy="413388"/>
            <a:chOff x="1923575" y="1701300"/>
            <a:chExt cx="1170900" cy="413388"/>
          </a:xfrm>
        </p:grpSpPr>
        <p:sp>
          <p:nvSpPr>
            <p:cNvPr id="189" name="Google Shape;189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9-1-2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전체 피드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91" name="Google Shape;191;p11"/>
          <p:cNvGrpSpPr/>
          <p:nvPr/>
        </p:nvGrpSpPr>
        <p:grpSpPr>
          <a:xfrm>
            <a:off x="6515138" y="4485650"/>
            <a:ext cx="1170900" cy="413388"/>
            <a:chOff x="1923575" y="1701300"/>
            <a:chExt cx="1170900" cy="413388"/>
          </a:xfrm>
        </p:grpSpPr>
        <p:sp>
          <p:nvSpPr>
            <p:cNvPr id="192" name="Google Shape;192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10-4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도전 챌린지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93" name="Google Shape;193;p11"/>
          <p:cNvGrpSpPr/>
          <p:nvPr/>
        </p:nvGrpSpPr>
        <p:grpSpPr>
          <a:xfrm>
            <a:off x="6515150" y="3425038"/>
            <a:ext cx="1170900" cy="413388"/>
            <a:chOff x="1923575" y="1701300"/>
            <a:chExt cx="1170900" cy="413388"/>
          </a:xfrm>
        </p:grpSpPr>
        <p:sp>
          <p:nvSpPr>
            <p:cNvPr id="194" name="Google Shape;194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10-2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획득 습관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96" name="Google Shape;196;p11"/>
          <p:cNvGrpSpPr/>
          <p:nvPr/>
        </p:nvGrpSpPr>
        <p:grpSpPr>
          <a:xfrm>
            <a:off x="6515150" y="3955338"/>
            <a:ext cx="1170900" cy="413388"/>
            <a:chOff x="1923575" y="1701300"/>
            <a:chExt cx="1170900" cy="413388"/>
          </a:xfrm>
        </p:grpSpPr>
        <p:sp>
          <p:nvSpPr>
            <p:cNvPr id="197" name="Google Shape;197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10-3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매일기록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199" name="Google Shape;199;p11"/>
          <p:cNvGrpSpPr/>
          <p:nvPr/>
        </p:nvGrpSpPr>
        <p:grpSpPr>
          <a:xfrm>
            <a:off x="6515150" y="2909763"/>
            <a:ext cx="1170900" cy="413388"/>
            <a:chOff x="1923575" y="1701300"/>
            <a:chExt cx="1170900" cy="413388"/>
          </a:xfrm>
        </p:grpSpPr>
        <p:sp>
          <p:nvSpPr>
            <p:cNvPr id="200" name="Google Shape;200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10-1</a:t>
              </a:r>
              <a:r>
                <a:rPr lang="ko" sz="600"/>
                <a:t>.</a:t>
              </a:r>
              <a:endParaRPr sz="600"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획득 뱃지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cxnSp>
        <p:nvCxnSpPr>
          <p:cNvPr id="202" name="Google Shape;202;p11"/>
          <p:cNvCxnSpPr>
            <a:stCxn id="203" idx="0"/>
            <a:endCxn id="204" idx="0"/>
          </p:cNvCxnSpPr>
          <p:nvPr/>
        </p:nvCxnSpPr>
        <p:spPr>
          <a:xfrm>
            <a:off x="8426475" y="3620700"/>
            <a:ext cx="0" cy="1030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5" name="Google Shape;205;p11"/>
          <p:cNvGrpSpPr/>
          <p:nvPr/>
        </p:nvGrpSpPr>
        <p:grpSpPr>
          <a:xfrm>
            <a:off x="7841013" y="4488225"/>
            <a:ext cx="1170900" cy="413388"/>
            <a:chOff x="1923575" y="1701300"/>
            <a:chExt cx="1170900" cy="413388"/>
          </a:xfrm>
        </p:grpSpPr>
        <p:sp>
          <p:nvSpPr>
            <p:cNvPr id="206" name="Google Shape;206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10-5-3.</a:t>
              </a:r>
              <a:endParaRPr sz="600"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로그아웃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7841025" y="3958438"/>
            <a:ext cx="1170900" cy="413388"/>
            <a:chOff x="1923575" y="1701300"/>
            <a:chExt cx="1170900" cy="413388"/>
          </a:xfrm>
        </p:grpSpPr>
        <p:sp>
          <p:nvSpPr>
            <p:cNvPr id="208" name="Google Shape;208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10-5-2.</a:t>
              </a:r>
              <a:endParaRPr sz="600"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1:1 문의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210" name="Google Shape;210;p11"/>
          <p:cNvGrpSpPr/>
          <p:nvPr/>
        </p:nvGrpSpPr>
        <p:grpSpPr>
          <a:xfrm>
            <a:off x="7841025" y="3458113"/>
            <a:ext cx="1170900" cy="413388"/>
            <a:chOff x="1923575" y="1701300"/>
            <a:chExt cx="1170900" cy="413388"/>
          </a:xfrm>
        </p:grpSpPr>
        <p:sp>
          <p:nvSpPr>
            <p:cNvPr id="211" name="Google Shape;211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10-5-1.</a:t>
              </a:r>
              <a:endParaRPr sz="600"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프로필관리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cxnSp>
        <p:nvCxnSpPr>
          <p:cNvPr id="212" name="Google Shape;212;p11"/>
          <p:cNvCxnSpPr/>
          <p:nvPr/>
        </p:nvCxnSpPr>
        <p:spPr>
          <a:xfrm>
            <a:off x="7098750" y="2669613"/>
            <a:ext cx="1335600" cy="1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1"/>
          <p:cNvCxnSpPr/>
          <p:nvPr/>
        </p:nvCxnSpPr>
        <p:spPr>
          <a:xfrm>
            <a:off x="7096200" y="2660175"/>
            <a:ext cx="12000" cy="22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4" name="Google Shape;214;p11"/>
          <p:cNvCxnSpPr/>
          <p:nvPr/>
        </p:nvCxnSpPr>
        <p:spPr>
          <a:xfrm>
            <a:off x="8425725" y="2666275"/>
            <a:ext cx="15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215" name="Google Shape;215;p11"/>
          <p:cNvGrpSpPr/>
          <p:nvPr/>
        </p:nvGrpSpPr>
        <p:grpSpPr>
          <a:xfrm>
            <a:off x="3984700" y="3425038"/>
            <a:ext cx="1170900" cy="413388"/>
            <a:chOff x="1923575" y="1701300"/>
            <a:chExt cx="1170900" cy="413388"/>
          </a:xfrm>
        </p:grpSpPr>
        <p:sp>
          <p:nvSpPr>
            <p:cNvPr id="216" name="Google Shape;216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8-2.</a:t>
              </a:r>
              <a:endParaRPr sz="600"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채팅</a:t>
              </a:r>
              <a:endParaRPr sz="800"/>
            </a:p>
          </p:txBody>
        </p:sp>
      </p:grpSp>
      <p:grpSp>
        <p:nvGrpSpPr>
          <p:cNvPr id="218" name="Google Shape;218;p11"/>
          <p:cNvGrpSpPr/>
          <p:nvPr/>
        </p:nvGrpSpPr>
        <p:grpSpPr>
          <a:xfrm>
            <a:off x="7841025" y="2907700"/>
            <a:ext cx="1170900" cy="413388"/>
            <a:chOff x="1923575" y="1701300"/>
            <a:chExt cx="1170900" cy="413388"/>
          </a:xfrm>
        </p:grpSpPr>
        <p:sp>
          <p:nvSpPr>
            <p:cNvPr id="219" name="Google Shape;219;p11"/>
            <p:cNvSpPr/>
            <p:nvPr/>
          </p:nvSpPr>
          <p:spPr>
            <a:xfrm>
              <a:off x="1923575" y="1701300"/>
              <a:ext cx="1170900" cy="197100"/>
            </a:xfrm>
            <a:prstGeom prst="rect">
              <a:avLst/>
            </a:prstGeom>
            <a:solidFill>
              <a:srgbClr val="CCCCCC"/>
            </a:solidFill>
            <a:ln cap="flat" cmpd="sng" w="19050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/>
                <a:t>10-5.</a:t>
              </a:r>
              <a:endParaRPr sz="600"/>
            </a:p>
          </p:txBody>
        </p:sp>
        <p:sp>
          <p:nvSpPr>
            <p:cNvPr id="220" name="Google Shape;220;p11"/>
            <p:cNvSpPr/>
            <p:nvPr/>
          </p:nvSpPr>
          <p:spPr>
            <a:xfrm>
              <a:off x="1923575" y="1863888"/>
              <a:ext cx="1170900" cy="250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>
                  <a:solidFill>
                    <a:schemeClr val="dk1"/>
                  </a:solidFill>
                </a:rPr>
                <a:t>설정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cxnSp>
        <p:nvCxnSpPr>
          <p:cNvPr id="221" name="Google Shape;221;p11"/>
          <p:cNvCxnSpPr>
            <a:stCxn id="220" idx="2"/>
          </p:cNvCxnSpPr>
          <p:nvPr/>
        </p:nvCxnSpPr>
        <p:spPr>
          <a:xfrm>
            <a:off x="8426475" y="3321088"/>
            <a:ext cx="0" cy="14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12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370950"/>
              </a:tblGrid>
              <a:tr h="2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인트로 후 팝업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5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⧫ 앱이 실행되면 3초간 인트로 화면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인트로 종료 후 팝업창 출력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  - 자동 로그인 설정시 바로 탐색화면 출력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7" name="Google Shape;227;p12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인트로 / 2. 팝업화면</a:t>
            </a:r>
            <a:endParaRPr/>
          </a:p>
        </p:txBody>
      </p:sp>
      <p:sp>
        <p:nvSpPr>
          <p:cNvPr id="228" name="Google Shape;228;p12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1-1. 인트로 화면</a:t>
            </a:r>
            <a:endParaRPr/>
          </a:p>
        </p:txBody>
      </p:sp>
      <p:pic>
        <p:nvPicPr>
          <p:cNvPr id="229" name="Google Shape;22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00" y="791500"/>
            <a:ext cx="2209025" cy="392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0" name="Google Shape;230;p12"/>
          <p:cNvGraphicFramePr/>
          <p:nvPr/>
        </p:nvGraphicFramePr>
        <p:xfrm>
          <a:off x="5554350" y="2418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화면으로 전환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메인 화면으로 전환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1" name="Google Shape;23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75" y="1392388"/>
            <a:ext cx="1931875" cy="25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475" y="791500"/>
            <a:ext cx="2209025" cy="39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4825" y="982700"/>
            <a:ext cx="2209025" cy="34818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2928400" y="288341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3707750" y="292152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로그인 / 4. 회원가입</a:t>
            </a:r>
            <a:endParaRPr/>
          </a:p>
        </p:txBody>
      </p:sp>
      <p:pic>
        <p:nvPicPr>
          <p:cNvPr id="241" name="Google Shape;24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738" y="833350"/>
            <a:ext cx="2209025" cy="392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2" name="Google Shape;242;p13"/>
          <p:cNvGraphicFramePr/>
          <p:nvPr/>
        </p:nvGraphicFramePr>
        <p:xfrm>
          <a:off x="5541325" y="268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검증 후 탐색화면으로 전환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카카오톡  로그인 검증 후 탐색화면으로 전환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츄라이 일반 회원가입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3" name="Google Shape;243;p13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및 회원가입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로그인 처리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 - 일반 로그인, 카카오 로그인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자동로그인 체크박스를 체크 시 자동 연결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회원가입 클릭 시 회원가입 화면으로 전환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4" name="Google Shape;24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800" y="982700"/>
            <a:ext cx="2076900" cy="3418500"/>
          </a:xfrm>
          <a:prstGeom prst="rect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75" y="833350"/>
            <a:ext cx="2209025" cy="39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800" y="1025175"/>
            <a:ext cx="2076900" cy="33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3"/>
          <p:cNvSpPr txBox="1"/>
          <p:nvPr/>
        </p:nvSpPr>
        <p:spPr>
          <a:xfrm>
            <a:off x="624075" y="287063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624075" y="3297850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3305350" y="130336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③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. 둘러보기</a:t>
            </a:r>
            <a:endParaRPr/>
          </a:p>
        </p:txBody>
      </p:sp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11291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-1. 가이드/ 5-2. 카테고리 / 5-3. 챌린지 리스트</a:t>
            </a:r>
            <a:endParaRPr/>
          </a:p>
        </p:txBody>
      </p:sp>
      <p:graphicFrame>
        <p:nvGraphicFramePr>
          <p:cNvPr id="256" name="Google Shape;256;p14"/>
          <p:cNvGraphicFramePr/>
          <p:nvPr/>
        </p:nvGraphicFramePr>
        <p:xfrm>
          <a:off x="5541325" y="250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가이드 화면전환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카테고리 선택 시 해당 카테고리 내 챌린지만 출력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챌린지 선택 시 해당 챌린지 세부화면 출력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14"/>
          <p:cNvGraphicFramePr/>
          <p:nvPr/>
        </p:nvGraphicFramePr>
        <p:xfrm>
          <a:off x="555437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370950"/>
              </a:tblGrid>
              <a:tr h="25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전 메인화면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4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가이드와 현재 진행중인 챌린지 출력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가이드 선택 시 어플소개 및 설명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챌린지 선택 시 세부내역 출력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8" name="Google Shape;2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063" y="790338"/>
            <a:ext cx="2209025" cy="39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38" y="791488"/>
            <a:ext cx="2209025" cy="392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 b="0" l="0" r="0" t="8483"/>
          <a:stretch/>
        </p:blipFill>
        <p:spPr>
          <a:xfrm>
            <a:off x="338163" y="1034650"/>
            <a:ext cx="2130000" cy="32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8750" y="985488"/>
            <a:ext cx="2045675" cy="31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 txBox="1"/>
          <p:nvPr/>
        </p:nvSpPr>
        <p:spPr>
          <a:xfrm>
            <a:off x="624075" y="1234713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22175" y="1999700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198375" y="303618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③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. 메인</a:t>
            </a:r>
            <a:endParaRPr/>
          </a:p>
        </p:txBody>
      </p:sp>
      <p:pic>
        <p:nvPicPr>
          <p:cNvPr id="270" name="Google Shape;2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00" y="791500"/>
            <a:ext cx="2209025" cy="392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15"/>
          <p:cNvGraphicFramePr/>
          <p:nvPr/>
        </p:nvGraphicFramePr>
        <p:xfrm>
          <a:off x="3074225" y="25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811000"/>
                <a:gridCol w="492620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즐겨찾기한 챌린지 모아보기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선택한 카테고리 챌린지 모아보기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/>
                        <a:t>챌린지 선택 시 세부화면으로 전환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검색화면 전환, 키워드 및 필터 통해 검색 가능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15"/>
          <p:cNvGraphicFramePr/>
          <p:nvPr/>
        </p:nvGraphicFramePr>
        <p:xfrm>
          <a:off x="3074225" y="79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573720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후 메인화면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하단 메뉴생성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챌린지 즐겨찾기 가능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/>
                        <a:t>챌린지를 검색 할 수 있는 돋보기 아이콘 생성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3" name="Google Shape;2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00" y="957000"/>
            <a:ext cx="2119775" cy="34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5"/>
          <p:cNvSpPr txBox="1"/>
          <p:nvPr/>
        </p:nvSpPr>
        <p:spPr>
          <a:xfrm>
            <a:off x="2025750" y="79148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128200" y="133407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②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298175" y="2175100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③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1550525" y="3189688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④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1976225" y="957000"/>
            <a:ext cx="3891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▣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type="title"/>
          </p:nvPr>
        </p:nvSpPr>
        <p:spPr>
          <a:xfrm>
            <a:off x="1049774" y="-33865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6. 메인</a:t>
            </a:r>
            <a:endParaRPr/>
          </a:p>
        </p:txBody>
      </p:sp>
      <p:sp>
        <p:nvSpPr>
          <p:cNvPr id="284" name="Google Shape;284;p16"/>
          <p:cNvSpPr txBox="1"/>
          <p:nvPr>
            <p:ph idx="1" type="subTitle"/>
          </p:nvPr>
        </p:nvSpPr>
        <p:spPr>
          <a:xfrm>
            <a:off x="1052900" y="210313"/>
            <a:ext cx="7582800" cy="3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-2. 검색 화면</a:t>
            </a:r>
            <a:endParaRPr/>
          </a:p>
        </p:txBody>
      </p:sp>
      <p:pic>
        <p:nvPicPr>
          <p:cNvPr id="285" name="Google Shape;2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738" y="791488"/>
            <a:ext cx="2209025" cy="3927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6" name="Google Shape;286;p16"/>
          <p:cNvGraphicFramePr/>
          <p:nvPr/>
        </p:nvGraphicFramePr>
        <p:xfrm>
          <a:off x="4703125" y="315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480200"/>
                <a:gridCol w="2916850"/>
              </a:tblGrid>
              <a:tr h="2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번호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필터 페이지로 이동</a:t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7" name="Google Shape;287;p16"/>
          <p:cNvGraphicFramePr/>
          <p:nvPr/>
        </p:nvGraphicFramePr>
        <p:xfrm>
          <a:off x="4716175" y="86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{C885EF88-8ACF-487A-ABE7-BAB0EA2CF7D3}</a:tableStyleId>
              </a:tblPr>
              <a:tblGrid>
                <a:gridCol w="3370950"/>
              </a:tblGrid>
              <a:tr h="18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20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검색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키워드 관련 챌린지 목록 출력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필터 클릭시 검색 조건 설정 가능한 페이지로 이동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챌린지 즐겨찾기에 추가 가능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⧫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챌린지 리스트 출력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8" name="Google Shape;2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750" y="942750"/>
            <a:ext cx="2209025" cy="34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6"/>
          <p:cNvSpPr txBox="1"/>
          <p:nvPr/>
        </p:nvSpPr>
        <p:spPr>
          <a:xfrm>
            <a:off x="2466600" y="1425225"/>
            <a:ext cx="425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①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