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3A7AD5-536D-40A1-800D-3C62E13C7105}">
  <a:tblStyle styleId="{623A7AD5-536D-40A1-800D-3C62E13C71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923e20077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923e2007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918080b0e_2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918080b0e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a74827fe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a74827f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e874bc1a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e874bc1a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eba7b2ab_12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8eba7b2ab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a05bc4f74_2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a05bc4f7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e874bc1a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e874bc1a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eef1da6b_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eef1da6b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23e2007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923e20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923e20077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923e200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923e20077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923e200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923e20077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923e2007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kimirane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556791" y="485736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-726"/>
            <a:ext cx="9144000" cy="24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272025" y="-65746"/>
            <a:ext cx="839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000"/>
              <a:t>대표화면</a:t>
            </a:r>
            <a:endParaRPr b="0" sz="1000"/>
          </a:p>
        </p:txBody>
      </p:sp>
      <p:cxnSp>
        <p:nvCxnSpPr>
          <p:cNvPr id="26" name="Google Shape;26;p5"/>
          <p:cNvCxnSpPr/>
          <p:nvPr/>
        </p:nvCxnSpPr>
        <p:spPr>
          <a:xfrm>
            <a:off x="-9066" y="265771"/>
            <a:ext cx="9156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 txBox="1"/>
          <p:nvPr/>
        </p:nvSpPr>
        <p:spPr>
          <a:xfrm>
            <a:off x="272025" y="204655"/>
            <a:ext cx="839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000"/>
              <a:t>세부화면</a:t>
            </a:r>
            <a:endParaRPr b="0" sz="1000"/>
          </a:p>
        </p:txBody>
      </p:sp>
      <p:cxnSp>
        <p:nvCxnSpPr>
          <p:cNvPr id="28" name="Google Shape;28;p5"/>
          <p:cNvCxnSpPr/>
          <p:nvPr/>
        </p:nvCxnSpPr>
        <p:spPr>
          <a:xfrm>
            <a:off x="-9066" y="533168"/>
            <a:ext cx="9156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5"/>
          <p:cNvCxnSpPr/>
          <p:nvPr/>
        </p:nvCxnSpPr>
        <p:spPr>
          <a:xfrm>
            <a:off x="1008030" y="28785"/>
            <a:ext cx="0" cy="19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1008030" y="302223"/>
            <a:ext cx="0" cy="19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 sz="1100"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7584784" y="4988710"/>
            <a:ext cx="985127" cy="1346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Dream Company</a:t>
            </a:r>
          </a:p>
        </p:txBody>
      </p:sp>
      <p:cxnSp>
        <p:nvCxnSpPr>
          <p:cNvPr id="34" name="Google Shape;34;p5"/>
          <p:cNvCxnSpPr/>
          <p:nvPr/>
        </p:nvCxnSpPr>
        <p:spPr>
          <a:xfrm>
            <a:off x="73063" y="647175"/>
            <a:ext cx="0" cy="427980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62625" y="647175"/>
            <a:ext cx="90084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62625" y="4914375"/>
            <a:ext cx="90084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>
            <a:off x="9064663" y="647175"/>
            <a:ext cx="0" cy="427980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6.jpg"/><Relationship Id="rId5" Type="http://schemas.openxmlformats.org/officeDocument/2006/relationships/image" Target="../media/image14.png"/><Relationship Id="rId6" Type="http://schemas.openxmlformats.org/officeDocument/2006/relationships/image" Target="../media/image11.jp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 화면설계서</a:t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2019.11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@@@유진아 우리꺼야@@@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sp>
        <p:nvSpPr>
          <p:cNvPr id="210" name="Google Shape;210;p17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3-5. Q&amp;A 사이드 메뉴</a:t>
            </a:r>
            <a:endParaRPr/>
          </a:p>
        </p:txBody>
      </p:sp>
      <p:graphicFrame>
        <p:nvGraphicFramePr>
          <p:cNvPr id="211" name="Google Shape;211;p17"/>
          <p:cNvGraphicFramePr/>
          <p:nvPr/>
        </p:nvGraphicFramePr>
        <p:xfrm>
          <a:off x="5554375" y="332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회원들의 Q&amp;A 내역 조회, 답변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처리 완료된 Q&amp;A 조회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17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Q &amp; A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3" name="Google Shape;2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00" y="791500"/>
            <a:ext cx="5097283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13" y="-450790"/>
            <a:ext cx="4232600" cy="321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400" y="-449887"/>
            <a:ext cx="4230201" cy="3217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600" y="4260338"/>
            <a:ext cx="3934825" cy="29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6575" y="2997676"/>
            <a:ext cx="4126826" cy="313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9125" y="2768250"/>
            <a:ext cx="4126826" cy="31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00" y="708763"/>
            <a:ext cx="6302226" cy="431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Architecture</a:t>
            </a:r>
            <a:endParaRPr/>
          </a:p>
        </p:txBody>
      </p:sp>
      <p:sp>
        <p:nvSpPr>
          <p:cNvPr id="239" name="Google Shape;239;p20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2-1. 인트로</a:t>
            </a:r>
            <a:endParaRPr/>
          </a:p>
        </p:txBody>
      </p:sp>
      <p:pic>
        <p:nvPicPr>
          <p:cNvPr descr="database_server" id="240" name="Google Shape;2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173" y="1308598"/>
            <a:ext cx="877825" cy="1074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jith_stacked_servers.png" id="241" name="Google Shape;2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500" y="1402950"/>
            <a:ext cx="1002950" cy="10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542" y="1232163"/>
            <a:ext cx="579525" cy="1159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20"/>
          <p:cNvGraphicFramePr/>
          <p:nvPr/>
        </p:nvGraphicFramePr>
        <p:xfrm>
          <a:off x="5897375" y="73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30925"/>
                <a:gridCol w="2647275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번호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기능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4" name="Google Shape;244;p20"/>
          <p:cNvSpPr txBox="1"/>
          <p:nvPr/>
        </p:nvSpPr>
        <p:spPr>
          <a:xfrm>
            <a:off x="156825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69000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1175275" y="80496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1600975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201870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25119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29395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33671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37947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</a:t>
            </a:r>
            <a:endParaRPr/>
          </a:p>
        </p:txBody>
      </p:sp>
      <p:sp>
        <p:nvSpPr>
          <p:cNvPr id="253" name="Google Shape;253;p20"/>
          <p:cNvSpPr txBox="1"/>
          <p:nvPr/>
        </p:nvSpPr>
        <p:spPr>
          <a:xfrm>
            <a:off x="4245000" y="804975"/>
            <a:ext cx="345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</a:t>
            </a:r>
            <a:endParaRPr/>
          </a:p>
        </p:txBody>
      </p:sp>
      <p:pic>
        <p:nvPicPr>
          <p:cNvPr descr="2010-06-15_19%3B32%3B37.jpg" id="254" name="Google Shape;25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545" y="1298745"/>
            <a:ext cx="1275950" cy="13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5766" y="1298750"/>
            <a:ext cx="1101084" cy="13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975" y="2731700"/>
            <a:ext cx="686675" cy="6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4550" y="2688746"/>
            <a:ext cx="686675" cy="68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graphicFrame>
        <p:nvGraphicFramePr>
          <p:cNvPr id="55" name="Google Shape;55;p9"/>
          <p:cNvGraphicFramePr/>
          <p:nvPr/>
        </p:nvGraphicFramePr>
        <p:xfrm>
          <a:off x="952500" y="9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513400"/>
                <a:gridCol w="1004775"/>
                <a:gridCol w="889800"/>
                <a:gridCol w="4831025"/>
              </a:tblGrid>
              <a:tr h="1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버전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변경내용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2019.11.18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최초 작성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2019.11.18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>
            <a:endCxn id="61" idx="0"/>
          </p:cNvCxnSpPr>
          <p:nvPr/>
        </p:nvCxnSpPr>
        <p:spPr>
          <a:xfrm flipH="1">
            <a:off x="6702125" y="3206113"/>
            <a:ext cx="2100" cy="10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0"/>
          <p:cNvCxnSpPr>
            <a:endCxn id="63" idx="0"/>
          </p:cNvCxnSpPr>
          <p:nvPr/>
        </p:nvCxnSpPr>
        <p:spPr>
          <a:xfrm flipH="1">
            <a:off x="5254325" y="3206113"/>
            <a:ext cx="2100" cy="10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>
            <a:endCxn id="65" idx="0"/>
          </p:cNvCxnSpPr>
          <p:nvPr/>
        </p:nvCxnSpPr>
        <p:spPr>
          <a:xfrm flipH="1">
            <a:off x="3805475" y="3206113"/>
            <a:ext cx="2100" cy="10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0"/>
          <p:cNvCxnSpPr>
            <a:endCxn id="67" idx="0"/>
          </p:cNvCxnSpPr>
          <p:nvPr/>
        </p:nvCxnSpPr>
        <p:spPr>
          <a:xfrm flipH="1">
            <a:off x="2356625" y="3206113"/>
            <a:ext cx="2100" cy="10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0"/>
          <p:cNvCxnSpPr/>
          <p:nvPr/>
        </p:nvCxnSpPr>
        <p:spPr>
          <a:xfrm>
            <a:off x="2356625" y="2168850"/>
            <a:ext cx="0" cy="6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0"/>
          <p:cNvCxnSpPr/>
          <p:nvPr/>
        </p:nvCxnSpPr>
        <p:spPr>
          <a:xfrm>
            <a:off x="2743425" y="1063300"/>
            <a:ext cx="634200" cy="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0"/>
          <p:cNvCxnSpPr/>
          <p:nvPr/>
        </p:nvCxnSpPr>
        <p:spPr>
          <a:xfrm>
            <a:off x="2356625" y="1863888"/>
            <a:ext cx="1876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0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 Menu Structure</a:t>
            </a:r>
            <a:endParaRPr/>
          </a:p>
        </p:txBody>
      </p:sp>
      <p:sp>
        <p:nvSpPr>
          <p:cNvPr id="72" name="Google Shape;72;p10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A-1. 메뉴 구조</a:t>
            </a:r>
            <a:endParaRPr/>
          </a:p>
        </p:txBody>
      </p:sp>
      <p:sp>
        <p:nvSpPr>
          <p:cNvPr id="73" name="Google Shape;73;p10"/>
          <p:cNvSpPr txBox="1"/>
          <p:nvPr/>
        </p:nvSpPr>
        <p:spPr>
          <a:xfrm>
            <a:off x="474850" y="16636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Category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474850" y="18922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대표화면</a:t>
            </a:r>
            <a:endParaRPr sz="1000"/>
          </a:p>
        </p:txBody>
      </p:sp>
      <p:sp>
        <p:nvSpPr>
          <p:cNvPr id="75" name="Google Shape;75;p10"/>
          <p:cNvSpPr txBox="1"/>
          <p:nvPr/>
        </p:nvSpPr>
        <p:spPr>
          <a:xfrm>
            <a:off x="474850" y="25780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Category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474850" y="28066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세부화면</a:t>
            </a:r>
            <a:endParaRPr sz="1000"/>
          </a:p>
        </p:txBody>
      </p:sp>
      <p:cxnSp>
        <p:nvCxnSpPr>
          <p:cNvPr id="77" name="Google Shape;77;p10"/>
          <p:cNvCxnSpPr/>
          <p:nvPr/>
        </p:nvCxnSpPr>
        <p:spPr>
          <a:xfrm>
            <a:off x="600300" y="2331300"/>
            <a:ext cx="764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78" name="Google Shape;78;p10"/>
          <p:cNvGrpSpPr/>
          <p:nvPr/>
        </p:nvGrpSpPr>
        <p:grpSpPr>
          <a:xfrm>
            <a:off x="1771175" y="1777500"/>
            <a:ext cx="1170900" cy="413388"/>
            <a:chOff x="1923575" y="1701300"/>
            <a:chExt cx="1170900" cy="413388"/>
          </a:xfrm>
        </p:grpSpPr>
        <p:sp>
          <p:nvSpPr>
            <p:cNvPr id="79" name="Google Shape;79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</a:t>
              </a:r>
              <a:r>
                <a:rPr lang="ko" sz="600"/>
                <a:t>. </a:t>
              </a:r>
              <a:r>
                <a:rPr lang="ko" sz="600">
                  <a:solidFill>
                    <a:schemeClr val="dk1"/>
                  </a:solidFill>
                </a:rPr>
                <a:t>메인화면 메뉴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상단 메뉴</a:t>
              </a:r>
              <a:endParaRPr sz="800"/>
            </a:p>
          </p:txBody>
        </p:sp>
      </p:grpSp>
      <p:grpSp>
        <p:nvGrpSpPr>
          <p:cNvPr id="81" name="Google Shape;81;p10"/>
          <p:cNvGrpSpPr/>
          <p:nvPr/>
        </p:nvGrpSpPr>
        <p:grpSpPr>
          <a:xfrm>
            <a:off x="3218975" y="1777500"/>
            <a:ext cx="1170900" cy="413388"/>
            <a:chOff x="1923575" y="1701300"/>
            <a:chExt cx="1170900" cy="413388"/>
          </a:xfrm>
        </p:grpSpPr>
        <p:sp>
          <p:nvSpPr>
            <p:cNvPr id="82" name="Google Shape;82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4</a:t>
              </a:r>
              <a:r>
                <a:rPr lang="ko" sz="600"/>
                <a:t>. </a:t>
              </a:r>
              <a:endParaRPr sz="600"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관리자 채팅</a:t>
              </a:r>
              <a:endParaRPr sz="800"/>
            </a:p>
          </p:txBody>
        </p:sp>
      </p:grpSp>
      <p:grpSp>
        <p:nvGrpSpPr>
          <p:cNvPr id="84" name="Google Shape;84;p10"/>
          <p:cNvGrpSpPr/>
          <p:nvPr/>
        </p:nvGrpSpPr>
        <p:grpSpPr>
          <a:xfrm>
            <a:off x="1771175" y="993462"/>
            <a:ext cx="1170900" cy="413388"/>
            <a:chOff x="1923575" y="1701300"/>
            <a:chExt cx="1170900" cy="413388"/>
          </a:xfrm>
        </p:grpSpPr>
        <p:sp>
          <p:nvSpPr>
            <p:cNvPr id="85" name="Google Shape;85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1. </a:t>
              </a:r>
              <a:r>
                <a:rPr lang="ko" sz="600"/>
                <a:t>로그인 화면 </a:t>
              </a:r>
              <a:endParaRPr sz="60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로그인</a:t>
              </a:r>
              <a:endParaRPr sz="800"/>
            </a:p>
          </p:txBody>
        </p:sp>
      </p:grpSp>
      <p:grpSp>
        <p:nvGrpSpPr>
          <p:cNvPr id="87" name="Google Shape;87;p10"/>
          <p:cNvGrpSpPr/>
          <p:nvPr/>
        </p:nvGrpSpPr>
        <p:grpSpPr>
          <a:xfrm>
            <a:off x="3218975" y="993462"/>
            <a:ext cx="1170900" cy="413388"/>
            <a:chOff x="1923575" y="1701300"/>
            <a:chExt cx="1170900" cy="413388"/>
          </a:xfrm>
        </p:grpSpPr>
        <p:sp>
          <p:nvSpPr>
            <p:cNvPr id="88" name="Google Shape;88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2</a:t>
              </a:r>
              <a:r>
                <a:rPr lang="ko" sz="600"/>
                <a:t>. 회원가입</a:t>
              </a:r>
              <a:endParaRPr sz="600"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데이터베이스로 생성</a:t>
              </a:r>
              <a:endParaRPr sz="800"/>
            </a:p>
          </p:txBody>
        </p:sp>
      </p:grpSp>
      <p:grpSp>
        <p:nvGrpSpPr>
          <p:cNvPr id="90" name="Google Shape;90;p10"/>
          <p:cNvGrpSpPr/>
          <p:nvPr/>
        </p:nvGrpSpPr>
        <p:grpSpPr>
          <a:xfrm>
            <a:off x="1773275" y="2852688"/>
            <a:ext cx="1170900" cy="413388"/>
            <a:chOff x="1923575" y="1701300"/>
            <a:chExt cx="1170900" cy="413388"/>
          </a:xfrm>
        </p:grpSpPr>
        <p:sp>
          <p:nvSpPr>
            <p:cNvPr id="91" name="Google Shape;91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</a:t>
              </a:r>
              <a:r>
                <a:rPr lang="ko" sz="600"/>
                <a:t>-1.</a:t>
              </a:r>
              <a:endParaRPr sz="600"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계정 관리</a:t>
              </a:r>
              <a:endParaRPr sz="800"/>
            </a:p>
          </p:txBody>
        </p:sp>
      </p:grpSp>
      <p:grpSp>
        <p:nvGrpSpPr>
          <p:cNvPr id="93" name="Google Shape;93;p10"/>
          <p:cNvGrpSpPr/>
          <p:nvPr/>
        </p:nvGrpSpPr>
        <p:grpSpPr>
          <a:xfrm>
            <a:off x="3221075" y="2873063"/>
            <a:ext cx="1170900" cy="413388"/>
            <a:chOff x="1923575" y="1701300"/>
            <a:chExt cx="1170900" cy="413388"/>
          </a:xfrm>
        </p:grpSpPr>
        <p:sp>
          <p:nvSpPr>
            <p:cNvPr id="94" name="Google Shape;94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</a:t>
              </a:r>
              <a:r>
                <a:rPr lang="ko" sz="600"/>
                <a:t>-2.</a:t>
              </a:r>
              <a:endParaRPr sz="600"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챌린지 관리</a:t>
              </a:r>
              <a:endParaRPr sz="800"/>
            </a:p>
          </p:txBody>
        </p:sp>
      </p:grpSp>
      <p:cxnSp>
        <p:nvCxnSpPr>
          <p:cNvPr id="96" name="Google Shape;96;p10"/>
          <p:cNvCxnSpPr>
            <a:stCxn id="86" idx="2"/>
            <a:endCxn id="79" idx="0"/>
          </p:cNvCxnSpPr>
          <p:nvPr/>
        </p:nvCxnSpPr>
        <p:spPr>
          <a:xfrm>
            <a:off x="2356625" y="1406850"/>
            <a:ext cx="0" cy="3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7" name="Google Shape;97;p10"/>
          <p:cNvGrpSpPr/>
          <p:nvPr/>
        </p:nvGrpSpPr>
        <p:grpSpPr>
          <a:xfrm>
            <a:off x="4668875" y="2873063"/>
            <a:ext cx="1170900" cy="413388"/>
            <a:chOff x="1923575" y="1701300"/>
            <a:chExt cx="1170900" cy="413388"/>
          </a:xfrm>
        </p:grpSpPr>
        <p:sp>
          <p:nvSpPr>
            <p:cNvPr id="98" name="Google Shape;98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</a:t>
              </a:r>
              <a:r>
                <a:rPr lang="ko" sz="600"/>
                <a:t>-3.</a:t>
              </a:r>
              <a:endParaRPr sz="600"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신고관리</a:t>
              </a:r>
              <a:endParaRPr sz="800"/>
            </a:p>
          </p:txBody>
        </p:sp>
      </p:grpSp>
      <p:grpSp>
        <p:nvGrpSpPr>
          <p:cNvPr id="100" name="Google Shape;100;p10"/>
          <p:cNvGrpSpPr/>
          <p:nvPr/>
        </p:nvGrpSpPr>
        <p:grpSpPr>
          <a:xfrm>
            <a:off x="6116675" y="2873063"/>
            <a:ext cx="1170900" cy="413388"/>
            <a:chOff x="1923575" y="1701300"/>
            <a:chExt cx="1170900" cy="413388"/>
          </a:xfrm>
        </p:grpSpPr>
        <p:sp>
          <p:nvSpPr>
            <p:cNvPr id="101" name="Google Shape;101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</a:t>
              </a:r>
              <a:r>
                <a:rPr lang="ko" sz="600"/>
                <a:t>-4.</a:t>
              </a:r>
              <a:endParaRPr sz="600"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Q&amp;A</a:t>
              </a:r>
              <a:endParaRPr sz="800"/>
            </a:p>
          </p:txBody>
        </p:sp>
      </p:grpSp>
      <p:cxnSp>
        <p:nvCxnSpPr>
          <p:cNvPr id="103" name="Google Shape;103;p10"/>
          <p:cNvCxnSpPr/>
          <p:nvPr/>
        </p:nvCxnSpPr>
        <p:spPr>
          <a:xfrm>
            <a:off x="2362425" y="2511100"/>
            <a:ext cx="5661600" cy="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0"/>
          <p:cNvCxnSpPr/>
          <p:nvPr/>
        </p:nvCxnSpPr>
        <p:spPr>
          <a:xfrm flipH="1">
            <a:off x="5252225" y="2516863"/>
            <a:ext cx="300" cy="30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0"/>
          <p:cNvCxnSpPr/>
          <p:nvPr/>
        </p:nvCxnSpPr>
        <p:spPr>
          <a:xfrm flipH="1">
            <a:off x="6634279" y="2516863"/>
            <a:ext cx="300" cy="30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" name="Google Shape;106;p10"/>
          <p:cNvCxnSpPr/>
          <p:nvPr/>
        </p:nvCxnSpPr>
        <p:spPr>
          <a:xfrm flipH="1">
            <a:off x="3804425" y="2516863"/>
            <a:ext cx="300" cy="30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07" name="Google Shape;107;p10"/>
          <p:cNvGrpSpPr/>
          <p:nvPr/>
        </p:nvGrpSpPr>
        <p:grpSpPr>
          <a:xfrm>
            <a:off x="1771175" y="3452100"/>
            <a:ext cx="1170900" cy="413388"/>
            <a:chOff x="1923575" y="1701300"/>
            <a:chExt cx="1170900" cy="413388"/>
          </a:xfrm>
        </p:grpSpPr>
        <p:sp>
          <p:nvSpPr>
            <p:cNvPr id="108" name="Google Shape;108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3-1-1.</a:t>
              </a:r>
              <a:r>
                <a:rPr lang="ko" sz="600"/>
                <a:t> </a:t>
              </a:r>
              <a:endParaRPr sz="600"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사용자 계정</a:t>
              </a:r>
              <a:endParaRPr sz="800"/>
            </a:p>
          </p:txBody>
        </p:sp>
      </p:grpSp>
      <p:grpSp>
        <p:nvGrpSpPr>
          <p:cNvPr id="110" name="Google Shape;110;p10"/>
          <p:cNvGrpSpPr/>
          <p:nvPr/>
        </p:nvGrpSpPr>
        <p:grpSpPr>
          <a:xfrm>
            <a:off x="1771175" y="4051525"/>
            <a:ext cx="1170900" cy="413388"/>
            <a:chOff x="1923575" y="1701300"/>
            <a:chExt cx="1170900" cy="413388"/>
          </a:xfrm>
        </p:grpSpPr>
        <p:sp>
          <p:nvSpPr>
            <p:cNvPr id="111" name="Google Shape;111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600">
                  <a:solidFill>
                    <a:schemeClr val="dk1"/>
                  </a:solidFill>
                </a:rPr>
                <a:t>3-1-2. </a:t>
              </a:r>
              <a:endParaRPr sz="600"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관리자 계정</a:t>
              </a:r>
              <a:endParaRPr sz="800"/>
            </a:p>
          </p:txBody>
        </p:sp>
      </p:grpSp>
      <p:grpSp>
        <p:nvGrpSpPr>
          <p:cNvPr id="112" name="Google Shape;112;p10"/>
          <p:cNvGrpSpPr/>
          <p:nvPr/>
        </p:nvGrpSpPr>
        <p:grpSpPr>
          <a:xfrm>
            <a:off x="3220025" y="3452100"/>
            <a:ext cx="1170900" cy="413388"/>
            <a:chOff x="1923575" y="1701300"/>
            <a:chExt cx="1170900" cy="413388"/>
          </a:xfrm>
        </p:grpSpPr>
        <p:sp>
          <p:nvSpPr>
            <p:cNvPr id="113" name="Google Shape;113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3-2-1. </a:t>
              </a:r>
              <a:endParaRPr sz="600"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등록 관리</a:t>
              </a:r>
              <a:endParaRPr sz="800"/>
            </a:p>
          </p:txBody>
        </p:sp>
      </p:grpSp>
      <p:grpSp>
        <p:nvGrpSpPr>
          <p:cNvPr id="115" name="Google Shape;115;p10"/>
          <p:cNvGrpSpPr/>
          <p:nvPr/>
        </p:nvGrpSpPr>
        <p:grpSpPr>
          <a:xfrm>
            <a:off x="3220025" y="4051525"/>
            <a:ext cx="1170900" cy="413388"/>
            <a:chOff x="1923575" y="1701300"/>
            <a:chExt cx="1170900" cy="413388"/>
          </a:xfrm>
        </p:grpSpPr>
        <p:sp>
          <p:nvSpPr>
            <p:cNvPr id="116" name="Google Shape;116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3-2-2. </a:t>
              </a:r>
              <a:endParaRPr sz="600"/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진행/종료 챌린지</a:t>
              </a:r>
              <a:endParaRPr sz="800"/>
            </a:p>
          </p:txBody>
        </p:sp>
      </p:grpSp>
      <p:grpSp>
        <p:nvGrpSpPr>
          <p:cNvPr id="117" name="Google Shape;117;p10"/>
          <p:cNvGrpSpPr/>
          <p:nvPr/>
        </p:nvGrpSpPr>
        <p:grpSpPr>
          <a:xfrm>
            <a:off x="4668875" y="3452100"/>
            <a:ext cx="1170900" cy="413388"/>
            <a:chOff x="1923575" y="1701300"/>
            <a:chExt cx="1170900" cy="413388"/>
          </a:xfrm>
        </p:grpSpPr>
        <p:sp>
          <p:nvSpPr>
            <p:cNvPr id="118" name="Google Shape;118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3-3-1. </a:t>
              </a:r>
              <a:endParaRPr sz="600"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800">
                  <a:solidFill>
                    <a:schemeClr val="dk1"/>
                  </a:solidFill>
                </a:rPr>
                <a:t>신고 목록</a:t>
              </a:r>
              <a:endParaRPr sz="800"/>
            </a:p>
          </p:txBody>
        </p:sp>
      </p:grpSp>
      <p:grpSp>
        <p:nvGrpSpPr>
          <p:cNvPr id="120" name="Google Shape;120;p10"/>
          <p:cNvGrpSpPr/>
          <p:nvPr/>
        </p:nvGrpSpPr>
        <p:grpSpPr>
          <a:xfrm>
            <a:off x="4668875" y="4051525"/>
            <a:ext cx="1170900" cy="413388"/>
            <a:chOff x="1923575" y="1701300"/>
            <a:chExt cx="1170900" cy="413388"/>
          </a:xfrm>
        </p:grpSpPr>
        <p:sp>
          <p:nvSpPr>
            <p:cNvPr id="121" name="Google Shape;121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3-1-2. </a:t>
              </a:r>
              <a:endParaRPr sz="600"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인증 자료 관리</a:t>
              </a:r>
              <a:endParaRPr sz="800"/>
            </a:p>
          </p:txBody>
        </p:sp>
      </p:grpSp>
      <p:grpSp>
        <p:nvGrpSpPr>
          <p:cNvPr id="122" name="Google Shape;122;p10"/>
          <p:cNvGrpSpPr/>
          <p:nvPr/>
        </p:nvGrpSpPr>
        <p:grpSpPr>
          <a:xfrm>
            <a:off x="6116675" y="3452100"/>
            <a:ext cx="1170900" cy="413388"/>
            <a:chOff x="1923575" y="1701300"/>
            <a:chExt cx="1170900" cy="413388"/>
          </a:xfrm>
        </p:grpSpPr>
        <p:sp>
          <p:nvSpPr>
            <p:cNvPr id="123" name="Google Shape;123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3-4-1. </a:t>
              </a:r>
              <a:endParaRPr sz="600"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Q&amp;A 목록</a:t>
              </a:r>
              <a:endParaRPr sz="800"/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6116675" y="4051525"/>
            <a:ext cx="1170900" cy="413388"/>
            <a:chOff x="1923575" y="1701300"/>
            <a:chExt cx="1170900" cy="413388"/>
          </a:xfrm>
        </p:grpSpPr>
        <p:sp>
          <p:nvSpPr>
            <p:cNvPr id="126" name="Google Shape;126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3-4-2. </a:t>
              </a:r>
              <a:endParaRPr sz="600"/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응답</a:t>
              </a:r>
              <a:endParaRPr sz="800"/>
            </a:p>
          </p:txBody>
        </p:sp>
      </p:grpSp>
      <p:cxnSp>
        <p:nvCxnSpPr>
          <p:cNvPr id="127" name="Google Shape;127;p10"/>
          <p:cNvCxnSpPr>
            <a:endCxn id="128" idx="0"/>
          </p:cNvCxnSpPr>
          <p:nvPr/>
        </p:nvCxnSpPr>
        <p:spPr>
          <a:xfrm flipH="1">
            <a:off x="8092675" y="3200338"/>
            <a:ext cx="2100" cy="10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" name="Google Shape;129;p10"/>
          <p:cNvGrpSpPr/>
          <p:nvPr/>
        </p:nvGrpSpPr>
        <p:grpSpPr>
          <a:xfrm>
            <a:off x="7507225" y="2867288"/>
            <a:ext cx="1170900" cy="413388"/>
            <a:chOff x="1923575" y="1701300"/>
            <a:chExt cx="1170900" cy="413388"/>
          </a:xfrm>
        </p:grpSpPr>
        <p:sp>
          <p:nvSpPr>
            <p:cNvPr id="130" name="Google Shape;130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3-5.</a:t>
              </a:r>
              <a:endParaRPr sz="600"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결제 관리</a:t>
              </a:r>
              <a:endParaRPr sz="800"/>
            </a:p>
          </p:txBody>
        </p:sp>
      </p:grpSp>
      <p:cxnSp>
        <p:nvCxnSpPr>
          <p:cNvPr id="132" name="Google Shape;132;p10"/>
          <p:cNvCxnSpPr/>
          <p:nvPr/>
        </p:nvCxnSpPr>
        <p:spPr>
          <a:xfrm flipH="1">
            <a:off x="8024829" y="2511088"/>
            <a:ext cx="300" cy="30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33" name="Google Shape;133;p10"/>
          <p:cNvGrpSpPr/>
          <p:nvPr/>
        </p:nvGrpSpPr>
        <p:grpSpPr>
          <a:xfrm>
            <a:off x="7507225" y="3446325"/>
            <a:ext cx="1170900" cy="413388"/>
            <a:chOff x="1923575" y="1701300"/>
            <a:chExt cx="1170900" cy="413388"/>
          </a:xfrm>
        </p:grpSpPr>
        <p:sp>
          <p:nvSpPr>
            <p:cNvPr id="134" name="Google Shape;134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3-5-1. </a:t>
              </a:r>
              <a:endParaRPr sz="600"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마일리지 관리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7507225" y="4045750"/>
            <a:ext cx="1170900" cy="413388"/>
            <a:chOff x="1923575" y="1701300"/>
            <a:chExt cx="1170900" cy="413388"/>
          </a:xfrm>
        </p:grpSpPr>
        <p:sp>
          <p:nvSpPr>
            <p:cNvPr id="137" name="Google Shape;137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3-5-2. </a:t>
              </a:r>
              <a:endParaRPr sz="600"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상금 관리</a:t>
              </a:r>
              <a:endParaRPr sz="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초기 화면</a:t>
            </a:r>
            <a:endParaRPr/>
          </a:p>
        </p:txBody>
      </p:sp>
      <p:sp>
        <p:nvSpPr>
          <p:cNvPr id="143" name="Google Shape;143;p11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1. 로그인 화면</a:t>
            </a:r>
            <a:endParaRPr/>
          </a:p>
        </p:txBody>
      </p:sp>
      <p:graphicFrame>
        <p:nvGraphicFramePr>
          <p:cNvPr id="144" name="Google Shape;144;p11"/>
          <p:cNvGraphicFramePr/>
          <p:nvPr/>
        </p:nvGraphicFramePr>
        <p:xfrm>
          <a:off x="5554375" y="248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시 관리자 메인 페이지로 이동.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5" name="Google Shape;14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00" y="848350"/>
            <a:ext cx="4802025" cy="36521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11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</a:t>
                      </a:r>
                      <a:r>
                        <a:rPr lang="ko" sz="1000"/>
                        <a:t>화면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⧫ 관리자 로그인 화면.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로그인 페이지에 특정 IP 주소 대역만 접근 허용.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화면상에 로그인 외에는</a:t>
                      </a:r>
                      <a:r>
                        <a:rPr lang="ko" sz="1000"/>
                        <a:t> 어떤 기능도 없다.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7" name="Google Shape;1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363" y="2043350"/>
            <a:ext cx="22764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관리자 페이지 메인 화면</a:t>
            </a:r>
            <a:endParaRPr/>
          </a:p>
        </p:txBody>
      </p:sp>
      <p:sp>
        <p:nvSpPr>
          <p:cNvPr id="153" name="Google Shape;153;p12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. 메인 화면</a:t>
            </a:r>
            <a:endParaRPr/>
          </a:p>
        </p:txBody>
      </p:sp>
      <p:graphicFrame>
        <p:nvGraphicFramePr>
          <p:cNvPr id="154" name="Google Shape;154;p12"/>
          <p:cNvGraphicFramePr/>
          <p:nvPr/>
        </p:nvGraphicFramePr>
        <p:xfrm>
          <a:off x="5541325" y="257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① </a:t>
                      </a:r>
                      <a:r>
                        <a:rPr lang="ko" sz="1000"/>
                        <a:t>상단 메뉴 클릭시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② 화면 전환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②에 통계 그래프 출력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③ 로그아웃 시 로그인 페이지로 이동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5" name="Google Shape;155;p12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관리자 페이지 메인화면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상단 메뉴로 ② 화면이 바뀌는 구조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통계 데이터 그래프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Footer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6" name="Google Shape;1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5" y="791500"/>
            <a:ext cx="5097315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/>
        </p:nvSpPr>
        <p:spPr>
          <a:xfrm>
            <a:off x="2275438" y="2869300"/>
            <a:ext cx="974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화면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111900" y="1052700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2061800" y="2826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4500200" y="1266550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③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상단 메뉴</a:t>
            </a:r>
            <a:endParaRPr/>
          </a:p>
        </p:txBody>
      </p:sp>
      <p:sp>
        <p:nvSpPr>
          <p:cNvPr id="166" name="Google Shape;166;p13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-1. 계정 관리 사이드 메뉴</a:t>
            </a:r>
            <a:endParaRPr/>
          </a:p>
        </p:txBody>
      </p:sp>
      <p:graphicFrame>
        <p:nvGraphicFramePr>
          <p:cNvPr id="167" name="Google Shape;167;p13"/>
          <p:cNvGraphicFramePr/>
          <p:nvPr/>
        </p:nvGraphicFramePr>
        <p:xfrm>
          <a:off x="5541325" y="328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계정 검색, 정지, 삭제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정지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계정 검색, 정지 해제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 계정 검색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, 등급 조정, 삭제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13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계정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사용자 계정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정지 계정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관리자 계정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9" name="Google Shape;1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00" y="791501"/>
            <a:ext cx="5097318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1" name="Google Shape;171;p13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0" y="791506"/>
            <a:ext cx="5062918" cy="38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3-2. 챌린지 관리 사이드 메뉴</a:t>
            </a:r>
            <a:endParaRPr/>
          </a:p>
        </p:txBody>
      </p:sp>
      <p:graphicFrame>
        <p:nvGraphicFramePr>
          <p:cNvPr id="179" name="Google Shape;179;p14"/>
          <p:cNvGraphicFramePr/>
          <p:nvPr/>
        </p:nvGraphicFramePr>
        <p:xfrm>
          <a:off x="5554375" y="332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승인 대기 중인 챌린지 목록 조회, 삭제, 승인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승인되어 진행 중인 챌린지 조회, 중지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종료된 지난 챌린지 조회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p14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챌린지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등록 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진행중인 챌린지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지난 챌린지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14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75" y="791500"/>
            <a:ext cx="5097301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sp>
        <p:nvSpPr>
          <p:cNvPr id="189" name="Google Shape;189;p15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3-3. 신고 관리 메뉴</a:t>
            </a:r>
            <a:endParaRPr/>
          </a:p>
        </p:txBody>
      </p:sp>
      <p:graphicFrame>
        <p:nvGraphicFramePr>
          <p:cNvPr id="190" name="Google Shape;190;p15"/>
          <p:cNvGraphicFramePr/>
          <p:nvPr/>
        </p:nvGraphicFramePr>
        <p:xfrm>
          <a:off x="5554375" y="332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신고 내역 조회, 처리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처리된 지난 신고 내역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Google Shape;191;p15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신고 관리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15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00" y="791500"/>
            <a:ext cx="5097324" cy="3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상단 메뉴</a:t>
            </a:r>
            <a:endParaRPr/>
          </a:p>
        </p:txBody>
      </p:sp>
      <p:sp>
        <p:nvSpPr>
          <p:cNvPr id="200" name="Google Shape;200;p16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3-4. 결제 관리 사이드 메뉴</a:t>
            </a:r>
            <a:endParaRPr/>
          </a:p>
        </p:txBody>
      </p:sp>
      <p:graphicFrame>
        <p:nvGraphicFramePr>
          <p:cNvPr id="201" name="Google Shape;201;p16"/>
          <p:cNvGraphicFramePr/>
          <p:nvPr/>
        </p:nvGraphicFramePr>
        <p:xfrm>
          <a:off x="5541325" y="299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사용자들 결제한 마일리지 충전내역 조회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마일리지 환급 신청 조회, 처리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상급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환급 신청 조회, 처리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지난 처리 내역 조회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16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{623A7AD5-536D-40A1-800D-3C62E13C7105}</a:tableStyleId>
              </a:tblPr>
              <a:tblGrid>
                <a:gridCol w="337095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결제 관리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① 메뉴 선택으로 ②가 바뀌는 구조 (3-1 ~ 3-5 동일)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16"/>
          <p:cNvSpPr txBox="1"/>
          <p:nvPr/>
        </p:nvSpPr>
        <p:spPr>
          <a:xfrm>
            <a:off x="337075" y="165967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①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1640825" y="1877025"/>
            <a:ext cx="358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</a:rPr>
              <a:t>②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