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66" r:id="rId4"/>
    <p:sldId id="264" r:id="rId5"/>
    <p:sldId id="265" r:id="rId6"/>
    <p:sldId id="281" r:id="rId7"/>
    <p:sldId id="259" r:id="rId8"/>
    <p:sldId id="260" r:id="rId9"/>
    <p:sldId id="261" r:id="rId10"/>
    <p:sldId id="27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6" r:id="rId21"/>
    <p:sldId id="278" r:id="rId22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90" autoAdjust="0"/>
  </p:normalViewPr>
  <p:slideViewPr>
    <p:cSldViewPr snapToGrid="0">
      <p:cViewPr>
        <p:scale>
          <a:sx n="80" d="100"/>
          <a:sy n="80" d="100"/>
        </p:scale>
        <p:origin x="-96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0D523-CB3F-404B-87E0-E6CC3EB76B21}" type="datetimeFigureOut">
              <a:rPr lang="ms-MY" smtClean="0"/>
              <a:t>14/06/2015</a:t>
            </a:fld>
            <a:endParaRPr lang="ms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ms-MY" smtClean="0"/>
              <a:t>按一下以編輯母片文字樣式</a:t>
            </a:r>
          </a:p>
          <a:p>
            <a:pPr lvl="1"/>
            <a:r>
              <a:rPr lang="zh-TW" altLang="ms-MY" smtClean="0"/>
              <a:t>第二層</a:t>
            </a:r>
          </a:p>
          <a:p>
            <a:pPr lvl="2"/>
            <a:r>
              <a:rPr lang="zh-TW" altLang="ms-MY" smtClean="0"/>
              <a:t>第三層</a:t>
            </a:r>
          </a:p>
          <a:p>
            <a:pPr lvl="3"/>
            <a:r>
              <a:rPr lang="zh-TW" altLang="ms-MY" smtClean="0"/>
              <a:t>第四層</a:t>
            </a:r>
          </a:p>
          <a:p>
            <a:pPr lvl="4"/>
            <a:r>
              <a:rPr lang="zh-TW" altLang="ms-MY" smtClean="0"/>
              <a:t>第五層</a:t>
            </a:r>
            <a:endParaRPr lang="ms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EE5C9-DAB1-40F2-8FD8-78BCC4B39063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801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EE5C9-DAB1-40F2-8FD8-78BCC4B39063}" type="slidenum">
              <a:rPr lang="ms-MY" smtClean="0"/>
              <a:t>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490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E55A-3120-4F6E-A094-E3435C0608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D5EE-B018-44C6-B415-37E290A09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CE4E-FC11-4B01-B8DF-5ABB9161C1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188-C036-4507-962B-4C254C0AD3F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299A8D0E-13A9-4644-A1CF-30D191EF437E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918-D78D-475A-93E8-DFE658A6AA2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212-4BBE-49E2-8F5D-E434E1F8301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19A-73F7-4B65-8499-0D50E830610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7C6B-B1F6-4DD4-9E5A-E3E0D7B3D73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64AA-9029-4106-BEB9-E74300E174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2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6833-3D3C-443A-8932-8702E8CE5D6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5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F849-60E1-45DD-A3E9-DE0DBA7325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C630-6D13-467D-8125-B13DAA1A34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54AC-6883-4BAB-864D-A819DDF14BF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967541" y="455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white"/>
                </a:solidFill>
                <a:ea typeface="標楷體" pitchFamily="65" charset="-120"/>
              </a:rPr>
              <a:t> </a:t>
            </a:r>
            <a:r>
              <a:rPr lang="zh-TW" altLang="en-US" sz="2000" dirty="0">
                <a:solidFill>
                  <a:prstClr val="white"/>
                </a:solidFill>
                <a:ea typeface="標楷體" pitchFamily="65" charset="-120"/>
              </a:rPr>
              <a:t>製造所　</a:t>
            </a:r>
            <a:r>
              <a:rPr lang="en-US" altLang="zh-TW" sz="2000" dirty="0">
                <a:solidFill>
                  <a:prstClr val="white"/>
                </a:solidFill>
                <a:ea typeface="標楷體" pitchFamily="65" charset="-120"/>
              </a:rPr>
              <a:t>ISA LAB</a:t>
            </a:r>
            <a:endParaRPr lang="zh-TW" altLang="en-US" sz="2000" dirty="0">
              <a:solidFill>
                <a:prstClr val="white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6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osabook.org/en/llvm.html" TargetMode="External"/><Relationship Id="rId2" Type="http://schemas.openxmlformats.org/officeDocument/2006/relationships/hyperlink" Target="http://llvm.org/docs/LangRe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LV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spimsimulator/files/qtspim_9.1.12_linux64.deb/download" TargetMode="External"/><Relationship Id="rId2" Type="http://schemas.openxmlformats.org/officeDocument/2006/relationships/hyperlink" Target="http://spimsimulator.sourceforge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.cs.uic.edu/366/notes/mips%20quick%20tutorial.htm" TargetMode="External"/><Relationship Id="rId2" Type="http://schemas.openxmlformats.org/officeDocument/2006/relationships/hyperlink" Target="https://www.cs.tcd.ie/John.Waldron/itral/spim_ref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dents.cs.tamu.edu/tanzir/csce350/reference/syscalls.html" TargetMode="External"/><Relationship Id="rId4" Type="http://schemas.openxmlformats.org/officeDocument/2006/relationships/hyperlink" Target="http://www.mrc.uidaho.edu/mrc/people/jff/digital/MIPSi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14" y="1340768"/>
            <a:ext cx="7455970" cy="1944216"/>
          </a:xfrm>
        </p:spPr>
        <p:txBody>
          <a:bodyPr>
            <a:noAutofit/>
          </a:bodyPr>
          <a:lstStyle/>
          <a:p>
            <a:r>
              <a:rPr lang="en-US" altLang="zh-TW" sz="5400" dirty="0">
                <a:latin typeface="+mj-lt"/>
              </a:rPr>
              <a:t>H</a:t>
            </a:r>
            <a:r>
              <a:rPr lang="en-US" altLang="zh-TW" sz="5400" dirty="0" smtClean="0">
                <a:latin typeface="+mj-lt"/>
              </a:rPr>
              <a:t>omework 3</a:t>
            </a:r>
            <a:endParaRPr lang="zh-TW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2472743" y="4774842"/>
            <a:ext cx="8534400" cy="1752600"/>
          </a:xfrm>
        </p:spPr>
        <p:txBody>
          <a:bodyPr>
            <a:normAutofit/>
          </a:bodyPr>
          <a:lstStyle/>
          <a:p>
            <a:r>
              <a:rPr lang="ms-MY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Speaker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：陳昱成</a:t>
            </a:r>
            <a:endParaRPr lang="ms-MY" altLang="zh-TW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ms-MY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Advisor: </a:t>
            </a:r>
            <a:r>
              <a:rPr lang="zh-TW" altLang="ms-MY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蔡佩璇教授</a:t>
            </a:r>
            <a:endParaRPr lang="zh-TW" altLang="en-US" dirty="0"/>
          </a:p>
        </p:txBody>
      </p:sp>
      <p:sp>
        <p:nvSpPr>
          <p:cNvPr id="4" name="副標題 4"/>
          <p:cNvSpPr txBox="1">
            <a:spLocks/>
          </p:cNvSpPr>
          <p:nvPr/>
        </p:nvSpPr>
        <p:spPr>
          <a:xfrm>
            <a:off x="510768" y="3549435"/>
            <a:ext cx="664764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LLVM 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http://llvm.org/docs/LangRef.html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aosabook.org/en/llvm.html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en.wikipedia.org/wiki/LLVM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536A-678D-435F-9DE1-A441D3E361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7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MIPS (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分以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分計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基本分</a:t>
            </a:r>
            <a:endParaRPr lang="en-US" altLang="zh-TW" dirty="0" smtClean="0"/>
          </a:p>
          <a:p>
            <a:r>
              <a:rPr lang="en-US" altLang="zh-TW" dirty="0" smtClean="0"/>
              <a:t>Symbol table 10%</a:t>
            </a:r>
          </a:p>
          <a:p>
            <a:r>
              <a:rPr lang="en-US" altLang="zh-TW" dirty="0"/>
              <a:t>Type </a:t>
            </a:r>
            <a:r>
              <a:rPr lang="en-US" altLang="zh-TW" dirty="0" smtClean="0"/>
              <a:t>checking (</a:t>
            </a:r>
            <a:r>
              <a:rPr lang="en-US" altLang="zh-TW" dirty="0"/>
              <a:t>warning</a:t>
            </a:r>
            <a:r>
              <a:rPr lang="en-US" altLang="zh-TW" dirty="0" smtClean="0"/>
              <a:t>) 10%</a:t>
            </a:r>
          </a:p>
          <a:p>
            <a:r>
              <a:rPr lang="en-US" altLang="zh-TW" dirty="0" smtClean="0"/>
              <a:t>print 10%</a:t>
            </a:r>
          </a:p>
          <a:p>
            <a:r>
              <a:rPr lang="zh-TW" altLang="en-US" dirty="0" smtClean="0"/>
              <a:t>基本運算 </a:t>
            </a:r>
            <a:r>
              <a:rPr lang="en-US" altLang="zh-TW" dirty="0" smtClean="0"/>
              <a:t>10%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不含</a:t>
            </a:r>
            <a:r>
              <a:rPr lang="en-US" altLang="zh-TW" dirty="0"/>
              <a:t>type</a:t>
            </a:r>
            <a:r>
              <a:rPr lang="zh-TW" altLang="en-US" dirty="0"/>
              <a:t>轉換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BinOp</a:t>
            </a:r>
            <a:r>
              <a:rPr lang="en-US" altLang="zh-TW" dirty="0"/>
              <a:t> </a:t>
            </a:r>
            <a:r>
              <a:rPr lang="zh-TW" altLang="en-US" dirty="0"/>
              <a:t>所有</a:t>
            </a:r>
            <a:r>
              <a:rPr lang="zh-TW" altLang="en-US" dirty="0" smtClean="0"/>
              <a:t>運算子</a:t>
            </a:r>
            <a:endParaRPr lang="en-US" altLang="zh-TW" dirty="0" smtClean="0"/>
          </a:p>
          <a:p>
            <a:r>
              <a:rPr lang="en-US" altLang="zh-TW" dirty="0" smtClean="0"/>
              <a:t>if else 20%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進階分</a:t>
            </a:r>
            <a:endParaRPr lang="en-US" altLang="zh-TW" dirty="0"/>
          </a:p>
          <a:p>
            <a:r>
              <a:rPr lang="zh-TW" altLang="en-US" dirty="0" smtClean="0"/>
              <a:t>基本運算優先權 </a:t>
            </a:r>
            <a:r>
              <a:rPr lang="en-US" altLang="zh-TW" dirty="0" smtClean="0"/>
              <a:t>10%</a:t>
            </a:r>
          </a:p>
          <a:p>
            <a:r>
              <a:rPr lang="zh-TW" altLang="en-US" dirty="0"/>
              <a:t>陣列 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  <a:p>
            <a:r>
              <a:rPr lang="en-US" altLang="zh-TW" dirty="0" smtClean="0"/>
              <a:t>function 20%</a:t>
            </a:r>
          </a:p>
          <a:p>
            <a:r>
              <a:rPr lang="en-US" altLang="zh-TW" dirty="0" smtClean="0"/>
              <a:t>while 20%</a:t>
            </a:r>
          </a:p>
          <a:p>
            <a:pPr marL="0" indent="0">
              <a:buNone/>
            </a:pPr>
            <a:r>
              <a:rPr lang="zh-TW" altLang="en-US" dirty="0" smtClean="0"/>
              <a:t>其他</a:t>
            </a:r>
            <a:endParaRPr lang="en-US" altLang="zh-TW" dirty="0" smtClean="0"/>
          </a:p>
          <a:p>
            <a:r>
              <a:rPr lang="zh-TW" altLang="en-US" dirty="0" smtClean="0"/>
              <a:t>問問題 </a:t>
            </a:r>
            <a:r>
              <a:rPr lang="en-US" altLang="zh-TW" dirty="0" smtClean="0"/>
              <a:t>10%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1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SPIM: A MIPS32 Simulator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spimsimulator.sourceforge.net/</a:t>
            </a:r>
            <a:endParaRPr lang="en-US" altLang="zh-TW" dirty="0" smtClean="0"/>
          </a:p>
          <a:p>
            <a:r>
              <a:rPr lang="en-US" altLang="zh-TW" dirty="0"/>
              <a:t> Download </a:t>
            </a:r>
            <a:r>
              <a:rPr lang="en-US" altLang="zh-TW" dirty="0" smtClean="0"/>
              <a:t>SPIM</a:t>
            </a:r>
          </a:p>
          <a:p>
            <a:pPr lvl="1"/>
            <a:r>
              <a:rPr lang="en-US" altLang="zh-TW" dirty="0" smtClean="0">
                <a:hlinkClick r:id="rId3" tooltip="Click to download qtspim_9.1.12_linux64.deb"/>
              </a:rPr>
              <a:t>qtspim_9.1.12_linux64.deb</a:t>
            </a:r>
            <a:endParaRPr lang="en-US" altLang="zh-TW" dirty="0" smtClean="0"/>
          </a:p>
          <a:p>
            <a:r>
              <a:rPr lang="en-US" altLang="zh-TW" dirty="0" smtClean="0"/>
              <a:t>Command</a:t>
            </a:r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qttools5-dev-tools qt4-dev-tools</a:t>
            </a:r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dpkg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qtspim_9.1.12_linux64.deb</a:t>
            </a:r>
          </a:p>
          <a:p>
            <a:pPr lvl="1"/>
            <a:r>
              <a:rPr lang="en-US" altLang="zh-TW" dirty="0" err="1" smtClean="0"/>
              <a:t>qtspim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34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0" y="225915"/>
            <a:ext cx="8542638" cy="6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14" y="317859"/>
            <a:ext cx="8462015" cy="616662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88476" y="411892"/>
            <a:ext cx="1729946" cy="1515761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6209" y="1584194"/>
            <a:ext cx="5751663" cy="47481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.data</a:t>
            </a:r>
          </a:p>
          <a:p>
            <a:pPr marL="0" indent="0">
              <a:buNone/>
            </a:pPr>
            <a:r>
              <a:rPr lang="en-US" altLang="zh-TW" dirty="0"/>
              <a:t>var1: .word 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/>
              <a:t>text</a:t>
            </a:r>
          </a:p>
          <a:p>
            <a:pPr marL="0" indent="0">
              <a:buNone/>
            </a:pPr>
            <a:r>
              <a:rPr lang="en-US" altLang="zh-TW" dirty="0"/>
              <a:t>main: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lw</a:t>
            </a:r>
            <a:r>
              <a:rPr lang="en-US" altLang="zh-TW" dirty="0"/>
              <a:t> $t0, var1</a:t>
            </a:r>
          </a:p>
          <a:p>
            <a:pPr marL="0" indent="0">
              <a:buNone/>
            </a:pPr>
            <a:r>
              <a:rPr lang="en-US" altLang="zh-TW" dirty="0"/>
              <a:t>    li  $t1, 5</a:t>
            </a:r>
          </a:p>
          <a:p>
            <a:pPr marL="0" indent="0">
              <a:buNone/>
            </a:pPr>
            <a:r>
              <a:rPr lang="en-US" altLang="zh-TW" dirty="0"/>
              <a:t>    add $t2, $t0, $t1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li $v0, 1       # $system call code for </a:t>
            </a:r>
            <a:r>
              <a:rPr lang="en-US" altLang="zh-TW" dirty="0" err="1"/>
              <a:t>print_int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move $a0, $t2       # $integer to print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syscall</a:t>
            </a:r>
            <a:r>
              <a:rPr lang="en-US" altLang="zh-TW" dirty="0"/>
              <a:t>         # print it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jr</a:t>
            </a:r>
            <a:r>
              <a:rPr lang="en-US" altLang="zh-TW" dirty="0"/>
              <a:t> $</a:t>
            </a:r>
            <a:r>
              <a:rPr lang="en-US" altLang="zh-TW" dirty="0" err="1"/>
              <a:t>ra</a:t>
            </a:r>
            <a:r>
              <a:rPr lang="en-US" altLang="zh-TW" dirty="0"/>
              <a:t> # </a:t>
            </a:r>
            <a:r>
              <a:rPr lang="en-US" altLang="zh-TW" dirty="0" smtClean="0"/>
              <a:t>return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944131" y="1606379"/>
            <a:ext cx="72080" cy="749644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4127" y="2356022"/>
            <a:ext cx="72083" cy="388825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425776" y="1444647"/>
            <a:ext cx="1466335" cy="8155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variable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4425776" y="2501984"/>
            <a:ext cx="1466335" cy="8155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35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6210" y="1584194"/>
            <a:ext cx="5968946" cy="47481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.data</a:t>
            </a:r>
          </a:p>
          <a:p>
            <a:pPr marL="0" indent="0">
              <a:buNone/>
            </a:pPr>
            <a:r>
              <a:rPr lang="en-US" altLang="zh-TW" dirty="0"/>
              <a:t>var1: .word 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/>
              <a:t>text</a:t>
            </a:r>
          </a:p>
          <a:p>
            <a:pPr marL="0" indent="0">
              <a:buNone/>
            </a:pPr>
            <a:r>
              <a:rPr lang="en-US" altLang="zh-TW" dirty="0"/>
              <a:t>main: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lw</a:t>
            </a:r>
            <a:r>
              <a:rPr lang="en-US" altLang="zh-TW" dirty="0"/>
              <a:t> $t0, var1</a:t>
            </a:r>
          </a:p>
          <a:p>
            <a:pPr marL="0" indent="0">
              <a:buNone/>
            </a:pPr>
            <a:r>
              <a:rPr lang="en-US" altLang="zh-TW" dirty="0"/>
              <a:t>    li  $t1, 5</a:t>
            </a:r>
          </a:p>
          <a:p>
            <a:pPr marL="0" indent="0">
              <a:buNone/>
            </a:pPr>
            <a:r>
              <a:rPr lang="en-US" altLang="zh-TW" dirty="0"/>
              <a:t>    add $t2, $t0, $t1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li $v0, 1       # $system call code for </a:t>
            </a:r>
            <a:r>
              <a:rPr lang="en-US" altLang="zh-TW" dirty="0" err="1"/>
              <a:t>print_int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move $a0, $t2       # $integer to print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syscall</a:t>
            </a:r>
            <a:r>
              <a:rPr lang="en-US" altLang="zh-TW" dirty="0"/>
              <a:t>         # print it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jr</a:t>
            </a:r>
            <a:r>
              <a:rPr lang="en-US" altLang="zh-TW" dirty="0"/>
              <a:t> $</a:t>
            </a:r>
            <a:r>
              <a:rPr lang="en-US" altLang="zh-TW" dirty="0" err="1"/>
              <a:t>ra</a:t>
            </a:r>
            <a:r>
              <a:rPr lang="en-US" altLang="zh-TW" dirty="0"/>
              <a:t> # </a:t>
            </a:r>
            <a:r>
              <a:rPr lang="en-US" altLang="zh-TW" dirty="0" smtClean="0"/>
              <a:t>return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944131" y="1606379"/>
            <a:ext cx="72080" cy="749644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4127" y="2356022"/>
            <a:ext cx="72083" cy="388825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flipH="1">
            <a:off x="2850365" y="2604182"/>
            <a:ext cx="2298284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Begin at main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flipH="1">
            <a:off x="4099095" y="5335144"/>
            <a:ext cx="2298284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 in return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42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6209" y="1584194"/>
            <a:ext cx="5787877" cy="47481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.data</a:t>
            </a:r>
          </a:p>
          <a:p>
            <a:pPr marL="0" indent="0">
              <a:buNone/>
            </a:pPr>
            <a:r>
              <a:rPr lang="en-US" altLang="zh-TW" dirty="0"/>
              <a:t>var1: .word 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/>
              <a:t>text</a:t>
            </a:r>
          </a:p>
          <a:p>
            <a:pPr marL="0" indent="0">
              <a:buNone/>
            </a:pPr>
            <a:r>
              <a:rPr lang="en-US" altLang="zh-TW" dirty="0"/>
              <a:t>main: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lw</a:t>
            </a:r>
            <a:r>
              <a:rPr lang="en-US" altLang="zh-TW" dirty="0"/>
              <a:t> $t0, var1</a:t>
            </a:r>
          </a:p>
          <a:p>
            <a:pPr marL="0" indent="0">
              <a:buNone/>
            </a:pPr>
            <a:r>
              <a:rPr lang="en-US" altLang="zh-TW" dirty="0"/>
              <a:t>    li  $t1, 5</a:t>
            </a:r>
          </a:p>
          <a:p>
            <a:pPr marL="0" indent="0">
              <a:buNone/>
            </a:pPr>
            <a:r>
              <a:rPr lang="en-US" altLang="zh-TW" dirty="0"/>
              <a:t>    add $t2, $t0, $t1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li $v0, 1       # $system call code for </a:t>
            </a:r>
            <a:r>
              <a:rPr lang="en-US" altLang="zh-TW" dirty="0" err="1"/>
              <a:t>print_int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 move $a0, $t2       # $integer to print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syscall</a:t>
            </a:r>
            <a:r>
              <a:rPr lang="en-US" altLang="zh-TW" dirty="0"/>
              <a:t>         # print it</a:t>
            </a:r>
          </a:p>
          <a:p>
            <a:pPr marL="0" indent="0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jr</a:t>
            </a:r>
            <a:r>
              <a:rPr lang="en-US" altLang="zh-TW" dirty="0"/>
              <a:t> $</a:t>
            </a:r>
            <a:r>
              <a:rPr lang="en-US" altLang="zh-TW" dirty="0" err="1"/>
              <a:t>ra</a:t>
            </a:r>
            <a:r>
              <a:rPr lang="en-US" altLang="zh-TW" dirty="0"/>
              <a:t> # </a:t>
            </a:r>
            <a:r>
              <a:rPr lang="en-US" altLang="zh-TW" dirty="0" smtClean="0"/>
              <a:t>return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944131" y="1606379"/>
            <a:ext cx="72080" cy="749644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4127" y="2356022"/>
            <a:ext cx="72083" cy="388825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flipH="1">
            <a:off x="4795060" y="4980916"/>
            <a:ext cx="2298284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to print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67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96" y="205946"/>
            <a:ext cx="7664718" cy="646686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flipH="1">
            <a:off x="2767987" y="440811"/>
            <a:ext cx="3311537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Reinitialize and Load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42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83" y="148282"/>
            <a:ext cx="7664718" cy="646686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flipH="1">
            <a:off x="4333175" y="341956"/>
            <a:ext cx="1408597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flipH="1">
            <a:off x="7278202" y="1614702"/>
            <a:ext cx="1408597" cy="69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7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Homework </a:t>
            </a:r>
            <a:r>
              <a:rPr lang="en-US" altLang="zh-TW" dirty="0" smtClean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Target: Compiler for C , C++</a:t>
            </a:r>
            <a:endParaRPr lang="en-US" altLang="zh-TW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Deadline: </a:t>
            </a:r>
            <a:r>
              <a:rPr lang="en-US" altLang="zh-TW" dirty="0">
                <a:solidFill>
                  <a:srgbClr val="C42F1A"/>
                </a:solidFill>
                <a:latin typeface="Trebuchet MS"/>
              </a:rPr>
              <a:t>6/25(</a:t>
            </a:r>
            <a:r>
              <a:rPr lang="zh-TW" altLang="en-US" dirty="0">
                <a:solidFill>
                  <a:srgbClr val="C42F1A"/>
                </a:solidFill>
                <a:latin typeface="Trebuchet MS"/>
              </a:rPr>
              <a:t>四</a:t>
            </a:r>
            <a:r>
              <a:rPr lang="en-US" altLang="zh-TW" dirty="0">
                <a:solidFill>
                  <a:srgbClr val="C42F1A"/>
                </a:solidFill>
                <a:latin typeface="Trebuchet MS"/>
              </a:rPr>
              <a:t>) 23:59</a:t>
            </a:r>
            <a:endParaRPr lang="zh-TW" altLang="en-US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DEMO: 6/26(</a:t>
            </a:r>
            <a:r>
              <a:rPr lang="zh-TW" altLang="en-US" dirty="0">
                <a:solidFill>
                  <a:srgbClr val="404040"/>
                </a:solidFill>
                <a:latin typeface="Trebuchet MS"/>
              </a:rPr>
              <a:t>五</a:t>
            </a: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)(</a:t>
            </a:r>
            <a:r>
              <a:rPr lang="zh-TW" altLang="en-US" dirty="0">
                <a:solidFill>
                  <a:srgbClr val="404040"/>
                </a:solidFill>
                <a:latin typeface="Trebuchet MS"/>
              </a:rPr>
              <a:t>下午上課時間至晚上</a:t>
            </a: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)</a:t>
            </a:r>
            <a:endParaRPr lang="zh-TW" altLang="en-US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Upload your file to </a:t>
            </a:r>
            <a:r>
              <a:rPr lang="en-US" altLang="zh-TW" dirty="0" err="1">
                <a:solidFill>
                  <a:srgbClr val="404040"/>
                </a:solidFill>
                <a:latin typeface="Trebuchet MS"/>
              </a:rPr>
              <a:t>moodle</a:t>
            </a:r>
            <a:endParaRPr lang="en-US" altLang="zh-TW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A zipped file(.</a:t>
            </a:r>
            <a:r>
              <a:rPr lang="en-US" altLang="zh-TW" dirty="0" err="1">
                <a:solidFill>
                  <a:srgbClr val="404040"/>
                </a:solidFill>
                <a:latin typeface="Trebuchet MS"/>
              </a:rPr>
              <a:t>rar</a:t>
            </a: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, .zip, .7z, …) contain your source code and readme</a:t>
            </a:r>
            <a:endParaRPr lang="en-US" altLang="zh-TW"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Filename: </a:t>
            </a:r>
            <a:r>
              <a:rPr lang="en-US" altLang="zh-TW" dirty="0" err="1">
                <a:solidFill>
                  <a:srgbClr val="404040"/>
                </a:solidFill>
                <a:latin typeface="Trebuchet MS"/>
              </a:rPr>
              <a:t>StudentID</a:t>
            </a:r>
            <a:endParaRPr lang="en-US" altLang="zh-TW" dirty="0"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Ex: F74001234.rar</a:t>
            </a:r>
            <a:endParaRPr lang="en-US" altLang="zh-TW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altLang="zh-TW" dirty="0">
                <a:solidFill>
                  <a:srgbClr val="404040"/>
                </a:solidFill>
                <a:latin typeface="Trebuchet MS"/>
              </a:rPr>
              <a:t>Post your problems on </a:t>
            </a:r>
            <a:r>
              <a:rPr lang="en-US" altLang="zh-TW" dirty="0" err="1" smtClean="0">
                <a:solidFill>
                  <a:srgbClr val="404040"/>
                </a:solidFill>
                <a:latin typeface="Trebuchet MS"/>
              </a:rPr>
              <a:t>moodle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02525"/>
            <a:ext cx="10972800" cy="5153891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+mn-lt"/>
              </a:rPr>
              <a:t>Environment : Linux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允許使用</a:t>
            </a:r>
            <a:r>
              <a:rPr lang="en-US" altLang="zh-TW" dirty="0">
                <a:latin typeface="+mn-lt"/>
              </a:rPr>
              <a:t>3rd-party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+mn-lt"/>
              </a:rPr>
              <a:t>Input</a:t>
            </a:r>
            <a:endParaRPr lang="en-US" altLang="zh-TW" b="1" dirty="0" smtClean="0">
              <a:latin typeface="+mn-lt"/>
            </a:endParaRPr>
          </a:p>
          <a:p>
            <a:pPr lvl="1"/>
            <a:r>
              <a:rPr lang="en-US" altLang="zh-TW" sz="3200" dirty="0" err="1" smtClean="0">
                <a:latin typeface="+mn-lt"/>
              </a:rPr>
              <a:t>main.c</a:t>
            </a:r>
            <a:endParaRPr lang="en-US" altLang="zh-TW" sz="3200" dirty="0" smtClean="0">
              <a:latin typeface="+mn-lt"/>
            </a:endParaRPr>
          </a:p>
          <a:p>
            <a:pPr lvl="1"/>
            <a:r>
              <a:rPr lang="en-US" altLang="zh-TW" sz="3200" dirty="0" smtClean="0">
                <a:latin typeface="+mn-lt"/>
              </a:rPr>
              <a:t>grammar</a:t>
            </a:r>
            <a:r>
              <a:rPr lang="en-US" altLang="zh-TW" sz="3200" dirty="0" smtClean="0">
                <a:latin typeface="+mn-lt"/>
              </a:rPr>
              <a:t>.txt</a:t>
            </a:r>
          </a:p>
          <a:p>
            <a:r>
              <a:rPr lang="en-US" altLang="zh-TW" dirty="0" smtClean="0">
                <a:latin typeface="+mn-lt"/>
              </a:rPr>
              <a:t>Output</a:t>
            </a:r>
            <a:endParaRPr lang="en-US" altLang="zh-TW" dirty="0">
              <a:latin typeface="+mn-lt"/>
            </a:endParaRPr>
          </a:p>
          <a:p>
            <a:pPr lvl="1"/>
            <a:r>
              <a:rPr lang="en-US" altLang="zh-TW" sz="3200" dirty="0" err="1" smtClean="0">
                <a:latin typeface="+mn-lt"/>
              </a:rPr>
              <a:t>main.ll</a:t>
            </a:r>
            <a:r>
              <a:rPr lang="en-US" altLang="zh-TW" sz="3200" dirty="0" smtClean="0">
                <a:latin typeface="+mn-lt"/>
              </a:rPr>
              <a:t> or main.asm</a:t>
            </a:r>
          </a:p>
          <a:p>
            <a:pPr lvl="1"/>
            <a:r>
              <a:rPr lang="en-US" altLang="zh-TW" sz="3200" dirty="0" smtClean="0">
                <a:latin typeface="+mn-lt"/>
              </a:rPr>
              <a:t>symbol_table.txt</a:t>
            </a:r>
          </a:p>
          <a:p>
            <a:pPr lvl="1"/>
            <a:r>
              <a:rPr lang="en-US" altLang="zh-TW" sz="3200" dirty="0" smtClean="0">
                <a:latin typeface="+mn-lt"/>
              </a:rPr>
              <a:t>print warning </a:t>
            </a:r>
            <a:r>
              <a:rPr lang="en-US" altLang="zh-TW" sz="3200" dirty="0" smtClean="0">
                <a:latin typeface="+mn-lt"/>
              </a:rPr>
              <a:t>on terminal (</a:t>
            </a:r>
            <a:r>
              <a:rPr lang="en-US" altLang="zh-TW" sz="3200" dirty="0">
                <a:latin typeface="+mn-lt"/>
              </a:rPr>
              <a:t>Type checking</a:t>
            </a:r>
            <a:r>
              <a:rPr lang="en-US" altLang="zh-TW" sz="3200" dirty="0" smtClean="0">
                <a:latin typeface="+mn-lt"/>
              </a:rPr>
              <a:t>)</a:t>
            </a:r>
            <a:endParaRPr lang="en-US" altLang="zh-TW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63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https://www.cs.tcd.ie/John.Waldron/itral/spim_ref.html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http://logos.cs.uic.edu/366/notes/mips%20quick%20tutorial.htm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http://www.mrc.uidaho.edu/mrc/people/jff/digital/MIPSir.html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students.cs.tamu.edu/tanzir/csce350/reference/syscalls.html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02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llvm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基本</a:t>
            </a:r>
            <a:r>
              <a:rPr lang="zh-TW" altLang="en-US" dirty="0"/>
              <a:t>分</a:t>
            </a:r>
            <a:endParaRPr lang="en-US" altLang="zh-TW" dirty="0" smtClean="0"/>
          </a:p>
          <a:p>
            <a:r>
              <a:rPr lang="en-US" altLang="zh-TW" dirty="0" smtClean="0"/>
              <a:t>Symbol table 10%</a:t>
            </a:r>
          </a:p>
          <a:p>
            <a:r>
              <a:rPr lang="en-US" altLang="zh-TW" dirty="0" smtClean="0"/>
              <a:t>Type checking (warning) 10%</a:t>
            </a:r>
          </a:p>
          <a:p>
            <a:r>
              <a:rPr lang="en-US" altLang="zh-TW" dirty="0" smtClean="0"/>
              <a:t>print 10%</a:t>
            </a:r>
          </a:p>
          <a:p>
            <a:r>
              <a:rPr lang="zh-TW" altLang="en-US" dirty="0" smtClean="0"/>
              <a:t>基本運算 </a:t>
            </a:r>
            <a:r>
              <a:rPr lang="en-US" altLang="zh-TW" dirty="0" smtClean="0"/>
              <a:t>10% 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BinOp</a:t>
            </a:r>
            <a:r>
              <a:rPr lang="en-US" altLang="zh-TW" dirty="0" smtClean="0"/>
              <a:t> </a:t>
            </a:r>
            <a:r>
              <a:rPr lang="zh-TW" altLang="en-US" dirty="0" smtClean="0"/>
              <a:t>所有運算子</a:t>
            </a:r>
            <a:endParaRPr lang="en-US" altLang="zh-TW" dirty="0" smtClean="0"/>
          </a:p>
          <a:p>
            <a:r>
              <a:rPr lang="zh-TW" altLang="en-US" dirty="0" smtClean="0"/>
              <a:t>陣列 </a:t>
            </a:r>
            <a:r>
              <a:rPr lang="en-US" altLang="zh-TW" dirty="0" smtClean="0"/>
              <a:t>+ </a:t>
            </a:r>
            <a:r>
              <a:rPr lang="zh-TW" altLang="en-US" dirty="0" smtClean="0"/>
              <a:t>陣列運算</a:t>
            </a:r>
            <a:r>
              <a:rPr lang="en-US" altLang="zh-TW" dirty="0" smtClean="0"/>
              <a:t>10%</a:t>
            </a:r>
          </a:p>
          <a:p>
            <a:r>
              <a:rPr lang="en-US" altLang="zh-TW" dirty="0" smtClean="0"/>
              <a:t>function 10%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進階分</a:t>
            </a:r>
            <a:endParaRPr lang="en-US" altLang="zh-TW" dirty="0" smtClean="0"/>
          </a:p>
          <a:p>
            <a:r>
              <a:rPr lang="zh-TW" altLang="en-US" dirty="0" smtClean="0"/>
              <a:t>基本運算優先權 </a:t>
            </a:r>
            <a:r>
              <a:rPr lang="en-US" altLang="zh-TW" dirty="0" smtClean="0"/>
              <a:t>10%</a:t>
            </a:r>
          </a:p>
          <a:p>
            <a:r>
              <a:rPr lang="en-US" altLang="zh-TW" dirty="0" smtClean="0"/>
              <a:t>if else 10%</a:t>
            </a:r>
          </a:p>
          <a:p>
            <a:r>
              <a:rPr lang="en-US" altLang="zh-TW" dirty="0" smtClean="0"/>
              <a:t>while 10%</a:t>
            </a:r>
          </a:p>
          <a:p>
            <a:pPr marL="0" indent="0">
              <a:buNone/>
            </a:pPr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endParaRPr lang="en-US" altLang="zh-TW" dirty="0" smtClean="0"/>
          </a:p>
          <a:p>
            <a:r>
              <a:rPr lang="zh-TW" altLang="en-US" dirty="0" smtClean="0"/>
              <a:t>問問題 </a:t>
            </a:r>
            <a:r>
              <a:rPr lang="en-US" altLang="zh-TW" dirty="0" smtClean="0"/>
              <a:t>10%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0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內容版面配置區 2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7691" y="2096294"/>
            <a:ext cx="5175525" cy="3845139"/>
          </a:xfrm>
          <a:prstGeom prst="rect">
            <a:avLst/>
          </a:prstGeom>
        </p:spPr>
      </p:pic>
      <p:pic>
        <p:nvPicPr>
          <p:cNvPr id="19" name="內容版面配置區 1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52587" y="2096294"/>
            <a:ext cx="3552825" cy="381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Symbol table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4387" y="1726963"/>
            <a:ext cx="9204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Symbol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77261" y="1726963"/>
            <a:ext cx="7293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scope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53630" y="1726963"/>
            <a:ext cx="60305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type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89122" y="1708825"/>
            <a:ext cx="6613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array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12291" y="1708825"/>
            <a:ext cx="9701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52587" y="2096294"/>
            <a:ext cx="3552825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207692" y="2096295"/>
            <a:ext cx="5175524" cy="38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251171" y="3484613"/>
            <a:ext cx="910761" cy="84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左箭號 12"/>
          <p:cNvSpPr/>
          <p:nvPr/>
        </p:nvSpPr>
        <p:spPr>
          <a:xfrm flipH="1">
            <a:off x="984714" y="1814747"/>
            <a:ext cx="1176949" cy="83791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 0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 flipH="1">
            <a:off x="1018353" y="2493403"/>
            <a:ext cx="1176949" cy="83791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 1</a:t>
            </a:r>
            <a:endParaRPr lang="zh-TW" altLang="en-US" dirty="0"/>
          </a:p>
        </p:txBody>
      </p:sp>
      <p:sp>
        <p:nvSpPr>
          <p:cNvPr id="15" name="向左箭號 14"/>
          <p:cNvSpPr/>
          <p:nvPr/>
        </p:nvSpPr>
        <p:spPr>
          <a:xfrm flipH="1">
            <a:off x="997639" y="3331322"/>
            <a:ext cx="1176949" cy="83791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 2</a:t>
            </a:r>
            <a:endParaRPr lang="zh-TW" altLang="en-US" dirty="0"/>
          </a:p>
        </p:txBody>
      </p:sp>
      <p:sp>
        <p:nvSpPr>
          <p:cNvPr id="16" name="向左箭號 15"/>
          <p:cNvSpPr/>
          <p:nvPr/>
        </p:nvSpPr>
        <p:spPr>
          <a:xfrm flipH="1">
            <a:off x="1421643" y="4141205"/>
            <a:ext cx="1176949" cy="83791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 3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 flipH="1">
            <a:off x="1421642" y="4697577"/>
            <a:ext cx="1176949" cy="837919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0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Type checking</a:t>
            </a:r>
            <a:endParaRPr lang="zh-TW" altLang="en-US" dirty="0">
              <a:latin typeface="+mj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1469" y="1825625"/>
            <a:ext cx="71166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Command line </a:t>
            </a:r>
          </a:p>
          <a:p>
            <a:r>
              <a:rPr lang="en-US" altLang="zh-TW" dirty="0" smtClean="0">
                <a:latin typeface="+mj-lt"/>
              </a:rPr>
              <a:t>warning (scope 1) : x </a:t>
            </a:r>
            <a:r>
              <a:rPr lang="en-US" altLang="zh-TW" dirty="0" err="1" smtClean="0">
                <a:latin typeface="+mj-lt"/>
              </a:rPr>
              <a:t>int</a:t>
            </a:r>
            <a:r>
              <a:rPr lang="en-US" altLang="zh-TW" dirty="0" smtClean="0">
                <a:latin typeface="+mj-lt"/>
              </a:rPr>
              <a:t> , 4.3 double</a:t>
            </a:r>
          </a:p>
          <a:p>
            <a:r>
              <a:rPr lang="en-US" altLang="zh-TW" dirty="0" smtClean="0">
                <a:latin typeface="+mj-lt"/>
              </a:rPr>
              <a:t>warning (scope 1) : y double , 2 </a:t>
            </a:r>
            <a:r>
              <a:rPr lang="en-US" altLang="zh-TW" dirty="0" err="1" smtClean="0">
                <a:latin typeface="+mj-lt"/>
              </a:rPr>
              <a:t>int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r>
              <a:rPr lang="en-US" altLang="zh-TW" dirty="0" smtClean="0">
                <a:latin typeface="+mj-lt"/>
              </a:rPr>
              <a:t>warning (scope 1) : x double , y </a:t>
            </a:r>
            <a:r>
              <a:rPr lang="en-US" altLang="zh-TW" dirty="0" err="1" smtClean="0">
                <a:latin typeface="+mj-lt"/>
              </a:rPr>
              <a:t>int</a:t>
            </a:r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warning (scope 1) : x </a:t>
            </a:r>
            <a:r>
              <a:rPr lang="en-US" altLang="zh-TW" dirty="0" err="1" smtClean="0">
                <a:latin typeface="+mj-lt"/>
              </a:rPr>
              <a:t>int</a:t>
            </a:r>
            <a:r>
              <a:rPr lang="en-US" altLang="zh-TW" dirty="0" smtClean="0">
                <a:latin typeface="+mj-lt"/>
              </a:rPr>
              <a:t> , temp double</a:t>
            </a:r>
            <a:endParaRPr lang="zh-TW" altLang="en-US" dirty="0">
              <a:latin typeface="+mj-lt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297" y="1995895"/>
            <a:ext cx="3667125" cy="2247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2297" y="1995896"/>
            <a:ext cx="3667125" cy="2247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32" y="4663430"/>
            <a:ext cx="3419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+mj-lt"/>
                <a:cs typeface="Times New Roman" panose="02020603050405020304" pitchFamily="18" charset="0"/>
              </a:rPr>
              <a:t>llvm</a:t>
            </a:r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 install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安裝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latin typeface="+mj-lt"/>
              </a:rPr>
              <a:t>sudo</a:t>
            </a:r>
            <a:r>
              <a:rPr lang="en-US" altLang="zh-TW" sz="2000" dirty="0" smtClean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apt-get install clang </a:t>
            </a:r>
            <a:r>
              <a:rPr lang="en-US" altLang="zh-TW" sz="2000" dirty="0" err="1" smtClean="0">
                <a:latin typeface="+mj-lt"/>
              </a:rPr>
              <a:t>llvm</a:t>
            </a:r>
            <a:endParaRPr lang="en-US" altLang="zh-TW" sz="2000" dirty="0" smtClean="0">
              <a:latin typeface="+mj-lt"/>
            </a:endParaRPr>
          </a:p>
          <a:p>
            <a:r>
              <a:rPr lang="zh-TW" altLang="en-US" sz="2000" dirty="0" smtClean="0"/>
              <a:t>執行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latin typeface="+mj-lt"/>
              </a:rPr>
              <a:t>lli</a:t>
            </a:r>
            <a:r>
              <a:rPr lang="en-US" altLang="zh-TW" sz="2000" dirty="0" smtClean="0">
                <a:latin typeface="+mj-lt"/>
              </a:rPr>
              <a:t> </a:t>
            </a:r>
            <a:r>
              <a:rPr lang="en-US" altLang="zh-TW" sz="2000" dirty="0" err="1" smtClean="0">
                <a:latin typeface="+mj-lt"/>
              </a:rPr>
              <a:t>test.ll</a:t>
            </a:r>
            <a:endParaRPr lang="en-US" altLang="zh-TW" sz="2000" dirty="0">
              <a:latin typeface="+mj-lt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536A-678D-435F-9DE1-A441D3E361E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9" y="2537273"/>
            <a:ext cx="8359423" cy="390021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4360477" y="2955483"/>
            <a:ext cx="3902905" cy="1078173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IR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4451012" y="5434056"/>
            <a:ext cx="3902905" cy="1078173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 dirty="0">
                <a:latin typeface="Calibri"/>
              </a:rPr>
              <a:t>llvm</a:t>
            </a:r>
            <a:endParaRPr dirty="0"/>
          </a:p>
        </p:txBody>
      </p:sp>
      <p:pic>
        <p:nvPicPr>
          <p:cNvPr id="42" name="圖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05200" y="1402920"/>
            <a:ext cx="3097800" cy="5029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43" name="TextShape 2"/>
          <p:cNvSpPr txBox="1"/>
          <p:nvPr/>
        </p:nvSpPr>
        <p:spPr>
          <a:xfrm>
            <a:off x="6611510" y="2834155"/>
            <a:ext cx="4480560" cy="21667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zh-TW" sz="2800" dirty="0"/>
              <a:t>@x  =  global  i32  0</a:t>
            </a:r>
            <a:endParaRPr dirty="0"/>
          </a:p>
          <a:p>
            <a:pPr>
              <a:buSzPct val="45000"/>
            </a:pPr>
            <a:r>
              <a:rPr lang="zh-TW" sz="2800" dirty="0"/>
              <a:t>define  i32  @main()  {</a:t>
            </a:r>
            <a:endParaRPr dirty="0"/>
          </a:p>
          <a:p>
            <a:pPr>
              <a:buSzPct val="45000"/>
            </a:pPr>
            <a:r>
              <a:rPr lang="zh-TW" sz="2800" dirty="0"/>
              <a:t> %a  =  alloca i32</a:t>
            </a:r>
            <a:endParaRPr dirty="0"/>
          </a:p>
          <a:p>
            <a:pPr>
              <a:buSzPct val="45000"/>
            </a:pPr>
            <a:r>
              <a:rPr lang="zh-TW" sz="2800" dirty="0"/>
              <a:t>........</a:t>
            </a:r>
            <a:endParaRPr dirty="0"/>
          </a:p>
        </p:txBody>
      </p:sp>
      <p:sp>
        <p:nvSpPr>
          <p:cNvPr id="44" name="CustomShape 3"/>
          <p:cNvSpPr/>
          <p:nvPr/>
        </p:nvSpPr>
        <p:spPr>
          <a:xfrm>
            <a:off x="5398920" y="3657600"/>
            <a:ext cx="910440" cy="83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174930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87146" y="840265"/>
            <a:ext cx="4046134" cy="2670642"/>
          </a:xfr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latin typeface="+mn-lt"/>
              </a:rPr>
              <a:t>Def</a:t>
            </a:r>
            <a:r>
              <a:rPr lang="en-US" altLang="zh-TW" sz="2000" dirty="0" smtClean="0">
                <a:latin typeface="+mn-lt"/>
              </a:rPr>
              <a:t> Expr(){</a:t>
            </a:r>
          </a:p>
          <a:p>
            <a:pPr marL="400050" lvl="1" indent="0">
              <a:buNone/>
            </a:pPr>
            <a:r>
              <a:rPr lang="en-US" altLang="zh-TW" sz="2000" dirty="0">
                <a:latin typeface="+mn-lt"/>
              </a:rPr>
              <a:t>i</a:t>
            </a:r>
            <a:r>
              <a:rPr lang="en-US" altLang="zh-TW" sz="2000" dirty="0" smtClean="0">
                <a:latin typeface="+mn-lt"/>
              </a:rPr>
              <a:t>d = Id();</a:t>
            </a:r>
          </a:p>
          <a:p>
            <a:pPr marL="400050" lvl="1" indent="0">
              <a:buNone/>
            </a:pPr>
            <a:r>
              <a:rPr lang="en-US" altLang="zh-TW" sz="2000" dirty="0">
                <a:latin typeface="+mn-lt"/>
              </a:rPr>
              <a:t>{</a:t>
            </a:r>
            <a:r>
              <a:rPr lang="en-US" altLang="zh-TW" sz="2000" dirty="0" smtClean="0">
                <a:latin typeface="+mn-lt"/>
              </a:rPr>
              <a:t>op,t1} = </a:t>
            </a:r>
            <a:r>
              <a:rPr lang="en-US" altLang="zh-TW" sz="2000" dirty="0" err="1" smtClean="0">
                <a:latin typeface="+mn-lt"/>
              </a:rPr>
              <a:t>ExprIdTail</a:t>
            </a:r>
            <a:r>
              <a:rPr lang="en-US" altLang="zh-TW" sz="2000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US" altLang="zh-TW" sz="2000" dirty="0" smtClean="0">
                <a:latin typeface="+mn-lt"/>
              </a:rPr>
              <a:t>print (</a:t>
            </a:r>
            <a:r>
              <a:rPr lang="zh-TW" altLang="zh-TW" sz="2000" dirty="0" smtClean="0">
                <a:latin typeface="+mn-lt"/>
              </a:rPr>
              <a:t>%</a:t>
            </a:r>
            <a:r>
              <a:rPr lang="en-US" altLang="zh-TW" sz="2000" dirty="0" smtClean="0">
                <a:latin typeface="+mn-lt"/>
              </a:rPr>
              <a:t>t2</a:t>
            </a:r>
            <a:r>
              <a:rPr lang="zh-TW" altLang="zh-TW" sz="2000" dirty="0" smtClean="0">
                <a:latin typeface="+mn-lt"/>
              </a:rPr>
              <a:t> </a:t>
            </a:r>
            <a:r>
              <a:rPr lang="zh-TW" altLang="zh-TW" sz="2000" dirty="0">
                <a:latin typeface="+mn-lt"/>
              </a:rPr>
              <a:t>= load i32* </a:t>
            </a:r>
            <a:r>
              <a:rPr lang="zh-TW" altLang="zh-TW" sz="2000" dirty="0" smtClean="0">
                <a:latin typeface="+mn-lt"/>
              </a:rPr>
              <a:t>%</a:t>
            </a:r>
            <a:r>
              <a:rPr lang="en-US" altLang="zh-TW" sz="2000" dirty="0" smtClean="0">
                <a:latin typeface="+mn-lt"/>
              </a:rPr>
              <a:t>id);</a:t>
            </a:r>
          </a:p>
          <a:p>
            <a:pPr marL="400050" lvl="1" indent="0">
              <a:buNone/>
            </a:pPr>
            <a:r>
              <a:rPr lang="en-US" altLang="zh-TW" sz="2000" dirty="0">
                <a:latin typeface="+mn-lt"/>
              </a:rPr>
              <a:t>p</a:t>
            </a:r>
            <a:r>
              <a:rPr lang="en-US" altLang="zh-TW" sz="2000" dirty="0" smtClean="0">
                <a:latin typeface="+mn-lt"/>
              </a:rPr>
              <a:t>rint (%t3 = op %t1 %t2);</a:t>
            </a:r>
          </a:p>
          <a:p>
            <a:pPr marL="400050" lvl="1" indent="0">
              <a:buNone/>
            </a:pPr>
            <a:r>
              <a:rPr lang="en-US" altLang="zh-TW" sz="2000" dirty="0">
                <a:latin typeface="+mn-lt"/>
              </a:rPr>
              <a:t>r</a:t>
            </a:r>
            <a:r>
              <a:rPr lang="en-US" altLang="zh-TW" sz="2000" dirty="0" smtClean="0">
                <a:latin typeface="+mn-lt"/>
              </a:rPr>
              <a:t>eturn t</a:t>
            </a:r>
            <a:r>
              <a:rPr lang="en-US" altLang="zh-TW" sz="2000" dirty="0">
                <a:latin typeface="+mn-lt"/>
              </a:rPr>
              <a:t>3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n-lt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17025" y="799293"/>
            <a:ext cx="1721922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stmtList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59" y="1260451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stmt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8" y="1812657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Expr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57" y="2382672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56" y="2960611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1932" y="2382672"/>
            <a:ext cx="1237014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ExprIdTail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1932" y="2960611"/>
            <a:ext cx="4571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0440" y="2960611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Expr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2315" y="3546480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2315" y="4108564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0629" y="3546480"/>
            <a:ext cx="1237014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ExprIdTail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0629" y="4108564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Expr’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0629" y="4714205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BinOp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0629" y="5296104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*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81501" y="5288225"/>
            <a:ext cx="1109350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ExprIdTail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78976" y="5858188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Expr’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79669" y="4728082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Expr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6514" y="5858188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epsilon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>
            <a:stCxn id="7" idx="0"/>
            <a:endCxn id="5" idx="2"/>
          </p:cNvCxnSpPr>
          <p:nvPr/>
        </p:nvCxnSpPr>
        <p:spPr>
          <a:xfrm flipV="1">
            <a:off x="480459" y="1155553"/>
            <a:ext cx="997527" cy="10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2"/>
            <a:endCxn id="8" idx="0"/>
          </p:cNvCxnSpPr>
          <p:nvPr/>
        </p:nvCxnSpPr>
        <p:spPr>
          <a:xfrm flipH="1">
            <a:off x="480458" y="1616711"/>
            <a:ext cx="1" cy="19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" idx="2"/>
            <a:endCxn id="9" idx="0"/>
          </p:cNvCxnSpPr>
          <p:nvPr/>
        </p:nvCxnSpPr>
        <p:spPr>
          <a:xfrm flipH="1">
            <a:off x="480457" y="2168917"/>
            <a:ext cx="1" cy="21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2"/>
            <a:endCxn id="10" idx="0"/>
          </p:cNvCxnSpPr>
          <p:nvPr/>
        </p:nvCxnSpPr>
        <p:spPr>
          <a:xfrm flipH="1">
            <a:off x="480456" y="2738932"/>
            <a:ext cx="1" cy="22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2"/>
            <a:endCxn id="11" idx="0"/>
          </p:cNvCxnSpPr>
          <p:nvPr/>
        </p:nvCxnSpPr>
        <p:spPr>
          <a:xfrm>
            <a:off x="480458" y="2168917"/>
            <a:ext cx="1239981" cy="21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1" idx="2"/>
            <a:endCxn id="12" idx="0"/>
          </p:cNvCxnSpPr>
          <p:nvPr/>
        </p:nvCxnSpPr>
        <p:spPr>
          <a:xfrm flipH="1">
            <a:off x="1330532" y="2738932"/>
            <a:ext cx="389907" cy="22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1" idx="2"/>
            <a:endCxn id="13" idx="0"/>
          </p:cNvCxnSpPr>
          <p:nvPr/>
        </p:nvCxnSpPr>
        <p:spPr>
          <a:xfrm>
            <a:off x="1720439" y="2738932"/>
            <a:ext cx="457201" cy="22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2"/>
            <a:endCxn id="15" idx="0"/>
          </p:cNvCxnSpPr>
          <p:nvPr/>
        </p:nvCxnSpPr>
        <p:spPr>
          <a:xfrm>
            <a:off x="2189515" y="3902740"/>
            <a:ext cx="0" cy="20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2"/>
            <a:endCxn id="14" idx="0"/>
          </p:cNvCxnSpPr>
          <p:nvPr/>
        </p:nvCxnSpPr>
        <p:spPr>
          <a:xfrm>
            <a:off x="2177640" y="3316871"/>
            <a:ext cx="11875" cy="22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3" idx="2"/>
            <a:endCxn id="16" idx="0"/>
          </p:cNvCxnSpPr>
          <p:nvPr/>
        </p:nvCxnSpPr>
        <p:spPr>
          <a:xfrm>
            <a:off x="2177640" y="3316871"/>
            <a:ext cx="1381496" cy="22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6" idx="2"/>
            <a:endCxn id="17" idx="0"/>
          </p:cNvCxnSpPr>
          <p:nvPr/>
        </p:nvCxnSpPr>
        <p:spPr>
          <a:xfrm flipH="1">
            <a:off x="3397829" y="3902740"/>
            <a:ext cx="161307" cy="20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7" idx="2"/>
            <a:endCxn id="18" idx="0"/>
          </p:cNvCxnSpPr>
          <p:nvPr/>
        </p:nvCxnSpPr>
        <p:spPr>
          <a:xfrm>
            <a:off x="3397829" y="4464824"/>
            <a:ext cx="0" cy="24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18" idx="2"/>
            <a:endCxn id="19" idx="0"/>
          </p:cNvCxnSpPr>
          <p:nvPr/>
        </p:nvCxnSpPr>
        <p:spPr>
          <a:xfrm>
            <a:off x="3397829" y="5070465"/>
            <a:ext cx="0" cy="22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7" idx="2"/>
            <a:endCxn id="23" idx="0"/>
          </p:cNvCxnSpPr>
          <p:nvPr/>
        </p:nvCxnSpPr>
        <p:spPr>
          <a:xfrm>
            <a:off x="3397829" y="4464824"/>
            <a:ext cx="1139040" cy="26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079669" y="5296104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79669" y="5858188"/>
            <a:ext cx="914399" cy="3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接點 61"/>
          <p:cNvCxnSpPr>
            <a:stCxn id="23" idx="2"/>
            <a:endCxn id="59" idx="0"/>
          </p:cNvCxnSpPr>
          <p:nvPr/>
        </p:nvCxnSpPr>
        <p:spPr>
          <a:xfrm>
            <a:off x="4536869" y="5084342"/>
            <a:ext cx="0" cy="21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2"/>
            <a:endCxn id="60" idx="0"/>
          </p:cNvCxnSpPr>
          <p:nvPr/>
        </p:nvCxnSpPr>
        <p:spPr>
          <a:xfrm>
            <a:off x="4536869" y="5652364"/>
            <a:ext cx="0" cy="20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3" idx="2"/>
            <a:endCxn id="20" idx="0"/>
          </p:cNvCxnSpPr>
          <p:nvPr/>
        </p:nvCxnSpPr>
        <p:spPr>
          <a:xfrm>
            <a:off x="4536869" y="5084342"/>
            <a:ext cx="1399307" cy="20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20" idx="2"/>
            <a:endCxn id="22" idx="0"/>
          </p:cNvCxnSpPr>
          <p:nvPr/>
        </p:nvCxnSpPr>
        <p:spPr>
          <a:xfrm>
            <a:off x="5936176" y="5644485"/>
            <a:ext cx="0" cy="21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22" idx="3"/>
            <a:endCxn id="24" idx="1"/>
          </p:cNvCxnSpPr>
          <p:nvPr/>
        </p:nvCxnSpPr>
        <p:spPr>
          <a:xfrm>
            <a:off x="6393375" y="6036318"/>
            <a:ext cx="463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內容版面配置區 3"/>
          <p:cNvSpPr txBox="1">
            <a:spLocks/>
          </p:cNvSpPr>
          <p:nvPr/>
        </p:nvSpPr>
        <p:spPr>
          <a:xfrm>
            <a:off x="7890158" y="4178266"/>
            <a:ext cx="4015150" cy="237644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ExprIdTail</a:t>
            </a:r>
            <a:r>
              <a:rPr lang="en-US" altLang="zh-TW" sz="2000" dirty="0" smtClean="0"/>
              <a:t>(){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op,t</a:t>
            </a:r>
            <a:r>
              <a:rPr lang="en-US" altLang="zh-TW" sz="2000" dirty="0" smtClean="0"/>
              <a:t>} = Expr’()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If(</a:t>
            </a:r>
            <a:r>
              <a:rPr lang="en-US" altLang="zh-TW" sz="2000" dirty="0"/>
              <a:t>{</a:t>
            </a:r>
            <a:r>
              <a:rPr lang="en-US" altLang="zh-TW" sz="2000" dirty="0" err="1"/>
              <a:t>op,t</a:t>
            </a:r>
            <a:r>
              <a:rPr lang="en-US" altLang="zh-TW" sz="2000" dirty="0"/>
              <a:t>}</a:t>
            </a:r>
            <a:r>
              <a:rPr lang="en-US" altLang="zh-TW" sz="2000" dirty="0" smtClean="0"/>
              <a:t> == epsilon)return </a:t>
            </a:r>
            <a:r>
              <a:rPr lang="en-US" altLang="zh-TW" sz="2000" dirty="0" err="1" smtClean="0"/>
              <a:t>epilson</a:t>
            </a:r>
            <a:endParaRPr lang="en-US" altLang="zh-TW" sz="20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Else return {</a:t>
            </a:r>
            <a:r>
              <a:rPr lang="en-US" altLang="zh-TW" sz="2000" dirty="0" err="1" smtClean="0"/>
              <a:t>op,t</a:t>
            </a:r>
            <a:r>
              <a:rPr lang="en-US" altLang="zh-TW" sz="20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/>
          </a:p>
        </p:txBody>
      </p:sp>
      <p:sp>
        <p:nvSpPr>
          <p:cNvPr id="79" name="內容版面配置區 3"/>
          <p:cNvSpPr txBox="1">
            <a:spLocks/>
          </p:cNvSpPr>
          <p:nvPr/>
        </p:nvSpPr>
        <p:spPr>
          <a:xfrm>
            <a:off x="7413537" y="856894"/>
            <a:ext cx="3456714" cy="312916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Expr’(){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If (epsilon)</a:t>
            </a:r>
            <a:endParaRPr lang="en-US" altLang="zh-TW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	return </a:t>
            </a:r>
            <a:r>
              <a:rPr lang="en-US" altLang="zh-TW" sz="2000" dirty="0" err="1" smtClean="0"/>
              <a:t>eplison</a:t>
            </a:r>
            <a:endParaRPr lang="en-US" altLang="zh-TW" sz="20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Else</a:t>
            </a:r>
            <a:endParaRPr lang="en-US" altLang="zh-TW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	t = Expr()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op = </a:t>
            </a:r>
            <a:r>
              <a:rPr lang="en-US" altLang="zh-TW" sz="2000" dirty="0" err="1" smtClean="0"/>
              <a:t>BinOp</a:t>
            </a:r>
            <a:endParaRPr lang="en-US" altLang="zh-TW" sz="20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Return {</a:t>
            </a:r>
            <a:r>
              <a:rPr lang="en-US" altLang="zh-TW" sz="2000" dirty="0" err="1" smtClean="0"/>
              <a:t>op,t</a:t>
            </a:r>
            <a:r>
              <a:rPr lang="en-US" altLang="zh-TW" sz="20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506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>
                <a:latin typeface="Calibri"/>
              </a:rPr>
              <a:t>llvm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07368" y="1819157"/>
            <a:ext cx="2016224" cy="36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zh-TW" dirty="0"/>
              <a:t>int x = 0;</a:t>
            </a:r>
            <a:endParaRPr dirty="0"/>
          </a:p>
          <a:p>
            <a:pPr>
              <a:buSzPct val="45000"/>
            </a:pPr>
            <a:r>
              <a:rPr lang="zh-TW" dirty="0"/>
              <a:t>int main ( )</a:t>
            </a:r>
            <a:endParaRPr dirty="0"/>
          </a:p>
          <a:p>
            <a:pPr>
              <a:buSzPct val="45000"/>
            </a:pPr>
            <a:r>
              <a:rPr lang="zh-TW" dirty="0"/>
              <a:t>{</a:t>
            </a:r>
            <a:endParaRPr dirty="0"/>
          </a:p>
          <a:p>
            <a:pPr>
              <a:buSzPct val="45000"/>
            </a:pPr>
            <a:r>
              <a:rPr lang="zh-TW" dirty="0"/>
              <a:t>int a ;</a:t>
            </a:r>
            <a:endParaRPr dirty="0"/>
          </a:p>
          <a:p>
            <a:pPr>
              <a:buSzPct val="45000"/>
            </a:pPr>
            <a:r>
              <a:rPr lang="zh-TW" dirty="0"/>
              <a:t>int b ;</a:t>
            </a:r>
            <a:endParaRPr dirty="0"/>
          </a:p>
          <a:p>
            <a:pPr>
              <a:buSzPct val="45000"/>
            </a:pPr>
            <a:r>
              <a:rPr lang="zh-TW" dirty="0"/>
              <a:t>int c ;</a:t>
            </a:r>
            <a:endParaRPr dirty="0"/>
          </a:p>
          <a:p>
            <a:pPr>
              <a:buSzPct val="45000"/>
            </a:pPr>
            <a:r>
              <a:rPr lang="zh-TW" dirty="0"/>
              <a:t>a = 3 ;</a:t>
            </a:r>
            <a:endParaRPr dirty="0"/>
          </a:p>
          <a:p>
            <a:pPr>
              <a:buSzPct val="45000"/>
            </a:pPr>
            <a:r>
              <a:rPr lang="zh-TW" dirty="0"/>
              <a:t>b = 4 ;</a:t>
            </a:r>
            <a:endParaRPr dirty="0"/>
          </a:p>
          <a:p>
            <a:pPr>
              <a:buSzPct val="45000"/>
            </a:pPr>
            <a:r>
              <a:rPr lang="zh-TW" dirty="0"/>
              <a:t>c = a + b ;</a:t>
            </a:r>
            <a:endParaRPr dirty="0"/>
          </a:p>
          <a:p>
            <a:pPr>
              <a:buSzPct val="45000"/>
            </a:pPr>
            <a:r>
              <a:rPr lang="en-US" altLang="zh-TW" dirty="0"/>
              <a:t>p</a:t>
            </a:r>
            <a:r>
              <a:rPr lang="zh-TW" dirty="0" smtClean="0"/>
              <a:t>rint</a:t>
            </a:r>
            <a:r>
              <a:rPr lang="en-US" altLang="zh-TW" dirty="0" smtClean="0"/>
              <a:t> </a:t>
            </a:r>
            <a:r>
              <a:rPr lang="zh-TW" dirty="0" smtClean="0"/>
              <a:t>c;</a:t>
            </a:r>
            <a:endParaRPr dirty="0"/>
          </a:p>
          <a:p>
            <a:pPr>
              <a:buSzPct val="45000"/>
            </a:pPr>
            <a:r>
              <a:rPr lang="zh-TW" dirty="0"/>
              <a:t>return 0 ; </a:t>
            </a:r>
            <a:endParaRPr dirty="0"/>
          </a:p>
          <a:p>
            <a:pPr>
              <a:buSzPct val="45000"/>
            </a:pPr>
            <a:r>
              <a:rPr lang="zh-TW" dirty="0"/>
              <a:t>}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sp>
        <p:nvSpPr>
          <p:cNvPr id="47" name="TextShape 3"/>
          <p:cNvSpPr txBox="1"/>
          <p:nvPr/>
        </p:nvSpPr>
        <p:spPr>
          <a:xfrm>
            <a:off x="2855640" y="902525"/>
            <a:ext cx="9217024" cy="49163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 lang="en-US" altLang="zh-TW" dirty="0" smtClean="0"/>
          </a:p>
          <a:p>
            <a:pPr>
              <a:buSzPct val="45000"/>
            </a:pPr>
            <a:r>
              <a:rPr lang="zh-TW" dirty="0" smtClean="0"/>
              <a:t>@</a:t>
            </a:r>
            <a:r>
              <a:rPr lang="zh-TW" dirty="0"/>
              <a:t>.str = private constant[4 x i8] c"%d\0A\00"</a:t>
            </a:r>
            <a:endParaRPr dirty="0"/>
          </a:p>
          <a:p>
            <a:pPr>
              <a:buSzPct val="45000"/>
            </a:pPr>
            <a:r>
              <a:rPr lang="zh-TW" dirty="0"/>
              <a:t>@x = global i32 0</a:t>
            </a:r>
            <a:endParaRPr dirty="0"/>
          </a:p>
          <a:p>
            <a:pPr>
              <a:buSzPct val="45000"/>
            </a:pPr>
            <a:r>
              <a:rPr lang="zh-TW" dirty="0"/>
              <a:t>declare i32 @printf(i8*, ...)</a:t>
            </a:r>
            <a:endParaRPr dirty="0"/>
          </a:p>
          <a:p>
            <a:pPr>
              <a:buSzPct val="45000"/>
            </a:pPr>
            <a:r>
              <a:rPr lang="zh-TW" dirty="0"/>
              <a:t>define i32 @main(){</a:t>
            </a:r>
            <a:endParaRPr dirty="0"/>
          </a:p>
          <a:p>
            <a:pPr>
              <a:buSzPct val="45000"/>
            </a:pPr>
            <a:r>
              <a:rPr lang="zh-TW" dirty="0"/>
              <a:t>  %a = alloca i32</a:t>
            </a:r>
            <a:endParaRPr dirty="0"/>
          </a:p>
          <a:p>
            <a:pPr>
              <a:buSzPct val="45000"/>
            </a:pPr>
            <a:r>
              <a:rPr lang="zh-TW" dirty="0"/>
              <a:t>  %b = alloca i32</a:t>
            </a:r>
            <a:endParaRPr dirty="0"/>
          </a:p>
          <a:p>
            <a:pPr>
              <a:buSzPct val="45000"/>
            </a:pPr>
            <a:r>
              <a:rPr lang="zh-TW" dirty="0"/>
              <a:t>  %c = alloca i32</a:t>
            </a:r>
            <a:endParaRPr dirty="0"/>
          </a:p>
          <a:p>
            <a:pPr>
              <a:buSzPct val="45000"/>
            </a:pPr>
            <a:r>
              <a:rPr lang="zh-TW" dirty="0"/>
              <a:t>  store i32 3, i32* %a</a:t>
            </a:r>
            <a:endParaRPr dirty="0"/>
          </a:p>
          <a:p>
            <a:pPr>
              <a:buSzPct val="45000"/>
            </a:pPr>
            <a:r>
              <a:rPr lang="zh-TW" dirty="0"/>
              <a:t>  store i32 4, i32* %b</a:t>
            </a:r>
            <a:endParaRPr dirty="0"/>
          </a:p>
          <a:p>
            <a:pPr>
              <a:buSzPct val="45000"/>
            </a:pPr>
            <a:r>
              <a:rPr lang="zh-TW" dirty="0"/>
              <a:t>  %1 = load i32* %a</a:t>
            </a:r>
            <a:endParaRPr dirty="0"/>
          </a:p>
          <a:p>
            <a:pPr>
              <a:buSzPct val="45000"/>
            </a:pPr>
            <a:r>
              <a:rPr lang="zh-TW" dirty="0"/>
              <a:t>  %2 = load i32* %b</a:t>
            </a:r>
            <a:endParaRPr dirty="0"/>
          </a:p>
          <a:p>
            <a:pPr>
              <a:buSzPct val="45000"/>
            </a:pPr>
            <a:r>
              <a:rPr lang="zh-TW" dirty="0"/>
              <a:t>  %3 = add i32 %1, %2</a:t>
            </a:r>
            <a:endParaRPr dirty="0"/>
          </a:p>
          <a:p>
            <a:pPr>
              <a:buSzPct val="45000"/>
            </a:pPr>
            <a:r>
              <a:rPr lang="zh-TW" dirty="0"/>
              <a:t>  store i32 %3, i32* %c</a:t>
            </a:r>
            <a:endParaRPr dirty="0"/>
          </a:p>
          <a:p>
            <a:pPr>
              <a:buSzPct val="45000"/>
            </a:pPr>
            <a:r>
              <a:rPr lang="zh-TW" dirty="0"/>
              <a:t>  %4 = load i32* %c</a:t>
            </a:r>
            <a:endParaRPr dirty="0"/>
          </a:p>
          <a:p>
            <a:pPr>
              <a:buSzPct val="45000"/>
            </a:pPr>
            <a:r>
              <a:rPr lang="zh-TW" dirty="0"/>
              <a:t>  call i32 (i8*, ...)* @printf(i8* getelementptr inbounds ([4 x i8]* @.str, i32 0, i32 0), i32 %4)</a:t>
            </a:r>
            <a:endParaRPr dirty="0"/>
          </a:p>
          <a:p>
            <a:pPr>
              <a:buSzPct val="45000"/>
            </a:pPr>
            <a:r>
              <a:rPr lang="zh-TW" dirty="0"/>
              <a:t>  ret i32 0</a:t>
            </a:r>
            <a:endParaRPr dirty="0"/>
          </a:p>
          <a:p>
            <a:pPr>
              <a:buSzPct val="45000"/>
            </a:pPr>
            <a:r>
              <a:rPr lang="zh-TW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062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756</Words>
  <Application>Microsoft Office PowerPoint</Application>
  <PresentationFormat>自訂</PresentationFormat>
  <Paragraphs>227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1_Office 佈景主題</vt:lpstr>
      <vt:lpstr>Homework 3</vt:lpstr>
      <vt:lpstr>Homework 3</vt:lpstr>
      <vt:lpstr>llvm</vt:lpstr>
      <vt:lpstr>Symbol table</vt:lpstr>
      <vt:lpstr>Type checking</vt:lpstr>
      <vt:lpstr>llvm install</vt:lpstr>
      <vt:lpstr>PowerPoint 簡報</vt:lpstr>
      <vt:lpstr>PowerPoint 簡報</vt:lpstr>
      <vt:lpstr>PowerPoint 簡報</vt:lpstr>
      <vt:lpstr>LLVM reference</vt:lpstr>
      <vt:lpstr>MIPS (超過100分以100分計)</vt:lpstr>
      <vt:lpstr>SPIM: A MIPS32 Simulator</vt:lpstr>
      <vt:lpstr>PowerPoint 簡報</vt:lpstr>
      <vt:lpstr>PowerPoint 簡報</vt:lpstr>
      <vt:lpstr>Sample code</vt:lpstr>
      <vt:lpstr>Sample code</vt:lpstr>
      <vt:lpstr>Sample code</vt:lpstr>
      <vt:lpstr>PowerPoint 簡報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Profiling Tools</dc:title>
  <dc:creator>Z.yuan chow</dc:creator>
  <cp:lastModifiedBy>acer</cp:lastModifiedBy>
  <cp:revision>241</cp:revision>
  <dcterms:created xsi:type="dcterms:W3CDTF">2015-02-16T13:02:59Z</dcterms:created>
  <dcterms:modified xsi:type="dcterms:W3CDTF">2015-06-14T13:28:07Z</dcterms:modified>
</cp:coreProperties>
</file>