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243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tpoint.com/java-predicate-interface" TargetMode="Externa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g"/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image" Target="../media/image13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jpg"/><Relationship Id="rId5" Type="http://schemas.openxmlformats.org/officeDocument/2006/relationships/image" Target="../media/image135.jpg"/><Relationship Id="rId4" Type="http://schemas.openxmlformats.org/officeDocument/2006/relationships/image" Target="../media/image134.jp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jpg"/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g"/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1.jp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technotes/guides/intl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date-time/duration.html#accessing-the-time-of-a-duration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ebook.com/ebook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jp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jpg"/><Relationship Id="rId4" Type="http://schemas.openxmlformats.org/officeDocument/2006/relationships/hyperlink" Target="http://www.concretepage.com/java/jdk-8/java-8-biconsumer-bifunction-bipredicate-example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7" Type="http://schemas.openxmlformats.org/officeDocument/2006/relationships/image" Target="../media/image95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jpg"/><Relationship Id="rId5" Type="http://schemas.openxmlformats.org/officeDocument/2006/relationships/image" Target="../media/image93.jpg"/><Relationship Id="rId4" Type="http://schemas.openxmlformats.org/officeDocument/2006/relationships/image" Target="../media/image92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2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jpg"/><Relationship Id="rId5" Type="http://schemas.openxmlformats.org/officeDocument/2006/relationships/hyperlink" Target="mailto:jannet@uni.com" TargetMode="External"/><Relationship Id="rId4" Type="http://schemas.openxmlformats.org/officeDocument/2006/relationships/hyperlink" Target="mailto:john@uni.com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gicbig.com/tutorials/core-java-tutorial/java-multi-threading/fork-and-join.html" TargetMode="Externa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110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3204"/>
            <a:ext cx="473964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93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1z0-809.examcollection.premium.exam.207q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"/>
              <a:cs typeface="Arial"/>
            </a:endParaRPr>
          </a:p>
          <a:p>
            <a:pPr marL="12700" marR="3608070">
              <a:lnSpc>
                <a:spcPts val="1100"/>
              </a:lnSpc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1z0-809 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Passing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Score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800 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Limit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120 </a:t>
            </a:r>
            <a:r>
              <a:rPr sz="1000" dirty="0">
                <a:latin typeface="Arial"/>
                <a:cs typeface="Arial"/>
              </a:rPr>
              <a:t>min 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Version</a:t>
            </a:r>
            <a:r>
              <a:rPr sz="1000" spc="-10" dirty="0">
                <a:latin typeface="Arial"/>
                <a:cs typeface="Arial"/>
              </a:rPr>
              <a:t>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5623" y="1932432"/>
            <a:ext cx="3095244" cy="32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8980" y="2390660"/>
            <a:ext cx="150749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1z0-809</a:t>
            </a:r>
            <a:endParaRPr sz="1000">
              <a:latin typeface="Arial"/>
              <a:cs typeface="Arial"/>
            </a:endParaRPr>
          </a:p>
          <a:p>
            <a:pPr marL="12700" marR="5080" algn="ctr">
              <a:lnSpc>
                <a:spcPct val="192000"/>
              </a:lnSpc>
            </a:pPr>
            <a:r>
              <a:rPr sz="1000" b="1" spc="-5" dirty="0">
                <a:latin typeface="Arial"/>
                <a:cs typeface="Arial"/>
              </a:rPr>
              <a:t>Java </a:t>
            </a:r>
            <a:r>
              <a:rPr sz="1000" b="1" spc="-10" dirty="0">
                <a:latin typeface="Arial"/>
                <a:cs typeface="Arial"/>
              </a:rPr>
              <a:t>SE </a:t>
            </a:r>
            <a:r>
              <a:rPr sz="1000" b="1" spc="-5" dirty="0">
                <a:latin typeface="Arial"/>
                <a:cs typeface="Arial"/>
              </a:rPr>
              <a:t>8 </a:t>
            </a:r>
            <a:r>
              <a:rPr sz="1000" b="1" spc="-10" dirty="0">
                <a:latin typeface="Arial"/>
                <a:cs typeface="Arial"/>
              </a:rPr>
              <a:t>Programmer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II  </a:t>
            </a:r>
            <a:r>
              <a:rPr sz="1000" b="1" spc="-10" dirty="0">
                <a:latin typeface="Arial"/>
                <a:cs typeface="Arial"/>
              </a:rPr>
              <a:t>Version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10.0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289" y="727291"/>
            <a:ext cx="5384165" cy="85007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latin typeface="Courier New"/>
                <a:cs typeface="Courier New"/>
              </a:rPr>
              <a:t>} catch (ArithmeticException | NumberFormatException e)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ts val="1150"/>
              </a:lnSpc>
              <a:spcBef>
                <a:spcPts val="240"/>
              </a:spcBef>
            </a:pPr>
            <a:r>
              <a:rPr sz="1000" spc="-5" dirty="0">
                <a:latin typeface="Arial"/>
                <a:cs typeface="Arial"/>
              </a:rPr>
              <a:t>D. </a:t>
            </a:r>
            <a:r>
              <a:rPr sz="1000" spc="-10" dirty="0">
                <a:latin typeface="Arial"/>
                <a:cs typeface="Arial"/>
              </a:rPr>
              <a:t>Replace line 27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454025">
              <a:lnSpc>
                <a:spcPts val="1150"/>
              </a:lnSpc>
            </a:pPr>
            <a:r>
              <a:rPr sz="1000" spc="-5" dirty="0">
                <a:latin typeface="Courier New"/>
                <a:cs typeface="Courier New"/>
              </a:rPr>
              <a:t>throw</a:t>
            </a:r>
            <a:r>
              <a:rPr sz="1000" spc="-10" dirty="0">
                <a:latin typeface="Courier New"/>
                <a:cs typeface="Courier New"/>
              </a:rPr>
              <a:t> 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14300" marR="41535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Country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class:</a:t>
            </a:r>
            <a:endParaRPr sz="1000">
              <a:latin typeface="Arial"/>
              <a:cs typeface="Arial"/>
            </a:endParaRPr>
          </a:p>
          <a:p>
            <a:pPr marL="1143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public class country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18465" marR="22148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enum Continent {ASIA, </a:t>
            </a:r>
            <a:r>
              <a:rPr sz="1000" spc="-10" dirty="0">
                <a:latin typeface="Courier New"/>
                <a:cs typeface="Courier New"/>
              </a:rPr>
              <a:t>EUROPE} 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-10" dirty="0">
                <a:latin typeface="Courier New"/>
                <a:cs typeface="Courier New"/>
              </a:rPr>
              <a:t> name;</a:t>
            </a:r>
            <a:endParaRPr sz="1000">
              <a:latin typeface="Courier New"/>
              <a:cs typeface="Courier New"/>
            </a:endParaRPr>
          </a:p>
          <a:p>
            <a:pPr marL="418465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Continent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region;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723265" marR="1528445" indent="-305435">
              <a:lnSpc>
                <a:spcPts val="1060"/>
              </a:lnSpc>
              <a:tabLst>
                <a:tab pos="3771265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Coun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r</a:t>
            </a:r>
            <a:r>
              <a:rPr sz="1000" spc="-5" dirty="0">
                <a:latin typeface="Courier New"/>
                <a:cs typeface="Courier New"/>
              </a:rPr>
              <a:t>y </a:t>
            </a:r>
            <a:r>
              <a:rPr sz="1000" spc="-10" dirty="0">
                <a:latin typeface="Courier New"/>
                <a:cs typeface="Courier New"/>
              </a:rPr>
              <a:t>(Str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na</a:t>
            </a:r>
            <a:r>
              <a:rPr sz="1000" spc="-5" dirty="0">
                <a:latin typeface="Courier New"/>
                <a:cs typeface="Courier New"/>
              </a:rPr>
              <a:t>,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ontinen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reg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name = na, region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reg;</a:t>
            </a:r>
            <a:endParaRPr sz="1000">
              <a:latin typeface="Courier New"/>
              <a:cs typeface="Courier New"/>
            </a:endParaRPr>
          </a:p>
          <a:p>
            <a:pPr marL="7232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723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String getName () </a:t>
            </a:r>
            <a:r>
              <a:rPr sz="1000" spc="-10" dirty="0">
                <a:latin typeface="Courier New"/>
                <a:cs typeface="Courier New"/>
              </a:rPr>
              <a:t>{return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name;}</a:t>
            </a:r>
            <a:endParaRPr sz="1000">
              <a:latin typeface="Courier New"/>
              <a:cs typeface="Courier New"/>
            </a:endParaRPr>
          </a:p>
          <a:p>
            <a:pPr marL="723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Continent getRegion () {return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region;}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14300"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114300">
              <a:lnSpc>
                <a:spcPts val="1025"/>
              </a:lnSpc>
            </a:pPr>
            <a:r>
              <a:rPr sz="1000" spc="-5" dirty="0">
                <a:latin typeface="Courier New"/>
                <a:cs typeface="Courier New"/>
              </a:rPr>
              <a:t>List&lt;Country&gt; couList = Arrays.asList (</a:t>
            </a:r>
            <a:endParaRPr sz="1000">
              <a:latin typeface="Courier New"/>
              <a:cs typeface="Courier New"/>
            </a:endParaRPr>
          </a:p>
          <a:p>
            <a:pPr marL="418465" marR="12998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new </a:t>
            </a:r>
            <a:r>
              <a:rPr sz="1000" spc="-10" dirty="0">
                <a:latin typeface="Courier New"/>
                <a:cs typeface="Courier New"/>
              </a:rPr>
              <a:t>Country </a:t>
            </a:r>
            <a:r>
              <a:rPr sz="1000" spc="-5" dirty="0">
                <a:latin typeface="Courier New"/>
                <a:cs typeface="Courier New"/>
              </a:rPr>
              <a:t>(“Japan”, Country.Continent.ASIA),  new </a:t>
            </a:r>
            <a:r>
              <a:rPr sz="1000" spc="-10" dirty="0">
                <a:latin typeface="Courier New"/>
                <a:cs typeface="Courier New"/>
              </a:rPr>
              <a:t>Country </a:t>
            </a:r>
            <a:r>
              <a:rPr sz="1000" spc="-5" dirty="0">
                <a:latin typeface="Courier New"/>
                <a:cs typeface="Courier New"/>
              </a:rPr>
              <a:t>(“Italy”,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Country.Continent.EUROPE),</a:t>
            </a:r>
            <a:endParaRPr sz="1000">
              <a:latin typeface="Courier New"/>
              <a:cs typeface="Courier New"/>
            </a:endParaRPr>
          </a:p>
          <a:p>
            <a:pPr marL="4184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new </a:t>
            </a:r>
            <a:r>
              <a:rPr sz="1000" spc="-10" dirty="0">
                <a:latin typeface="Courier New"/>
                <a:cs typeface="Courier New"/>
              </a:rPr>
              <a:t>Country </a:t>
            </a:r>
            <a:r>
              <a:rPr sz="1000" spc="-5" dirty="0">
                <a:latin typeface="Courier New"/>
                <a:cs typeface="Courier New"/>
              </a:rPr>
              <a:t>(“Germany”,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Country.Continent.EUROPE));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Map&lt;Country.Continent, List&lt;String&gt;&gt; regionNames = couList.stream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</a:t>
            </a:r>
            <a:endParaRPr sz="1000">
              <a:latin typeface="Courier New"/>
              <a:cs typeface="Courier New"/>
            </a:endParaRPr>
          </a:p>
          <a:p>
            <a:pPr marL="418465" marR="3092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.collect(Collectors.groupingBy (Country ::getRegion,  Collectors.mapping(Country::getName,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Collectors.toList()))));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System.out.println(regionNames);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buFont typeface="Arial"/>
              <a:buAutoNum type="alphaUcPeriod"/>
              <a:tabLst>
                <a:tab pos="314325" algn="l"/>
              </a:tabLst>
            </a:pPr>
            <a:r>
              <a:rPr sz="1000" spc="-10" dirty="0">
                <a:latin typeface="Courier New"/>
                <a:cs typeface="Courier New"/>
              </a:rPr>
              <a:t>{EUROPE </a:t>
            </a:r>
            <a:r>
              <a:rPr sz="1000" spc="-5" dirty="0">
                <a:latin typeface="Courier New"/>
                <a:cs typeface="Courier New"/>
              </a:rPr>
              <a:t>= [Italy, Germany], ASIA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[Japan]}</a:t>
            </a:r>
            <a:endParaRPr sz="100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{ASIA = </a:t>
            </a:r>
            <a:r>
              <a:rPr sz="1000" spc="-10" dirty="0">
                <a:latin typeface="Courier New"/>
                <a:cs typeface="Courier New"/>
              </a:rPr>
              <a:t>[Japan], </a:t>
            </a:r>
            <a:r>
              <a:rPr sz="1000" spc="-5" dirty="0">
                <a:latin typeface="Courier New"/>
                <a:cs typeface="Courier New"/>
              </a:rPr>
              <a:t>EUROPE = [Italy,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Germany]}</a:t>
            </a:r>
            <a:endParaRPr sz="100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10" dirty="0">
                <a:latin typeface="Courier New"/>
                <a:cs typeface="Courier New"/>
              </a:rPr>
              <a:t>{EUROPE </a:t>
            </a:r>
            <a:r>
              <a:rPr sz="1000" spc="-5" dirty="0">
                <a:latin typeface="Courier New"/>
                <a:cs typeface="Courier New"/>
              </a:rPr>
              <a:t>= [Germany, Italy], ASIA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[Japan]}</a:t>
            </a:r>
            <a:endParaRPr sz="100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10" dirty="0">
                <a:latin typeface="Courier New"/>
                <a:cs typeface="Courier New"/>
              </a:rPr>
              <a:t>{EUROPE </a:t>
            </a:r>
            <a:r>
              <a:rPr sz="1000" spc="-5" dirty="0">
                <a:latin typeface="Courier New"/>
                <a:cs typeface="Courier New"/>
              </a:rPr>
              <a:t>= [Germany], EUROPE = [Italy], ASIA 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[Japan]}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14300" marR="41605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14300" marR="18338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Map&lt;Integer, String&gt; books = new TreeMap&lt;&gt;();  books.put (1007, </a:t>
            </a:r>
            <a:r>
              <a:rPr sz="1000" spc="-10" dirty="0">
                <a:latin typeface="Courier New"/>
                <a:cs typeface="Courier New"/>
              </a:rPr>
              <a:t>“A”);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books.put (1002,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“C”);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books.put (1001,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“B”);</a:t>
            </a:r>
            <a:endParaRPr sz="1000">
              <a:latin typeface="Courier New"/>
              <a:cs typeface="Courier New"/>
            </a:endParaRPr>
          </a:p>
          <a:p>
            <a:pPr marL="114300" marR="32048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books.put (1003, </a:t>
            </a:r>
            <a:r>
              <a:rPr sz="1000" spc="-10" dirty="0">
                <a:latin typeface="Courier New"/>
                <a:cs typeface="Courier New"/>
              </a:rPr>
              <a:t>“B”);  </a:t>
            </a:r>
            <a:r>
              <a:rPr sz="1000" spc="-5" dirty="0">
                <a:latin typeface="Courier New"/>
                <a:cs typeface="Courier New"/>
              </a:rPr>
              <a:t>System.out.println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(books);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4981956" cy="3095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3998493"/>
            <a:ext cx="5815965" cy="500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411924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public class Product {  int id; int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price;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public Product (int id, int price) {</a:t>
            </a:r>
            <a:endParaRPr sz="1000">
              <a:latin typeface="Courier New"/>
              <a:cs typeface="Courier New"/>
            </a:endParaRPr>
          </a:p>
          <a:p>
            <a:pPr marL="12700" marR="4347845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this.id </a:t>
            </a:r>
            <a:r>
              <a:rPr sz="1000" spc="-5" dirty="0">
                <a:latin typeface="Courier New"/>
                <a:cs typeface="Courier New"/>
              </a:rPr>
              <a:t>= </a:t>
            </a:r>
            <a:r>
              <a:rPr sz="1000" spc="-10" dirty="0">
                <a:latin typeface="Courier New"/>
                <a:cs typeface="Courier New"/>
              </a:rPr>
              <a:t>id;  </a:t>
            </a:r>
            <a:r>
              <a:rPr sz="1000" spc="-5" dirty="0">
                <a:latin typeface="Courier New"/>
                <a:cs typeface="Courier New"/>
              </a:rPr>
              <a:t>this.price =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price;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String toString </a:t>
            </a:r>
            <a:r>
              <a:rPr sz="1000" dirty="0">
                <a:latin typeface="Courier New"/>
                <a:cs typeface="Courier New"/>
              </a:rPr>
              <a:t>() </a:t>
            </a:r>
            <a:r>
              <a:rPr sz="1000" spc="-5" dirty="0">
                <a:latin typeface="Courier New"/>
                <a:cs typeface="Courier New"/>
              </a:rPr>
              <a:t>{ return id + “:” +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price;)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316865" marR="5080" indent="-304800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List&lt;Product&gt; products = new ArrayList </a:t>
            </a:r>
            <a:r>
              <a:rPr sz="1000" dirty="0">
                <a:latin typeface="Courier New"/>
                <a:cs typeface="Courier New"/>
              </a:rPr>
              <a:t>&lt;&gt; </a:t>
            </a:r>
            <a:r>
              <a:rPr sz="1000" spc="-5" dirty="0">
                <a:latin typeface="Courier New"/>
                <a:cs typeface="Courier New"/>
              </a:rPr>
              <a:t>(Arrays.asList(new Product(1, </a:t>
            </a:r>
            <a:r>
              <a:rPr sz="1000" spc="-10" dirty="0">
                <a:latin typeface="Courier New"/>
                <a:cs typeface="Courier New"/>
              </a:rPr>
              <a:t>10),  </a:t>
            </a:r>
            <a:r>
              <a:rPr sz="1000" spc="-5" dirty="0">
                <a:latin typeface="Courier New"/>
                <a:cs typeface="Courier New"/>
              </a:rPr>
              <a:t>new </a:t>
            </a:r>
            <a:r>
              <a:rPr sz="1000" spc="-10" dirty="0">
                <a:latin typeface="Courier New"/>
                <a:cs typeface="Courier New"/>
              </a:rPr>
              <a:t>Product </a:t>
            </a:r>
            <a:r>
              <a:rPr sz="1000" spc="-5" dirty="0">
                <a:latin typeface="Courier New"/>
                <a:cs typeface="Courier New"/>
              </a:rPr>
              <a:t>(2,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30),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new </a:t>
            </a:r>
            <a:r>
              <a:rPr sz="1000" spc="-10" dirty="0">
                <a:latin typeface="Courier New"/>
                <a:cs typeface="Courier New"/>
              </a:rPr>
              <a:t>Product </a:t>
            </a:r>
            <a:r>
              <a:rPr sz="1000" spc="-5" dirty="0">
                <a:latin typeface="Courier New"/>
                <a:cs typeface="Courier New"/>
              </a:rPr>
              <a:t>(3,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20));</a:t>
            </a:r>
            <a:endParaRPr sz="1000">
              <a:latin typeface="Courier New"/>
              <a:cs typeface="Courier New"/>
            </a:endParaRPr>
          </a:p>
          <a:p>
            <a:pPr marL="316865" marR="462280" indent="-304800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Product </a:t>
            </a:r>
            <a:r>
              <a:rPr sz="1000" spc="-5" dirty="0">
                <a:latin typeface="Courier New"/>
                <a:cs typeface="Courier New"/>
              </a:rPr>
              <a:t>p = products.stream().reduce(new </a:t>
            </a:r>
            <a:r>
              <a:rPr sz="1000" spc="-10" dirty="0">
                <a:latin typeface="Courier New"/>
                <a:cs typeface="Courier New"/>
              </a:rPr>
              <a:t>Product </a:t>
            </a:r>
            <a:r>
              <a:rPr sz="1000" spc="-5" dirty="0">
                <a:latin typeface="Courier New"/>
                <a:cs typeface="Courier New"/>
              </a:rPr>
              <a:t>(4, 0), (p1, p2) -&gt; {  p1.price+=p2.price;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return new Product (p1.id,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p1.price);});</a:t>
            </a:r>
            <a:endParaRPr sz="1000">
              <a:latin typeface="Courier New"/>
              <a:cs typeface="Courier New"/>
            </a:endParaRPr>
          </a:p>
          <a:p>
            <a:pPr marL="12700" marR="3662045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products.add(p);  </a:t>
            </a:r>
            <a:r>
              <a:rPr sz="1000" spc="-5" dirty="0">
                <a:latin typeface="Courier New"/>
                <a:cs typeface="Courier New"/>
              </a:rPr>
              <a:t>products.stream().parallel()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.reduce((p1, p2) - &gt; p1.price &gt; p2.price ? </a:t>
            </a:r>
            <a:r>
              <a:rPr sz="1000" dirty="0">
                <a:latin typeface="Courier New"/>
                <a:cs typeface="Courier New"/>
              </a:rPr>
              <a:t>p1 </a:t>
            </a:r>
            <a:r>
              <a:rPr sz="1000" spc="-5" dirty="0">
                <a:latin typeface="Courier New"/>
                <a:cs typeface="Courier New"/>
              </a:rPr>
              <a:t>: </a:t>
            </a:r>
            <a:r>
              <a:rPr sz="1000" spc="-10" dirty="0">
                <a:latin typeface="Courier New"/>
                <a:cs typeface="Courier New"/>
              </a:rPr>
              <a:t>p2)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.ifPresent(System.out: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:println);</a:t>
            </a:r>
            <a:endParaRPr sz="1000">
              <a:latin typeface="Courier New"/>
              <a:cs typeface="Courier New"/>
            </a:endParaRPr>
          </a:p>
          <a:p>
            <a:pPr marL="12700" marR="4740275">
              <a:lnSpc>
                <a:spcPts val="2400"/>
              </a:lnSpc>
              <a:spcBef>
                <a:spcPts val="14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 marL="12700" marR="4740275">
              <a:lnSpc>
                <a:spcPts val="2400"/>
              </a:lnSpc>
            </a:pPr>
            <a:r>
              <a:rPr sz="1000" spc="-10" dirty="0">
                <a:latin typeface="Arial"/>
                <a:cs typeface="Arial"/>
              </a:rPr>
              <a:t>A.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4:60</a:t>
            </a:r>
            <a:endParaRPr sz="1000">
              <a:latin typeface="Arial"/>
              <a:cs typeface="Arial"/>
            </a:endParaRPr>
          </a:p>
          <a:p>
            <a:pPr marR="5349875" algn="r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B.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2:30</a:t>
            </a:r>
            <a:endParaRPr sz="1000">
              <a:latin typeface="Arial"/>
              <a:cs typeface="Arial"/>
            </a:endParaRPr>
          </a:p>
          <a:p>
            <a:pPr marR="5349875" algn="r">
              <a:lnSpc>
                <a:spcPts val="115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C.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4:60</a:t>
            </a:r>
            <a:endParaRPr sz="1000">
              <a:latin typeface="Arial"/>
              <a:cs typeface="Arial"/>
            </a:endParaRPr>
          </a:p>
          <a:p>
            <a:pPr marR="5349875" algn="r">
              <a:lnSpc>
                <a:spcPts val="1105"/>
              </a:lnSpc>
            </a:pPr>
            <a:r>
              <a:rPr sz="1000" spc="-10" dirty="0">
                <a:latin typeface="Arial"/>
                <a:cs typeface="Arial"/>
              </a:rPr>
              <a:t>2: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349875" algn="r">
              <a:lnSpc>
                <a:spcPts val="1105"/>
              </a:lnSpc>
            </a:pPr>
            <a:r>
              <a:rPr sz="1000" spc="-10" dirty="0">
                <a:latin typeface="Arial"/>
                <a:cs typeface="Arial"/>
              </a:rPr>
              <a:t>3: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349875" algn="r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1: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Arial"/>
                <a:cs typeface="Arial"/>
              </a:rPr>
              <a:t>D.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4:0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10" dirty="0">
                <a:latin typeface="Arial"/>
                <a:cs typeface="Arial"/>
              </a:rPr>
              <a:t>E.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-1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89" y="744740"/>
            <a:ext cx="5105400" cy="765786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88900" marR="3900170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88900" marR="3900170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164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30"/>
              </a:lnSpc>
              <a:spcBef>
                <a:spcPts val="900"/>
              </a:spcBef>
              <a:tabLst>
                <a:tab pos="13836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Student	{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String course, name,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city;</a:t>
            </a:r>
            <a:endParaRPr sz="1000" dirty="0">
              <a:latin typeface="Courier New"/>
              <a:cs typeface="Courier New"/>
            </a:endParaRPr>
          </a:p>
          <a:p>
            <a:pPr marL="697865" marR="55880" indent="-305435">
              <a:lnSpc>
                <a:spcPts val="1060"/>
              </a:lnSpc>
              <a:spcBef>
                <a:spcPts val="80"/>
              </a:spcBef>
              <a:tabLst>
                <a:tab pos="4888230" algn="l"/>
              </a:tabLst>
            </a:pPr>
            <a:r>
              <a:rPr sz="1000" spc="-5" dirty="0">
                <a:latin typeface="Courier New"/>
                <a:cs typeface="Courier New"/>
              </a:rPr>
              <a:t>public Student (String name, String </a:t>
            </a:r>
            <a:r>
              <a:rPr sz="1000" spc="-10" dirty="0">
                <a:latin typeface="Courier New"/>
                <a:cs typeface="Courier New"/>
              </a:rPr>
              <a:t>course,</a:t>
            </a:r>
            <a:r>
              <a:rPr sz="1000" spc="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city)	{  this.course = course; this.name = name; this.city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city;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1055"/>
              </a:lnSpc>
              <a:tabLst>
                <a:tab pos="2526665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toString()	{</a:t>
            </a:r>
            <a:endParaRPr sz="1000" dirty="0">
              <a:latin typeface="Courier New"/>
              <a:cs typeface="Courier New"/>
            </a:endParaRPr>
          </a:p>
          <a:p>
            <a:pPr marL="697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return course + “:” + name + “:” +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city;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469265" marR="14274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String getCourse() {return course;}  public String getName() {return name;}  public String getCity() {return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city;}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 marL="88900" algn="just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List&lt;Student&gt; stds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Arrays.asList(</a:t>
            </a:r>
            <a:endParaRPr sz="1000" dirty="0">
              <a:latin typeface="Courier New"/>
              <a:cs typeface="Courier New"/>
            </a:endParaRPr>
          </a:p>
          <a:p>
            <a:pPr marL="393065" marR="1351280" algn="just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new </a:t>
            </a:r>
            <a:r>
              <a:rPr sz="1000" spc="-10" dirty="0">
                <a:latin typeface="Courier New"/>
                <a:cs typeface="Courier New"/>
              </a:rPr>
              <a:t>Student </a:t>
            </a:r>
            <a:r>
              <a:rPr sz="1000" spc="-5" dirty="0">
                <a:latin typeface="Courier New"/>
                <a:cs typeface="Courier New"/>
              </a:rPr>
              <a:t>(“Jessy”, “Java ME”, “Chicago”),  new </a:t>
            </a:r>
            <a:r>
              <a:rPr sz="1000" spc="-10" dirty="0">
                <a:latin typeface="Courier New"/>
                <a:cs typeface="Courier New"/>
              </a:rPr>
              <a:t>Student </a:t>
            </a:r>
            <a:r>
              <a:rPr sz="1000" spc="-5" dirty="0">
                <a:latin typeface="Courier New"/>
                <a:cs typeface="Courier New"/>
              </a:rPr>
              <a:t>(“Helen”, “Java EE”, “Houston”),  new </a:t>
            </a:r>
            <a:r>
              <a:rPr sz="1000" spc="-10" dirty="0">
                <a:latin typeface="Courier New"/>
                <a:cs typeface="Courier New"/>
              </a:rPr>
              <a:t>Student (“Mark”, </a:t>
            </a:r>
            <a:r>
              <a:rPr sz="1000" spc="-5" dirty="0">
                <a:latin typeface="Courier New"/>
                <a:cs typeface="Courier New"/>
              </a:rPr>
              <a:t>“Java ME”,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“Chicago”));</a:t>
            </a:r>
            <a:endParaRPr sz="1000" dirty="0">
              <a:latin typeface="Courier New"/>
              <a:cs typeface="Courier New"/>
            </a:endParaRPr>
          </a:p>
          <a:p>
            <a:pPr marL="88900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stds.stream()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.collect(Collectors.groupingBy(Student::getCourse))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.forEach(src, res) </a:t>
            </a:r>
            <a:r>
              <a:rPr sz="1000" dirty="0">
                <a:latin typeface="Courier New"/>
                <a:cs typeface="Courier New"/>
              </a:rPr>
              <a:t>-&gt;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System.out.println(scr));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288290" marR="4275455" indent="-200025">
              <a:lnSpc>
                <a:spcPts val="1060"/>
              </a:lnSpc>
              <a:spcBef>
                <a:spcPts val="24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EE  </a:t>
            </a: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ts val="1130"/>
              </a:lnSpc>
              <a:spcBef>
                <a:spcPts val="12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[Java EE:</a:t>
            </a:r>
            <a:r>
              <a:rPr sz="1000" spc="-10" dirty="0">
                <a:latin typeface="Courier New"/>
                <a:cs typeface="Courier New"/>
              </a:rPr>
              <a:t> Helen:Houston]</a:t>
            </a:r>
            <a:endParaRPr sz="1000" dirty="0">
              <a:latin typeface="Courier New"/>
              <a:cs typeface="Courier New"/>
            </a:endParaRPr>
          </a:p>
          <a:p>
            <a:pPr marL="2882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[Java ME: Jessy:Chicago, Java ME: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Mark:Chicago]</a:t>
            </a:r>
            <a:endParaRPr sz="1000" dirty="0">
              <a:latin typeface="Courier New"/>
              <a:cs typeface="Courier New"/>
            </a:endParaRPr>
          </a:p>
          <a:p>
            <a:pPr marL="288290" marR="1228090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4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[Java ME: Jessy:Chicago, Java ME: Mark:Chicago]  [Java EE:</a:t>
            </a:r>
            <a:r>
              <a:rPr sz="1000" spc="-10" dirty="0">
                <a:latin typeface="Courier New"/>
                <a:cs typeface="Courier New"/>
              </a:rPr>
              <a:t> Helen:Houston]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88900" marR="3907154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165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916" y="775716"/>
            <a:ext cx="48006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4556201"/>
            <a:ext cx="5861050" cy="2764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5" dirty="0">
                <a:latin typeface="Arial"/>
                <a:cs typeface="Arial"/>
              </a:rPr>
              <a:t>change should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guarantee a single order of </a:t>
            </a:r>
            <a:r>
              <a:rPr sz="1000" spc="-10" dirty="0">
                <a:latin typeface="Arial"/>
                <a:cs typeface="Arial"/>
              </a:rPr>
              <a:t>execution </a:t>
            </a:r>
            <a:r>
              <a:rPr sz="1000" spc="-5" dirty="0">
                <a:latin typeface="Arial"/>
                <a:cs typeface="Arial"/>
              </a:rPr>
              <a:t>(printed </a:t>
            </a:r>
            <a:r>
              <a:rPr sz="1000" spc="-10" dirty="0">
                <a:latin typeface="Arial"/>
                <a:cs typeface="Arial"/>
              </a:rPr>
              <a:t>values </a:t>
            </a:r>
            <a:r>
              <a:rPr sz="1000" spc="-5" dirty="0">
                <a:latin typeface="Arial"/>
                <a:cs typeface="Arial"/>
              </a:rPr>
              <a:t>1 -100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order)?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Line </a:t>
            </a:r>
            <a:r>
              <a:rPr sz="1000" spc="-5" dirty="0">
                <a:latin typeface="Arial"/>
                <a:cs typeface="Arial"/>
              </a:rPr>
              <a:t>3: </a:t>
            </a:r>
            <a:r>
              <a:rPr sz="1000" spc="-5" dirty="0">
                <a:latin typeface="Courier New"/>
                <a:cs typeface="Courier New"/>
              </a:rPr>
              <a:t>public synchronized void run()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Line </a:t>
            </a:r>
            <a:r>
              <a:rPr sz="1000" spc="-5" dirty="0">
                <a:latin typeface="Arial"/>
                <a:cs typeface="Arial"/>
              </a:rPr>
              <a:t>1: </a:t>
            </a:r>
            <a:r>
              <a:rPr sz="1000" spc="-5" dirty="0">
                <a:latin typeface="Courier New"/>
                <a:cs typeface="Courier New"/>
              </a:rPr>
              <a:t>class MyClass extends Thread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Line </a:t>
            </a:r>
            <a:r>
              <a:rPr sz="1000" spc="-5" dirty="0">
                <a:latin typeface="Arial"/>
                <a:cs typeface="Arial"/>
              </a:rPr>
              <a:t>2: </a:t>
            </a:r>
            <a:r>
              <a:rPr sz="1000" spc="-5" dirty="0">
                <a:latin typeface="Courier New"/>
                <a:cs typeface="Courier New"/>
              </a:rPr>
              <a:t>public volatile int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value;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Line </a:t>
            </a:r>
            <a:r>
              <a:rPr sz="1000" spc="-5" dirty="0">
                <a:latin typeface="Arial"/>
                <a:cs typeface="Arial"/>
              </a:rPr>
              <a:t>2: </a:t>
            </a:r>
            <a:r>
              <a:rPr sz="1000" spc="-5" dirty="0">
                <a:latin typeface="Courier New"/>
                <a:cs typeface="Courier New"/>
              </a:rPr>
              <a:t>public synchronized int </a:t>
            </a:r>
            <a:r>
              <a:rPr sz="1000" spc="-10" dirty="0">
                <a:latin typeface="Courier New"/>
                <a:cs typeface="Courier New"/>
              </a:rPr>
              <a:t>value;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 marR="473900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 </a:t>
            </a:r>
            <a:r>
              <a:rPr lang="en-US" sz="1000" spc="-5" dirty="0" err="1">
                <a:solidFill>
                  <a:srgbClr val="FF0000"/>
                </a:solidFill>
                <a:latin typeface="Arial"/>
                <a:cs typeface="Arial"/>
              </a:rPr>
              <a:t>sửa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: </a:t>
            </a:r>
            <a:r>
              <a:rPr lang="en-US" sz="1000" spc="-5" dirty="0" err="1">
                <a:solidFill>
                  <a:srgbClr val="FF0000"/>
                </a:solidFill>
                <a:latin typeface="Arial"/>
                <a:cs typeface="Arial"/>
              </a:rPr>
              <a:t>MyClass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mc = new </a:t>
            </a:r>
            <a:r>
              <a:rPr lang="en-US" sz="1000" spc="-5" dirty="0" err="1">
                <a:solidFill>
                  <a:srgbClr val="FF0000"/>
                </a:solidFill>
                <a:latin typeface="Arial"/>
                <a:cs typeface="Arial"/>
              </a:rPr>
              <a:t>MyClass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</a:p>
          <a:p>
            <a:pPr marL="12700" marR="4739005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166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5965" y="6619582"/>
            <a:ext cx="4038974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8983419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768" y="851965"/>
            <a:ext cx="2742820" cy="99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3089" y="2079739"/>
            <a:ext cx="6009640" cy="760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18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threads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t1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t2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execute</a:t>
            </a:r>
            <a:r>
              <a:rPr sz="1000" spc="-10" dirty="0">
                <a:latin typeface="Arial"/>
                <a:cs typeface="Arial"/>
              </a:rPr>
              <a:t> asynchronously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possibly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ABCA </a:t>
            </a:r>
            <a:r>
              <a:rPr sz="1000" spc="-5" dirty="0">
                <a:latin typeface="Arial"/>
                <a:cs typeface="Arial"/>
              </a:rPr>
              <a:t>or </a:t>
            </a:r>
            <a:r>
              <a:rPr sz="1000" spc="-10" dirty="0">
                <a:latin typeface="Arial"/>
                <a:cs typeface="Arial"/>
              </a:rPr>
              <a:t>AACB.</a:t>
            </a:r>
            <a:endParaRPr sz="1000" dirty="0">
              <a:latin typeface="Arial"/>
              <a:cs typeface="Arial"/>
            </a:endParaRPr>
          </a:p>
          <a:p>
            <a:pPr marL="63500">
              <a:lnSpc>
                <a:spcPts val="1180"/>
              </a:lnSpc>
            </a:pPr>
            <a:r>
              <a:rPr sz="1000" spc="-10" dirty="0">
                <a:latin typeface="Arial"/>
                <a:cs typeface="Arial"/>
              </a:rPr>
              <a:t>You have been </a:t>
            </a:r>
            <a:r>
              <a:rPr sz="1000" dirty="0">
                <a:latin typeface="Arial"/>
                <a:cs typeface="Arial"/>
              </a:rPr>
              <a:t>asked </a:t>
            </a:r>
            <a:r>
              <a:rPr sz="1000" spc="-5" dirty="0">
                <a:latin typeface="Arial"/>
                <a:cs typeface="Arial"/>
              </a:rPr>
              <a:t>to modify the code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threads execute </a:t>
            </a:r>
            <a:r>
              <a:rPr sz="1000" spc="-10" dirty="0">
                <a:latin typeface="Arial"/>
                <a:cs typeface="Arial"/>
              </a:rPr>
              <a:t>synchronously and </a:t>
            </a:r>
            <a:r>
              <a:rPr sz="1000" spc="-5" dirty="0">
                <a:latin typeface="Arial"/>
                <a:cs typeface="Arial"/>
              </a:rPr>
              <a:t>prints</a:t>
            </a:r>
            <a:r>
              <a:rPr sz="1000" spc="-10" dirty="0">
                <a:latin typeface="Arial"/>
                <a:cs typeface="Arial"/>
              </a:rPr>
              <a:t> ABC.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modification meets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requirement?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buAutoNum type="alphaUcPeriod"/>
              <a:tabLst>
                <a:tab pos="263525" algn="l"/>
              </a:tabLst>
            </a:pPr>
            <a:r>
              <a:rPr sz="1000" spc="-5" dirty="0">
                <a:latin typeface="Arial"/>
                <a:cs typeface="Arial"/>
              </a:rPr>
              <a:t>start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threads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t1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Courier New"/>
                <a:cs typeface="Courier New"/>
              </a:rPr>
              <a:t>t2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within</a:t>
            </a:r>
            <a:r>
              <a:rPr sz="1000" spc="-5" dirty="0">
                <a:latin typeface="Arial"/>
                <a:cs typeface="Arial"/>
              </a:rPr>
              <a:t> 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synchronized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block.</a:t>
            </a:r>
            <a:endParaRPr sz="1000" dirty="0">
              <a:latin typeface="Arial"/>
              <a:cs typeface="Arial"/>
            </a:endParaRPr>
          </a:p>
          <a:p>
            <a:pPr marL="262890" indent="-200025">
              <a:lnSpc>
                <a:spcPts val="1100"/>
              </a:lnSpc>
              <a:spcBef>
                <a:spcPts val="250"/>
              </a:spcBef>
              <a:buAutoNum type="alphaUcPeriod"/>
              <a:tabLst>
                <a:tab pos="263525" algn="l"/>
              </a:tabLst>
            </a:pPr>
            <a:r>
              <a:rPr sz="1000" spc="-10" dirty="0">
                <a:latin typeface="Arial"/>
                <a:cs typeface="Arial"/>
              </a:rPr>
              <a:t>Replace line n1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 dirty="0">
              <a:latin typeface="Arial"/>
              <a:cs typeface="Arial"/>
            </a:endParaRPr>
          </a:p>
          <a:p>
            <a:pPr marL="26289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private </a:t>
            </a:r>
            <a:r>
              <a:rPr sz="1000" spc="-5" dirty="0">
                <a:latin typeface="Courier New"/>
                <a:cs typeface="Courier New"/>
              </a:rPr>
              <a:t>synchronized int count =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0;</a:t>
            </a:r>
            <a:endParaRPr sz="1000" dirty="0">
              <a:latin typeface="Courier New"/>
              <a:cs typeface="Courier New"/>
            </a:endParaRPr>
          </a:p>
          <a:p>
            <a:pPr marL="262890" indent="-200025">
              <a:lnSpc>
                <a:spcPts val="1100"/>
              </a:lnSpc>
              <a:spcBef>
                <a:spcPts val="254"/>
              </a:spcBef>
              <a:buAutoNum type="alphaUcPeriod" startAt="3"/>
              <a:tabLst>
                <a:tab pos="263525" algn="l"/>
              </a:tabLst>
            </a:pPr>
            <a:r>
              <a:rPr sz="1000" spc="-10" dirty="0">
                <a:latin typeface="Arial"/>
                <a:cs typeface="Arial"/>
              </a:rPr>
              <a:t>Replace line n2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 dirty="0">
              <a:latin typeface="Arial"/>
              <a:cs typeface="Arial"/>
            </a:endParaRPr>
          </a:p>
          <a:p>
            <a:pPr marL="26289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public synchronized void run ()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262890" indent="-200025">
              <a:lnSpc>
                <a:spcPts val="1100"/>
              </a:lnSpc>
              <a:spcBef>
                <a:spcPts val="250"/>
              </a:spcBef>
              <a:buAutoNum type="alphaUcPeriod" startAt="4"/>
              <a:tabLst>
                <a:tab pos="263525" algn="l"/>
              </a:tabLst>
            </a:pPr>
            <a:r>
              <a:rPr sz="1000" spc="-10" dirty="0">
                <a:latin typeface="Arial"/>
                <a:cs typeface="Arial"/>
              </a:rPr>
              <a:t>Replace line n2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 dirty="0">
              <a:latin typeface="Arial"/>
              <a:cs typeface="Arial"/>
            </a:endParaRPr>
          </a:p>
          <a:p>
            <a:pPr marL="26289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volatile </a:t>
            </a:r>
            <a:r>
              <a:rPr sz="1000" spc="-5" dirty="0">
                <a:latin typeface="Courier New"/>
                <a:cs typeface="Courier New"/>
              </a:rPr>
              <a:t>int count 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0;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63500" marR="483679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C</a:t>
            </a:r>
          </a:p>
          <a:p>
            <a:pPr marL="63500" marR="4836795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635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167</a:t>
            </a:r>
            <a:endParaRPr sz="1000" dirty="0">
              <a:latin typeface="Arial"/>
              <a:cs typeface="Arial"/>
            </a:endParaRPr>
          </a:p>
          <a:p>
            <a:pPr marL="635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that these files exist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accessible:</a:t>
            </a:r>
            <a:endParaRPr sz="1000" dirty="0">
              <a:latin typeface="Arial"/>
              <a:cs typeface="Arial"/>
            </a:endParaRPr>
          </a:p>
          <a:p>
            <a:pPr marL="63500">
              <a:lnSpc>
                <a:spcPts val="1130"/>
              </a:lnSpc>
              <a:spcBef>
                <a:spcPts val="900"/>
              </a:spcBef>
            </a:pPr>
            <a:r>
              <a:rPr sz="1000" spc="-10" dirty="0">
                <a:latin typeface="Courier New"/>
                <a:cs typeface="Courier New"/>
              </a:rPr>
              <a:t>/sports/info.txt</a:t>
            </a:r>
            <a:endParaRPr sz="1000" dirty="0">
              <a:latin typeface="Courier New"/>
              <a:cs typeface="Courier New"/>
            </a:endParaRPr>
          </a:p>
          <a:p>
            <a:pPr marL="635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/sports/cricket/players.txt</a:t>
            </a:r>
            <a:endParaRPr sz="1000" dirty="0">
              <a:latin typeface="Courier New"/>
              <a:cs typeface="Courier New"/>
            </a:endParaRPr>
          </a:p>
          <a:p>
            <a:pPr marL="635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/sports/cricket/data/ODI.txt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 fragment:</a:t>
            </a:r>
            <a:endParaRPr sz="1000" dirty="0">
              <a:latin typeface="Arial"/>
              <a:cs typeface="Arial"/>
            </a:endParaRPr>
          </a:p>
          <a:p>
            <a:pPr marL="63500">
              <a:lnSpc>
                <a:spcPts val="1130"/>
              </a:lnSpc>
              <a:spcBef>
                <a:spcPts val="855"/>
              </a:spcBef>
            </a:pPr>
            <a:r>
              <a:rPr sz="1000" spc="-5" dirty="0">
                <a:latin typeface="Courier New"/>
                <a:cs typeface="Courier New"/>
              </a:rPr>
              <a:t>int maxDepth</a:t>
            </a:r>
            <a:r>
              <a:rPr sz="1000" spc="-10" dirty="0">
                <a:latin typeface="Courier New"/>
                <a:cs typeface="Courier New"/>
              </a:rPr>
              <a:t> =2;</a:t>
            </a:r>
            <a:endParaRPr sz="1000" dirty="0">
              <a:latin typeface="Courier New"/>
              <a:cs typeface="Courier New"/>
            </a:endParaRPr>
          </a:p>
          <a:p>
            <a:pPr marL="349885" marR="1899920" indent="-28702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Stream&lt;Path&gt; paths = Files.find(Paths.get(“/sports”),  maxDepth,</a:t>
            </a:r>
            <a:endParaRPr sz="1000" dirty="0">
              <a:latin typeface="Courier New"/>
              <a:cs typeface="Courier New"/>
            </a:endParaRPr>
          </a:p>
          <a:p>
            <a:pPr marL="34988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(p, a) </a:t>
            </a:r>
            <a:r>
              <a:rPr sz="1000" dirty="0">
                <a:latin typeface="Courier New"/>
                <a:cs typeface="Courier New"/>
              </a:rPr>
              <a:t>-&gt; </a:t>
            </a:r>
            <a:r>
              <a:rPr sz="1000" spc="-5" dirty="0">
                <a:latin typeface="Courier New"/>
                <a:cs typeface="Courier New"/>
              </a:rPr>
              <a:t>p.getFileName().toString().endsWith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(“txt”),</a:t>
            </a:r>
            <a:endParaRPr sz="1000" dirty="0">
              <a:latin typeface="Courier New"/>
              <a:cs typeface="Courier New"/>
            </a:endParaRPr>
          </a:p>
          <a:p>
            <a:pPr marL="63500" marR="3366135" indent="28638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FileVisitOption.FOLLOW_LINKS);  Long fCount = paths.count();  System.out.println(fCount);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Courier New"/>
              <a:cs typeface="Courier New"/>
            </a:endParaRPr>
          </a:p>
          <a:p>
            <a:pPr marL="63500" marR="30480">
              <a:lnSpc>
                <a:spcPts val="1100"/>
              </a:lnSpc>
            </a:pPr>
            <a:r>
              <a:rPr sz="1000" spc="-5" dirty="0">
                <a:latin typeface="Arial"/>
                <a:cs typeface="Arial"/>
              </a:rPr>
              <a:t>Assuming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there are NO soft-link/symbolic links to </a:t>
            </a:r>
            <a:r>
              <a:rPr sz="1000" spc="-10" dirty="0">
                <a:latin typeface="Arial"/>
                <a:cs typeface="Arial"/>
              </a:rPr>
              <a:t>any </a:t>
            </a:r>
            <a:r>
              <a:rPr sz="1000" spc="-5" dirty="0">
                <a:latin typeface="Arial"/>
                <a:cs typeface="Arial"/>
              </a:rPr>
              <a:t>of the files </a:t>
            </a:r>
            <a:r>
              <a:rPr sz="1000" spc="-10" dirty="0">
                <a:latin typeface="Arial"/>
                <a:cs typeface="Arial"/>
              </a:rPr>
              <a:t>in the </a:t>
            </a:r>
            <a:r>
              <a:rPr sz="1000" spc="-5" dirty="0">
                <a:latin typeface="Arial"/>
                <a:cs typeface="Arial"/>
              </a:rPr>
              <a:t>directory </a:t>
            </a:r>
            <a:r>
              <a:rPr sz="1000" dirty="0">
                <a:latin typeface="Arial"/>
                <a:cs typeface="Arial"/>
              </a:rPr>
              <a:t>structure, </a:t>
            </a:r>
            <a:r>
              <a:rPr sz="1000" spc="-10" dirty="0">
                <a:latin typeface="Arial"/>
                <a:cs typeface="Arial"/>
              </a:rPr>
              <a:t>what is </a:t>
            </a:r>
            <a:r>
              <a:rPr sz="1000" spc="-5" dirty="0">
                <a:latin typeface="Arial"/>
                <a:cs typeface="Arial"/>
              </a:rPr>
              <a:t>the  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buFont typeface="Arial"/>
              <a:buAutoNum type="alphaUcPeriod"/>
              <a:tabLst>
                <a:tab pos="2635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1</a:t>
            </a:r>
            <a:endParaRPr sz="1500" baseline="5555" dirty="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2</a:t>
            </a:r>
            <a:endParaRPr sz="1500" baseline="5555" dirty="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3</a:t>
            </a:r>
            <a:endParaRPr sz="1500" baseline="5555" dirty="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635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Exception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63500" marR="482981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B</a:t>
            </a:r>
          </a:p>
          <a:p>
            <a:pPr marL="63500" marR="482981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5746115" cy="320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true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Arial"/>
                <a:cs typeface="Arial"/>
              </a:rPr>
              <a:t>the single </a:t>
            </a:r>
            <a:r>
              <a:rPr sz="1000" spc="-10" dirty="0">
                <a:latin typeface="Arial"/>
                <a:cs typeface="Arial"/>
              </a:rPr>
              <a:t>abstract </a:t>
            </a:r>
            <a:r>
              <a:rPr sz="1000" spc="-5" dirty="0">
                <a:latin typeface="Arial"/>
                <a:cs typeface="Arial"/>
              </a:rPr>
              <a:t>method of the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java.util.function.Predicate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spc="-5" dirty="0">
                <a:latin typeface="Arial"/>
                <a:cs typeface="Arial"/>
              </a:rPr>
              <a:t>interface?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accepts one argument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returns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accepts one argument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returns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boolean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accepts one argument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always </a:t>
            </a:r>
            <a:r>
              <a:rPr sz="1000" spc="-5" dirty="0">
                <a:latin typeface="Arial"/>
                <a:cs typeface="Arial"/>
              </a:rPr>
              <a:t>produces a result of the </a:t>
            </a:r>
            <a:r>
              <a:rPr sz="1000" dirty="0">
                <a:latin typeface="Arial"/>
                <a:cs typeface="Arial"/>
              </a:rPr>
              <a:t>same </a:t>
            </a:r>
            <a:r>
              <a:rPr sz="1000" spc="-15" dirty="0">
                <a:latin typeface="Arial"/>
                <a:cs typeface="Arial"/>
              </a:rPr>
              <a:t>type </a:t>
            </a:r>
            <a:r>
              <a:rPr sz="1000" spc="-5" dirty="0">
                <a:latin typeface="Arial"/>
                <a:cs typeface="Arial"/>
              </a:rPr>
              <a:t>as 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argument.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accepts an argument </a:t>
            </a:r>
            <a:r>
              <a:rPr sz="1000" spc="-10" dirty="0">
                <a:latin typeface="Arial"/>
                <a:cs typeface="Arial"/>
              </a:rPr>
              <a:t>and produces </a:t>
            </a:r>
            <a:r>
              <a:rPr sz="1000" spc="-5" dirty="0">
                <a:latin typeface="Arial"/>
                <a:cs typeface="Arial"/>
              </a:rPr>
              <a:t>a result </a:t>
            </a:r>
            <a:r>
              <a:rPr sz="1000" spc="-10" dirty="0">
                <a:latin typeface="Arial"/>
                <a:cs typeface="Arial"/>
              </a:rPr>
              <a:t>of any </a:t>
            </a:r>
            <a:r>
              <a:rPr sz="1000" spc="-5" dirty="0">
                <a:latin typeface="Arial"/>
                <a:cs typeface="Arial"/>
              </a:rPr>
              <a:t>data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type.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462407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ps://w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ww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.jav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atp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oint.com/java-predicate-interface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445" y="4309414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4041127"/>
            <a:ext cx="3910965" cy="8477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  <a:tabLst>
                <a:tab pos="1231265" algn="l"/>
                <a:tab pos="3822065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F</a:t>
            </a:r>
            <a:r>
              <a:rPr sz="1000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elNotAv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ilExcep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io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spc="-10" dirty="0">
                <a:latin typeface="Courier New"/>
                <a:cs typeface="Courier New"/>
              </a:rPr>
              <a:t>ext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nd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Exc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ptio</a:t>
            </a:r>
            <a:r>
              <a:rPr sz="1000" spc="-5" dirty="0">
                <a:latin typeface="Courier New"/>
                <a:cs typeface="Courier New"/>
              </a:rPr>
              <a:t>n {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  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Vehicle	{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  <a:tabLst>
                <a:tab pos="3516629" algn="l"/>
              </a:tabLst>
            </a:pPr>
            <a:r>
              <a:rPr sz="1000" spc="-5" dirty="0">
                <a:latin typeface="Courier New"/>
                <a:cs typeface="Courier New"/>
              </a:rPr>
              <a:t>void ride()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FuelNotAvailException	{</a:t>
            </a:r>
            <a:endParaRPr sz="1000" dirty="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System.out.println(“Happy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Journey!”);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4845862"/>
            <a:ext cx="2920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0830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S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larVehi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exte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Vehi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293" y="4979949"/>
            <a:ext cx="3910965" cy="3117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7500" marR="5080" indent="-305435">
              <a:lnSpc>
                <a:spcPts val="1060"/>
              </a:lnSpc>
              <a:spcBef>
                <a:spcPts val="245"/>
              </a:spcBef>
              <a:tabLst>
                <a:tab pos="3821429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voi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rid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(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throw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dirty="0">
                <a:latin typeface="Courier New"/>
                <a:cs typeface="Courier New"/>
              </a:rPr>
              <a:t>F</a:t>
            </a:r>
            <a:r>
              <a:rPr sz="1000" spc="-10" dirty="0">
                <a:latin typeface="Courier New"/>
                <a:cs typeface="Courier New"/>
              </a:rPr>
              <a:t>uelNotA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ailExce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tio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super ride</a:t>
            </a:r>
            <a:r>
              <a:rPr sz="1000" spc="-10" dirty="0">
                <a:latin typeface="Courier New"/>
                <a:cs typeface="Courier New"/>
              </a:rPr>
              <a:t> ();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3351" y="4979949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889" y="5261902"/>
            <a:ext cx="6044565" cy="4190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ts val="115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316865" marR="1452880" indent="-304800">
              <a:lnSpc>
                <a:spcPts val="1060"/>
              </a:lnSpc>
              <a:tabLst>
                <a:tab pos="4507230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mai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(String</a:t>
            </a:r>
            <a:r>
              <a:rPr sz="1000" dirty="0">
                <a:latin typeface="Courier New"/>
                <a:cs typeface="Courier New"/>
              </a:rPr>
              <a:t>[</a:t>
            </a:r>
            <a:r>
              <a:rPr sz="1000" spc="-5" dirty="0">
                <a:latin typeface="Courier New"/>
                <a:cs typeface="Courier New"/>
              </a:rPr>
              <a:t>] </a:t>
            </a:r>
            <a:r>
              <a:rPr sz="1000" spc="-10" dirty="0">
                <a:latin typeface="Courier New"/>
                <a:cs typeface="Courier New"/>
              </a:rPr>
              <a:t>args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throw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xceptio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Vehicle v = new SolarVehicle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v.ride();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modification </a:t>
            </a:r>
            <a:r>
              <a:rPr sz="1000" spc="-10" dirty="0">
                <a:latin typeface="Arial"/>
                <a:cs typeface="Arial"/>
              </a:rPr>
              <a:t>enables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5" dirty="0">
                <a:latin typeface="Courier New"/>
                <a:cs typeface="Courier New"/>
              </a:rPr>
              <a:t>Happy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Journey!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12725" algn="l"/>
                <a:tab pos="5345430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Courier New"/>
                <a:cs typeface="Courier New"/>
              </a:rPr>
              <a:t>public void ride()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FuelNotAvailException	{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  <a:tab pos="466026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Courier New"/>
                <a:cs typeface="Courier New"/>
              </a:rPr>
              <a:t>protected void ride()</a:t>
            </a:r>
            <a:r>
              <a:rPr sz="1000" spc="-254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	{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n2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Courier New"/>
                <a:cs typeface="Courier New"/>
              </a:rPr>
              <a:t>public void ride()throws FuelNotAvailException, Exception</a:t>
            </a:r>
            <a:r>
              <a:rPr sz="1000" spc="-3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  <a:tab pos="5421630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n2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10" dirty="0">
                <a:latin typeface="Courier New"/>
                <a:cs typeface="Courier New"/>
              </a:rPr>
              <a:t>private </a:t>
            </a:r>
            <a:r>
              <a:rPr sz="1000" spc="-5" dirty="0">
                <a:latin typeface="Courier New"/>
                <a:cs typeface="Courier New"/>
              </a:rPr>
              <a:t>void ride()</a:t>
            </a:r>
            <a:r>
              <a:rPr sz="1000" spc="-2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FuelNotAvailException	{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12700" marR="49155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12700" marR="49155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170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3606165" cy="3851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  <a:tabLst>
                <a:tab pos="16878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Counter	{</a:t>
            </a:r>
            <a:endParaRPr sz="1000">
              <a:latin typeface="Courier New"/>
              <a:cs typeface="Courier New"/>
            </a:endParaRPr>
          </a:p>
          <a:p>
            <a:pPr marL="621665" marR="80645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(String[ ] args) {  int a = </a:t>
            </a:r>
            <a:r>
              <a:rPr sz="1000" spc="-10" dirty="0">
                <a:latin typeface="Courier New"/>
                <a:cs typeface="Courier New"/>
              </a:rPr>
              <a:t>10;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int b =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-1;</a:t>
            </a:r>
            <a:endParaRPr sz="1000">
              <a:latin typeface="Courier New"/>
              <a:cs typeface="Courier New"/>
            </a:endParaRPr>
          </a:p>
          <a:p>
            <a:pPr marL="621665" marR="5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assert </a:t>
            </a:r>
            <a:r>
              <a:rPr sz="1000" dirty="0">
                <a:latin typeface="Courier New"/>
                <a:cs typeface="Courier New"/>
              </a:rPr>
              <a:t>(b </a:t>
            </a:r>
            <a:r>
              <a:rPr sz="1000" spc="-5" dirty="0">
                <a:latin typeface="Courier New"/>
                <a:cs typeface="Courier New"/>
              </a:rPr>
              <a:t>&gt;=1) : “Invalid Denominator”;  int с = a /</a:t>
            </a:r>
            <a:r>
              <a:rPr sz="1000" spc="-10" dirty="0">
                <a:latin typeface="Courier New"/>
                <a:cs typeface="Courier New"/>
              </a:rPr>
              <a:t> b;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System.out.println</a:t>
            </a:r>
            <a:r>
              <a:rPr sz="1000" spc="-10" dirty="0">
                <a:latin typeface="Courier New"/>
                <a:cs typeface="Courier New"/>
              </a:rPr>
              <a:t> (c);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 marR="305435">
              <a:lnSpc>
                <a:spcPts val="246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 result of running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–da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option?  A.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-10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ts val="1100"/>
              </a:lnSpc>
              <a:buAutoNum type="alphaUcPeriod" startAt="2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 startAt="2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AssertionError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 startAt="2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24841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records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Player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table: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4716779"/>
            <a:ext cx="2742820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789" y="5583440"/>
            <a:ext cx="5485765" cy="3609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 fragment: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try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54965" marR="17780" indent="-304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Connection conn = DriverManager.getConnection(URL, username, password);  Statement st=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conn.createStatement(</a:t>
            </a:r>
            <a:endParaRPr sz="1000">
              <a:latin typeface="Courier New"/>
              <a:cs typeface="Courier New"/>
            </a:endParaRPr>
          </a:p>
          <a:p>
            <a:pPr marL="12693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ResultSet.TYPE_SCROLL_SENSITIVE,</a:t>
            </a:r>
            <a:endParaRPr sz="1000">
              <a:latin typeface="Courier New"/>
              <a:cs typeface="Courier New"/>
            </a:endParaRPr>
          </a:p>
          <a:p>
            <a:pPr marL="1269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ResultSet.CONCUR_UPDATABLE);</a:t>
            </a:r>
            <a:endParaRPr sz="1000">
              <a:latin typeface="Courier New"/>
              <a:cs typeface="Courier New"/>
            </a:endParaRPr>
          </a:p>
          <a:p>
            <a:pPr marL="354965" marR="23799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st.execute (“SELECT * FROM Player”);  st.setMaxRows(2);</a:t>
            </a:r>
            <a:endParaRPr sz="1000">
              <a:latin typeface="Courier New"/>
              <a:cs typeface="Courier New"/>
            </a:endParaRPr>
          </a:p>
          <a:p>
            <a:pPr marL="3549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ResultSet rs = st.getResultSet();</a:t>
            </a:r>
            <a:endParaRPr sz="1000">
              <a:latin typeface="Courier New"/>
              <a:cs typeface="Courier New"/>
            </a:endParaRPr>
          </a:p>
          <a:p>
            <a:pPr marL="354965" marR="35985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rs.absolute(3);  while (rs.next ())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597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System.out.println(rs.getInt(1) + “ “ +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rs.getString(2));</a:t>
            </a:r>
            <a:endParaRPr sz="1000">
              <a:latin typeface="Courier New"/>
              <a:cs typeface="Courier New"/>
            </a:endParaRPr>
          </a:p>
          <a:p>
            <a:pPr marL="3549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54965" marR="1769745" indent="-304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} catch (SQLException ex) {  System.out.print(“SQLException is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thrown.”);</a:t>
            </a:r>
            <a:endParaRPr sz="1000">
              <a:latin typeface="Courier New"/>
              <a:cs typeface="Courier New"/>
            </a:endParaRPr>
          </a:p>
          <a:p>
            <a:pPr marL="508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50800">
              <a:lnSpc>
                <a:spcPts val="115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ts val="113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Courier New"/>
                <a:cs typeface="Courier New"/>
              </a:rPr>
              <a:t>URL, username,</a:t>
            </a:r>
            <a:r>
              <a:rPr sz="1000" spc="-3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Courier New"/>
                <a:cs typeface="Courier New"/>
              </a:rPr>
              <a:t>password.</a:t>
            </a:r>
            <a:endParaRPr sz="1000">
              <a:latin typeface="Courier New"/>
              <a:cs typeface="Courier New"/>
            </a:endParaRPr>
          </a:p>
          <a:p>
            <a:pPr marL="50800">
              <a:lnSpc>
                <a:spcPts val="118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SQL </a:t>
            </a:r>
            <a:r>
              <a:rPr sz="1000" spc="-10" dirty="0">
                <a:latin typeface="Arial"/>
                <a:cs typeface="Arial"/>
              </a:rPr>
              <a:t>query is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valid.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5" dirty="0">
                <a:latin typeface="Courier New"/>
                <a:cs typeface="Courier New"/>
              </a:rPr>
              <a:t>2</a:t>
            </a:r>
            <a:r>
              <a:rPr sz="1000" spc="-1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Jack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89" y="713626"/>
            <a:ext cx="2205990" cy="392671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Sam</a:t>
            </a:r>
            <a:endParaRPr sz="1000" dirty="0">
              <a:latin typeface="Courier New"/>
              <a:cs typeface="Courier New"/>
            </a:endParaRPr>
          </a:p>
          <a:p>
            <a:pPr marL="326390" indent="-200025">
              <a:lnSpc>
                <a:spcPct val="100000"/>
              </a:lnSpc>
              <a:spcBef>
                <a:spcPts val="240"/>
              </a:spcBef>
              <a:buAutoNum type="alphaUcPeriod" startAt="2"/>
              <a:tabLst>
                <a:tab pos="3270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 dirty="0">
              <a:latin typeface="Arial"/>
              <a:cs typeface="Arial"/>
            </a:endParaRPr>
          </a:p>
          <a:p>
            <a:pPr marL="3263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 startAt="2"/>
              <a:tabLst>
                <a:tab pos="327025" algn="l"/>
              </a:tabLst>
            </a:pPr>
            <a:r>
              <a:rPr sz="1000" spc="-5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Sam</a:t>
            </a:r>
            <a:endParaRPr sz="1000" dirty="0">
              <a:latin typeface="Courier New"/>
              <a:cs typeface="Courier New"/>
            </a:endParaRPr>
          </a:p>
          <a:p>
            <a:pPr marL="3263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 startAt="2"/>
              <a:tabLst>
                <a:tab pos="327025" algn="l"/>
              </a:tabLst>
            </a:pPr>
            <a:r>
              <a:rPr sz="1000" spc="-5" dirty="0">
                <a:latin typeface="Courier New"/>
                <a:cs typeface="Courier New"/>
              </a:rPr>
              <a:t>SQLException is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thrown.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lphaUcPeriod" startAt="2"/>
            </a:pPr>
            <a:endParaRPr sz="1250" dirty="0">
              <a:latin typeface="Courier New"/>
              <a:cs typeface="Courier New"/>
            </a:endParaRPr>
          </a:p>
          <a:p>
            <a:pPr marL="127000" marR="96266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D &gt; B</a:t>
            </a:r>
          </a:p>
          <a:p>
            <a:pPr marL="127000" marR="9626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172</a:t>
            </a:r>
            <a:endParaRPr sz="1000" dirty="0">
              <a:latin typeface="Arial"/>
              <a:cs typeface="Arial"/>
            </a:endParaRPr>
          </a:p>
          <a:p>
            <a:pPr marL="1270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905"/>
              </a:spcBef>
            </a:pPr>
            <a:r>
              <a:rPr sz="1000" spc="-5" dirty="0">
                <a:latin typeface="Courier New"/>
                <a:cs typeface="Courier New"/>
              </a:rPr>
              <a:t>Item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table</a:t>
            </a:r>
            <a:endParaRPr sz="1000" dirty="0">
              <a:latin typeface="Courier New"/>
              <a:cs typeface="Courier New"/>
            </a:endParaRPr>
          </a:p>
          <a:p>
            <a:pPr marL="469265" lvl="1" indent="-152400">
              <a:lnSpc>
                <a:spcPts val="1130"/>
              </a:lnSpc>
              <a:spcBef>
                <a:spcPts val="910"/>
              </a:spcBef>
              <a:buChar char="•"/>
              <a:tabLst>
                <a:tab pos="469900" algn="l"/>
              </a:tabLst>
            </a:pPr>
            <a:r>
              <a:rPr sz="1000" spc="-5" dirty="0">
                <a:latin typeface="Courier New"/>
                <a:cs typeface="Courier New"/>
              </a:rPr>
              <a:t>ID, INTEGER: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PK</a:t>
            </a:r>
          </a:p>
          <a:p>
            <a:pPr marL="469265" lvl="1" indent="-152400">
              <a:lnSpc>
                <a:spcPts val="1055"/>
              </a:lnSpc>
              <a:buChar char="•"/>
              <a:tabLst>
                <a:tab pos="469900" algn="l"/>
              </a:tabLst>
            </a:pPr>
            <a:r>
              <a:rPr sz="1000" spc="-5" dirty="0">
                <a:latin typeface="Courier New"/>
                <a:cs typeface="Courier New"/>
              </a:rPr>
              <a:t>DESCRIP,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VARCHAR(100)</a:t>
            </a:r>
            <a:endParaRPr sz="1000" dirty="0">
              <a:latin typeface="Courier New"/>
              <a:cs typeface="Courier New"/>
            </a:endParaRPr>
          </a:p>
          <a:p>
            <a:pPr marL="469265" lvl="1" indent="-152400">
              <a:lnSpc>
                <a:spcPts val="1055"/>
              </a:lnSpc>
              <a:buChar char="•"/>
              <a:tabLst>
                <a:tab pos="469900" algn="l"/>
              </a:tabLst>
            </a:pPr>
            <a:r>
              <a:rPr sz="1000" spc="-5" dirty="0">
                <a:latin typeface="Courier New"/>
                <a:cs typeface="Courier New"/>
              </a:rPr>
              <a:t>PRICE, </a:t>
            </a:r>
            <a:r>
              <a:rPr sz="1000" spc="-10" dirty="0">
                <a:latin typeface="Courier New"/>
                <a:cs typeface="Courier New"/>
              </a:rPr>
              <a:t>REAL</a:t>
            </a:r>
            <a:endParaRPr sz="1000" dirty="0">
              <a:latin typeface="Courier New"/>
              <a:cs typeface="Courier New"/>
            </a:endParaRPr>
          </a:p>
          <a:p>
            <a:pPr marL="469265" lvl="1" indent="-152400">
              <a:lnSpc>
                <a:spcPts val="1130"/>
              </a:lnSpc>
              <a:buChar char="•"/>
              <a:tabLst>
                <a:tab pos="469900" algn="l"/>
              </a:tabLst>
            </a:pPr>
            <a:r>
              <a:rPr sz="1000" spc="-5" dirty="0">
                <a:latin typeface="Courier New"/>
                <a:cs typeface="Courier New"/>
              </a:rPr>
              <a:t>QUANTITY&lt;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INTEGER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9. try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6559" y="4370387"/>
            <a:ext cx="5511800" cy="7137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Connection conn = DriveManager.getConnection(dbURL, username, password);  String query = “Select * FROM Item WHERE ID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110”;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Statement stmt 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conn.createStatement();</a:t>
            </a:r>
            <a:endParaRPr sz="1000">
              <a:latin typeface="Courier New"/>
              <a:cs typeface="Courier New"/>
            </a:endParaRPr>
          </a:p>
          <a:p>
            <a:pPr marL="12700" marR="2442845">
              <a:lnSpc>
                <a:spcPts val="1060"/>
              </a:lnSpc>
              <a:spcBef>
                <a:spcPts val="80"/>
              </a:spcBef>
              <a:tabLst>
                <a:tab pos="1460500" algn="l"/>
              </a:tabLst>
            </a:pPr>
            <a:r>
              <a:rPr sz="1000" spc="-5" dirty="0">
                <a:latin typeface="Courier New"/>
                <a:cs typeface="Courier New"/>
              </a:rPr>
              <a:t>ResultSet rs = stmt.executeQuery(query);  while(rs.next())	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1732" y="5040922"/>
            <a:ext cx="398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4265" algn="l"/>
              </a:tabLst>
            </a:pPr>
            <a:r>
              <a:rPr sz="1000" spc="-5" dirty="0">
                <a:latin typeface="Courier New"/>
                <a:cs typeface="Courier New"/>
              </a:rPr>
              <a:t>System.out.println(“ID:	“ +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rs.getString(1));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1732" y="5174996"/>
            <a:ext cx="4368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1000" spc="-5" dirty="0">
                <a:latin typeface="Courier New"/>
                <a:cs typeface="Courier New"/>
              </a:rPr>
              <a:t>System.out.println(“Description:	“ +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rs.getString(2));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89" y="4370387"/>
            <a:ext cx="254000" cy="1250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10.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11.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12.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13.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14.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15.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16.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17.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18.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1732" y="5309082"/>
            <a:ext cx="2159000" cy="3117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System.out.println(“Price:  System.out.println(Quantity: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2181" y="5309082"/>
            <a:ext cx="1778000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“ +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rs.getString(3));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“ +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rs.getString(4));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89" y="5577370"/>
            <a:ext cx="5250180" cy="3574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  <a:tabLst>
                <a:tab pos="544830" algn="l"/>
              </a:tabLst>
            </a:pPr>
            <a:r>
              <a:rPr sz="1000" spc="-5" dirty="0">
                <a:latin typeface="Courier New"/>
                <a:cs typeface="Courier New"/>
              </a:rPr>
              <a:t>19.	}</a:t>
            </a:r>
            <a:endParaRPr sz="1000" dirty="0">
              <a:latin typeface="Courier New"/>
              <a:cs typeface="Courier New"/>
            </a:endParaRPr>
          </a:p>
          <a:p>
            <a:pPr marL="316865" indent="-304800">
              <a:lnSpc>
                <a:spcPts val="1055"/>
              </a:lnSpc>
              <a:buAutoNum type="arabicPeriod" startAt="20"/>
              <a:tabLst>
                <a:tab pos="317500" algn="l"/>
                <a:tab pos="2373630" algn="l"/>
              </a:tabLst>
            </a:pPr>
            <a:r>
              <a:rPr sz="1000" spc="-5" dirty="0">
                <a:latin typeface="Courier New"/>
                <a:cs typeface="Courier New"/>
              </a:rPr>
              <a:t>} catch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(SQLException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se)	{</a:t>
            </a:r>
            <a:endParaRPr sz="1000" dirty="0">
              <a:latin typeface="Courier New"/>
              <a:cs typeface="Courier New"/>
            </a:endParaRPr>
          </a:p>
          <a:p>
            <a:pPr marL="393065" indent="-381000">
              <a:lnSpc>
                <a:spcPts val="1055"/>
              </a:lnSpc>
              <a:buAutoNum type="arabicPeriod" startAt="20"/>
              <a:tabLst>
                <a:tab pos="393065" algn="l"/>
                <a:tab pos="393700" algn="l"/>
              </a:tabLst>
            </a:pPr>
            <a:r>
              <a:rPr sz="1000" spc="-5" dirty="0">
                <a:latin typeface="Courier New"/>
                <a:cs typeface="Courier New"/>
              </a:rPr>
              <a:t>System.out.println(“Error”);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22.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 dirty="0">
              <a:latin typeface="Arial"/>
              <a:cs typeface="Arial"/>
            </a:endParaRPr>
          </a:p>
          <a:p>
            <a:pPr marL="152400" marR="5080">
              <a:lnSpc>
                <a:spcPts val="116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dbURL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5" dirty="0">
                <a:latin typeface="Courier New"/>
                <a:cs typeface="Courier New"/>
              </a:rPr>
              <a:t>userName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 </a:t>
            </a:r>
            <a:r>
              <a:rPr sz="1000" spc="-5" dirty="0">
                <a:latin typeface="Arial"/>
                <a:cs typeface="Arial"/>
              </a:rPr>
              <a:t>exists. 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SQL </a:t>
            </a:r>
            <a:r>
              <a:rPr sz="1000" spc="-10" dirty="0">
                <a:latin typeface="Arial"/>
                <a:cs typeface="Arial"/>
              </a:rPr>
              <a:t>query is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valid.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exception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Compilation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fails.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Error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information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Arial"/>
                <a:cs typeface="Arial"/>
              </a:rPr>
              <a:t>Item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110.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41281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D</a:t>
            </a:r>
          </a:p>
          <a:p>
            <a:pPr marL="12700" marR="41281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4063365" cy="58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973829" algn="l"/>
              </a:tabLst>
            </a:pPr>
            <a:r>
              <a:rPr sz="1000" spc="-10" dirty="0">
                <a:latin typeface="Courier New"/>
                <a:cs typeface="Courier New"/>
              </a:rPr>
              <a:t>interfa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Cours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Filte</a:t>
            </a:r>
            <a:r>
              <a:rPr sz="1000" spc="-5" dirty="0">
                <a:latin typeface="Courier New"/>
                <a:cs typeface="Courier New"/>
              </a:rPr>
              <a:t>r 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xtend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redicat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&lt;String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7193" y="1287272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293" y="1287272"/>
            <a:ext cx="3073400" cy="4457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7500" marR="5080" indent="-305435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public default boolean test </a:t>
            </a:r>
            <a:r>
              <a:rPr sz="1000" spc="-10" dirty="0">
                <a:latin typeface="Courier New"/>
                <a:cs typeface="Courier New"/>
              </a:rPr>
              <a:t>(String str)  </a:t>
            </a:r>
            <a:r>
              <a:rPr sz="1000" spc="-5" dirty="0">
                <a:latin typeface="Courier New"/>
                <a:cs typeface="Courier New"/>
              </a:rPr>
              <a:t>return str.contains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(“Java”);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1689633"/>
            <a:ext cx="5358765" cy="86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List&lt;String&gt; strs = Arrays.asList(“Java”, “Java EE”, “Embedded Java”);  Predicate&lt;String&gt; cf1 = s - &gt; s.length() 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4345" y="2512593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89" y="2512593"/>
            <a:ext cx="2920365" cy="1445267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5080" indent="-304800">
              <a:lnSpc>
                <a:spcPts val="1060"/>
              </a:lnSpc>
              <a:spcBef>
                <a:spcPts val="245"/>
              </a:spcBef>
              <a:tabLst>
                <a:tab pos="2754630" algn="l"/>
                <a:tab pos="2830830" algn="l"/>
              </a:tabLst>
            </a:pPr>
            <a:r>
              <a:rPr sz="1000" spc="-10" dirty="0">
                <a:latin typeface="Courier New"/>
                <a:cs typeface="Courier New"/>
              </a:rPr>
              <a:t>Predica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cf</a:t>
            </a:r>
            <a:r>
              <a:rPr sz="1000" spc="-5" dirty="0">
                <a:latin typeface="Courier New"/>
                <a:cs typeface="Courier New"/>
              </a:rPr>
              <a:t>2 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ne</a:t>
            </a:r>
            <a:r>
              <a:rPr sz="1000" spc="-5" dirty="0">
                <a:latin typeface="Courier New"/>
                <a:cs typeface="Courier New"/>
              </a:rPr>
              <a:t>w </a:t>
            </a:r>
            <a:r>
              <a:rPr sz="1000" spc="-10" dirty="0">
                <a:latin typeface="Courier New"/>
                <a:cs typeface="Courier New"/>
              </a:rPr>
              <a:t>Cou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seFilte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(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	</a:t>
            </a:r>
            <a:r>
              <a:rPr sz="1000" spc="-5" dirty="0">
                <a:latin typeface="Courier New"/>
                <a:cs typeface="Courier New"/>
              </a:rPr>
              <a:t>{  public boolean test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(String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s)	{</a:t>
            </a:r>
            <a:endParaRPr sz="1000" dirty="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return s.startsWith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(“Java”);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};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long c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strs.stream()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.filter(cf1)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.filter(cf2</a:t>
            </a:r>
            <a:r>
              <a:rPr lang="en-US" sz="1000" spc="-5" dirty="0">
                <a:latin typeface="Courier New"/>
                <a:cs typeface="Courier New"/>
              </a:rPr>
              <a:t>)</a:t>
            </a:r>
            <a:endParaRPr sz="1000" dirty="0">
              <a:latin typeface="Courier New"/>
              <a:cs typeface="Courier New"/>
            </a:endParaRPr>
          </a:p>
          <a:p>
            <a:pPr marL="12700" marR="1223645" indent="28638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.count();  </a:t>
            </a:r>
            <a:r>
              <a:rPr sz="1000" spc="-10" dirty="0">
                <a:latin typeface="Courier New"/>
                <a:cs typeface="Courier New"/>
              </a:rPr>
              <a:t>System.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ut.prin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ln(c);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4818" y="3451288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89" y="4007599"/>
            <a:ext cx="2440940" cy="2728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3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2700" marR="131254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12700" marR="131254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174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5716" y="6637019"/>
            <a:ext cx="5700000" cy="1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5789" y="8093417"/>
            <a:ext cx="5710555" cy="99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option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fails?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Foo&lt;String, Integer&gt; mark = new Foo&lt;Object, Object&gt; (“Steve”,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100);</a:t>
            </a:r>
            <a:endParaRPr sz="1000" dirty="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Foo&lt;String, String&gt; pair = Foo.&lt;String&gt;twice (“Hello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World!”);</a:t>
            </a:r>
            <a:endParaRPr sz="1000" dirty="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Foo&lt;Object, Object&gt; percentage = new Foo&lt;Object, Object&gt;(“Steve”,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100);</a:t>
            </a:r>
            <a:endParaRPr sz="1000" dirty="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Foo&lt;String, String&gt; grade = new Foo &lt;&gt; (“John”,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“A”);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689" y="744740"/>
            <a:ext cx="4495165" cy="8907438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15900" marR="3162935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&gt;=A</a:t>
            </a:r>
          </a:p>
          <a:p>
            <a:pPr marL="215900" marR="3162935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175</a:t>
            </a:r>
            <a:endParaRPr sz="1000" dirty="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215900" marR="842644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Map&lt;Integer, String&gt; books = new TreeMap&lt;&gt;();  books.put (1007, </a:t>
            </a:r>
            <a:r>
              <a:rPr sz="1000" spc="-10" dirty="0">
                <a:latin typeface="Courier New"/>
                <a:cs typeface="Courier New"/>
              </a:rPr>
              <a:t>“A”);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books.put (1002,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“C”);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books.put (1003,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“B”);</a:t>
            </a:r>
            <a:endParaRPr sz="1000" dirty="0">
              <a:latin typeface="Courier New"/>
              <a:cs typeface="Courier New"/>
            </a:endParaRPr>
          </a:p>
          <a:p>
            <a:pPr marL="215900" marR="221361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books.put (1003, </a:t>
            </a:r>
            <a:r>
              <a:rPr sz="1000" spc="-10" dirty="0">
                <a:latin typeface="Courier New"/>
                <a:cs typeface="Courier New"/>
              </a:rPr>
              <a:t>“B”);  </a:t>
            </a:r>
            <a:r>
              <a:rPr sz="1000" spc="-5" dirty="0">
                <a:latin typeface="Courier New"/>
                <a:cs typeface="Courier New"/>
              </a:rPr>
              <a:t>System.out.println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(books);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10" dirty="0">
                <a:latin typeface="Courier New"/>
                <a:cs typeface="Courier New"/>
              </a:rPr>
              <a:t>{1007=A, 1003=B,</a:t>
            </a:r>
            <a:r>
              <a:rPr sz="1000" spc="-1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1002=C}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  <a:spcBef>
                <a:spcPts val="195"/>
              </a:spcBef>
            </a:pPr>
            <a:r>
              <a:rPr sz="1500" spc="-15" baseline="-5555" dirty="0">
                <a:latin typeface="Arial"/>
                <a:cs typeface="Arial"/>
              </a:rPr>
              <a:t>B.   </a:t>
            </a:r>
            <a:r>
              <a:rPr sz="1000" spc="-10" dirty="0">
                <a:latin typeface="Courier New"/>
                <a:cs typeface="Courier New"/>
              </a:rPr>
              <a:t>{1007=A, 1003=B, 1003=B,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1002=C}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  <a:spcBef>
                <a:spcPts val="190"/>
              </a:spcBef>
            </a:pPr>
            <a:r>
              <a:rPr sz="1500" spc="-7" baseline="-5555" dirty="0">
                <a:latin typeface="Arial"/>
                <a:cs typeface="Arial"/>
              </a:rPr>
              <a:t>C.  </a:t>
            </a:r>
            <a:r>
              <a:rPr sz="1000" spc="-10" dirty="0">
                <a:latin typeface="Courier New"/>
                <a:cs typeface="Courier New"/>
              </a:rPr>
              <a:t>{1007=A, 1002=C, 1003=B,</a:t>
            </a:r>
            <a:r>
              <a:rPr sz="1000" spc="1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1003=B}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  <a:spcBef>
                <a:spcPts val="195"/>
              </a:spcBef>
            </a:pPr>
            <a:r>
              <a:rPr sz="1500" spc="-7" baseline="-5555" dirty="0">
                <a:latin typeface="Arial"/>
                <a:cs typeface="Arial"/>
              </a:rPr>
              <a:t>D. </a:t>
            </a:r>
            <a:r>
              <a:rPr sz="1000" spc="-10" dirty="0">
                <a:latin typeface="Courier New"/>
                <a:cs typeface="Courier New"/>
              </a:rPr>
              <a:t>{1002=C, 1003=B,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1007=A}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215900" marR="31629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176</a:t>
            </a:r>
            <a:endParaRPr sz="1000" dirty="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520065" marR="1147445" indent="-304800">
              <a:lnSpc>
                <a:spcPts val="1060"/>
              </a:lnSpc>
              <a:tabLst>
                <a:tab pos="2196465" algn="l"/>
              </a:tabLst>
            </a:pPr>
            <a:r>
              <a:rPr sz="1000" spc="-5" dirty="0">
                <a:latin typeface="Courier New"/>
                <a:cs typeface="Courier New"/>
              </a:rPr>
              <a:t>public class Canvas implements Drawable {  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draw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215900" marR="690880">
              <a:lnSpc>
                <a:spcPct val="176000"/>
              </a:lnSpc>
              <a:tabLst>
                <a:tab pos="3719829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bstrac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B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ar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ext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nd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Can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a</a:t>
            </a:r>
            <a:r>
              <a:rPr sz="1000" spc="-5" dirty="0">
                <a:latin typeface="Courier New"/>
                <a:cs typeface="Courier New"/>
              </a:rPr>
              <a:t>s {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  public class Paper extends Canvas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985"/>
              </a:lnSpc>
              <a:tabLst>
                <a:tab pos="3110230" algn="l"/>
                <a:tab pos="3415665" algn="l"/>
              </a:tabLst>
            </a:pPr>
            <a:r>
              <a:rPr sz="1000" spc="-5" dirty="0">
                <a:latin typeface="Courier New"/>
                <a:cs typeface="Courier New"/>
              </a:rPr>
              <a:t>protected void draw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color)	{	}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520065" marR="81280" indent="-304800">
              <a:lnSpc>
                <a:spcPts val="1060"/>
              </a:lnSpc>
              <a:spcBef>
                <a:spcPts val="80"/>
              </a:spcBef>
              <a:tabLst>
                <a:tab pos="2348230" algn="l"/>
              </a:tabLst>
            </a:pPr>
            <a:r>
              <a:rPr sz="1000" spc="-5" dirty="0">
                <a:latin typeface="Courier New"/>
                <a:cs typeface="Courier New"/>
              </a:rPr>
              <a:t>public class Frame extends Canvas implements Drawable {  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resize</a:t>
            </a:r>
            <a:r>
              <a:rPr sz="1000" dirty="0">
                <a:latin typeface="Courier New"/>
                <a:cs typeface="Courier New"/>
              </a:rPr>
              <a:t> ()	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abstract void open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520065" marR="1756410" indent="-304800">
              <a:lnSpc>
                <a:spcPts val="1060"/>
              </a:lnSpc>
              <a:spcBef>
                <a:spcPts val="80"/>
              </a:spcBef>
              <a:tabLst>
                <a:tab pos="824865" algn="l"/>
              </a:tabLst>
            </a:pPr>
            <a:r>
              <a:rPr sz="1000" spc="-5" dirty="0">
                <a:latin typeface="Courier New"/>
                <a:cs typeface="Courier New"/>
              </a:rPr>
              <a:t>public	interface Drawable {  public abstract void draw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415290" indent="-200025">
              <a:lnSpc>
                <a:spcPct val="100000"/>
              </a:lnSpc>
              <a:buFont typeface="Arial"/>
              <a:buAutoNum type="alphaUcPeriod"/>
              <a:tabLst>
                <a:tab pos="415925" algn="l"/>
              </a:tabLst>
            </a:pPr>
            <a:r>
              <a:rPr sz="1000" spc="-5" dirty="0">
                <a:latin typeface="Courier New"/>
                <a:cs typeface="Courier New"/>
              </a:rPr>
              <a:t>Board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compile.</a:t>
            </a:r>
            <a:endParaRPr sz="1000" dirty="0">
              <a:latin typeface="Arial"/>
              <a:cs typeface="Arial"/>
            </a:endParaRPr>
          </a:p>
          <a:p>
            <a:pPr marL="415290" indent="-200025">
              <a:lnSpc>
                <a:spcPct val="100000"/>
              </a:lnSpc>
              <a:spcBef>
                <a:spcPts val="250"/>
              </a:spcBef>
              <a:buFont typeface="Arial"/>
              <a:buAutoNum type="alphaUcPeriod"/>
              <a:tabLst>
                <a:tab pos="415925" algn="l"/>
              </a:tabLst>
            </a:pPr>
            <a:r>
              <a:rPr sz="1000" spc="-5" dirty="0">
                <a:latin typeface="Courier New"/>
                <a:cs typeface="Courier New"/>
              </a:rPr>
              <a:t>Paper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compile.</a:t>
            </a:r>
            <a:endParaRPr sz="1000" dirty="0">
              <a:latin typeface="Arial"/>
              <a:cs typeface="Arial"/>
            </a:endParaRPr>
          </a:p>
          <a:p>
            <a:pPr marL="415290" indent="-200025">
              <a:lnSpc>
                <a:spcPct val="100000"/>
              </a:lnSpc>
              <a:spcBef>
                <a:spcPts val="250"/>
              </a:spcBef>
              <a:buFont typeface="Arial"/>
              <a:buAutoNum type="alphaUcPeriod"/>
              <a:tabLst>
                <a:tab pos="415925" algn="l"/>
              </a:tabLst>
            </a:pPr>
            <a:r>
              <a:rPr sz="1000" spc="-5" dirty="0">
                <a:latin typeface="Courier New"/>
                <a:cs typeface="Courier New"/>
              </a:rPr>
              <a:t>Frame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compile.</a:t>
            </a:r>
            <a:endParaRPr sz="1000" dirty="0">
              <a:latin typeface="Arial"/>
              <a:cs typeface="Arial"/>
            </a:endParaRPr>
          </a:p>
          <a:p>
            <a:pPr marL="415290" indent="-200025">
              <a:lnSpc>
                <a:spcPct val="100000"/>
              </a:lnSpc>
              <a:spcBef>
                <a:spcPts val="254"/>
              </a:spcBef>
              <a:buFont typeface="Arial"/>
              <a:buAutoNum type="alphaUcPeriod"/>
              <a:tabLst>
                <a:tab pos="415925" algn="l"/>
              </a:tabLst>
            </a:pPr>
            <a:r>
              <a:rPr sz="1000" spc="-10" dirty="0">
                <a:latin typeface="Courier New"/>
                <a:cs typeface="Courier New"/>
              </a:rPr>
              <a:t>Drawable</a:t>
            </a:r>
            <a:r>
              <a:rPr sz="1000" spc="-3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compile.</a:t>
            </a:r>
            <a:endParaRPr sz="1000" dirty="0">
              <a:latin typeface="Arial"/>
              <a:cs typeface="Arial"/>
            </a:endParaRPr>
          </a:p>
          <a:p>
            <a:pPr marL="4152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15925" algn="l"/>
              </a:tabLst>
            </a:pPr>
            <a:r>
              <a:rPr sz="1000" spc="-1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classes compile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successfully.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891095"/>
            <a:ext cx="4393565" cy="885562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6200" marR="3201035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177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76200" marR="43180">
              <a:lnSpc>
                <a:spcPts val="1060"/>
              </a:lnSpc>
              <a:tabLst>
                <a:tab pos="3503929" algn="l"/>
              </a:tabLst>
            </a:pPr>
            <a:r>
              <a:rPr sz="1000" spc="-5" dirty="0">
                <a:latin typeface="Courier New"/>
                <a:cs typeface="Courier New"/>
              </a:rPr>
              <a:t>UnaryOperator&lt;Double&gt; uo1 = s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-&gt;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s*2;	//line </a:t>
            </a:r>
            <a:r>
              <a:rPr sz="1000" spc="-10" dirty="0">
                <a:latin typeface="Courier New"/>
                <a:cs typeface="Courier New"/>
              </a:rPr>
              <a:t>n1  </a:t>
            </a:r>
            <a:r>
              <a:rPr sz="1000" spc="-5" dirty="0">
                <a:latin typeface="Courier New"/>
                <a:cs typeface="Courier New"/>
              </a:rPr>
              <a:t>List&lt;Double&gt; loanValues = Arrays.asList(1000.0, </a:t>
            </a:r>
            <a:r>
              <a:rPr sz="1000" spc="-10" dirty="0">
                <a:latin typeface="Courier New"/>
                <a:cs typeface="Courier New"/>
              </a:rPr>
              <a:t>2000.0);  </a:t>
            </a:r>
            <a:r>
              <a:rPr sz="1000" spc="-5" dirty="0">
                <a:latin typeface="Courier New"/>
                <a:cs typeface="Courier New"/>
              </a:rPr>
              <a:t>loanValues.stream()</a:t>
            </a:r>
            <a:endParaRPr sz="1000" dirty="0">
              <a:latin typeface="Courier New"/>
              <a:cs typeface="Courier New"/>
            </a:endParaRPr>
          </a:p>
          <a:p>
            <a:pPr marL="3803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.filter(lv </a:t>
            </a:r>
            <a:r>
              <a:rPr sz="1000" dirty="0">
                <a:latin typeface="Courier New"/>
                <a:cs typeface="Courier New"/>
              </a:rPr>
              <a:t>-&gt; </a:t>
            </a:r>
            <a:r>
              <a:rPr sz="1000" spc="-5" dirty="0">
                <a:latin typeface="Courier New"/>
                <a:cs typeface="Courier New"/>
              </a:rPr>
              <a:t>lv &gt;=</a:t>
            </a:r>
            <a:r>
              <a:rPr sz="1000" spc="-10" dirty="0">
                <a:latin typeface="Courier New"/>
                <a:cs typeface="Courier New"/>
              </a:rPr>
              <a:t> 1500)</a:t>
            </a:r>
            <a:endParaRPr sz="1000" dirty="0">
              <a:latin typeface="Courier New"/>
              <a:cs typeface="Courier New"/>
            </a:endParaRPr>
          </a:p>
          <a:p>
            <a:pPr marL="380365">
              <a:lnSpc>
                <a:spcPts val="1055"/>
              </a:lnSpc>
              <a:tabLst>
                <a:tab pos="3199765" algn="l"/>
              </a:tabLst>
            </a:pPr>
            <a:r>
              <a:rPr sz="1000" spc="-5" dirty="0">
                <a:latin typeface="Courier New"/>
                <a:cs typeface="Courier New"/>
              </a:rPr>
              <a:t>.map(lv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-&gt;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uo1.apply(lv))	//line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 dirty="0">
              <a:latin typeface="Courier New"/>
              <a:cs typeface="Courier New"/>
            </a:endParaRPr>
          </a:p>
          <a:p>
            <a:pPr marL="3803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 </a:t>
            </a:r>
            <a:r>
              <a:rPr sz="1000" dirty="0">
                <a:latin typeface="Courier New"/>
                <a:cs typeface="Courier New"/>
              </a:rPr>
              <a:t>-&gt; </a:t>
            </a:r>
            <a:r>
              <a:rPr sz="1000" spc="-5" dirty="0">
                <a:latin typeface="Courier New"/>
                <a:cs typeface="Courier New"/>
              </a:rPr>
              <a:t>System.out.print(s + “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“));</a:t>
            </a:r>
            <a:endParaRPr sz="1000" dirty="0">
              <a:latin typeface="Courier New"/>
              <a:cs typeface="Courier New"/>
            </a:endParaRPr>
          </a:p>
          <a:p>
            <a:pPr marL="76200" marR="3254375">
              <a:lnSpc>
                <a:spcPts val="24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 marL="76200" marR="3254375">
              <a:lnSpc>
                <a:spcPts val="24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4000.0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B.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4000</a:t>
            </a:r>
            <a:endParaRPr sz="1000" dirty="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254"/>
              </a:spcBef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76200" marR="32010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</a:t>
            </a:r>
          </a:p>
          <a:p>
            <a:pPr marL="76200" marR="32010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178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76200" marR="141414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Path path1 = Paths.get(“/app/./sys/”);  Path res1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path1.resolve(“log”);</a:t>
            </a:r>
            <a:endParaRPr sz="1000" dirty="0">
              <a:latin typeface="Courier New"/>
              <a:cs typeface="Courier New"/>
            </a:endParaRPr>
          </a:p>
          <a:p>
            <a:pPr marL="762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Path path2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Paths.get(“/server/exe/”);</a:t>
            </a:r>
            <a:endParaRPr sz="1000" dirty="0">
              <a:latin typeface="Courier New"/>
              <a:cs typeface="Courier New"/>
            </a:endParaRPr>
          </a:p>
          <a:p>
            <a:pPr marL="76200" marR="14141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Path res1 = path2.resolve(“/readme/”);  System.out.println(res1);  System.out.println(res2);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75590" indent="-200025">
              <a:lnSpc>
                <a:spcPts val="113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/app/sys/log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/readme/server/exe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/app/log/sys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/server/exe/readme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0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/app/./sys/log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/readme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4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/app/./sys/log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/server/exe/readme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76200" marR="320103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C</a:t>
            </a:r>
          </a:p>
          <a:p>
            <a:pPr marL="76200" marR="3201035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4839" y="924980"/>
          <a:ext cx="3312158" cy="683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3537">
                <a:tc>
                  <a:txBody>
                    <a:bodyPr/>
                    <a:lstStyle/>
                    <a:p>
                      <a:pPr marR="29845" algn="r">
                        <a:lnSpc>
                          <a:spcPts val="103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500" spc="15" baseline="-5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{1007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3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A,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3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C,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3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30"/>
                        </a:lnSpc>
                      </a:pPr>
                      <a:r>
                        <a:rPr sz="1000" spc="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3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03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B.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{1001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C,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}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72">
                <a:tc>
                  <a:txBody>
                    <a:bodyPr/>
                    <a:lstStyle/>
                    <a:p>
                      <a:pPr marR="29845" algn="r">
                        <a:lnSpc>
                          <a:spcPts val="1135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C.</a:t>
                      </a:r>
                      <a:r>
                        <a:rPr sz="1500" spc="322" baseline="-5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{1002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1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C,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A}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99"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D.</a:t>
                      </a:r>
                      <a:r>
                        <a:rPr sz="1500" spc="322" baseline="-5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{1007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A,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C}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53889" y="1752129"/>
            <a:ext cx="3972560" cy="14712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850515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1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TreeMap </a:t>
            </a:r>
            <a:r>
              <a:rPr sz="1000" spc="-10" dirty="0">
                <a:latin typeface="Arial"/>
                <a:cs typeface="Arial"/>
              </a:rPr>
              <a:t>inherits </a:t>
            </a:r>
            <a:r>
              <a:rPr sz="1000" spc="-5" dirty="0">
                <a:latin typeface="Arial"/>
                <a:cs typeface="Arial"/>
              </a:rPr>
              <a:t>SortedMap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automatically sorts the element's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key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3312655"/>
            <a:ext cx="3072765" cy="218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class Book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865" marR="18332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int </a:t>
            </a:r>
            <a:r>
              <a:rPr sz="1000" spc="-10" dirty="0">
                <a:latin typeface="Courier New"/>
                <a:cs typeface="Courier New"/>
              </a:rPr>
              <a:t>id; 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  <a:tabLst>
                <a:tab pos="2983230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Boo</a:t>
            </a:r>
            <a:r>
              <a:rPr sz="1000" spc="-5" dirty="0">
                <a:latin typeface="Courier New"/>
                <a:cs typeface="Courier New"/>
              </a:rPr>
              <a:t>k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(in</a:t>
            </a:r>
            <a:r>
              <a:rPr sz="1000" spc="-5" dirty="0">
                <a:latin typeface="Courier New"/>
                <a:cs typeface="Courier New"/>
              </a:rPr>
              <a:t>t </a:t>
            </a:r>
            <a:r>
              <a:rPr sz="1000" spc="-10" dirty="0">
                <a:latin typeface="Courier New"/>
                <a:cs typeface="Courier New"/>
              </a:rPr>
              <a:t>id</a:t>
            </a:r>
            <a:r>
              <a:rPr sz="1000" spc="-5" dirty="0">
                <a:latin typeface="Courier New"/>
                <a:cs typeface="Courier New"/>
              </a:rPr>
              <a:t>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Strin</a:t>
            </a:r>
            <a:r>
              <a:rPr sz="1000" spc="-5" dirty="0">
                <a:latin typeface="Courier New"/>
                <a:cs typeface="Courier New"/>
              </a:rPr>
              <a:t>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name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 marR="1146810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this.id </a:t>
            </a:r>
            <a:r>
              <a:rPr sz="1000" spc="-5" dirty="0">
                <a:latin typeface="Courier New"/>
                <a:cs typeface="Courier New"/>
              </a:rPr>
              <a:t>= </a:t>
            </a:r>
            <a:r>
              <a:rPr sz="1000" spc="-10" dirty="0">
                <a:latin typeface="Courier New"/>
                <a:cs typeface="Courier New"/>
              </a:rPr>
              <a:t>id;  </a:t>
            </a:r>
            <a:r>
              <a:rPr sz="1000" spc="-5" dirty="0">
                <a:latin typeface="Courier New"/>
                <a:cs typeface="Courier New"/>
              </a:rPr>
              <a:t>this.name =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 marR="5080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boolean equals (Object obj) {  </a:t>
            </a:r>
            <a:r>
              <a:rPr sz="1000" spc="-10" dirty="0">
                <a:latin typeface="Courier New"/>
                <a:cs typeface="Courier New"/>
              </a:rPr>
              <a:t>boolean </a:t>
            </a:r>
            <a:r>
              <a:rPr sz="1000" spc="-5" dirty="0">
                <a:latin typeface="Courier New"/>
                <a:cs typeface="Courier New"/>
              </a:rPr>
              <a:t>output 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false;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Book b = (Book) </a:t>
            </a:r>
            <a:r>
              <a:rPr sz="1000" spc="-10" dirty="0">
                <a:latin typeface="Courier New"/>
                <a:cs typeface="Courier New"/>
              </a:rPr>
              <a:t>obj;</a:t>
            </a:r>
            <a:endParaRPr sz="1000">
              <a:latin typeface="Courier New"/>
              <a:cs typeface="Courier New"/>
            </a:endParaRPr>
          </a:p>
          <a:p>
            <a:pPr marL="926465" marR="156845" indent="-304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if (this.name.equals(b name))}  output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true;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output;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9531" y="4251477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89" y="5612409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89" y="5879058"/>
            <a:ext cx="3377565" cy="4457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Book b1 = new Book (101, “Java Programing”);  Book b2 = new Book (102, “Java Programing”);  System.out.println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(b1.equals(b2));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5694" y="6147346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89" y="6435369"/>
            <a:ext cx="4989830" cy="280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true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false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ts val="118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occurs.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ensure </a:t>
            </a:r>
            <a:r>
              <a:rPr sz="1000" spc="-5" dirty="0">
                <a:latin typeface="Arial"/>
                <a:cs typeface="Arial"/>
              </a:rPr>
              <a:t>successful compilation, 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316865">
              <a:lnSpc>
                <a:spcPts val="1180"/>
              </a:lnSpc>
              <a:tabLst>
                <a:tab pos="2373630" algn="l"/>
              </a:tabLst>
            </a:pPr>
            <a:r>
              <a:rPr sz="1000" spc="-10" dirty="0">
                <a:latin typeface="Courier New"/>
                <a:cs typeface="Courier New"/>
              </a:rPr>
              <a:t>boolean </a:t>
            </a:r>
            <a:r>
              <a:rPr sz="1000" spc="-5" dirty="0">
                <a:latin typeface="Courier New"/>
                <a:cs typeface="Courier New"/>
              </a:rPr>
              <a:t>equals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(Book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obj)	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80"/>
              </a:lnSpc>
              <a:spcBef>
                <a:spcPts val="250"/>
              </a:spcBef>
              <a:buAutoNum type="alphaUcPeriod" startAt="4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occurs.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ensure </a:t>
            </a:r>
            <a:r>
              <a:rPr sz="1000" spc="-5" dirty="0">
                <a:latin typeface="Arial"/>
                <a:cs typeface="Arial"/>
              </a:rPr>
              <a:t>successful compilation, replace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316865">
              <a:lnSpc>
                <a:spcPts val="1180"/>
              </a:lnSpc>
            </a:pPr>
            <a:r>
              <a:rPr sz="1000" spc="-5" dirty="0">
                <a:latin typeface="Courier New"/>
                <a:cs typeface="Courier New"/>
              </a:rPr>
              <a:t>System.out.println (b1.equals((Object)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b2));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386778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content </a:t>
            </a:r>
            <a:r>
              <a:rPr sz="1000" spc="-1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/resourses/Message.properties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489" y="1025181"/>
            <a:ext cx="4977765" cy="8629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179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65100" marR="23304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List&lt;String&gt; nL = Arrays.asList(“Jim”, “John”, “Jeff”);  Function&lt;String, </a:t>
            </a:r>
            <a:r>
              <a:rPr sz="1000" spc="-10" dirty="0">
                <a:latin typeface="Courier New"/>
                <a:cs typeface="Courier New"/>
              </a:rPr>
              <a:t>String&gt; </a:t>
            </a:r>
            <a:r>
              <a:rPr sz="1000" spc="-5" dirty="0">
                <a:latin typeface="Courier New"/>
                <a:cs typeface="Courier New"/>
              </a:rPr>
              <a:t>funVal = s -&gt; “Hello : “.concat(s);  nL.Stream()</a:t>
            </a:r>
            <a:endParaRPr sz="1000" dirty="0">
              <a:latin typeface="Courier New"/>
              <a:cs typeface="Courier New"/>
            </a:endParaRPr>
          </a:p>
          <a:p>
            <a:pPr marL="4692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.map(funVal)</a:t>
            </a:r>
            <a:endParaRPr sz="1000" dirty="0">
              <a:latin typeface="Courier New"/>
              <a:cs typeface="Courier New"/>
            </a:endParaRPr>
          </a:p>
          <a:p>
            <a:pPr marL="4692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.forEach(s-&gt; System.out.print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64490" indent="-200025" algn="just">
              <a:lnSpc>
                <a:spcPct val="100000"/>
              </a:lnSpc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Hello : Jim Hello : John Hello :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Jeff</a:t>
            </a:r>
            <a:endParaRPr sz="1000" dirty="0">
              <a:latin typeface="Courier New"/>
              <a:cs typeface="Courier New"/>
            </a:endParaRPr>
          </a:p>
          <a:p>
            <a:pPr marL="364490" indent="-200025" algn="just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Jim John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Jeff</a:t>
            </a:r>
            <a:endParaRPr sz="1000" dirty="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651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 dirty="0">
              <a:latin typeface="Arial"/>
              <a:cs typeface="Arial"/>
            </a:endParaRPr>
          </a:p>
          <a:p>
            <a:pPr marL="3644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3651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65100" marR="36963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</a:t>
            </a:r>
          </a:p>
          <a:p>
            <a:pPr marL="165100" marR="36963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5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nothing </a:t>
            </a:r>
            <a:r>
              <a:rPr sz="1000" spc="-5" dirty="0">
                <a:latin typeface="Arial"/>
                <a:cs typeface="Arial"/>
              </a:rPr>
              <a:t>because the method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concat.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180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65100" marR="81280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List&lt;String&gt; colors = Arrays.asList(“red”, “green”, “yellow”);  Predicate&lt;String&gt; test = n - 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4692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System.out.println(“Searching…”);</a:t>
            </a:r>
            <a:endParaRPr sz="1000" dirty="0">
              <a:latin typeface="Courier New"/>
              <a:cs typeface="Courier New"/>
            </a:endParaRPr>
          </a:p>
          <a:p>
            <a:pPr marL="469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n.contains(“red”);</a:t>
            </a:r>
            <a:endParaRPr sz="1000" dirty="0">
              <a:latin typeface="Courier New"/>
              <a:cs typeface="Courier New"/>
            </a:endParaRPr>
          </a:p>
          <a:p>
            <a:pPr marL="1651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};</a:t>
            </a:r>
            <a:endParaRPr sz="1000" dirty="0">
              <a:latin typeface="Courier New"/>
              <a:cs typeface="Courier New"/>
            </a:endParaRPr>
          </a:p>
          <a:p>
            <a:pPr marL="1651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colors.stream()</a:t>
            </a:r>
            <a:endParaRPr sz="1000" dirty="0">
              <a:latin typeface="Courier New"/>
              <a:cs typeface="Courier New"/>
            </a:endParaRPr>
          </a:p>
          <a:p>
            <a:pPr marL="469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.filter(c -&gt; c.length() &gt;= </a:t>
            </a:r>
            <a:r>
              <a:rPr sz="1000" dirty="0">
                <a:latin typeface="Courier New"/>
                <a:cs typeface="Courier New"/>
              </a:rPr>
              <a:t>3)</a:t>
            </a:r>
          </a:p>
          <a:p>
            <a:pPr marL="4692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.allMatch(test);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64490" indent="-200025" algn="just">
              <a:lnSpc>
                <a:spcPct val="100000"/>
              </a:lnSpc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Searching…</a:t>
            </a:r>
            <a:endParaRPr sz="1000" dirty="0">
              <a:latin typeface="Courier New"/>
              <a:cs typeface="Courier New"/>
            </a:endParaRPr>
          </a:p>
          <a:p>
            <a:pPr marL="364490" marR="3843020" indent="-200025" algn="just">
              <a:lnSpc>
                <a:spcPts val="1060"/>
              </a:lnSpc>
              <a:spcBef>
                <a:spcPts val="345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10" dirty="0">
                <a:latin typeface="Courier New"/>
                <a:cs typeface="Courier New"/>
              </a:rPr>
              <a:t>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g…  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g…</a:t>
            </a:r>
            <a:endParaRPr sz="1000" dirty="0">
              <a:latin typeface="Courier New"/>
              <a:cs typeface="Courier New"/>
            </a:endParaRPr>
          </a:p>
          <a:p>
            <a:pPr marL="364490" marR="3843020" indent="-200025" algn="just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10" dirty="0">
                <a:latin typeface="Courier New"/>
                <a:cs typeface="Courier New"/>
              </a:rPr>
              <a:t>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g…  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g…  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g…</a:t>
            </a:r>
            <a:endParaRPr sz="1000" dirty="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229"/>
              </a:spcBef>
              <a:buAutoNum type="alphaUcPeriod"/>
              <a:tabLst>
                <a:tab pos="3651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65100" marR="36963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</a:t>
            </a:r>
          </a:p>
          <a:p>
            <a:pPr marL="165100" marR="36963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181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Emp</a:t>
            </a:r>
            <a:r>
              <a:rPr sz="1000" spc="-3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2310765" cy="982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public class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</a:t>
            </a:r>
            <a:endParaRPr sz="1000" dirty="0">
              <a:latin typeface="Courier New"/>
              <a:cs typeface="Courier New"/>
            </a:endParaRPr>
          </a:p>
          <a:p>
            <a:pPr marL="316865" marR="3854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private String eName;  private Integer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eAge;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 dirty="0">
              <a:latin typeface="Courier New"/>
              <a:cs typeface="Courier New"/>
            </a:endParaRPr>
          </a:p>
          <a:p>
            <a:pPr marL="621665" marR="5080" indent="-305435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Emp(String eN, Integer </a:t>
            </a:r>
            <a:r>
              <a:rPr sz="1000" spc="-10" dirty="0">
                <a:latin typeface="Courier New"/>
                <a:cs typeface="Courier New"/>
              </a:rPr>
              <a:t>eA)  </a:t>
            </a:r>
            <a:r>
              <a:rPr sz="1000" spc="-5" dirty="0">
                <a:latin typeface="Courier New"/>
                <a:cs typeface="Courier New"/>
              </a:rPr>
              <a:t>this.eName = </a:t>
            </a:r>
            <a:r>
              <a:rPr sz="1000" spc="-10" dirty="0">
                <a:latin typeface="Courier New"/>
                <a:cs typeface="Courier New"/>
              </a:rPr>
              <a:t>eN;  </a:t>
            </a:r>
            <a:r>
              <a:rPr sz="1000" spc="-5" dirty="0">
                <a:latin typeface="Courier New"/>
                <a:cs typeface="Courier New"/>
              </a:rPr>
              <a:t>this.eAge =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eA;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4239" y="1262849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289" y="1665224"/>
            <a:ext cx="5993765" cy="5874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4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418465" marR="24428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Integer getEAge () {return eAge;}  public String getEName () {return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eName;}</a:t>
            </a:r>
            <a:endParaRPr sz="1000" dirty="0">
              <a:latin typeface="Courier New"/>
              <a:cs typeface="Courier New"/>
            </a:endParaRPr>
          </a:p>
          <a:p>
            <a:pPr marL="114300">
              <a:lnSpc>
                <a:spcPts val="1065"/>
              </a:lnSpc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code 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14300" marR="812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List&lt;Emp&gt;li = Arrays.asList(new Emp(“Sam”, 20), New Emp(“John”, 60), New </a:t>
            </a:r>
            <a:r>
              <a:rPr sz="1000" spc="-10" dirty="0">
                <a:latin typeface="Courier New"/>
                <a:cs typeface="Courier New"/>
              </a:rPr>
              <a:t>Emp  (“Jim”,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51));</a:t>
            </a:r>
            <a:endParaRPr sz="1000" dirty="0">
              <a:latin typeface="Courier New"/>
              <a:cs typeface="Courier New"/>
            </a:endParaRPr>
          </a:p>
          <a:p>
            <a:pPr marL="114300">
              <a:lnSpc>
                <a:spcPts val="965"/>
              </a:lnSpc>
              <a:tabLst>
                <a:tab pos="4532630" algn="l"/>
              </a:tabLst>
            </a:pPr>
            <a:r>
              <a:rPr sz="1000" spc="-5" dirty="0">
                <a:latin typeface="Courier New"/>
                <a:cs typeface="Courier New"/>
              </a:rPr>
              <a:t>Predicate&lt;Emp&gt; agVal = s -&gt; s.getEAge()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60;	//line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 dirty="0">
              <a:latin typeface="Courier New"/>
              <a:cs typeface="Courier New"/>
            </a:endParaRPr>
          </a:p>
          <a:p>
            <a:pPr marL="114300" marR="766445">
              <a:lnSpc>
                <a:spcPts val="1060"/>
              </a:lnSpc>
              <a:spcBef>
                <a:spcPts val="80"/>
              </a:spcBef>
              <a:tabLst>
                <a:tab pos="4533265" algn="l"/>
              </a:tabLst>
            </a:pPr>
            <a:r>
              <a:rPr sz="1000" spc="-5" dirty="0">
                <a:latin typeface="Courier New"/>
                <a:cs typeface="Courier New"/>
              </a:rPr>
              <a:t>li = li.stream().filter(agVal).collect(Collectors.toList());  Stream&lt;String&gt; names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li.stream()map.(Emp::getEName);	//line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  </a:t>
            </a:r>
            <a:r>
              <a:rPr sz="1000" spc="-5" dirty="0">
                <a:latin typeface="Courier New"/>
                <a:cs typeface="Courier New"/>
              </a:rPr>
              <a:t>names.forEach(n -&gt; System.out.print(n + “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Arial"/>
              <a:cs typeface="Arial"/>
            </a:endParaRPr>
          </a:p>
          <a:p>
            <a:pPr marL="313690" indent="-200025">
              <a:lnSpc>
                <a:spcPct val="100000"/>
              </a:lnSpc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Sam John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Jim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John</a:t>
            </a:r>
            <a:r>
              <a:rPr sz="1000" spc="-10" dirty="0">
                <a:latin typeface="Courier New"/>
                <a:cs typeface="Courier New"/>
              </a:rPr>
              <a:t> Jim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143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3136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143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14300" marR="47631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</a:t>
            </a:r>
          </a:p>
          <a:p>
            <a:pPr marL="114300" marR="47631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182</a:t>
            </a:r>
            <a:endParaRPr sz="10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  <a:p>
            <a:pPr marL="1143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class Book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418465" marR="46526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int</a:t>
            </a:r>
            <a:r>
              <a:rPr sz="1000" spc="-10" dirty="0">
                <a:latin typeface="Courier New"/>
                <a:cs typeface="Courier New"/>
              </a:rPr>
              <a:t> id;</a:t>
            </a:r>
            <a:endParaRPr sz="1000" dirty="0">
              <a:latin typeface="Courier New"/>
              <a:cs typeface="Courier New"/>
            </a:endParaRPr>
          </a:p>
          <a:p>
            <a:pPr marL="418465" marR="465264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name;</a:t>
            </a:r>
            <a:endParaRPr sz="1000" dirty="0">
              <a:latin typeface="Courier New"/>
              <a:cs typeface="Courier New"/>
            </a:endParaRPr>
          </a:p>
          <a:p>
            <a:pPr marL="418465">
              <a:lnSpc>
                <a:spcPts val="965"/>
              </a:lnSpc>
              <a:tabLst>
                <a:tab pos="3084830" algn="l"/>
              </a:tabLst>
            </a:pPr>
            <a:r>
              <a:rPr sz="1000" spc="-5" dirty="0">
                <a:latin typeface="Courier New"/>
                <a:cs typeface="Courier New"/>
              </a:rPr>
              <a:t>public Book (int id,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name)	{</a:t>
            </a:r>
            <a:endParaRPr sz="1000" dirty="0">
              <a:latin typeface="Courier New"/>
              <a:cs typeface="Courier New"/>
            </a:endParaRPr>
          </a:p>
          <a:p>
            <a:pPr marL="723265" marR="3966210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this.id </a:t>
            </a:r>
            <a:r>
              <a:rPr sz="1000" spc="-5" dirty="0">
                <a:latin typeface="Courier New"/>
                <a:cs typeface="Courier New"/>
              </a:rPr>
              <a:t>= </a:t>
            </a:r>
            <a:r>
              <a:rPr sz="1000" spc="-10" dirty="0">
                <a:latin typeface="Courier New"/>
                <a:cs typeface="Courier New"/>
              </a:rPr>
              <a:t>id;  </a:t>
            </a:r>
            <a:r>
              <a:rPr sz="1000" spc="-5" dirty="0">
                <a:latin typeface="Courier New"/>
                <a:cs typeface="Courier New"/>
              </a:rPr>
              <a:t>this.name =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name;</a:t>
            </a:r>
            <a:endParaRPr sz="1000" dirty="0">
              <a:latin typeface="Courier New"/>
              <a:cs typeface="Courier New"/>
            </a:endParaRPr>
          </a:p>
          <a:p>
            <a:pPr marL="418465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9531" y="7140943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293" y="7140943"/>
            <a:ext cx="2768600" cy="11226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7500" marR="5080" indent="-305435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public boolean equals (Object obj) {  </a:t>
            </a:r>
            <a:r>
              <a:rPr sz="1000" spc="-10" dirty="0">
                <a:latin typeface="Courier New"/>
                <a:cs typeface="Courier New"/>
              </a:rPr>
              <a:t>boolean </a:t>
            </a:r>
            <a:r>
              <a:rPr sz="1000" spc="-5" dirty="0">
                <a:latin typeface="Courier New"/>
                <a:cs typeface="Courier New"/>
              </a:rPr>
              <a:t>output 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false;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980"/>
              </a:lnSpc>
            </a:pPr>
            <a:r>
              <a:rPr sz="1000" spc="-5" dirty="0">
                <a:latin typeface="Courier New"/>
                <a:cs typeface="Courier New"/>
              </a:rPr>
              <a:t>Book b = (Book) </a:t>
            </a:r>
            <a:r>
              <a:rPr sz="1000" spc="-10" dirty="0">
                <a:latin typeface="Courier New"/>
                <a:cs typeface="Courier New"/>
              </a:rPr>
              <a:t>obj;</a:t>
            </a:r>
            <a:endParaRPr sz="1000">
              <a:latin typeface="Courier New"/>
              <a:cs typeface="Courier New"/>
            </a:endParaRPr>
          </a:p>
          <a:p>
            <a:pPr marL="621665" marR="690245" indent="-304800">
              <a:lnSpc>
                <a:spcPts val="1080"/>
              </a:lnSpc>
              <a:spcBef>
                <a:spcPts val="75"/>
              </a:spcBef>
            </a:pPr>
            <a:r>
              <a:rPr sz="1000" spc="-5" dirty="0">
                <a:latin typeface="Courier New"/>
                <a:cs typeface="Courier New"/>
              </a:rPr>
              <a:t>if (this.id = = b.id) {  output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true;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output;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89" y="8219909"/>
            <a:ext cx="1329055" cy="465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889" y="8774707"/>
            <a:ext cx="3377565" cy="4457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Book b1 = new Book (101, “Java Programing”);  Book b2 = new Book (102, “Java Programing”);  System.out.println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(b1.equals(b2));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5694" y="9042871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880338"/>
            <a:ext cx="4989830" cy="8745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true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false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ts val="113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occurs.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ensure </a:t>
            </a:r>
            <a:r>
              <a:rPr sz="1000" spc="-5" dirty="0">
                <a:latin typeface="Arial"/>
                <a:cs typeface="Arial"/>
              </a:rPr>
              <a:t>successful compilation, 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  <a:tabLst>
                <a:tab pos="2268855" algn="l"/>
              </a:tabLst>
            </a:pPr>
            <a:r>
              <a:rPr sz="1000" spc="-10" dirty="0">
                <a:latin typeface="Courier New"/>
                <a:cs typeface="Courier New"/>
              </a:rPr>
              <a:t>boolean </a:t>
            </a:r>
            <a:r>
              <a:rPr sz="1000" spc="-5" dirty="0">
                <a:latin typeface="Courier New"/>
                <a:cs typeface="Courier New"/>
              </a:rPr>
              <a:t>equals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(Book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obj)	{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0"/>
              </a:spcBef>
              <a:buAutoNum type="alphaUcPeriod" startAt="4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occurs.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ensure </a:t>
            </a:r>
            <a:r>
              <a:rPr sz="1000" spc="-5" dirty="0">
                <a:latin typeface="Arial"/>
                <a:cs typeface="Arial"/>
              </a:rPr>
              <a:t>successful compilation, replace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System.out.println (b1.equals((Object)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b2));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12700" marR="386778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183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2700" marR="93345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LocalDate valentinesDay =LocalDate.of(2015, Month.FEBRUARY, </a:t>
            </a:r>
            <a:r>
              <a:rPr sz="1000" spc="-10" dirty="0">
                <a:latin typeface="Courier New"/>
                <a:cs typeface="Courier New"/>
              </a:rPr>
              <a:t>14);  </a:t>
            </a:r>
            <a:r>
              <a:rPr sz="1000" spc="-5" dirty="0">
                <a:latin typeface="Courier New"/>
                <a:cs typeface="Courier New"/>
              </a:rPr>
              <a:t>LocalDate next15days = valentinesDay.plusDays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(15);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LocalDate nextYear = next15days.plusYears(1); // line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System.out.println(nextYear);</a:t>
            </a:r>
            <a:endParaRPr sz="1000" dirty="0">
              <a:latin typeface="Courier New"/>
              <a:cs typeface="Courier New"/>
            </a:endParaRPr>
          </a:p>
          <a:p>
            <a:pPr marL="12700" marR="3914140">
              <a:lnSpc>
                <a:spcPts val="2400"/>
              </a:lnSpc>
              <a:spcBef>
                <a:spcPts val="14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 marL="12700" marR="3914140">
              <a:lnSpc>
                <a:spcPts val="24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2016-03-01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B.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DateTimeException</a:t>
            </a:r>
            <a:r>
              <a:rPr sz="1000" spc="-5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00" spc="-5" dirty="0">
                <a:latin typeface="Arial"/>
                <a:cs typeface="Arial"/>
              </a:rPr>
              <a:t>C.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2016-02-29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Arial"/>
                <a:cs typeface="Arial"/>
              </a:rPr>
              <a:t>D. 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2700" marR="386080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12700" marR="38608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184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  <a:tabLst>
                <a:tab pos="3136265" algn="l"/>
                <a:tab pos="3364229" algn="l"/>
              </a:tabLst>
            </a:pPr>
            <a:r>
              <a:rPr sz="1000" spc="-5" dirty="0">
                <a:latin typeface="Courier New"/>
                <a:cs typeface="Courier New"/>
              </a:rPr>
              <a:t>class UserException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extends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	{	}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  <a:tabLst>
                <a:tab pos="4126229" algn="l"/>
                <a:tab pos="4355465" algn="l"/>
              </a:tabLst>
            </a:pPr>
            <a:r>
              <a:rPr sz="1000" spc="-5" dirty="0">
                <a:latin typeface="Courier New"/>
                <a:cs typeface="Courier New"/>
              </a:rPr>
              <a:t>class AgeOutOfLimitException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extends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UserException	{	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  <a:tabLst>
                <a:tab pos="8502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App	{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void doRegister(String name, 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age)</a:t>
            </a:r>
            <a:endParaRPr sz="1000" dirty="0">
              <a:latin typeface="Courier New"/>
              <a:cs typeface="Courier New"/>
            </a:endParaRPr>
          </a:p>
          <a:p>
            <a:pPr marL="621665" marR="778510">
              <a:lnSpc>
                <a:spcPts val="1060"/>
              </a:lnSpc>
              <a:spcBef>
                <a:spcPts val="80"/>
              </a:spcBef>
              <a:tabLst>
                <a:tab pos="2679065" algn="l"/>
                <a:tab pos="4126229" algn="l"/>
              </a:tabLst>
            </a:pPr>
            <a:r>
              <a:rPr sz="1000" spc="-10" dirty="0">
                <a:latin typeface="Courier New"/>
                <a:cs typeface="Courier New"/>
              </a:rPr>
              <a:t>throw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serExce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tion</a:t>
            </a:r>
            <a:r>
              <a:rPr sz="1000" spc="-5" dirty="0">
                <a:latin typeface="Courier New"/>
                <a:cs typeface="Courier New"/>
              </a:rPr>
              <a:t>, </a:t>
            </a:r>
            <a:r>
              <a:rPr sz="1000" spc="-10" dirty="0">
                <a:latin typeface="Courier New"/>
                <a:cs typeface="Courier New"/>
              </a:rPr>
              <a:t>A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eOutOfL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mitExce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tio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if (name.length ()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60)	{</a:t>
            </a:r>
            <a:endParaRPr sz="1000" dirty="0">
              <a:latin typeface="Courier New"/>
              <a:cs typeface="Courier New"/>
            </a:endParaRPr>
          </a:p>
          <a:p>
            <a:pPr marL="9264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throw new UserException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 dirty="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  <a:tabLst>
                <a:tab pos="2373630" algn="l"/>
              </a:tabLst>
            </a:pPr>
            <a:r>
              <a:rPr sz="1000" spc="-5" dirty="0">
                <a:latin typeface="Courier New"/>
                <a:cs typeface="Courier New"/>
              </a:rPr>
              <a:t>} else </a:t>
            </a:r>
            <a:r>
              <a:rPr sz="1000" dirty="0">
                <a:latin typeface="Courier New"/>
                <a:cs typeface="Courier New"/>
              </a:rPr>
              <a:t>if </a:t>
            </a:r>
            <a:r>
              <a:rPr sz="1000" spc="-5" dirty="0">
                <a:latin typeface="Courier New"/>
                <a:cs typeface="Courier New"/>
              </a:rPr>
              <a:t>(age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60)	{</a:t>
            </a:r>
            <a:endParaRPr sz="1000" dirty="0">
              <a:latin typeface="Courier New"/>
              <a:cs typeface="Courier New"/>
            </a:endParaRPr>
          </a:p>
          <a:p>
            <a:pPr marL="926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throw new AgeOutOfLimitException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 dirty="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 else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926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System.out.println(“User is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registered.”);</a:t>
            </a:r>
            <a:endParaRPr sz="1000" dirty="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89" y="726401"/>
            <a:ext cx="5257165" cy="3449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  <a:tabLst>
                <a:tab pos="5116830" algn="l"/>
              </a:tabLst>
            </a:pPr>
            <a:r>
              <a:rPr sz="1000" spc="-5" dirty="0">
                <a:latin typeface="Courier New"/>
                <a:cs typeface="Courier New"/>
              </a:rPr>
              <a:t>public static void main(String[ ] args)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UserException	{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697865" marR="249364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App t = new App </a:t>
            </a:r>
            <a:r>
              <a:rPr sz="1000" spc="-10" dirty="0">
                <a:latin typeface="Courier New"/>
                <a:cs typeface="Courier New"/>
              </a:rPr>
              <a:t>();  </a:t>
            </a:r>
            <a:r>
              <a:rPr sz="1000" spc="-5" dirty="0">
                <a:latin typeface="Courier New"/>
                <a:cs typeface="Courier New"/>
              </a:rPr>
              <a:t>t.doRegister(“Mathew”,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60);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889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User is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registered.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AgeOutOfLimitException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UserException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in the main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88900" marR="4053204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185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4265142"/>
            <a:ext cx="4025265" cy="111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public class Foo {</a:t>
            </a:r>
            <a:endParaRPr sz="1000" dirty="0">
              <a:latin typeface="Courier New"/>
              <a:cs typeface="Courier New"/>
            </a:endParaRPr>
          </a:p>
          <a:p>
            <a:pPr marL="583565" marR="5080" indent="-2673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 [ ] args) {  Map&lt;Integer, String&gt; unsortMap = new HashMap&lt;  unsortMap.put (10,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“z”);</a:t>
            </a:r>
            <a:endParaRPr sz="1000" dirty="0">
              <a:latin typeface="Courier New"/>
              <a:cs typeface="Courier New"/>
            </a:endParaRPr>
          </a:p>
          <a:p>
            <a:pPr marL="5835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unsortMap.put (5,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“b”);</a:t>
            </a:r>
            <a:endParaRPr sz="1000" dirty="0">
              <a:latin typeface="Courier New"/>
              <a:cs typeface="Courier New"/>
            </a:endParaRPr>
          </a:p>
          <a:p>
            <a:pPr marL="583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unsortMap.put (1,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“d”);</a:t>
            </a:r>
            <a:endParaRPr sz="1000" dirty="0">
              <a:latin typeface="Courier New"/>
              <a:cs typeface="Courier New"/>
            </a:endParaRPr>
          </a:p>
          <a:p>
            <a:pPr marL="583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unsortMap.put (7,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“e”);</a:t>
            </a:r>
            <a:endParaRPr sz="1000" dirty="0">
              <a:latin typeface="Courier New"/>
              <a:cs typeface="Courier New"/>
            </a:endParaRPr>
          </a:p>
          <a:p>
            <a:pPr marL="5835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unsortMap.put (50,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“j”);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9502" y="4533430"/>
            <a:ext cx="4832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&gt; (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5472125"/>
            <a:ext cx="5549900" cy="40915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83565" marR="5080">
              <a:lnSpc>
                <a:spcPts val="1060"/>
              </a:lnSpc>
              <a:spcBef>
                <a:spcPts val="245"/>
              </a:spcBef>
              <a:tabLst>
                <a:tab pos="2488565" algn="l"/>
              </a:tabLst>
            </a:pPr>
            <a:r>
              <a:rPr sz="1000" spc="-5" dirty="0">
                <a:latin typeface="Courier New"/>
                <a:cs typeface="Courier New"/>
              </a:rPr>
              <a:t>Map&lt;Integer, String&gt; treeMap = new TreeMap &lt;Integer, String&gt; (new  Comparator&lt;Integer&gt;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)	{</a:t>
            </a:r>
            <a:endParaRPr sz="1000" dirty="0">
              <a:latin typeface="Courier New"/>
              <a:cs typeface="Courier New"/>
            </a:endParaRPr>
          </a:p>
          <a:p>
            <a:pPr marL="8883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@Override public int </a:t>
            </a:r>
            <a:r>
              <a:rPr sz="1000" spc="-10" dirty="0">
                <a:latin typeface="Courier New"/>
                <a:cs typeface="Courier New"/>
              </a:rPr>
              <a:t>compare </a:t>
            </a:r>
            <a:r>
              <a:rPr sz="1000" spc="-5" dirty="0">
                <a:latin typeface="Courier New"/>
                <a:cs typeface="Courier New"/>
              </a:rPr>
              <a:t>(Integer o1, Integer o2)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{return</a:t>
            </a:r>
            <a:endParaRPr sz="1000" dirty="0">
              <a:latin typeface="Courier New"/>
              <a:cs typeface="Courier New"/>
            </a:endParaRPr>
          </a:p>
          <a:p>
            <a:pPr marL="299085" marR="4043045" indent="284480">
              <a:lnSpc>
                <a:spcPts val="1060"/>
              </a:lnSpc>
              <a:spcBef>
                <a:spcPts val="80"/>
              </a:spcBef>
              <a:tabLst>
                <a:tab pos="984250" algn="l"/>
              </a:tabLst>
            </a:pPr>
            <a:r>
              <a:rPr sz="1000" spc="-10" dirty="0">
                <a:latin typeface="Courier New"/>
                <a:cs typeface="Courier New"/>
              </a:rPr>
              <a:t>o2.comp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reTo  </a:t>
            </a:r>
            <a:r>
              <a:rPr sz="1000" spc="-5" dirty="0">
                <a:latin typeface="Courier New"/>
                <a:cs typeface="Courier New"/>
              </a:rPr>
              <a:t>(</a:t>
            </a: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lang="en-US" sz="10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000" spc="-5" dirty="0">
                <a:latin typeface="Courier New"/>
                <a:cs typeface="Courier New"/>
              </a:rPr>
              <a:t>}	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);</a:t>
            </a:r>
            <a:endParaRPr sz="1000" dirty="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treeMap.putAll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(unsortMap);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Courier New"/>
              <a:cs typeface="Courier New"/>
            </a:endParaRPr>
          </a:p>
          <a:p>
            <a:pPr marL="888365" marR="158115" indent="-30480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for (Map.Entry&lt;Integer, </a:t>
            </a:r>
            <a:r>
              <a:rPr sz="1000" spc="-10" dirty="0">
                <a:latin typeface="Courier New"/>
                <a:cs typeface="Courier New"/>
              </a:rPr>
              <a:t>String&gt; </a:t>
            </a:r>
            <a:r>
              <a:rPr sz="1000" spc="-5" dirty="0">
                <a:latin typeface="Courier New"/>
                <a:cs typeface="Courier New"/>
              </a:rPr>
              <a:t>entry : treeMap.entrySet () ) {  System.out.print (entry.getValue () + “</a:t>
            </a:r>
            <a:r>
              <a:rPr sz="1000" spc="-10" dirty="0">
                <a:latin typeface="Courier New"/>
                <a:cs typeface="Courier New"/>
              </a:rPr>
              <a:t> “);</a:t>
            </a:r>
            <a:endParaRPr sz="1000" dirty="0">
              <a:latin typeface="Courier New"/>
              <a:cs typeface="Courier New"/>
            </a:endParaRPr>
          </a:p>
          <a:p>
            <a:pPr marL="5835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d b e z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j z e b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z b d 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442087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C</a:t>
            </a:r>
          </a:p>
          <a:p>
            <a:pPr marL="12700" marR="4420870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1025181"/>
            <a:ext cx="558800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316865" marR="2062480" indent="-304800">
              <a:lnSpc>
                <a:spcPts val="1060"/>
              </a:lnSpc>
              <a:tabLst>
                <a:tab pos="3440429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lle</a:t>
            </a:r>
            <a:r>
              <a:rPr sz="1000" spc="-5" dirty="0">
                <a:latin typeface="Courier New"/>
                <a:cs typeface="Courier New"/>
              </a:rPr>
              <a:t>r </a:t>
            </a:r>
            <a:r>
              <a:rPr sz="1000" spc="-10" dirty="0">
                <a:latin typeface="Courier New"/>
                <a:cs typeface="Courier New"/>
              </a:rPr>
              <a:t>im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lement</a:t>
            </a: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Callabl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&lt;String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</a:t>
            </a:r>
            <a:r>
              <a:rPr sz="1000" spc="-10" dirty="0">
                <a:latin typeface="Courier New"/>
                <a:cs typeface="Courier New"/>
              </a:rPr>
              <a:t> str;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public Caller (String s)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{this.str=s;}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String call()throws Exception { return str.concat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(“Caller”);}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99085" marR="2824480" indent="-287020">
              <a:lnSpc>
                <a:spcPts val="1060"/>
              </a:lnSpc>
              <a:spcBef>
                <a:spcPts val="80"/>
              </a:spcBef>
              <a:tabLst>
                <a:tab pos="2678430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R</a:t>
            </a:r>
            <a:r>
              <a:rPr sz="1000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nne</a:t>
            </a:r>
            <a:r>
              <a:rPr sz="1000" spc="-5" dirty="0">
                <a:latin typeface="Courier New"/>
                <a:cs typeface="Courier New"/>
              </a:rPr>
              <a:t>r </a:t>
            </a:r>
            <a:r>
              <a:rPr sz="1000" spc="-10" dirty="0">
                <a:latin typeface="Courier New"/>
                <a:cs typeface="Courier New"/>
              </a:rPr>
              <a:t>im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lement</a:t>
            </a: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Runnabl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public Runner (String s)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{this.str=s;}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void run () { System.out.println (str.concat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(“Runner”));}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386080">
              <a:lnSpc>
                <a:spcPts val="1060"/>
              </a:lnSpc>
              <a:tabLst>
                <a:tab pos="1612265" algn="l"/>
              </a:tabLst>
            </a:pPr>
            <a:r>
              <a:rPr sz="1000" spc="-5" dirty="0">
                <a:latin typeface="Courier New"/>
                <a:cs typeface="Courier New"/>
              </a:rPr>
              <a:t>public static void main (String[] args) throws InterruptedException,  ExecutionException	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ExecutorService es = Executors.newFixedThreadPool(2);</a:t>
            </a:r>
            <a:endParaRPr sz="1000">
              <a:latin typeface="Courier New"/>
              <a:cs typeface="Courier New"/>
            </a:endParaRPr>
          </a:p>
          <a:p>
            <a:pPr marL="316865" marR="1910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Future f1 = es.submit (new Caller (“Call”));  Future f2 = es.submit (new Runner (“Run”));  String str1 = (String)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f1.get();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018" y="3993946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283" y="3993946"/>
            <a:ext cx="2863215" cy="457818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77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String str2 = (String) f2.get();  System.out.println(str1+ “:” + str2);  </a:t>
            </a:r>
            <a:r>
              <a:rPr sz="1000" spc="-10" dirty="0">
                <a:solidFill>
                  <a:srgbClr val="FF0000"/>
                </a:solidFill>
                <a:latin typeface="Courier New"/>
                <a:cs typeface="Courier New"/>
              </a:rPr>
              <a:t>es.shutdown();</a:t>
            </a:r>
            <a:endParaRPr sz="10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4396194"/>
            <a:ext cx="2995295" cy="38414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ts val="1100"/>
              </a:lnSpc>
              <a:spcBef>
                <a:spcPts val="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025"/>
              </a:lnSpc>
            </a:pPr>
            <a:r>
              <a:rPr sz="1000" spc="-5" dirty="0">
                <a:latin typeface="Courier New"/>
                <a:cs typeface="Courier New"/>
              </a:rPr>
              <a:t>Run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Runner</a:t>
            </a:r>
            <a:endParaRPr sz="1000" dirty="0">
              <a:latin typeface="Courier New"/>
              <a:cs typeface="Courier New"/>
            </a:endParaRPr>
          </a:p>
          <a:p>
            <a:pPr marL="212090">
              <a:lnSpc>
                <a:spcPts val="1110"/>
              </a:lnSpc>
            </a:pPr>
            <a:r>
              <a:rPr sz="1000" spc="-5" dirty="0">
                <a:latin typeface="Courier New"/>
                <a:cs typeface="Courier New"/>
              </a:rPr>
              <a:t>Call Caller 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null</a:t>
            </a:r>
            <a:endParaRPr sz="1000" dirty="0">
              <a:latin typeface="Courier New"/>
              <a:cs typeface="Courier New"/>
            </a:endParaRPr>
          </a:p>
          <a:p>
            <a:pPr marL="212090">
              <a:lnSpc>
                <a:spcPts val="1180"/>
              </a:lnSpc>
            </a:pP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the program </a:t>
            </a:r>
            <a:r>
              <a:rPr sz="1000" spc="-10" dirty="0">
                <a:latin typeface="Arial"/>
                <a:cs typeface="Arial"/>
              </a:rPr>
              <a:t>does not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terminate.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ts val="1100"/>
              </a:lnSpc>
              <a:spcBef>
                <a:spcPts val="190"/>
              </a:spcBef>
              <a:buAutoNum type="alphaUcPeriod" startAt="2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terminates after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printing: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025"/>
              </a:lnSpc>
            </a:pPr>
            <a:r>
              <a:rPr sz="1000" spc="-5" dirty="0">
                <a:latin typeface="Courier New"/>
                <a:cs typeface="Courier New"/>
              </a:rPr>
              <a:t>Run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Runner</a:t>
            </a:r>
            <a:endParaRPr sz="1000" dirty="0">
              <a:latin typeface="Courier New"/>
              <a:cs typeface="Courier New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Call Caller 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 startAt="3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ExecutionException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2700" marR="1866264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 (</a:t>
            </a:r>
            <a:r>
              <a:rPr lang="en-US" sz="1000" spc="-5" dirty="0" err="1">
                <a:solidFill>
                  <a:srgbClr val="FF0000"/>
                </a:solidFill>
                <a:latin typeface="Arial"/>
                <a:cs typeface="Arial"/>
              </a:rPr>
              <a:t>bỏ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000" spc="-10" dirty="0" err="1">
                <a:solidFill>
                  <a:srgbClr val="FF0000"/>
                </a:solidFill>
                <a:latin typeface="Courier New"/>
                <a:cs typeface="Courier New"/>
              </a:rPr>
              <a:t>es.shutdown</a:t>
            </a:r>
            <a:r>
              <a:rPr lang="en-US" sz="1000" spc="-10" dirty="0">
                <a:solidFill>
                  <a:srgbClr val="FF0000"/>
                </a:solidFill>
                <a:latin typeface="Courier New"/>
                <a:cs typeface="Courier New"/>
              </a:rPr>
              <a:t>())</a:t>
            </a:r>
            <a:endParaRPr lang="en-US" sz="1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866264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187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920" y="7941005"/>
            <a:ext cx="2386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implements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Comparable&lt;Vehicle&gt;{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89" y="7941005"/>
            <a:ext cx="1243965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Vehicle</a:t>
            </a:r>
            <a:endParaRPr sz="1000">
              <a:latin typeface="Courier New"/>
              <a:cs typeface="Courier New"/>
            </a:endParaRPr>
          </a:p>
          <a:p>
            <a:pPr marL="316865" marR="5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int </a:t>
            </a:r>
            <a:r>
              <a:rPr sz="1000" spc="-10" dirty="0">
                <a:latin typeface="Courier New"/>
                <a:cs typeface="Courier New"/>
              </a:rPr>
              <a:t>vno; 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8293" y="8477453"/>
            <a:ext cx="3149600" cy="7137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7500" marR="5080" indent="-305435">
              <a:lnSpc>
                <a:spcPts val="1060"/>
              </a:lnSpc>
              <a:spcBef>
                <a:spcPts val="245"/>
              </a:spcBef>
              <a:tabLst>
                <a:tab pos="3060065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Vehi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(in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vno</a:t>
            </a:r>
            <a:r>
              <a:rPr sz="1000" spc="-5" dirty="0">
                <a:latin typeface="Courier New"/>
                <a:cs typeface="Courier New"/>
              </a:rPr>
              <a:t>, </a:t>
            </a:r>
            <a:r>
              <a:rPr sz="1000" spc="-10" dirty="0">
                <a:latin typeface="Courier New"/>
                <a:cs typeface="Courier New"/>
              </a:rPr>
              <a:t>St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nam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</a:t>
            </a:r>
            <a:r>
              <a:rPr sz="1000" spc="-10" dirty="0">
                <a:latin typeface="Courier New"/>
                <a:cs typeface="Courier New"/>
              </a:rPr>
              <a:t>this.vno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vno,;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this.name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  <a:tabLst>
                <a:tab pos="2146300" algn="l"/>
              </a:tabLst>
            </a:pPr>
            <a:r>
              <a:rPr sz="1000" spc="-5" dirty="0">
                <a:latin typeface="Courier New"/>
                <a:cs typeface="Courier New"/>
              </a:rPr>
              <a:t>public String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toString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089" y="726401"/>
            <a:ext cx="5130800" cy="9163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24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return vno + “:” + </a:t>
            </a:r>
            <a:r>
              <a:rPr sz="1000" spc="-10" dirty="0">
                <a:latin typeface="Courier New"/>
                <a:cs typeface="Courier New"/>
              </a:rPr>
              <a:t>name;</a:t>
            </a:r>
            <a:endParaRPr sz="1000" dirty="0">
              <a:latin typeface="Courier New"/>
              <a:cs typeface="Courier New"/>
            </a:endParaRPr>
          </a:p>
          <a:p>
            <a:pPr marL="367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672465" marR="1782445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int compareTo(Vehicle o) {  return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this.name.compareTo(o.name);</a:t>
            </a:r>
            <a:endParaRPr sz="1000" dirty="0">
              <a:latin typeface="Courier New"/>
              <a:cs typeface="Courier New"/>
            </a:endParaRPr>
          </a:p>
          <a:p>
            <a:pPr marL="635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880"/>
              </a:spcBef>
            </a:pPr>
            <a:r>
              <a:rPr sz="1000" spc="-10" dirty="0">
                <a:latin typeface="Arial"/>
                <a:cs typeface="Arial"/>
              </a:rPr>
              <a:t>and this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63500" marR="1783080">
              <a:lnSpc>
                <a:spcPts val="1060"/>
              </a:lnSpc>
              <a:tabLst>
                <a:tab pos="1129030" algn="l"/>
              </a:tabLst>
            </a:pPr>
            <a:r>
              <a:rPr sz="1000" spc="-5" dirty="0">
                <a:latin typeface="Courier New"/>
                <a:cs typeface="Courier New"/>
              </a:rPr>
              <a:t>Set&lt;Vehicle&gt;	vehicles = new TreeSet &lt;&gt; </a:t>
            </a:r>
            <a:r>
              <a:rPr sz="1000" spc="-10" dirty="0">
                <a:latin typeface="Courier New"/>
                <a:cs typeface="Courier New"/>
              </a:rPr>
              <a:t>();  </a:t>
            </a:r>
            <a:r>
              <a:rPr sz="1000" spc="-5" dirty="0">
                <a:latin typeface="Courier New"/>
                <a:cs typeface="Courier New"/>
              </a:rPr>
              <a:t>vehicles.add(new </a:t>
            </a:r>
            <a:r>
              <a:rPr sz="1000" spc="-10" dirty="0">
                <a:latin typeface="Courier New"/>
                <a:cs typeface="Courier New"/>
              </a:rPr>
              <a:t>Vehicle (10123, </a:t>
            </a:r>
            <a:r>
              <a:rPr sz="1000" spc="-5" dirty="0">
                <a:latin typeface="Courier New"/>
                <a:cs typeface="Courier New"/>
              </a:rPr>
              <a:t>“Ford”));  vehicles.add(new </a:t>
            </a:r>
            <a:r>
              <a:rPr sz="1000" spc="-10" dirty="0">
                <a:latin typeface="Courier New"/>
                <a:cs typeface="Courier New"/>
              </a:rPr>
              <a:t>Vehicle (10124, </a:t>
            </a:r>
            <a:r>
              <a:rPr sz="1000" spc="-5" dirty="0">
                <a:latin typeface="Courier New"/>
                <a:cs typeface="Courier New"/>
              </a:rPr>
              <a:t>“BMW”));  System.out.println(vehicles);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  </a:t>
            </a:r>
            <a:r>
              <a:rPr sz="1000" spc="-5" dirty="0">
                <a:latin typeface="Arial"/>
                <a:cs typeface="Arial"/>
              </a:rPr>
              <a:t>[</a:t>
            </a:r>
            <a:r>
              <a:rPr sz="1000" spc="-5" dirty="0">
                <a:latin typeface="Courier New"/>
                <a:cs typeface="Courier New"/>
              </a:rPr>
              <a:t>10123:Ford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10124:BMW]</a:t>
            </a:r>
            <a:endParaRPr sz="100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latin typeface="Arial"/>
                <a:cs typeface="Arial"/>
              </a:rPr>
              <a:t>B.  </a:t>
            </a:r>
            <a:r>
              <a:rPr sz="1000" spc="-5" dirty="0">
                <a:latin typeface="Arial"/>
                <a:cs typeface="Arial"/>
              </a:rPr>
              <a:t>[</a:t>
            </a:r>
            <a:r>
              <a:rPr sz="1000" spc="-5" dirty="0">
                <a:latin typeface="Courier New"/>
                <a:cs typeface="Courier New"/>
              </a:rPr>
              <a:t>10124:BMW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10123:Ford]</a:t>
            </a:r>
            <a:endParaRPr sz="1000" dirty="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254"/>
              </a:spcBef>
              <a:buAutoNum type="alphaUcPeriod" startAt="3"/>
              <a:tabLst>
                <a:tab pos="2635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spcBef>
                <a:spcPts val="190"/>
              </a:spcBef>
              <a:buAutoNum type="alphaUcPeriod" startAt="3"/>
              <a:tabLst>
                <a:tab pos="2635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ClassCastException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63500" marR="3957954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</a:t>
            </a:r>
          </a:p>
          <a:p>
            <a:pPr marL="63500" marR="3957954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635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188</a:t>
            </a:r>
            <a:endParaRPr sz="1000" dirty="0">
              <a:latin typeface="Arial"/>
              <a:cs typeface="Arial"/>
            </a:endParaRPr>
          </a:p>
          <a:p>
            <a:pPr marL="635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that course.txt is accessible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contains:</a:t>
            </a:r>
            <a:endParaRPr sz="10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05"/>
              </a:spcBef>
            </a:pPr>
            <a:r>
              <a:rPr sz="1000" spc="-5" dirty="0">
                <a:latin typeface="Courier New"/>
                <a:cs typeface="Courier New"/>
              </a:rPr>
              <a:t>Course : :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Java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 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367665" marR="1630680" indent="-304800">
              <a:lnSpc>
                <a:spcPts val="1060"/>
              </a:lnSpc>
              <a:spcBef>
                <a:spcPts val="5"/>
              </a:spcBef>
              <a:tabLst>
                <a:tab pos="3415029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mai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(String</a:t>
            </a:r>
            <a:r>
              <a:rPr sz="1000" spc="-5" dirty="0">
                <a:latin typeface="Courier New"/>
                <a:cs typeface="Courier New"/>
              </a:rPr>
              <a:t>[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] </a:t>
            </a:r>
            <a:r>
              <a:rPr sz="1000" spc="-10" dirty="0">
                <a:latin typeface="Courier New"/>
                <a:cs typeface="Courier New"/>
              </a:rPr>
              <a:t>args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i;</a:t>
            </a:r>
            <a:endParaRPr sz="1000" dirty="0">
              <a:latin typeface="Courier New"/>
              <a:cs typeface="Courier New"/>
            </a:endParaRPr>
          </a:p>
          <a:p>
            <a:pPr marL="367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char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c;</a:t>
            </a:r>
            <a:endParaRPr sz="1000" dirty="0">
              <a:latin typeface="Courier New"/>
              <a:cs typeface="Courier New"/>
            </a:endParaRPr>
          </a:p>
          <a:p>
            <a:pPr marL="672465" marR="30480" indent="-305435">
              <a:lnSpc>
                <a:spcPts val="1060"/>
              </a:lnSpc>
              <a:spcBef>
                <a:spcPts val="80"/>
              </a:spcBef>
              <a:tabLst>
                <a:tab pos="2424430" algn="l"/>
                <a:tab pos="2729865" algn="l"/>
              </a:tabLst>
            </a:pPr>
            <a:r>
              <a:rPr sz="1000" spc="-5" dirty="0">
                <a:latin typeface="Courier New"/>
                <a:cs typeface="Courier New"/>
              </a:rPr>
              <a:t>try (FileInputStream fis = new FileInputStream (“course.txt”);  InputStreamReader isr = new InputStreamReader(fis);) {  while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(!isr.close())	{	//line</a:t>
            </a:r>
            <a:r>
              <a:rPr sz="1000" spc="-10" dirty="0">
                <a:latin typeface="Courier New"/>
                <a:cs typeface="Courier New"/>
              </a:rPr>
              <a:t> n1</a:t>
            </a:r>
            <a:endParaRPr sz="1000" dirty="0">
              <a:latin typeface="Courier New"/>
              <a:cs typeface="Courier New"/>
            </a:endParaRPr>
          </a:p>
          <a:p>
            <a:pPr marL="9772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isr.skip(2);</a:t>
            </a:r>
            <a:endParaRPr sz="1000" dirty="0">
              <a:latin typeface="Courier New"/>
              <a:cs typeface="Courier New"/>
            </a:endParaRPr>
          </a:p>
          <a:p>
            <a:pPr marL="977265" marR="29254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 = </a:t>
            </a:r>
            <a:r>
              <a:rPr sz="1000" spc="-10" dirty="0">
                <a:latin typeface="Courier New"/>
                <a:cs typeface="Courier New"/>
              </a:rPr>
              <a:t>isr.read (); 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 = (char)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i;</a:t>
            </a:r>
          </a:p>
          <a:p>
            <a:pPr marL="9772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System.out.print(c);</a:t>
            </a:r>
            <a:endParaRPr sz="1000" dirty="0">
              <a:latin typeface="Courier New"/>
              <a:cs typeface="Courier New"/>
            </a:endParaRPr>
          </a:p>
          <a:p>
            <a:pPr marL="672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672465" marR="2849880" indent="-305435">
              <a:lnSpc>
                <a:spcPts val="1060"/>
              </a:lnSpc>
              <a:spcBef>
                <a:spcPts val="75"/>
              </a:spcBef>
              <a:tabLst>
                <a:tab pos="2195830" algn="l"/>
              </a:tabLst>
            </a:pPr>
            <a:r>
              <a:rPr sz="1000" spc="-5" dirty="0">
                <a:latin typeface="Courier New"/>
                <a:cs typeface="Courier New"/>
              </a:rPr>
              <a:t>}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tc</a:t>
            </a:r>
            <a:r>
              <a:rPr sz="1000" spc="-5" dirty="0">
                <a:latin typeface="Courier New"/>
                <a:cs typeface="Courier New"/>
              </a:rPr>
              <a:t>h </a:t>
            </a:r>
            <a:r>
              <a:rPr sz="1000" spc="-10" dirty="0">
                <a:latin typeface="Courier New"/>
                <a:cs typeface="Courier New"/>
              </a:rPr>
              <a:t>(Ex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eptio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e.printStackTrace();</a:t>
            </a:r>
            <a:endParaRPr sz="1000" dirty="0">
              <a:latin typeface="Courier New"/>
              <a:cs typeface="Courier New"/>
            </a:endParaRPr>
          </a:p>
          <a:p>
            <a:pPr marL="367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635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ur ::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</a:t>
            </a:r>
            <a:endParaRPr sz="1000" dirty="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10" dirty="0">
                <a:latin typeface="Courier New"/>
                <a:cs typeface="Courier New"/>
              </a:rPr>
              <a:t>ueJa</a:t>
            </a:r>
            <a:endParaRPr sz="1000" dirty="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295"/>
              </a:spcBef>
              <a:buAutoNum type="alphaUcPeriod"/>
              <a:tabLst>
                <a:tab pos="2635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 dirty="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635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D</a:t>
            </a:r>
          </a:p>
          <a:p>
            <a:pPr marL="635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489" y="744740"/>
            <a:ext cx="6433185" cy="895822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65100" marR="5336540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Arial"/>
                <a:cs typeface="Arial"/>
              </a:rPr>
              <a:t>Section: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189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ZonedDateTime depart = ZonedDateTime.of(2015, 1, 15, 1, 0, 0, 0,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ZoneID.of(“UTC-</a:t>
            </a:r>
            <a:endParaRPr sz="1000" dirty="0">
              <a:latin typeface="Courier New"/>
              <a:cs typeface="Courier New"/>
            </a:endParaRPr>
          </a:p>
          <a:p>
            <a:pPr marL="1651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7”));</a:t>
            </a:r>
            <a:endParaRPr sz="1000" dirty="0">
              <a:latin typeface="Courier New"/>
              <a:cs typeface="Courier New"/>
            </a:endParaRPr>
          </a:p>
          <a:p>
            <a:pPr marL="1651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ZonedDateTime arrive = ZonedDateTime.of(2015, 1, 15, 9, 0, 0, 0,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ZoneID.of(“UTC-</a:t>
            </a:r>
            <a:endParaRPr sz="1000" dirty="0">
              <a:latin typeface="Courier New"/>
              <a:cs typeface="Courier New"/>
            </a:endParaRPr>
          </a:p>
          <a:p>
            <a:pPr marL="1651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5”));</a:t>
            </a:r>
            <a:endParaRPr sz="1000" dirty="0">
              <a:latin typeface="Courier New"/>
              <a:cs typeface="Courier New"/>
            </a:endParaRPr>
          </a:p>
          <a:p>
            <a:pPr marL="165100" marR="153606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long hrs = ChronoUnit.HOURS.between(depart, arrive); //line </a:t>
            </a:r>
            <a:r>
              <a:rPr sz="1000" spc="-10" dirty="0">
                <a:latin typeface="Courier New"/>
                <a:cs typeface="Courier New"/>
              </a:rPr>
              <a:t>n1  </a:t>
            </a:r>
            <a:r>
              <a:rPr sz="1000" spc="-5" dirty="0">
                <a:latin typeface="Courier New"/>
                <a:cs typeface="Courier New"/>
              </a:rPr>
              <a:t>System.out.println(“Travel time is” + hrs +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“hours”);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64490" indent="-200025">
              <a:lnSpc>
                <a:spcPct val="100000"/>
              </a:lnSpc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Travel time is 4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hours</a:t>
            </a:r>
            <a:endParaRPr sz="1000" dirty="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Travel time is 6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hours</a:t>
            </a:r>
            <a:endParaRPr sz="1000" dirty="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Travel time is 8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hours</a:t>
            </a:r>
            <a:endParaRPr sz="1000" dirty="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651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exception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65100" marR="515175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B</a:t>
            </a:r>
          </a:p>
          <a:p>
            <a:pPr marL="165100" marR="515175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190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Path file = Paths.get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(“courses.txt”);</a:t>
            </a:r>
            <a:endParaRPr sz="1000" dirty="0">
              <a:latin typeface="Courier New"/>
              <a:cs typeface="Courier New"/>
            </a:endParaRPr>
          </a:p>
          <a:p>
            <a:pPr marL="1651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// 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165100">
              <a:lnSpc>
                <a:spcPts val="1180"/>
              </a:lnSpc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courses.txt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accessible.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65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can be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2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enable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print the content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courses.txt</a:t>
            </a:r>
            <a:endParaRPr sz="1000" dirty="0">
              <a:latin typeface="Courier New"/>
              <a:cs typeface="Courier New"/>
            </a:endParaRPr>
          </a:p>
          <a:p>
            <a:pPr marL="165100">
              <a:lnSpc>
                <a:spcPts val="1180"/>
              </a:lnSpc>
            </a:pPr>
            <a:r>
              <a:rPr sz="1000" spc="-5" dirty="0">
                <a:latin typeface="Arial"/>
                <a:cs typeface="Arial"/>
              </a:rPr>
              <a:t>file?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Arial"/>
              <a:cs typeface="Arial"/>
            </a:endParaRPr>
          </a:p>
          <a:p>
            <a:pPr marL="364490" marR="2326640" indent="-200025">
              <a:lnSpc>
                <a:spcPts val="1060"/>
              </a:lnSpc>
              <a:spcBef>
                <a:spcPts val="5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List&lt;String&gt; fc = Files.list(file);  fc.stream().forEach (s </a:t>
            </a:r>
            <a:r>
              <a:rPr sz="1000" dirty="0">
                <a:latin typeface="Courier New"/>
                <a:cs typeface="Courier New"/>
              </a:rPr>
              <a:t>-&gt;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System.out.println(s));</a:t>
            </a:r>
            <a:endParaRPr sz="1000" dirty="0">
              <a:latin typeface="Courier New"/>
              <a:cs typeface="Courier New"/>
            </a:endParaRPr>
          </a:p>
          <a:p>
            <a:pPr marL="364490" marR="2555875" indent="-200025">
              <a:lnSpc>
                <a:spcPts val="1060"/>
              </a:lnSpc>
              <a:spcBef>
                <a:spcPts val="275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Stream&lt;String&gt; </a:t>
            </a:r>
            <a:r>
              <a:rPr sz="1000" dirty="0">
                <a:latin typeface="Courier New"/>
                <a:cs typeface="Courier New"/>
              </a:rPr>
              <a:t>fc </a:t>
            </a:r>
            <a:r>
              <a:rPr sz="1000" spc="-5" dirty="0">
                <a:latin typeface="Courier New"/>
                <a:cs typeface="Courier New"/>
              </a:rPr>
              <a:t>= Files.readAllLines (file);  fc.forEach (s - &gt;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System.out.println(s));</a:t>
            </a:r>
            <a:endParaRPr sz="1000" dirty="0">
              <a:latin typeface="Courier New"/>
              <a:cs typeface="Courier New"/>
            </a:endParaRPr>
          </a:p>
          <a:p>
            <a:pPr marL="364490" marR="2326640" indent="-200025">
              <a:lnSpc>
                <a:spcPts val="1060"/>
              </a:lnSpc>
              <a:spcBef>
                <a:spcPts val="284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List&lt;String&gt; fc = Files.readAllLines(file);  fc.stream().forEach (s </a:t>
            </a:r>
            <a:r>
              <a:rPr sz="1000" dirty="0">
                <a:latin typeface="Courier New"/>
                <a:cs typeface="Courier New"/>
              </a:rPr>
              <a:t>-&gt;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System.out.println(s));</a:t>
            </a:r>
            <a:endParaRPr sz="1000" dirty="0">
              <a:latin typeface="Courier New"/>
              <a:cs typeface="Courier New"/>
            </a:endParaRPr>
          </a:p>
          <a:p>
            <a:pPr marL="364490" marR="3013075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Stream&lt;String&gt; </a:t>
            </a:r>
            <a:r>
              <a:rPr sz="1000" dirty="0">
                <a:latin typeface="Courier New"/>
                <a:cs typeface="Courier New"/>
              </a:rPr>
              <a:t>fc </a:t>
            </a:r>
            <a:r>
              <a:rPr sz="1000" spc="-5" dirty="0">
                <a:latin typeface="Courier New"/>
                <a:cs typeface="Courier New"/>
              </a:rPr>
              <a:t>= Files.list (file);  fc.forEach (s -&gt;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165100" marR="515175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191</a:t>
            </a:r>
            <a:endParaRPr sz="1000" dirty="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866686"/>
            <a:ext cx="5815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Stream&lt;Path&gt; files =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Files.list(Paths.get(System.getProperty(“user.home”)));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7404" y="1000760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1000760"/>
            <a:ext cx="3682365" cy="12503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21665" marR="1452245" indent="-305435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files.forEach (fName -&gt; {  try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Path aPath =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fName.toAbsolutePath();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System.out.println(fName +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“:”</a:t>
            </a:r>
            <a:endParaRPr sz="1000">
              <a:latin typeface="Courier New"/>
              <a:cs typeface="Courier New"/>
            </a:endParaRPr>
          </a:p>
          <a:p>
            <a:pPr marL="12700" marR="233045" indent="121856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+ Files.readAttributes(aPath,  Basic.File.Attributes.class).creationTime  </a:t>
            </a:r>
            <a:r>
              <a:rPr sz="1000" spc="-10" dirty="0">
                <a:latin typeface="Courier New"/>
                <a:cs typeface="Courier New"/>
              </a:rPr>
              <a:t>());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} catch (IOException ex) 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ex.printStackTrace();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5694" y="1268920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89" y="2341829"/>
            <a:ext cx="4930775" cy="2786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});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files </a:t>
            </a:r>
            <a:r>
              <a:rPr sz="1000" spc="-10" dirty="0">
                <a:latin typeface="Arial"/>
                <a:cs typeface="Arial"/>
              </a:rPr>
              <a:t>and directories under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home</a:t>
            </a:r>
            <a:r>
              <a:rPr sz="1000" spc="-2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directory are listed </a:t>
            </a:r>
            <a:r>
              <a:rPr sz="1000" spc="-10" dirty="0">
                <a:latin typeface="Arial"/>
                <a:cs typeface="Arial"/>
              </a:rPr>
              <a:t>along with their </a:t>
            </a:r>
            <a:r>
              <a:rPr sz="1000" spc="-5" dirty="0">
                <a:latin typeface="Arial"/>
                <a:cs typeface="Arial"/>
              </a:rPr>
              <a:t>attributes.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files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folders in the </a:t>
            </a:r>
            <a:r>
              <a:rPr sz="1000" dirty="0">
                <a:latin typeface="Arial"/>
                <a:cs typeface="Arial"/>
              </a:rPr>
              <a:t>home </a:t>
            </a:r>
            <a:r>
              <a:rPr sz="1000" spc="-10" dirty="0">
                <a:latin typeface="Arial"/>
                <a:cs typeface="Arial"/>
              </a:rPr>
              <a:t>directory </a:t>
            </a:r>
            <a:r>
              <a:rPr sz="1000" spc="-5" dirty="0">
                <a:latin typeface="Arial"/>
                <a:cs typeface="Arial"/>
              </a:rPr>
              <a:t>are listed </a:t>
            </a:r>
            <a:r>
              <a:rPr sz="1000" spc="-10" dirty="0">
                <a:latin typeface="Arial"/>
                <a:cs typeface="Arial"/>
              </a:rPr>
              <a:t>along with their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attributes.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 marR="380174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89" y="5217629"/>
            <a:ext cx="4825365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BiFunction&lt;Integer, Double, Integer&gt; val = (t1, t2) -&gt; </a:t>
            </a:r>
            <a:r>
              <a:rPr sz="1000" dirty="0">
                <a:latin typeface="Courier New"/>
                <a:cs typeface="Courier New"/>
              </a:rPr>
              <a:t>t1 </a:t>
            </a:r>
            <a:r>
              <a:rPr sz="1000" spc="-5" dirty="0">
                <a:latin typeface="Courier New"/>
                <a:cs typeface="Courier New"/>
              </a:rPr>
              <a:t>+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t2;</a:t>
            </a:r>
            <a:endParaRPr sz="1000">
              <a:latin typeface="Courier New"/>
              <a:cs typeface="Courier New"/>
            </a:endParaRPr>
          </a:p>
          <a:p>
            <a:pPr marL="12700" marR="1757045" indent="30416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//line </a:t>
            </a:r>
            <a:r>
              <a:rPr sz="1000" spc="-10" dirty="0">
                <a:latin typeface="Courier New"/>
                <a:cs typeface="Courier New"/>
              </a:rPr>
              <a:t>n2  </a:t>
            </a:r>
            <a:r>
              <a:rPr sz="1000" spc="-5" dirty="0">
                <a:latin typeface="Courier New"/>
                <a:cs typeface="Courier New"/>
              </a:rPr>
              <a:t>System.out.println(val.apply(10,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10.5));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4601" y="5217629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89" y="5773940"/>
            <a:ext cx="4978400" cy="3693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20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latin typeface="Arial"/>
                <a:cs typeface="Arial"/>
              </a:rPr>
              <a:t>B.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20.5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2700" marR="384937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C </a:t>
            </a:r>
          </a:p>
          <a:p>
            <a:pPr marL="12700" marR="384937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193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  <a:tabLst>
                <a:tab pos="13074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Student	{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String course, name,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city;</a:t>
            </a:r>
            <a:endParaRPr sz="1000" dirty="0">
              <a:latin typeface="Courier New"/>
              <a:cs typeface="Courier New"/>
            </a:endParaRPr>
          </a:p>
          <a:p>
            <a:pPr marL="621665" marR="5080" indent="-305435">
              <a:lnSpc>
                <a:spcPts val="1060"/>
              </a:lnSpc>
              <a:spcBef>
                <a:spcPts val="80"/>
              </a:spcBef>
              <a:tabLst>
                <a:tab pos="4812030" algn="l"/>
              </a:tabLst>
            </a:pPr>
            <a:r>
              <a:rPr sz="1000" spc="-5" dirty="0">
                <a:latin typeface="Courier New"/>
                <a:cs typeface="Courier New"/>
              </a:rPr>
              <a:t>public Student (String name, String </a:t>
            </a:r>
            <a:r>
              <a:rPr sz="1000" spc="-10" dirty="0">
                <a:latin typeface="Courier New"/>
                <a:cs typeface="Courier New"/>
              </a:rPr>
              <a:t>course,</a:t>
            </a:r>
            <a:r>
              <a:rPr sz="1000" spc="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city)	{  this.course = course; this.name = name; this.city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city;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  <a:tabLst>
                <a:tab pos="2450465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toString()	{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689" y="726401"/>
            <a:ext cx="5955665" cy="88254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return course + “:” + name + “:” +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city;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596265" marR="21513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String getCourse() {return course;}  public String getName() {return name;}  public String getCity() {return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city;}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 marL="215900" algn="just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List&lt;Student&gt; stds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Arrays.asList(</a:t>
            </a:r>
            <a:endParaRPr sz="1000" dirty="0">
              <a:latin typeface="Courier New"/>
              <a:cs typeface="Courier New"/>
            </a:endParaRPr>
          </a:p>
          <a:p>
            <a:pPr marL="520065" marR="2075180" algn="just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new </a:t>
            </a:r>
            <a:r>
              <a:rPr sz="1000" spc="-10" dirty="0">
                <a:latin typeface="Courier New"/>
                <a:cs typeface="Courier New"/>
              </a:rPr>
              <a:t>Student </a:t>
            </a:r>
            <a:r>
              <a:rPr sz="1000" spc="-5" dirty="0">
                <a:latin typeface="Courier New"/>
                <a:cs typeface="Courier New"/>
              </a:rPr>
              <a:t>(“Jessy”, “Java ME”, “Chicago”),  new </a:t>
            </a:r>
            <a:r>
              <a:rPr sz="1000" spc="-10" dirty="0">
                <a:latin typeface="Courier New"/>
                <a:cs typeface="Courier New"/>
              </a:rPr>
              <a:t>Student </a:t>
            </a:r>
            <a:r>
              <a:rPr sz="1000" spc="-5" dirty="0">
                <a:latin typeface="Courier New"/>
                <a:cs typeface="Courier New"/>
              </a:rPr>
              <a:t>(“Helen”, “Java EE”, “Houston”),  new </a:t>
            </a:r>
            <a:r>
              <a:rPr sz="1000" spc="-10" dirty="0">
                <a:latin typeface="Courier New"/>
                <a:cs typeface="Courier New"/>
              </a:rPr>
              <a:t>Student (“Mark”, </a:t>
            </a:r>
            <a:r>
              <a:rPr sz="1000" spc="-5" dirty="0">
                <a:latin typeface="Courier New"/>
                <a:cs typeface="Courier New"/>
              </a:rPr>
              <a:t>“Java ME”,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“Chicago”));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stds.stream()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.collect(Collectors.groupingBy(Student::getCourse))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.forEach(src, res) </a:t>
            </a:r>
            <a:r>
              <a:rPr sz="1000" dirty="0">
                <a:latin typeface="Courier New"/>
                <a:cs typeface="Courier New"/>
              </a:rPr>
              <a:t>-&gt;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System.out.println(res));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415290" indent="-20002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15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415290" marR="4999355" indent="-200025">
              <a:lnSpc>
                <a:spcPts val="1060"/>
              </a:lnSpc>
              <a:spcBef>
                <a:spcPts val="234"/>
              </a:spcBef>
              <a:buFont typeface="Arial"/>
              <a:buAutoNum type="alphaUcPeriod"/>
              <a:tabLst>
                <a:tab pos="415925" algn="l"/>
              </a:tabLst>
            </a:pP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EE  </a:t>
            </a: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</a:t>
            </a:r>
            <a:endParaRPr sz="1000" dirty="0">
              <a:latin typeface="Courier New"/>
              <a:cs typeface="Courier New"/>
            </a:endParaRPr>
          </a:p>
          <a:p>
            <a:pPr marL="415290" indent="-200025">
              <a:lnSpc>
                <a:spcPts val="1130"/>
              </a:lnSpc>
              <a:spcBef>
                <a:spcPts val="125"/>
              </a:spcBef>
              <a:buFont typeface="Arial"/>
              <a:buAutoNum type="alphaUcPeriod"/>
              <a:tabLst>
                <a:tab pos="415925" algn="l"/>
              </a:tabLst>
            </a:pPr>
            <a:r>
              <a:rPr sz="1000" spc="-5" dirty="0">
                <a:latin typeface="Courier New"/>
                <a:cs typeface="Courier New"/>
              </a:rPr>
              <a:t>[Java EE:</a:t>
            </a:r>
            <a:r>
              <a:rPr sz="1000" spc="-10" dirty="0">
                <a:latin typeface="Courier New"/>
                <a:cs typeface="Courier New"/>
              </a:rPr>
              <a:t> Helen:Houston]</a:t>
            </a:r>
            <a:endParaRPr sz="1000" dirty="0">
              <a:latin typeface="Courier New"/>
              <a:cs typeface="Courier New"/>
            </a:endParaRPr>
          </a:p>
          <a:p>
            <a:pPr marL="4152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[Java ME: Jessy:Chicago, Java ME: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Mark:Chicago]</a:t>
            </a:r>
            <a:endParaRPr sz="1000" dirty="0">
              <a:latin typeface="Courier New"/>
              <a:cs typeface="Courier New"/>
            </a:endParaRPr>
          </a:p>
          <a:p>
            <a:pPr marL="415290" marR="1951355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4"/>
              <a:tabLst>
                <a:tab pos="415925" algn="l"/>
              </a:tabLst>
            </a:pPr>
            <a:r>
              <a:rPr sz="1000" spc="-5" dirty="0">
                <a:latin typeface="Courier New"/>
                <a:cs typeface="Courier New"/>
              </a:rPr>
              <a:t>[Java ME: Jessy:Chicago, Java ME: Mark:Chicago]  [Java EE:</a:t>
            </a:r>
            <a:r>
              <a:rPr sz="1000" spc="-10" dirty="0">
                <a:latin typeface="Courier New"/>
                <a:cs typeface="Courier New"/>
              </a:rPr>
              <a:t> Helen:Houston]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215900" marR="463042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C</a:t>
            </a:r>
          </a:p>
          <a:p>
            <a:pPr marL="215900" marR="463042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194</a:t>
            </a:r>
            <a:endParaRPr sz="1000" dirty="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520065" marR="3446145" indent="-304800">
              <a:lnSpc>
                <a:spcPts val="1060"/>
              </a:lnSpc>
              <a:tabLst>
                <a:tab pos="14344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Employee	{  Optional&lt;Address&gt;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address;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969"/>
              </a:lnSpc>
              <a:tabLst>
                <a:tab pos="3491865" algn="l"/>
              </a:tabLst>
            </a:pPr>
            <a:r>
              <a:rPr sz="1000" spc="-5" dirty="0">
                <a:latin typeface="Courier New"/>
                <a:cs typeface="Courier New"/>
              </a:rPr>
              <a:t>Employee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(Optional&lt;Address&gt;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address)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824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this.address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address;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502284">
              <a:lnSpc>
                <a:spcPts val="1055"/>
              </a:lnSpc>
              <a:tabLst>
                <a:tab pos="1111250" algn="l"/>
                <a:tab pos="3625850" algn="l"/>
                <a:tab pos="3930015" algn="l"/>
                <a:tab pos="5301615" algn="l"/>
              </a:tabLst>
            </a:pPr>
            <a:r>
              <a:rPr sz="1000" spc="-5" dirty="0">
                <a:latin typeface="Courier New"/>
                <a:cs typeface="Courier New"/>
              </a:rPr>
              <a:t>public	Optional&lt;Address&gt;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getAddress()	{	return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address;	}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1130"/>
              </a:lnSpc>
              <a:spcBef>
                <a:spcPts val="915"/>
              </a:spcBef>
              <a:tabLst>
                <a:tab pos="14344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	{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String city = “New York”;</a:t>
            </a:r>
            <a:endParaRPr sz="1000" dirty="0">
              <a:latin typeface="Courier New"/>
              <a:cs typeface="Courier New"/>
            </a:endParaRPr>
          </a:p>
          <a:p>
            <a:pPr marL="520065" marR="2151380">
              <a:lnSpc>
                <a:spcPts val="1060"/>
              </a:lnSpc>
              <a:spcBef>
                <a:spcPts val="80"/>
              </a:spcBef>
              <a:tabLst>
                <a:tab pos="2272665" algn="l"/>
                <a:tab pos="2576830" algn="l"/>
                <a:tab pos="2653665" algn="l"/>
                <a:tab pos="3719829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Stri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getCi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dirty="0">
                <a:latin typeface="Courier New"/>
                <a:cs typeface="Courier New"/>
              </a:rPr>
              <a:t>	r</a:t>
            </a:r>
            <a:r>
              <a:rPr sz="1000" spc="-10" dirty="0">
                <a:latin typeface="Courier New"/>
                <a:cs typeface="Courier New"/>
              </a:rPr>
              <a:t>etur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ty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  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toString()		{</a:t>
            </a:r>
            <a:endParaRPr sz="1000" dirty="0">
              <a:latin typeface="Courier New"/>
              <a:cs typeface="Courier New"/>
            </a:endParaRPr>
          </a:p>
          <a:p>
            <a:pPr marL="8248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city;</a:t>
            </a:r>
            <a:endParaRPr sz="1000" dirty="0">
              <a:latin typeface="Courier New"/>
              <a:cs typeface="Courier New"/>
            </a:endParaRPr>
          </a:p>
          <a:p>
            <a:pPr marL="520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 dirty="0">
              <a:latin typeface="Arial"/>
              <a:cs typeface="Arial"/>
            </a:endParaRPr>
          </a:p>
          <a:p>
            <a:pPr marL="215900">
              <a:lnSpc>
                <a:spcPts val="1130"/>
              </a:lnSpc>
              <a:spcBef>
                <a:spcPts val="900"/>
              </a:spcBef>
            </a:pPr>
            <a:r>
              <a:rPr sz="1000" spc="-10" dirty="0">
                <a:latin typeface="Courier New"/>
                <a:cs typeface="Courier New"/>
              </a:rPr>
              <a:t>Address address </a:t>
            </a:r>
            <a:r>
              <a:rPr sz="1000" spc="-5" dirty="0">
                <a:latin typeface="Courier New"/>
                <a:cs typeface="Courier New"/>
              </a:rPr>
              <a:t>= new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Address;</a:t>
            </a:r>
            <a:endParaRPr sz="1000" dirty="0">
              <a:latin typeface="Courier New"/>
              <a:cs typeface="Courier New"/>
            </a:endParaRPr>
          </a:p>
          <a:p>
            <a:pPr marL="215900" marR="13887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Optional&lt;Address&gt; addrs1 = Optional.ofNullable (address);  </a:t>
            </a:r>
            <a:r>
              <a:rPr sz="1000" spc="-10" dirty="0">
                <a:latin typeface="Courier New"/>
                <a:cs typeface="Courier New"/>
              </a:rPr>
              <a:t>Employee </a:t>
            </a:r>
            <a:r>
              <a:rPr sz="1000" spc="-5" dirty="0">
                <a:latin typeface="Courier New"/>
                <a:cs typeface="Courier New"/>
              </a:rPr>
              <a:t>e1 = new Employee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(addrs1);</a:t>
            </a:r>
            <a:endParaRPr sz="1000" dirty="0">
              <a:latin typeface="Courier New"/>
              <a:cs typeface="Courier New"/>
            </a:endParaRPr>
          </a:p>
          <a:p>
            <a:pPr marL="2159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String eAddress = (addrs1.isPresent()) ? addrs1.get().getCity() : “City</a:t>
            </a:r>
            <a:r>
              <a:rPr sz="1000" spc="-10" dirty="0">
                <a:latin typeface="Courier New"/>
                <a:cs typeface="Courier New"/>
              </a:rPr>
              <a:t> Not</a:t>
            </a:r>
            <a:endParaRPr sz="1000" dirty="0">
              <a:latin typeface="Courier New"/>
              <a:cs typeface="Courier New"/>
            </a:endParaRPr>
          </a:p>
          <a:p>
            <a:pPr marL="215900" marR="35223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available”;  System.out.println(eAddress);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389" y="740193"/>
            <a:ext cx="6309360" cy="8991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402590" indent="-200025">
              <a:lnSpc>
                <a:spcPct val="100000"/>
              </a:lnSpc>
              <a:buFont typeface="Arial"/>
              <a:buAutoNum type="alphaUcPeriod"/>
              <a:tabLst>
                <a:tab pos="403225" algn="l"/>
              </a:tabLst>
            </a:pPr>
            <a:r>
              <a:rPr sz="1000" spc="-5" dirty="0">
                <a:latin typeface="Courier New"/>
                <a:cs typeface="Courier New"/>
              </a:rPr>
              <a:t>New</a:t>
            </a:r>
            <a:r>
              <a:rPr sz="1000" spc="-10" dirty="0">
                <a:latin typeface="Courier New"/>
                <a:cs typeface="Courier New"/>
              </a:rPr>
              <a:t> York</a:t>
            </a:r>
            <a:endParaRPr sz="1000" dirty="0">
              <a:latin typeface="Courier New"/>
              <a:cs typeface="Courier New"/>
            </a:endParaRPr>
          </a:p>
          <a:p>
            <a:pPr marL="402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403225" algn="l"/>
              </a:tabLst>
            </a:pPr>
            <a:r>
              <a:rPr sz="1000" spc="-5" dirty="0">
                <a:latin typeface="Courier New"/>
                <a:cs typeface="Courier New"/>
              </a:rPr>
              <a:t>City Not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available</a:t>
            </a:r>
            <a:endParaRPr sz="1000" dirty="0">
              <a:latin typeface="Courier New"/>
              <a:cs typeface="Courier New"/>
            </a:endParaRPr>
          </a:p>
          <a:p>
            <a:pPr marL="4025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403225" algn="l"/>
              </a:tabLst>
            </a:pPr>
            <a:r>
              <a:rPr sz="1000" spc="-10" dirty="0">
                <a:latin typeface="Courier New"/>
                <a:cs typeface="Courier New"/>
              </a:rPr>
              <a:t>null</a:t>
            </a:r>
            <a:endParaRPr sz="1000" dirty="0">
              <a:latin typeface="Courier New"/>
              <a:cs typeface="Courier New"/>
            </a:endParaRPr>
          </a:p>
          <a:p>
            <a:pPr marL="4025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4032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NoSuchElementException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203200" marR="498983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203200" marR="498983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203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195</a:t>
            </a:r>
            <a:endParaRPr sz="1000" dirty="0">
              <a:latin typeface="Arial"/>
              <a:cs typeface="Arial"/>
            </a:endParaRPr>
          </a:p>
          <a:p>
            <a:pPr marL="203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507365" marR="1450340" indent="-304800">
              <a:lnSpc>
                <a:spcPts val="1060"/>
              </a:lnSpc>
              <a:tabLst>
                <a:tab pos="4545965" algn="l"/>
                <a:tab pos="4773930" algn="l"/>
              </a:tabLst>
            </a:pPr>
            <a:r>
              <a:rPr sz="1000" spc="-5" dirty="0">
                <a:latin typeface="Courier New"/>
                <a:cs typeface="Courier New"/>
              </a:rPr>
              <a:t>public void recDelete (String dirName)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IOException	{  File [ ] listOfFiles = new File (dirName) .listFiles();  if (listOfFiles ! = null &amp;&amp;</a:t>
            </a:r>
            <a:r>
              <a:rPr sz="1000" spc="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listOfFiles.length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&gt;0)	{</a:t>
            </a:r>
            <a:endParaRPr sz="1000" dirty="0">
              <a:latin typeface="Courier New"/>
              <a:cs typeface="Courier New"/>
            </a:endParaRPr>
          </a:p>
          <a:p>
            <a:pPr marL="812165">
              <a:lnSpc>
                <a:spcPts val="965"/>
              </a:lnSpc>
              <a:tabLst>
                <a:tab pos="3326765" algn="l"/>
              </a:tabLst>
            </a:pPr>
            <a:r>
              <a:rPr sz="1000" spc="-5" dirty="0">
                <a:latin typeface="Courier New"/>
                <a:cs typeface="Courier New"/>
              </a:rPr>
              <a:t>for (File aFile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listOfFiles)	{</a:t>
            </a:r>
            <a:endParaRPr sz="1000" dirty="0">
              <a:latin typeface="Courier New"/>
              <a:cs typeface="Courier New"/>
            </a:endParaRPr>
          </a:p>
          <a:p>
            <a:pPr marL="1116965">
              <a:lnSpc>
                <a:spcPts val="1055"/>
              </a:lnSpc>
              <a:tabLst>
                <a:tab pos="3402965" algn="l"/>
              </a:tabLst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(!aFile.isDirectory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())	{</a:t>
            </a:r>
            <a:endParaRPr sz="1000" dirty="0">
              <a:latin typeface="Courier New"/>
              <a:cs typeface="Courier New"/>
            </a:endParaRPr>
          </a:p>
          <a:p>
            <a:pPr marL="1726564" marR="1754505" indent="-304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if (aFile.getName ().endsWith (“.class”))  aFile.delete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 dirty="0">
              <a:latin typeface="Courier New"/>
              <a:cs typeface="Courier New"/>
            </a:endParaRPr>
          </a:p>
          <a:p>
            <a:pPr marL="11169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812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507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2032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Courier New"/>
              <a:cs typeface="Courier New"/>
            </a:endParaRPr>
          </a:p>
          <a:p>
            <a:pPr marL="203200" marR="106680">
              <a:lnSpc>
                <a:spcPts val="1160"/>
              </a:lnSpc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10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contains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subdirectories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contain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.class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passed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argument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 the </a:t>
            </a:r>
            <a:r>
              <a:rPr sz="1000" spc="-5" dirty="0">
                <a:latin typeface="Courier New"/>
                <a:cs typeface="Courier New"/>
              </a:rPr>
              <a:t>recDelete ()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10" dirty="0">
                <a:latin typeface="Arial"/>
                <a:cs typeface="Arial"/>
              </a:rPr>
              <a:t>when it is </a:t>
            </a:r>
            <a:r>
              <a:rPr sz="1000" spc="-5" dirty="0">
                <a:latin typeface="Arial"/>
                <a:cs typeface="Arial"/>
              </a:rPr>
              <a:t>invoked.</a:t>
            </a:r>
            <a:endParaRPr sz="1000" dirty="0">
              <a:latin typeface="Arial"/>
              <a:cs typeface="Arial"/>
            </a:endParaRPr>
          </a:p>
          <a:p>
            <a:pPr marL="203200">
              <a:lnSpc>
                <a:spcPts val="1135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402590" indent="-200025">
              <a:lnSpc>
                <a:spcPct val="100000"/>
              </a:lnSpc>
              <a:buAutoNum type="alphaUcPeriod"/>
              <a:tabLst>
                <a:tab pos="403225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method deletes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all</a:t>
            </a:r>
            <a:r>
              <a:rPr sz="1000" spc="-5" dirty="0">
                <a:latin typeface="Arial"/>
                <a:cs typeface="Arial"/>
              </a:rPr>
              <a:t> 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.class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files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directory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subdirectories.</a:t>
            </a:r>
            <a:endParaRPr sz="1000" dirty="0">
              <a:latin typeface="Arial"/>
              <a:cs typeface="Arial"/>
            </a:endParaRPr>
          </a:p>
          <a:p>
            <a:pPr marL="4025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03225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method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deletes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.class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files 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directory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only.</a:t>
            </a:r>
            <a:endParaRPr sz="1000" dirty="0">
              <a:latin typeface="Arial"/>
              <a:cs typeface="Arial"/>
            </a:endParaRPr>
          </a:p>
          <a:p>
            <a:pPr marL="4025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4032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10" dirty="0">
                <a:latin typeface="Arial"/>
                <a:cs typeface="Arial"/>
              </a:rPr>
              <a:t>executes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any </a:t>
            </a:r>
            <a:r>
              <a:rPr sz="1000" spc="-5" dirty="0">
                <a:latin typeface="Arial"/>
                <a:cs typeface="Arial"/>
              </a:rPr>
              <a:t>changes to the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directory.</a:t>
            </a:r>
            <a:endParaRPr sz="1000" dirty="0">
              <a:latin typeface="Arial"/>
              <a:cs typeface="Arial"/>
            </a:endParaRPr>
          </a:p>
          <a:p>
            <a:pPr marL="4025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032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method throws an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IOException.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203200" marR="499681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203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196</a:t>
            </a:r>
            <a:endParaRPr sz="1000" dirty="0">
              <a:latin typeface="Arial"/>
              <a:cs typeface="Arial"/>
            </a:endParaRPr>
          </a:p>
          <a:p>
            <a:pPr marL="203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203200" marR="84074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List&lt;String&gt; empDetails = Arrays.asList(“100, Robin, HR”, “200, </a:t>
            </a:r>
            <a:r>
              <a:rPr sz="1000" spc="-10" dirty="0">
                <a:latin typeface="Courier New"/>
                <a:cs typeface="Courier New"/>
              </a:rPr>
              <a:t>Mary,  </a:t>
            </a:r>
            <a:r>
              <a:rPr sz="1000" spc="-5" dirty="0">
                <a:latin typeface="Courier New"/>
                <a:cs typeface="Courier New"/>
              </a:rPr>
              <a:t>AdminServices”,“101, Peter,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HR”);</a:t>
            </a:r>
            <a:endParaRPr sz="1000" dirty="0">
              <a:latin typeface="Courier New"/>
              <a:cs typeface="Courier New"/>
            </a:endParaRPr>
          </a:p>
          <a:p>
            <a:pPr marL="2032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empDetails.stream()</a:t>
            </a:r>
            <a:endParaRPr sz="1000" dirty="0">
              <a:latin typeface="Courier New"/>
              <a:cs typeface="Courier New"/>
            </a:endParaRPr>
          </a:p>
          <a:p>
            <a:pPr marL="507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.filter(s-&gt;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s.contains(“r”))</a:t>
            </a:r>
            <a:endParaRPr sz="1000" dirty="0">
              <a:latin typeface="Courier New"/>
              <a:cs typeface="Courier New"/>
            </a:endParaRPr>
          </a:p>
          <a:p>
            <a:pPr marL="507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.sorted()</a:t>
            </a:r>
            <a:endParaRPr sz="1000" dirty="0">
              <a:latin typeface="Courier New"/>
              <a:cs typeface="Courier New"/>
            </a:endParaRPr>
          </a:p>
          <a:p>
            <a:pPr marL="5073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.forEach(System.out::println); //line</a:t>
            </a:r>
            <a:r>
              <a:rPr sz="1000" spc="-10" dirty="0">
                <a:latin typeface="Courier New"/>
                <a:cs typeface="Courier New"/>
              </a:rPr>
              <a:t> n1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5" dirty="0">
                <a:latin typeface="Courier New"/>
                <a:cs typeface="Courier New"/>
              </a:rPr>
              <a:t>100, Robin,</a:t>
            </a:r>
            <a:r>
              <a:rPr sz="1000" spc="-1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789" y="866686"/>
            <a:ext cx="6120765" cy="840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welcome1=”Good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day!”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 fragment: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30"/>
              </a:lnSpc>
              <a:spcBef>
                <a:spcPts val="894"/>
              </a:spcBef>
            </a:pPr>
            <a:r>
              <a:rPr sz="1000" spc="-5" dirty="0">
                <a:latin typeface="Courier New"/>
                <a:cs typeface="Courier New"/>
              </a:rPr>
              <a:t>Properties prop = new Properties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177800" marR="144780">
              <a:lnSpc>
                <a:spcPts val="1060"/>
              </a:lnSpc>
              <a:spcBef>
                <a:spcPts val="85"/>
              </a:spcBef>
            </a:pPr>
            <a:r>
              <a:rPr sz="1000" spc="-5" dirty="0">
                <a:latin typeface="Courier New"/>
                <a:cs typeface="Courier New"/>
              </a:rPr>
              <a:t>FileInputStream fis = new FileInputStream (“/resources/Message.properties”);  </a:t>
            </a:r>
            <a:r>
              <a:rPr sz="1000" spc="-10" dirty="0">
                <a:latin typeface="Courier New"/>
                <a:cs typeface="Courier New"/>
              </a:rPr>
              <a:t>prop.load(fis);</a:t>
            </a:r>
            <a:endParaRPr sz="1000">
              <a:latin typeface="Courier New"/>
              <a:cs typeface="Courier New"/>
            </a:endParaRPr>
          </a:p>
          <a:p>
            <a:pPr marL="177800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System.out.println(prop.getProperty(“welcome1”));</a:t>
            </a:r>
            <a:endParaRPr sz="1000">
              <a:latin typeface="Courier New"/>
              <a:cs typeface="Courier New"/>
            </a:endParaRPr>
          </a:p>
          <a:p>
            <a:pPr marL="177800" marR="906144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System.out.println(prop.getProperty(“welcome2”, “Test”));//line </a:t>
            </a:r>
            <a:r>
              <a:rPr sz="1000" spc="-10" dirty="0">
                <a:latin typeface="Courier New"/>
                <a:cs typeface="Courier New"/>
              </a:rPr>
              <a:t>n1  </a:t>
            </a:r>
            <a:r>
              <a:rPr sz="1000" spc="-5" dirty="0">
                <a:latin typeface="Courier New"/>
                <a:cs typeface="Courier New"/>
              </a:rPr>
              <a:t>System.out.println(prop.getProperty(“welcome3”));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377190" indent="-200025">
              <a:lnSpc>
                <a:spcPts val="1130"/>
              </a:lnSpc>
              <a:buFont typeface="Arial"/>
              <a:buAutoNum type="alphaUcPeriod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Good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day!</a:t>
            </a:r>
            <a:endParaRPr sz="1000">
              <a:latin typeface="Courier New"/>
              <a:cs typeface="Courier New"/>
            </a:endParaRPr>
          </a:p>
          <a:p>
            <a:pPr marL="529590">
              <a:lnSpc>
                <a:spcPts val="1110"/>
              </a:lnSpc>
            </a:pPr>
            <a:r>
              <a:rPr sz="1000" spc="-10" dirty="0">
                <a:latin typeface="Courier New"/>
                <a:cs typeface="Courier New"/>
              </a:rPr>
              <a:t>Test</a:t>
            </a:r>
            <a:endParaRPr sz="1000">
              <a:latin typeface="Courier New"/>
              <a:cs typeface="Courier New"/>
            </a:endParaRPr>
          </a:p>
          <a:p>
            <a:pPr marL="552450">
              <a:lnSpc>
                <a:spcPts val="1180"/>
              </a:lnSpc>
            </a:pPr>
            <a:r>
              <a:rPr sz="1000" spc="-10" dirty="0">
                <a:latin typeface="Arial"/>
                <a:cs typeface="Arial"/>
              </a:rPr>
              <a:t>followed </a:t>
            </a:r>
            <a:r>
              <a:rPr sz="1000" spc="-5" dirty="0">
                <a:latin typeface="Arial"/>
                <a:cs typeface="Arial"/>
              </a:rPr>
              <a:t>by an </a:t>
            </a:r>
            <a:r>
              <a:rPr sz="1000" spc="-5" dirty="0">
                <a:latin typeface="Courier New"/>
                <a:cs typeface="Courier New"/>
              </a:rPr>
              <a:t>Exception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stack trace</a:t>
            </a:r>
            <a:endParaRPr sz="1000">
              <a:latin typeface="Arial"/>
              <a:cs typeface="Arial"/>
            </a:endParaRPr>
          </a:p>
          <a:p>
            <a:pPr marL="377190" indent="-200025">
              <a:lnSpc>
                <a:spcPts val="1180"/>
              </a:lnSpc>
              <a:spcBef>
                <a:spcPts val="145"/>
              </a:spcBef>
              <a:buFont typeface="Arial"/>
              <a:buAutoNum type="alphaUcPeriod" startAt="2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Good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day!</a:t>
            </a:r>
            <a:endParaRPr sz="1000">
              <a:latin typeface="Courier New"/>
              <a:cs typeface="Courier New"/>
            </a:endParaRPr>
          </a:p>
          <a:p>
            <a:pPr marL="552450">
              <a:lnSpc>
                <a:spcPts val="1180"/>
              </a:lnSpc>
            </a:pPr>
            <a:r>
              <a:rPr sz="1000" spc="-10" dirty="0">
                <a:latin typeface="Arial"/>
                <a:cs typeface="Arial"/>
              </a:rPr>
              <a:t>followed </a:t>
            </a:r>
            <a:r>
              <a:rPr sz="1000" spc="-5" dirty="0">
                <a:latin typeface="Arial"/>
                <a:cs typeface="Arial"/>
              </a:rPr>
              <a:t>by an </a:t>
            </a:r>
            <a:r>
              <a:rPr sz="1000" spc="-5" dirty="0">
                <a:latin typeface="Courier New"/>
                <a:cs typeface="Courier New"/>
              </a:rPr>
              <a:t>Exception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stack trace</a:t>
            </a:r>
            <a:endParaRPr sz="1000">
              <a:latin typeface="Arial"/>
              <a:cs typeface="Arial"/>
            </a:endParaRPr>
          </a:p>
          <a:p>
            <a:pPr marL="529590" marR="5049520" indent="-3524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3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Good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day!  </a:t>
            </a:r>
            <a:r>
              <a:rPr sz="1000" spc="-10" dirty="0">
                <a:latin typeface="Courier New"/>
                <a:cs typeface="Courier New"/>
              </a:rPr>
              <a:t>Test  null</a:t>
            </a:r>
            <a:endParaRPr sz="1000">
              <a:latin typeface="Courier New"/>
              <a:cs typeface="Courier New"/>
            </a:endParaRPr>
          </a:p>
          <a:p>
            <a:pPr marL="377190" indent="-200025">
              <a:lnSpc>
                <a:spcPct val="100000"/>
              </a:lnSpc>
              <a:spcBef>
                <a:spcPts val="229"/>
              </a:spcBef>
              <a:buAutoNum type="alphaUcPeriod" startAt="3"/>
              <a:tabLst>
                <a:tab pos="3778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77800" marR="48266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action </a:t>
            </a:r>
            <a:r>
              <a:rPr sz="1000" spc="-5" dirty="0">
                <a:latin typeface="Arial"/>
                <a:cs typeface="Arial"/>
              </a:rPr>
              <a:t>can </a:t>
            </a:r>
            <a:r>
              <a:rPr sz="1000" spc="-10" dirty="0">
                <a:latin typeface="Arial"/>
                <a:cs typeface="Arial"/>
              </a:rPr>
              <a:t>be </a:t>
            </a:r>
            <a:r>
              <a:rPr sz="1000" spc="-5" dirty="0">
                <a:latin typeface="Arial"/>
                <a:cs typeface="Arial"/>
              </a:rPr>
              <a:t>used to </a:t>
            </a:r>
            <a:r>
              <a:rPr sz="1000" spc="-10" dirty="0">
                <a:latin typeface="Arial"/>
                <a:cs typeface="Arial"/>
              </a:rPr>
              <a:t>load </a:t>
            </a:r>
            <a:r>
              <a:rPr sz="1000" spc="-5" dirty="0">
                <a:latin typeface="Arial"/>
                <a:cs typeface="Arial"/>
              </a:rPr>
              <a:t>a database driver by </a:t>
            </a:r>
            <a:r>
              <a:rPr sz="1000" spc="-10" dirty="0">
                <a:latin typeface="Arial"/>
                <a:cs typeface="Arial"/>
              </a:rPr>
              <a:t>using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JDBC3.0?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buAutoNum type="alphaUcPeriod"/>
              <a:tabLst>
                <a:tab pos="377825" algn="l"/>
              </a:tabLst>
            </a:pPr>
            <a:r>
              <a:rPr sz="1000" spc="-10" dirty="0">
                <a:latin typeface="Arial"/>
                <a:cs typeface="Arial"/>
              </a:rPr>
              <a:t>Add </a:t>
            </a:r>
            <a:r>
              <a:rPr sz="1000" spc="-5" dirty="0">
                <a:latin typeface="Arial"/>
                <a:cs typeface="Arial"/>
              </a:rPr>
              <a:t>the driver class to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META-INF/services folder of the JAR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file.</a:t>
            </a:r>
            <a:endParaRPr sz="100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377825" algn="l"/>
              </a:tabLst>
            </a:pPr>
            <a:r>
              <a:rPr sz="1000" spc="-5" dirty="0">
                <a:latin typeface="Arial"/>
                <a:cs typeface="Arial"/>
              </a:rPr>
              <a:t>Include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JDBC </a:t>
            </a:r>
            <a:r>
              <a:rPr sz="1000" spc="-10" dirty="0">
                <a:latin typeface="Arial"/>
                <a:cs typeface="Arial"/>
              </a:rPr>
              <a:t>driver </a:t>
            </a:r>
            <a:r>
              <a:rPr sz="1000" spc="-5" dirty="0">
                <a:latin typeface="Arial"/>
                <a:cs typeface="Arial"/>
              </a:rPr>
              <a:t>class in a </a:t>
            </a:r>
            <a:r>
              <a:rPr sz="1000" spc="-5" dirty="0">
                <a:latin typeface="Courier New"/>
                <a:cs typeface="Courier New"/>
              </a:rPr>
              <a:t>jdbc.properties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file.</a:t>
            </a:r>
            <a:endParaRPr sz="100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377825" algn="l"/>
              </a:tabLst>
            </a:pPr>
            <a:r>
              <a:rPr sz="1000" spc="-5" dirty="0">
                <a:latin typeface="Arial"/>
                <a:cs typeface="Arial"/>
              </a:rPr>
              <a:t>Use the </a:t>
            </a:r>
            <a:r>
              <a:rPr sz="1000" spc="-5" dirty="0">
                <a:latin typeface="Courier New"/>
                <a:cs typeface="Courier New"/>
              </a:rPr>
              <a:t>java.lang.Class.forName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to </a:t>
            </a:r>
            <a:r>
              <a:rPr sz="1000" spc="-10" dirty="0">
                <a:latin typeface="Arial"/>
                <a:cs typeface="Arial"/>
              </a:rPr>
              <a:t>load the driver </a:t>
            </a:r>
            <a:r>
              <a:rPr sz="1000" spc="-5" dirty="0">
                <a:latin typeface="Arial"/>
                <a:cs typeface="Arial"/>
              </a:rPr>
              <a:t>class.</a:t>
            </a:r>
            <a:endParaRPr sz="100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77825" algn="l"/>
              </a:tabLst>
            </a:pPr>
            <a:r>
              <a:rPr sz="1000" spc="-5" dirty="0">
                <a:latin typeface="Arial"/>
                <a:cs typeface="Arial"/>
              </a:rPr>
              <a:t>Use the </a:t>
            </a:r>
            <a:r>
              <a:rPr sz="1000" spc="-5" dirty="0">
                <a:latin typeface="Courier New"/>
                <a:cs typeface="Courier New"/>
              </a:rPr>
              <a:t>DriverManager.getDriver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to </a:t>
            </a:r>
            <a:r>
              <a:rPr sz="1000" spc="-10" dirty="0">
                <a:latin typeface="Arial"/>
                <a:cs typeface="Arial"/>
              </a:rPr>
              <a:t>load the driver </a:t>
            </a:r>
            <a:r>
              <a:rPr sz="1000" spc="-5" dirty="0">
                <a:latin typeface="Arial"/>
                <a:cs typeface="Arial"/>
              </a:rPr>
              <a:t>class.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77800" marR="48266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77800" marR="28879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Path p1 = Paths.get(“/Pics/MyPic.jpeg”);  System.out.println (p1.getNameCount()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+</a:t>
            </a:r>
            <a:endParaRPr sz="1000">
              <a:latin typeface="Courier New"/>
              <a:cs typeface="Courier New"/>
            </a:endParaRPr>
          </a:p>
          <a:p>
            <a:pPr marL="10915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“:” + p1.getName(1)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+</a:t>
            </a:r>
            <a:endParaRPr sz="1000">
              <a:latin typeface="Courier New"/>
              <a:cs typeface="Courier New"/>
            </a:endParaRPr>
          </a:p>
          <a:p>
            <a:pPr marL="10915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“:” +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p1.getFileName());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177800" marR="3218180">
              <a:lnSpc>
                <a:spcPts val="1160"/>
              </a:lnSpc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Pics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directory </a:t>
            </a:r>
            <a:r>
              <a:rPr sz="1000" spc="-10" dirty="0">
                <a:latin typeface="Arial"/>
                <a:cs typeface="Arial"/>
              </a:rPr>
              <a:t>does </a:t>
            </a:r>
            <a:r>
              <a:rPr sz="1000" spc="-5" dirty="0">
                <a:latin typeface="Arial"/>
                <a:cs typeface="Arial"/>
              </a:rPr>
              <a:t>NOT exist.  </a:t>
            </a: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A. An </a:t>
            </a:r>
            <a:r>
              <a:rPr sz="1000" spc="-5" dirty="0">
                <a:latin typeface="Arial"/>
                <a:cs typeface="Arial"/>
              </a:rPr>
              <a:t>exception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13626"/>
            <a:ext cx="2722245" cy="279307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latin typeface="Courier New"/>
                <a:cs typeface="Courier New"/>
              </a:rPr>
              <a:t>101, Peter,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240"/>
              </a:spcBef>
              <a:buAutoNum type="alphaUcPeriod" startAt="2"/>
              <a:tabLst>
                <a:tab pos="276225" algn="l"/>
              </a:tabLst>
            </a:pPr>
            <a:r>
              <a:rPr sz="1000" spc="-10" dirty="0">
                <a:latin typeface="Arial"/>
                <a:cs typeface="Arial"/>
              </a:rPr>
              <a:t>E. </a:t>
            </a: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101, Peter,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200, Mary,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AdminServices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4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100, Robin,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200, Mary,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AdminServices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101, Peter,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76200" marR="152971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C</a:t>
            </a:r>
          </a:p>
          <a:p>
            <a:pPr marL="76200" marR="152971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197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Courier New"/>
                <a:cs typeface="Courier New"/>
              </a:rPr>
              <a:t>EMPLOYEE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3465576"/>
            <a:ext cx="40386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4579099"/>
            <a:ext cx="144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4895088"/>
            <a:ext cx="571500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6922985"/>
            <a:ext cx="5633720" cy="235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Assuming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database supports scrolling </a:t>
            </a:r>
            <a:r>
              <a:rPr sz="1000" spc="-10" dirty="0">
                <a:latin typeface="Arial"/>
                <a:cs typeface="Arial"/>
              </a:rPr>
              <a:t>and updating, what 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throws a runtime exception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new </a:t>
            </a:r>
            <a:r>
              <a:rPr sz="1000" spc="-5" dirty="0">
                <a:latin typeface="Arial"/>
                <a:cs typeface="Arial"/>
              </a:rPr>
              <a:t>record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inserted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Employee </a:t>
            </a:r>
            <a:r>
              <a:rPr sz="1000" spc="-5" dirty="0">
                <a:latin typeface="Courier New"/>
                <a:cs typeface="Courier New"/>
              </a:rPr>
              <a:t>Id: 102, Employee Name: Peter</a:t>
            </a:r>
            <a:r>
              <a:rPr sz="1000" spc="-2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displayed.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new </a:t>
            </a:r>
            <a:r>
              <a:rPr sz="1000" spc="-5" dirty="0">
                <a:latin typeface="Arial"/>
                <a:cs typeface="Arial"/>
              </a:rPr>
              <a:t>record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inserted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Employee </a:t>
            </a:r>
            <a:r>
              <a:rPr sz="1000" spc="-5" dirty="0">
                <a:latin typeface="Courier New"/>
                <a:cs typeface="Courier New"/>
              </a:rPr>
              <a:t>Id: 104, Employee Name: </a:t>
            </a:r>
            <a:r>
              <a:rPr sz="1000" spc="-10" dirty="0">
                <a:latin typeface="Courier New"/>
                <a:cs typeface="Courier New"/>
              </a:rPr>
              <a:t>Michael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displayed.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2700" marR="450469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0193"/>
            <a:ext cx="144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124573"/>
            <a:ext cx="5680778" cy="684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1931872"/>
            <a:ext cx="2776220" cy="3441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00025" marR="1052195" indent="-200025" algn="r">
              <a:lnSpc>
                <a:spcPts val="1130"/>
              </a:lnSpc>
              <a:buFont typeface="Arial"/>
              <a:buAutoNum type="alphaUcPeriod"/>
              <a:tabLst>
                <a:tab pos="200025" algn="l"/>
              </a:tabLst>
            </a:pPr>
            <a:r>
              <a:rPr sz="1000" spc="-5" dirty="0">
                <a:latin typeface="Courier New"/>
                <a:cs typeface="Courier New"/>
              </a:rPr>
              <a:t>ACBD // </a:t>
            </a:r>
            <a:r>
              <a:rPr sz="1000" spc="-5" dirty="0">
                <a:latin typeface="Arial"/>
                <a:cs typeface="Arial"/>
              </a:rPr>
              <a:t>in random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order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ABCD</a:t>
            </a:r>
            <a:endParaRPr sz="1000" dirty="0">
              <a:latin typeface="Courier New"/>
              <a:cs typeface="Courier New"/>
            </a:endParaRPr>
          </a:p>
          <a:p>
            <a:pPr marL="200025" marR="1052195" indent="-200025" algn="r">
              <a:lnSpc>
                <a:spcPts val="1180"/>
              </a:lnSpc>
              <a:spcBef>
                <a:spcPts val="250"/>
              </a:spcBef>
              <a:buFont typeface="Arial"/>
              <a:buAutoNum type="alphaUcPeriod" startAt="2"/>
              <a:tabLst>
                <a:tab pos="200025" algn="l"/>
              </a:tabLst>
            </a:pPr>
            <a:r>
              <a:rPr sz="1000" spc="-5" dirty="0">
                <a:latin typeface="Courier New"/>
                <a:cs typeface="Courier New"/>
              </a:rPr>
              <a:t>ABCD // </a:t>
            </a:r>
            <a:r>
              <a:rPr sz="1000" spc="-5" dirty="0">
                <a:latin typeface="Arial"/>
                <a:cs typeface="Arial"/>
              </a:rPr>
              <a:t>in random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order</a:t>
            </a:r>
            <a:endParaRPr sz="1000" dirty="0">
              <a:latin typeface="Arial"/>
              <a:cs typeface="Arial"/>
            </a:endParaRPr>
          </a:p>
          <a:p>
            <a:pPr marR="1052195" algn="r">
              <a:lnSpc>
                <a:spcPts val="1180"/>
              </a:lnSpc>
            </a:pPr>
            <a:r>
              <a:rPr sz="1000" spc="-5" dirty="0">
                <a:latin typeface="Courier New"/>
                <a:cs typeface="Courier New"/>
              </a:rPr>
              <a:t>ABCD // </a:t>
            </a:r>
            <a:r>
              <a:rPr sz="1000" spc="-5" dirty="0">
                <a:latin typeface="Arial"/>
                <a:cs typeface="Arial"/>
              </a:rPr>
              <a:t>in random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order</a:t>
            </a:r>
            <a:endParaRPr sz="1000" dirty="0">
              <a:latin typeface="Arial"/>
              <a:cs typeface="Arial"/>
            </a:endParaRPr>
          </a:p>
          <a:p>
            <a:pPr marL="200025" marR="1052195" indent="-200025" algn="r">
              <a:lnSpc>
                <a:spcPts val="1130"/>
              </a:lnSpc>
              <a:spcBef>
                <a:spcPts val="254"/>
              </a:spcBef>
              <a:buFont typeface="Arial"/>
              <a:buAutoNum type="alphaUcPeriod" startAt="3"/>
              <a:tabLst>
                <a:tab pos="200025" algn="l"/>
              </a:tabLst>
            </a:pPr>
            <a:r>
              <a:rPr sz="1000" spc="-5" dirty="0">
                <a:latin typeface="Courier New"/>
                <a:cs typeface="Courier New"/>
              </a:rPr>
              <a:t>ABCD // </a:t>
            </a:r>
            <a:r>
              <a:rPr sz="1000" spc="-5" dirty="0">
                <a:latin typeface="Arial"/>
                <a:cs typeface="Arial"/>
              </a:rPr>
              <a:t>in random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order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BCAD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 startAt="4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compile </a:t>
            </a:r>
            <a:r>
              <a:rPr sz="1000" dirty="0">
                <a:latin typeface="Arial"/>
                <a:cs typeface="Arial"/>
              </a:rPr>
              <a:t>time </a:t>
            </a:r>
            <a:r>
              <a:rPr sz="1000" spc="-5" dirty="0">
                <a:latin typeface="Arial"/>
                <a:cs typeface="Arial"/>
              </a:rPr>
              <a:t>error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165417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C</a:t>
            </a:r>
          </a:p>
          <a:p>
            <a:pPr marL="12700" marR="165417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199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information: </a:t>
            </a:r>
            <a:r>
              <a:rPr sz="1000" dirty="0">
                <a:latin typeface="Arial"/>
                <a:cs typeface="Arial"/>
              </a:rPr>
              <a:t>Emp </a:t>
            </a:r>
            <a:r>
              <a:rPr sz="1000" spc="-10" dirty="0">
                <a:latin typeface="Arial"/>
                <a:cs typeface="Arial"/>
              </a:rPr>
              <a:t>table has </a:t>
            </a:r>
            <a:r>
              <a:rPr sz="1000" spc="-5" dirty="0">
                <a:latin typeface="Arial"/>
                <a:cs typeface="Arial"/>
              </a:rPr>
              <a:t>10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records.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9392" y="5265420"/>
            <a:ext cx="5651323" cy="95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389" y="6343916"/>
            <a:ext cx="5967730" cy="2889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helps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determine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number of records in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ResultSet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Arial"/>
              <a:cs typeface="Arial"/>
            </a:endParaRPr>
          </a:p>
          <a:p>
            <a:pPr marL="275590" marR="2483485" indent="-200025">
              <a:lnSpc>
                <a:spcPts val="1060"/>
              </a:lnSpc>
              <a:spcBef>
                <a:spcPts val="5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ResultSetMetaData rsmd = rs.getMetaData();  int totRows =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rsmd.getRowCount();</a:t>
            </a:r>
            <a:endParaRPr sz="1000" dirty="0">
              <a:latin typeface="Courier New"/>
              <a:cs typeface="Courier New"/>
            </a:endParaRPr>
          </a:p>
          <a:p>
            <a:pPr marL="275590" marR="438785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int totRows=0;  </a:t>
            </a:r>
            <a:r>
              <a:rPr sz="1000" spc="-10" dirty="0">
                <a:latin typeface="Courier New"/>
                <a:cs typeface="Courier New"/>
              </a:rPr>
              <a:t>while(r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.next()</a:t>
            </a:r>
            <a:r>
              <a:rPr sz="1000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37020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totRows++;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0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rs.last();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int totRows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rs.getRowCount();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4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rs.last();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int totRows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rs.getRowId(1);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76200" marR="478218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B</a:t>
            </a:r>
          </a:p>
          <a:p>
            <a:pPr marL="76200" marR="4782185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884898"/>
            <a:ext cx="934719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200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342644"/>
            <a:ext cx="4706112" cy="3429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389" y="4914430"/>
            <a:ext cx="4088129" cy="218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can be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print: </a:t>
            </a:r>
            <a:r>
              <a:rPr sz="1000" spc="-10" dirty="0">
                <a:latin typeface="Courier New"/>
                <a:cs typeface="Courier New"/>
              </a:rPr>
              <a:t>Peacock </a:t>
            </a:r>
            <a:r>
              <a:rPr sz="1000" spc="-5" dirty="0">
                <a:latin typeface="Courier New"/>
                <a:cs typeface="Courier New"/>
              </a:rPr>
              <a:t>is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eating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BirdInt </a:t>
            </a:r>
            <a:r>
              <a:rPr sz="1000" spc="-5" dirty="0">
                <a:latin typeface="Courier New"/>
                <a:cs typeface="Courier New"/>
              </a:rPr>
              <a:t>b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new::Bird(“Peacock”);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95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BirdInt </a:t>
            </a:r>
            <a:r>
              <a:rPr sz="1000" spc="-5" dirty="0">
                <a:latin typeface="Courier New"/>
                <a:cs typeface="Courier New"/>
              </a:rPr>
              <a:t>b1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Bird::new;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Bird b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b1.getBird(“Peacock”);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40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BirdInt </a:t>
            </a:r>
            <a:r>
              <a:rPr sz="1000" spc="-5" dirty="0">
                <a:latin typeface="Courier New"/>
                <a:cs typeface="Courier New"/>
              </a:rPr>
              <a:t>b = new Bird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(“Peacock”);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Bird b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Bird::new(“Peacock”);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76200" marR="290258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3438144" cy="535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6257010"/>
            <a:ext cx="934719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201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916" y="6714743"/>
            <a:ext cx="3314700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7866367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929" y="775716"/>
            <a:ext cx="4344139" cy="114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2108707"/>
            <a:ext cx="2808605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can be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print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13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5360" y="2456688"/>
            <a:ext cx="42672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3466592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5360" y="3502152"/>
            <a:ext cx="4258056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3889" y="4512055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5360" y="4547615"/>
            <a:ext cx="4267958" cy="762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3889" y="538687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5360" y="5422391"/>
            <a:ext cx="4457700" cy="991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3889" y="6584746"/>
            <a:ext cx="1447800" cy="13309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326390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202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5715000" cy="184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2765577"/>
            <a:ext cx="6158230" cy="3605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 dirty="0">
              <a:latin typeface="Arial"/>
              <a:cs typeface="Arial"/>
            </a:endParaRPr>
          </a:p>
          <a:p>
            <a:pPr marL="83185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 dirty="0">
              <a:latin typeface="Arial"/>
              <a:cs typeface="Arial"/>
            </a:endParaRPr>
          </a:p>
          <a:p>
            <a:pPr marL="83185">
              <a:lnSpc>
                <a:spcPts val="113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dbURL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5" dirty="0">
                <a:latin typeface="Courier New"/>
                <a:cs typeface="Courier New"/>
              </a:rPr>
              <a:t>userName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exists.</a:t>
            </a:r>
            <a:endParaRPr sz="1000" dirty="0">
              <a:latin typeface="Arial"/>
              <a:cs typeface="Arial"/>
            </a:endParaRPr>
          </a:p>
          <a:p>
            <a:pPr marL="12700" marR="5080" indent="70485">
              <a:lnSpc>
                <a:spcPts val="1160"/>
              </a:lnSpc>
              <a:spcBef>
                <a:spcPts val="5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Employee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Customer</a:t>
            </a:r>
            <a:r>
              <a:rPr sz="1000" spc="-5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tables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available and </a:t>
            </a:r>
            <a:r>
              <a:rPr sz="1000" spc="-5" dirty="0">
                <a:latin typeface="Arial"/>
                <a:cs typeface="Arial"/>
              </a:rPr>
              <a:t>each table </a:t>
            </a:r>
            <a:r>
              <a:rPr sz="1000" spc="-10" dirty="0">
                <a:latin typeface="Arial"/>
                <a:cs typeface="Arial"/>
              </a:rPr>
              <a:t>has </a:t>
            </a:r>
            <a:r>
              <a:rPr sz="1000" spc="-5" dirty="0">
                <a:latin typeface="Arial"/>
                <a:cs typeface="Arial"/>
              </a:rPr>
              <a:t>id column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a few records and the  SQL </a:t>
            </a:r>
            <a:r>
              <a:rPr sz="1000" spc="-10" dirty="0">
                <a:latin typeface="Arial"/>
                <a:cs typeface="Arial"/>
              </a:rPr>
              <a:t>queries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valid.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 result of compiling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executing </a:t>
            </a:r>
            <a:r>
              <a:rPr sz="1000" spc="-10" dirty="0">
                <a:latin typeface="Arial"/>
                <a:cs typeface="Arial"/>
              </a:rPr>
              <a:t>this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employee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IDs.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dirty="0">
                <a:latin typeface="Arial"/>
                <a:cs typeface="Arial"/>
              </a:rPr>
              <a:t>customer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IDs.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compilation fails </a:t>
            </a:r>
            <a:r>
              <a:rPr sz="1000" spc="-10" dirty="0">
                <a:latin typeface="Arial"/>
                <a:cs typeface="Arial"/>
              </a:rPr>
              <a:t>on line 13.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502920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=&gt;B</a:t>
            </a:r>
          </a:p>
          <a:p>
            <a:pPr marL="12700" marR="50292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203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6243828"/>
            <a:ext cx="5715000" cy="1843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5789" y="8242807"/>
            <a:ext cx="1748789" cy="99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0 : 0 :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pen</a:t>
            </a:r>
            <a:endParaRPr sz="100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0 : 1 :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pen</a:t>
            </a:r>
            <a:endParaRPr sz="100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0 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pen</a:t>
            </a:r>
            <a:endParaRPr sz="10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500" spc="-7" baseline="-5555" dirty="0">
                <a:latin typeface="Arial"/>
                <a:cs typeface="Arial"/>
              </a:rPr>
              <a:t>D. </a:t>
            </a:r>
            <a:r>
              <a:rPr sz="1000" spc="-5" dirty="0">
                <a:latin typeface="Courier New"/>
                <a:cs typeface="Courier New"/>
              </a:rPr>
              <a:t>0 : 1 : 2 : 3 : 4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58405"/>
            <a:ext cx="1731645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E. </a:t>
            </a: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rial"/>
              <a:cs typeface="Arial"/>
            </a:endParaRPr>
          </a:p>
          <a:p>
            <a:pPr marL="12700" marR="6102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C</a:t>
            </a:r>
          </a:p>
          <a:p>
            <a:pPr marL="12700" marR="6102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2109216"/>
            <a:ext cx="5657438" cy="2048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4285005"/>
            <a:ext cx="934719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204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4742688"/>
            <a:ext cx="556221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5284673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5600700"/>
            <a:ext cx="5681578" cy="2866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789" y="8590280"/>
            <a:ext cx="2741930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User is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registered.</a:t>
            </a:r>
            <a:endParaRPr sz="100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508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AgeOutOfLimitException</a:t>
            </a:r>
            <a:r>
              <a:rPr sz="1000" spc="-3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7291"/>
            <a:ext cx="3331210" cy="206723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2090" indent="-200025">
              <a:lnSpc>
                <a:spcPct val="100000"/>
              </a:lnSpc>
              <a:spcBef>
                <a:spcPts val="340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UserException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40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in the </a:t>
            </a:r>
            <a:r>
              <a:rPr sz="1000" spc="-5" dirty="0">
                <a:latin typeface="Courier New"/>
                <a:cs typeface="Courier New"/>
              </a:rPr>
              <a:t>doRegister</a:t>
            </a:r>
            <a:r>
              <a:rPr sz="1000" spc="-3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12700" marR="220916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12700" marR="2209165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205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Vehicle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class: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931" y="2804192"/>
            <a:ext cx="3658342" cy="1677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789" y="4623371"/>
            <a:ext cx="3587750" cy="4944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action </a:t>
            </a:r>
            <a:r>
              <a:rPr sz="1000" spc="-5" dirty="0">
                <a:latin typeface="Arial"/>
                <a:cs typeface="Arial"/>
              </a:rPr>
              <a:t>encapsulates the </a:t>
            </a:r>
            <a:r>
              <a:rPr sz="1000" spc="-10" dirty="0">
                <a:latin typeface="Arial"/>
                <a:cs typeface="Arial"/>
              </a:rPr>
              <a:t>Vehicle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class?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buAutoNum type="alphaUcPeriod"/>
              <a:tabLst>
                <a:tab pos="2508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Vehicle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 </a:t>
            </a:r>
            <a:r>
              <a:rPr sz="1000" spc="-5" dirty="0">
                <a:latin typeface="Courier New"/>
                <a:cs typeface="Courier New"/>
              </a:rPr>
              <a:t>private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508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name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variable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508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getName()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Courier New"/>
                <a:cs typeface="Courier New"/>
              </a:rPr>
              <a:t>setName()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508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name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variable </a:t>
            </a:r>
            <a:r>
              <a:rPr sz="1000" spc="-5" dirty="0">
                <a:latin typeface="Courier New"/>
                <a:cs typeface="Courier New"/>
              </a:rPr>
              <a:t>private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508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getName()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Courier New"/>
                <a:cs typeface="Courier New"/>
              </a:rPr>
              <a:t>setName()</a:t>
            </a:r>
            <a:r>
              <a:rPr sz="1000" spc="-3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5" dirty="0">
                <a:latin typeface="Courier New"/>
                <a:cs typeface="Courier New"/>
              </a:rPr>
              <a:t>private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50800" marR="242760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D</a:t>
            </a:r>
          </a:p>
          <a:p>
            <a:pPr marL="50800" marR="242760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508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206</a:t>
            </a:r>
            <a:endParaRPr sz="1000" dirty="0">
              <a:latin typeface="Arial"/>
              <a:cs typeface="Arial"/>
            </a:endParaRPr>
          </a:p>
          <a:p>
            <a:pPr marL="508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Arial"/>
              <a:cs typeface="Arial"/>
            </a:endParaRPr>
          </a:p>
          <a:p>
            <a:pPr marL="50800" marR="63373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Path path1 = Paths.get(“/app/./sys/”);  Path res1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path1.resolve(“log”);</a:t>
            </a:r>
            <a:endParaRPr sz="1000" dirty="0">
              <a:latin typeface="Courier New"/>
              <a:cs typeface="Courier New"/>
            </a:endParaRPr>
          </a:p>
          <a:p>
            <a:pPr marL="508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Path path2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Paths.get(“/server/exe/”);</a:t>
            </a:r>
            <a:endParaRPr sz="1000" dirty="0">
              <a:latin typeface="Courier New"/>
              <a:cs typeface="Courier New"/>
            </a:endParaRPr>
          </a:p>
          <a:p>
            <a:pPr marL="50800" marR="63373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Path res2 = path2.resolve(“/readme/”);  System.out.println(res1);  System.out.println(res2);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 dirty="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50190" indent="-200025">
              <a:lnSpc>
                <a:spcPts val="1130"/>
              </a:lnSpc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/app/sys/log</a:t>
            </a:r>
            <a:endParaRPr sz="1000" dirty="0">
              <a:latin typeface="Courier New"/>
              <a:cs typeface="Courier New"/>
            </a:endParaRPr>
          </a:p>
          <a:p>
            <a:pPr marL="2501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/readme/server/exe</a:t>
            </a:r>
            <a:endParaRPr sz="1000" dirty="0">
              <a:latin typeface="Courier New"/>
              <a:cs typeface="Courier New"/>
            </a:endParaRPr>
          </a:p>
          <a:p>
            <a:pPr marL="2501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2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/app/log/sys</a:t>
            </a:r>
            <a:endParaRPr sz="1000" dirty="0">
              <a:latin typeface="Courier New"/>
              <a:cs typeface="Courier New"/>
            </a:endParaRPr>
          </a:p>
          <a:p>
            <a:pPr marL="2501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/server/exe/readme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44740"/>
            <a:ext cx="2281411" cy="21204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" indent="-200025">
              <a:lnSpc>
                <a:spcPts val="1130"/>
              </a:lnSpc>
              <a:spcBef>
                <a:spcPts val="95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/app/./sys/log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/readme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30"/>
              </a:spcBef>
              <a:buFont typeface="Arial"/>
              <a:buAutoNum type="alphaUcPeriod" startAt="4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/app/./sys/log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/server/exe/readme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76200" marR="53848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C</a:t>
            </a:r>
          </a:p>
          <a:p>
            <a:pPr marL="76200" marR="538480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207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2919514"/>
            <a:ext cx="4025265" cy="111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public class Foo {</a:t>
            </a:r>
            <a:endParaRPr sz="1000">
              <a:latin typeface="Courier New"/>
              <a:cs typeface="Courier New"/>
            </a:endParaRPr>
          </a:p>
          <a:p>
            <a:pPr marL="583565" marR="5080" indent="-2673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 [ ] args) {  Map&lt;Integer, String&gt; unsortMap = new HashMap&lt;  unsortMap.put (10,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“z”);</a:t>
            </a:r>
            <a:endParaRPr sz="1000">
              <a:latin typeface="Courier New"/>
              <a:cs typeface="Courier New"/>
            </a:endParaRPr>
          </a:p>
          <a:p>
            <a:pPr marL="5835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unsortMap.put (5,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“b”);</a:t>
            </a:r>
            <a:endParaRPr sz="1000">
              <a:latin typeface="Courier New"/>
              <a:cs typeface="Courier New"/>
            </a:endParaRPr>
          </a:p>
          <a:p>
            <a:pPr marL="583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unsortMap.put (1,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“d”);</a:t>
            </a:r>
            <a:endParaRPr sz="1000">
              <a:latin typeface="Courier New"/>
              <a:cs typeface="Courier New"/>
            </a:endParaRPr>
          </a:p>
          <a:p>
            <a:pPr marL="583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unsortMap.put (7,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“e”);</a:t>
            </a:r>
            <a:endParaRPr sz="1000">
              <a:latin typeface="Courier New"/>
              <a:cs typeface="Courier New"/>
            </a:endParaRPr>
          </a:p>
          <a:p>
            <a:pPr marL="5835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unsortMap.put (50,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“j”);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9502" y="3187687"/>
            <a:ext cx="4832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&gt; (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4126509"/>
            <a:ext cx="5549900" cy="40915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83565" marR="5080">
              <a:lnSpc>
                <a:spcPts val="1060"/>
              </a:lnSpc>
              <a:spcBef>
                <a:spcPts val="245"/>
              </a:spcBef>
              <a:tabLst>
                <a:tab pos="2488565" algn="l"/>
              </a:tabLst>
            </a:pPr>
            <a:r>
              <a:rPr sz="1000" spc="-5" dirty="0">
                <a:latin typeface="Courier New"/>
                <a:cs typeface="Courier New"/>
              </a:rPr>
              <a:t>Map&lt;Integer, String&gt; treeMap = new TreeMap &lt;Integer, String&gt; (new  Comparator&lt;Integer&gt;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)	{</a:t>
            </a:r>
            <a:endParaRPr sz="1000" dirty="0">
              <a:latin typeface="Courier New"/>
              <a:cs typeface="Courier New"/>
            </a:endParaRPr>
          </a:p>
          <a:p>
            <a:pPr marL="8883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@Override public int </a:t>
            </a:r>
            <a:r>
              <a:rPr sz="1000" spc="-10" dirty="0">
                <a:latin typeface="Courier New"/>
                <a:cs typeface="Courier New"/>
              </a:rPr>
              <a:t>compare </a:t>
            </a:r>
            <a:r>
              <a:rPr sz="1000" spc="-5" dirty="0">
                <a:latin typeface="Courier New"/>
                <a:cs typeface="Courier New"/>
              </a:rPr>
              <a:t>(Integer o1, Integer o2)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{return</a:t>
            </a:r>
            <a:endParaRPr sz="1000" dirty="0">
              <a:latin typeface="Courier New"/>
              <a:cs typeface="Courier New"/>
            </a:endParaRPr>
          </a:p>
          <a:p>
            <a:pPr marL="583565" marR="3967479">
              <a:lnSpc>
                <a:spcPts val="1060"/>
              </a:lnSpc>
              <a:spcBef>
                <a:spcPts val="80"/>
              </a:spcBef>
              <a:tabLst>
                <a:tab pos="1269365" algn="l"/>
              </a:tabLst>
            </a:pPr>
            <a:r>
              <a:rPr sz="1000" spc="-5" dirty="0">
                <a:latin typeface="Courier New"/>
                <a:cs typeface="Courier New"/>
              </a:rPr>
              <a:t>o1.compareTo  (o2); }	}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);</a:t>
            </a:r>
            <a:endParaRPr sz="1000" dirty="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894"/>
              </a:spcBef>
            </a:pPr>
            <a:r>
              <a:rPr sz="1000" spc="-5" dirty="0">
                <a:latin typeface="Courier New"/>
                <a:cs typeface="Courier New"/>
              </a:rPr>
              <a:t>treeMap.putAll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(unsortMap);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888365" marR="158115" indent="-30480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for (Map.Entry&lt;Integer, </a:t>
            </a:r>
            <a:r>
              <a:rPr sz="1000" spc="-10" dirty="0">
                <a:latin typeface="Courier New"/>
                <a:cs typeface="Courier New"/>
              </a:rPr>
              <a:t>String&gt; </a:t>
            </a:r>
            <a:r>
              <a:rPr sz="1000" spc="-5" dirty="0">
                <a:latin typeface="Courier New"/>
                <a:cs typeface="Courier New"/>
              </a:rPr>
              <a:t>entry : treeMap.entrySet () ) {  System.out.print (entry.getValue () + “</a:t>
            </a:r>
            <a:r>
              <a:rPr sz="1000" spc="-10" dirty="0">
                <a:latin typeface="Courier New"/>
                <a:cs typeface="Courier New"/>
              </a:rPr>
              <a:t> “);</a:t>
            </a:r>
            <a:endParaRPr sz="1000" dirty="0">
              <a:latin typeface="Courier New"/>
              <a:cs typeface="Courier New"/>
            </a:endParaRPr>
          </a:p>
          <a:p>
            <a:pPr marL="5835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d b e z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j z e b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z b d 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442785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</a:t>
            </a:r>
            <a:r>
              <a:rPr sz="1000" b="1" spc="-10">
                <a:latin typeface="Arial"/>
                <a:cs typeface="Arial"/>
              </a:rPr>
              <a:t>: </a:t>
            </a:r>
            <a:r>
              <a:rPr sz="1000" spc="-5">
                <a:latin typeface="Arial"/>
                <a:cs typeface="Arial"/>
              </a:rPr>
              <a:t>B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89" y="721334"/>
            <a:ext cx="6235065" cy="827785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40690" indent="-200025">
              <a:lnSpc>
                <a:spcPct val="100000"/>
              </a:lnSpc>
              <a:spcBef>
                <a:spcPts val="280"/>
              </a:spcBef>
              <a:buFont typeface="Arial"/>
              <a:buAutoNum type="alphaUcPeriod" startAt="2"/>
              <a:tabLst>
                <a:tab pos="441325" algn="l"/>
              </a:tabLst>
            </a:pPr>
            <a:r>
              <a:rPr sz="1000" spc="-5" dirty="0">
                <a:latin typeface="Courier New"/>
                <a:cs typeface="Courier New"/>
              </a:rPr>
              <a:t>2:MyPic.jpeg: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MyPic.jpeg</a:t>
            </a:r>
            <a:endParaRPr sz="1000">
              <a:latin typeface="Courier New"/>
              <a:cs typeface="Courier New"/>
            </a:endParaRPr>
          </a:p>
          <a:p>
            <a:pPr marL="440690" indent="-200025">
              <a:lnSpc>
                <a:spcPct val="100000"/>
              </a:lnSpc>
              <a:spcBef>
                <a:spcPts val="180"/>
              </a:spcBef>
              <a:buFont typeface="Arial"/>
              <a:buAutoNum type="alphaUcPeriod" startAt="2"/>
              <a:tabLst>
                <a:tab pos="441325" algn="l"/>
              </a:tabLst>
            </a:pPr>
            <a:r>
              <a:rPr sz="1000" spc="-10" dirty="0">
                <a:latin typeface="Courier New"/>
                <a:cs typeface="Courier New"/>
              </a:rPr>
              <a:t>3:.:MyPic.jpeg</a:t>
            </a:r>
            <a:endParaRPr sz="1000">
              <a:latin typeface="Courier New"/>
              <a:cs typeface="Courier New"/>
            </a:endParaRPr>
          </a:p>
          <a:p>
            <a:pPr marL="4406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 startAt="2"/>
              <a:tabLst>
                <a:tab pos="441325" algn="l"/>
              </a:tabLst>
            </a:pPr>
            <a:r>
              <a:rPr sz="1000" spc="-10" dirty="0">
                <a:latin typeface="Courier New"/>
                <a:cs typeface="Courier New"/>
              </a:rPr>
              <a:t>2:Pics: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MyPic.jpeg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241300" marR="48844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413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class MyThread implements Runnable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45465" marR="1186180">
              <a:lnSpc>
                <a:spcPts val="1060"/>
              </a:lnSpc>
              <a:spcBef>
                <a:spcPts val="80"/>
              </a:spcBef>
              <a:tabLst>
                <a:tab pos="2145665" algn="l"/>
              </a:tabLst>
            </a:pPr>
            <a:r>
              <a:rPr sz="1000" spc="-5" dirty="0">
                <a:latin typeface="Courier New"/>
                <a:cs typeface="Courier New"/>
              </a:rPr>
              <a:t>private static AtomicInteger count = new AtomicInteger </a:t>
            </a:r>
            <a:r>
              <a:rPr sz="1000" spc="-10" dirty="0">
                <a:latin typeface="Courier New"/>
                <a:cs typeface="Courier New"/>
              </a:rPr>
              <a:t>(0);  </a:t>
            </a:r>
            <a:r>
              <a:rPr sz="1000" spc="-5" dirty="0">
                <a:latin typeface="Courier New"/>
                <a:cs typeface="Courier New"/>
              </a:rPr>
              <a:t>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</a:t>
            </a:r>
            <a:endParaRPr sz="1000">
              <a:latin typeface="Courier New"/>
              <a:cs typeface="Courier New"/>
            </a:endParaRPr>
          </a:p>
          <a:p>
            <a:pPr marL="8502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int x = count.incrementAndGet();</a:t>
            </a:r>
            <a:endParaRPr sz="1000">
              <a:latin typeface="Courier New"/>
              <a:cs typeface="Courier New"/>
            </a:endParaRPr>
          </a:p>
          <a:p>
            <a:pPr marL="850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 (x+”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“);</a:t>
            </a:r>
            <a:endParaRPr sz="1000">
              <a:latin typeface="Courier New"/>
              <a:cs typeface="Courier New"/>
            </a:endParaRPr>
          </a:p>
          <a:p>
            <a:pPr marL="545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241300" marR="2633345" algn="just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Thread thread1 = new Thread(new MyThread());  Thread thread2 = new Thread(new MyThread());  Thread thread3 = new Thread(new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MyThread());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241300" marR="2709545">
              <a:lnSpc>
                <a:spcPts val="1060"/>
              </a:lnSpc>
              <a:tabLst>
                <a:tab pos="2449830" algn="l"/>
              </a:tabLst>
            </a:pPr>
            <a:r>
              <a:rPr sz="1000" spc="-5" dirty="0">
                <a:latin typeface="Courier New"/>
                <a:cs typeface="Courier New"/>
              </a:rPr>
              <a:t>Thread </a:t>
            </a:r>
            <a:r>
              <a:rPr sz="1000" dirty="0">
                <a:latin typeface="Courier New"/>
                <a:cs typeface="Courier New"/>
              </a:rPr>
              <a:t>[] </a:t>
            </a:r>
            <a:r>
              <a:rPr sz="1000" spc="-5" dirty="0">
                <a:latin typeface="Courier New"/>
                <a:cs typeface="Courier New"/>
              </a:rPr>
              <a:t>ta = {thread1, thread2, thread3};  for (int x= 0; x &lt;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3;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x++)	{</a:t>
            </a:r>
            <a:endParaRPr sz="1000">
              <a:latin typeface="Courier New"/>
              <a:cs typeface="Courier New"/>
            </a:endParaRPr>
          </a:p>
          <a:p>
            <a:pPr marL="5454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ta[x].start();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40690" indent="-200025">
              <a:lnSpc>
                <a:spcPct val="100000"/>
              </a:lnSpc>
              <a:buAutoNum type="alphaUcPeriod"/>
              <a:tabLst>
                <a:tab pos="4413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1 2 3 </a:t>
            </a:r>
            <a:r>
              <a:rPr sz="1000" spc="-10" dirty="0">
                <a:latin typeface="Arial"/>
                <a:cs typeface="Arial"/>
              </a:rPr>
              <a:t>and the order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unpredictable.</a:t>
            </a:r>
            <a:endParaRPr sz="1000">
              <a:latin typeface="Arial"/>
              <a:cs typeface="Arial"/>
            </a:endParaRPr>
          </a:p>
          <a:p>
            <a:pPr marL="4406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413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1 2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3.</a:t>
            </a:r>
            <a:endParaRPr sz="1000">
              <a:latin typeface="Arial"/>
              <a:cs typeface="Arial"/>
            </a:endParaRPr>
          </a:p>
          <a:p>
            <a:pPr marL="4406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413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1 1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  <a:p>
            <a:pPr marL="4406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413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241300" marR="48844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413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545465" marR="43180" indent="-304800">
              <a:lnSpc>
                <a:spcPts val="1060"/>
              </a:lnSpc>
              <a:tabLst>
                <a:tab pos="5039995" algn="l"/>
              </a:tabLst>
            </a:pPr>
            <a:r>
              <a:rPr sz="1000" spc="-5" dirty="0">
                <a:latin typeface="Courier New"/>
                <a:cs typeface="Courier New"/>
              </a:rPr>
              <a:t>public static void main </a:t>
            </a:r>
            <a:r>
              <a:rPr sz="1000" spc="-10" dirty="0">
                <a:latin typeface="Courier New"/>
                <a:cs typeface="Courier New"/>
              </a:rPr>
              <a:t>(String </a:t>
            </a:r>
            <a:r>
              <a:rPr sz="1000" spc="-5" dirty="0">
                <a:latin typeface="Courier New"/>
                <a:cs typeface="Courier New"/>
              </a:rPr>
              <a:t>[ ] args)</a:t>
            </a:r>
            <a:r>
              <a:rPr sz="1000" spc="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IOException	{  BufferedReader br = new BufferedReader (new InputStremReader (System.in));  System.out.print (“Enter GDP:</a:t>
            </a:r>
            <a:r>
              <a:rPr sz="1000" spc="-10" dirty="0">
                <a:latin typeface="Courier New"/>
                <a:cs typeface="Courier New"/>
              </a:rPr>
              <a:t> “);</a:t>
            </a:r>
            <a:endParaRPr sz="1000">
              <a:latin typeface="Courier New"/>
              <a:cs typeface="Courier New"/>
            </a:endParaRPr>
          </a:p>
          <a:p>
            <a:pPr marL="5454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10" dirty="0">
                <a:latin typeface="Arial"/>
                <a:cs typeface="Arial"/>
              </a:rPr>
              <a:t>line 1, enables </a:t>
            </a:r>
            <a:r>
              <a:rPr sz="1000" spc="-5" dirty="0">
                <a:latin typeface="Arial"/>
                <a:cs typeface="Arial"/>
              </a:rPr>
              <a:t>the code to read the GDP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user?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21334"/>
            <a:ext cx="5512435" cy="2206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5590" indent="-200025">
              <a:lnSpc>
                <a:spcPct val="100000"/>
              </a:lnSpc>
              <a:spcBef>
                <a:spcPts val="28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int GDP = Integer.parseInt (br.readline());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8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int GDP = br.read();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int GDP = br.nextInt();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int GDP = Integer.parseInt (br.next());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76200" marR="432689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Assuming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the file </a:t>
            </a:r>
            <a:r>
              <a:rPr sz="1000" spc="-5" dirty="0">
                <a:latin typeface="Courier New"/>
                <a:cs typeface="Courier New"/>
              </a:rPr>
              <a:t>/data/december/log.txt</a:t>
            </a:r>
            <a:r>
              <a:rPr sz="1000" spc="-2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exist </a:t>
            </a: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 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910" y="3073907"/>
            <a:ext cx="4847849" cy="60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3815588"/>
            <a:ext cx="6189345" cy="521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212090" marR="5080" indent="-200025">
              <a:lnSpc>
                <a:spcPts val="116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file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dirty="0">
                <a:latin typeface="Arial"/>
                <a:cs typeface="Arial"/>
              </a:rPr>
              <a:t>name </a:t>
            </a:r>
            <a:r>
              <a:rPr sz="1000" spc="-10" dirty="0">
                <a:latin typeface="Courier New"/>
                <a:cs typeface="Courier New"/>
              </a:rPr>
              <a:t>log.txt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created </a:t>
            </a:r>
            <a:r>
              <a:rPr sz="1000" spc="-10" dirty="0">
                <a:latin typeface="Arial"/>
                <a:cs typeface="Arial"/>
              </a:rPr>
              <a:t>in the </a:t>
            </a:r>
            <a:r>
              <a:rPr sz="1000" spc="-5" dirty="0">
                <a:latin typeface="Courier New"/>
                <a:cs typeface="Courier New"/>
              </a:rPr>
              <a:t>/data</a:t>
            </a:r>
            <a:r>
              <a:rPr sz="1000" spc="-4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directory </a:t>
            </a: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content of the </a:t>
            </a:r>
            <a:r>
              <a:rPr sz="1000" spc="-10" dirty="0">
                <a:latin typeface="Courier New"/>
                <a:cs typeface="Courier New"/>
              </a:rPr>
              <a:t>/data/december/  log.txt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copied </a:t>
            </a:r>
            <a:r>
              <a:rPr sz="1000" spc="-10" dirty="0">
                <a:latin typeface="Arial"/>
                <a:cs typeface="Arial"/>
              </a:rPr>
              <a:t>to it.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2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executes </a:t>
            </a:r>
            <a:r>
              <a:rPr sz="1000" spc="-5" dirty="0">
                <a:latin typeface="Arial"/>
                <a:cs typeface="Arial"/>
              </a:rPr>
              <a:t>successfully </a:t>
            </a:r>
            <a:r>
              <a:rPr sz="1000" spc="-10" dirty="0">
                <a:latin typeface="Arial"/>
                <a:cs typeface="Arial"/>
              </a:rPr>
              <a:t>and does </a:t>
            </a:r>
            <a:r>
              <a:rPr sz="1000" spc="-5" dirty="0">
                <a:latin typeface="Arial"/>
                <a:cs typeface="Arial"/>
              </a:rPr>
              <a:t>NOT change the file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FileNotFoundException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NoSuchFileException </a:t>
            </a:r>
            <a:r>
              <a:rPr sz="1000" spc="-5" dirty="0">
                <a:latin typeface="Arial"/>
                <a:cs typeface="Arial"/>
              </a:rPr>
              <a:t>is 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2700" marR="506031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  <a:tabLst>
                <a:tab pos="13074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Student	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String course, name,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city;</a:t>
            </a:r>
            <a:endParaRPr sz="1000">
              <a:latin typeface="Courier New"/>
              <a:cs typeface="Courier New"/>
            </a:endParaRPr>
          </a:p>
          <a:p>
            <a:pPr marL="621665" marR="1216025" indent="-305435">
              <a:lnSpc>
                <a:spcPts val="1060"/>
              </a:lnSpc>
              <a:spcBef>
                <a:spcPts val="80"/>
              </a:spcBef>
              <a:tabLst>
                <a:tab pos="4812030" algn="l"/>
              </a:tabLst>
            </a:pPr>
            <a:r>
              <a:rPr sz="1000" spc="-5" dirty="0">
                <a:latin typeface="Courier New"/>
                <a:cs typeface="Courier New"/>
              </a:rPr>
              <a:t>public Student (String name, String </a:t>
            </a:r>
            <a:r>
              <a:rPr sz="1000" spc="-10" dirty="0">
                <a:latin typeface="Courier New"/>
                <a:cs typeface="Courier New"/>
              </a:rPr>
              <a:t>course,</a:t>
            </a:r>
            <a:r>
              <a:rPr sz="1000" spc="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city)	{  this.course = course; this.name = name; this.city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  <a:tabLst>
                <a:tab pos="2450465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toString()	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return course + “:” + name + “:” +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city;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List&lt;Student&gt; stds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Arrays.asList(</a:t>
            </a:r>
            <a:endParaRPr sz="1000">
              <a:latin typeface="Courier New"/>
              <a:cs typeface="Courier New"/>
            </a:endParaRPr>
          </a:p>
          <a:p>
            <a:pPr marL="316865" marR="2512060" algn="just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new </a:t>
            </a:r>
            <a:r>
              <a:rPr sz="1000" spc="-10" dirty="0">
                <a:latin typeface="Courier New"/>
                <a:cs typeface="Courier New"/>
              </a:rPr>
              <a:t>Student </a:t>
            </a:r>
            <a:r>
              <a:rPr sz="1000" spc="-5" dirty="0">
                <a:latin typeface="Courier New"/>
                <a:cs typeface="Courier New"/>
              </a:rPr>
              <a:t>(“Jessy”, “Java ME”, “Chicago”),  new </a:t>
            </a:r>
            <a:r>
              <a:rPr sz="1000" spc="-10" dirty="0">
                <a:latin typeface="Courier New"/>
                <a:cs typeface="Courier New"/>
              </a:rPr>
              <a:t>Student </a:t>
            </a:r>
            <a:r>
              <a:rPr sz="1000" spc="-5" dirty="0">
                <a:latin typeface="Courier New"/>
                <a:cs typeface="Courier New"/>
              </a:rPr>
              <a:t>(“Helen”, “Java EE”, “Houston”),  new </a:t>
            </a:r>
            <a:r>
              <a:rPr sz="1000" spc="-10" dirty="0">
                <a:latin typeface="Courier New"/>
                <a:cs typeface="Courier New"/>
              </a:rPr>
              <a:t>Student (“Mark”, </a:t>
            </a:r>
            <a:r>
              <a:rPr sz="1000" spc="-5" dirty="0">
                <a:latin typeface="Courier New"/>
                <a:cs typeface="Courier New"/>
              </a:rPr>
              <a:t>“Java ME”,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“Chicago”));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stds.stream()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.collect(Collectors.groupingBy(Student::getCourse))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.forEach(src, res) </a:t>
            </a:r>
            <a:r>
              <a:rPr sz="1000" dirty="0">
                <a:latin typeface="Courier New"/>
                <a:cs typeface="Courier New"/>
              </a:rPr>
              <a:t>-&gt;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System.out.println(scr));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40193"/>
            <a:ext cx="3932554" cy="229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75590" indent="-200025">
              <a:lnSpc>
                <a:spcPts val="113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[Java EE:</a:t>
            </a:r>
            <a:r>
              <a:rPr sz="1000" spc="-10" dirty="0">
                <a:latin typeface="Courier New"/>
                <a:cs typeface="Courier New"/>
              </a:rPr>
              <a:t> Helen:Houston]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[Java ME: Jessy:Chicago, Java ME: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Mark:Chicago]</a:t>
            </a:r>
            <a:endParaRPr sz="1000">
              <a:latin typeface="Courier New"/>
              <a:cs typeface="Courier New"/>
            </a:endParaRPr>
          </a:p>
          <a:p>
            <a:pPr marL="275590" marR="3115945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EE  </a:t>
            </a: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</a:t>
            </a:r>
            <a:endParaRPr sz="1000">
              <a:latin typeface="Courier New"/>
              <a:cs typeface="Courier New"/>
            </a:endParaRPr>
          </a:p>
          <a:p>
            <a:pPr marL="275590" marR="6858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[Java ME: Jessy:Chicago, Java ME: Mark:Chicago]  [Java EE:</a:t>
            </a:r>
            <a:r>
              <a:rPr sz="1000" spc="-10" dirty="0">
                <a:latin typeface="Courier New"/>
                <a:cs typeface="Courier New"/>
              </a:rPr>
              <a:t> Helen:Houston]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235"/>
              </a:spcBef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76200" marR="274701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84" y="3326371"/>
            <a:ext cx="852169" cy="142240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"/>
              </a:lnSpc>
            </a:pPr>
            <a:r>
              <a:rPr sz="1000" b="1" spc="-5" dirty="0">
                <a:latin typeface="Arial"/>
                <a:cs typeface="Arial"/>
              </a:rPr>
              <a:t>QUESTION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584" y="3468166"/>
            <a:ext cx="1498600" cy="120014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3689096"/>
            <a:ext cx="3682365" cy="7137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5080" indent="-30480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interface CourseFilter extends Predicate&lt;String&gt;  public default boolean test </a:t>
            </a:r>
            <a:r>
              <a:rPr sz="1000" spc="-10" dirty="0">
                <a:latin typeface="Courier New"/>
                <a:cs typeface="Courier New"/>
              </a:rPr>
              <a:t>(String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str)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return str.equals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(“Java”);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5595" y="3689096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7193" y="3823182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889" y="4513567"/>
            <a:ext cx="4901565" cy="124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List&lt;String&gt; strs = Arrays.asList(“Java”, “Java EE”, “Java </a:t>
            </a:r>
            <a:r>
              <a:rPr sz="1000" spc="-10" dirty="0">
                <a:latin typeface="Courier New"/>
                <a:cs typeface="Courier New"/>
              </a:rPr>
              <a:t>ME”);  </a:t>
            </a:r>
            <a:r>
              <a:rPr sz="1000" spc="-5" dirty="0">
                <a:latin typeface="Courier New"/>
                <a:cs typeface="Courier New"/>
              </a:rPr>
              <a:t>Predicate&lt;String&gt; cf1 = s - &gt; s.length() 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69"/>
              </a:lnSpc>
              <a:tabLst>
                <a:tab pos="2830830" algn="l"/>
                <a:tab pos="3592829" algn="l"/>
              </a:tabLst>
            </a:pPr>
            <a:r>
              <a:rPr sz="1000" spc="-5" dirty="0">
                <a:latin typeface="Courier New"/>
                <a:cs typeface="Courier New"/>
              </a:rPr>
              <a:t>Predicate cf2 =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CourseFilter()	{	//line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621665" marR="2061845" indent="-305435">
              <a:lnSpc>
                <a:spcPts val="1060"/>
              </a:lnSpc>
              <a:spcBef>
                <a:spcPts val="80"/>
              </a:spcBef>
              <a:tabLst>
                <a:tab pos="2754630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bool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a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spc="-10" dirty="0">
                <a:latin typeface="Courier New"/>
                <a:cs typeface="Courier New"/>
              </a:rPr>
              <a:t>tes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</a:t>
            </a:r>
            <a:r>
              <a:rPr sz="1000" spc="-5" dirty="0">
                <a:latin typeface="Courier New"/>
                <a:cs typeface="Courier New"/>
              </a:rPr>
              <a:t>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return s.contains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(“Java”);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};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89" y="5719038"/>
            <a:ext cx="1701164" cy="71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long c =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strs.stream()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.filter(cf1)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.filter(cf2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.count();  </a:t>
            </a:r>
            <a:r>
              <a:rPr sz="1000" spc="-10" dirty="0">
                <a:latin typeface="Courier New"/>
                <a:cs typeface="Courier New"/>
              </a:rPr>
              <a:t>System.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ut.prin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ln(c);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4818" y="5987326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889" y="6543509"/>
            <a:ext cx="2440940" cy="2491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2700" marR="131953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6445" y="3284346"/>
            <a:ext cx="227757" cy="202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86400" y="2957093"/>
            <a:ext cx="2286000" cy="1524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trinhduc.giang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2021-07-10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16:56:12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pending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5969635" cy="31800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4425315" indent="-304800">
              <a:lnSpc>
                <a:spcPts val="1060"/>
              </a:lnSpc>
              <a:spcBef>
                <a:spcPts val="245"/>
              </a:spcBef>
              <a:tabLst>
                <a:tab pos="1459865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Em</a:t>
            </a:r>
            <a:r>
              <a:rPr sz="1000" spc="-5" dirty="0">
                <a:latin typeface="Courier New"/>
                <a:cs typeface="Courier New"/>
              </a:rPr>
              <a:t>p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 fName;  String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lName;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  <a:tabLst>
                <a:tab pos="2983230" algn="l"/>
              </a:tabLst>
            </a:pPr>
            <a:r>
              <a:rPr sz="1000" spc="-5" dirty="0">
                <a:latin typeface="Courier New"/>
                <a:cs typeface="Courier New"/>
              </a:rPr>
              <a:t>public Emp (String fn,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ln)	{</a:t>
            </a:r>
            <a:endParaRPr sz="1000">
              <a:latin typeface="Courier New"/>
              <a:cs typeface="Courier New"/>
            </a:endParaRPr>
          </a:p>
          <a:p>
            <a:pPr marL="621665" marR="45008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fName =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fn;  </a:t>
            </a:r>
            <a:r>
              <a:rPr sz="1000" spc="-5" dirty="0">
                <a:latin typeface="Courier New"/>
                <a:cs typeface="Courier New"/>
              </a:rPr>
              <a:t>lName =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ln;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 marR="244411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String getfName() { return fName; }  public String getlName() { return lName;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316865" marR="3587115" indent="-30480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List&lt;Emp&gt; emp = Arrays.asList (  new Emp (“John”,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“Smith”),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new Emp (“Peter”,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“Sam”),</a:t>
            </a:r>
            <a:endParaRPr sz="1000">
              <a:latin typeface="Courier New"/>
              <a:cs typeface="Courier New"/>
            </a:endParaRPr>
          </a:p>
          <a:p>
            <a:pPr marL="12700" marR="3510915" indent="304165">
              <a:lnSpc>
                <a:spcPts val="1060"/>
              </a:lnSpc>
              <a:spcBef>
                <a:spcPts val="85"/>
              </a:spcBef>
            </a:pPr>
            <a:r>
              <a:rPr sz="1000" spc="-5" dirty="0">
                <a:latin typeface="Courier New"/>
                <a:cs typeface="Courier New"/>
              </a:rPr>
              <a:t>new Emp (“Thomas”, “Wale”));  emp.stream()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0" dirty="0">
                <a:latin typeface="Courier New"/>
                <a:cs typeface="Courier New"/>
              </a:rPr>
              <a:t> n1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.collect(Collectors.toList());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10" dirty="0">
                <a:latin typeface="Arial"/>
                <a:cs typeface="Arial"/>
              </a:rPr>
              <a:t>line n1, </a:t>
            </a:r>
            <a:r>
              <a:rPr sz="1000" spc="-5" dirty="0">
                <a:latin typeface="Arial"/>
                <a:cs typeface="Arial"/>
              </a:rPr>
              <a:t>sorts the </a:t>
            </a:r>
            <a:r>
              <a:rPr sz="1000" spc="-10" dirty="0">
                <a:latin typeface="Arial"/>
                <a:cs typeface="Arial"/>
              </a:rPr>
              <a:t>employees </a:t>
            </a:r>
            <a:r>
              <a:rPr sz="1000" spc="-5" dirty="0">
                <a:latin typeface="Arial"/>
                <a:cs typeface="Arial"/>
              </a:rPr>
              <a:t>list in </a:t>
            </a:r>
            <a:r>
              <a:rPr sz="1000" spc="-10" dirty="0">
                <a:latin typeface="Arial"/>
                <a:cs typeface="Arial"/>
              </a:rPr>
              <a:t>descending order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5" dirty="0">
                <a:latin typeface="Courier New"/>
                <a:cs typeface="Courier New"/>
              </a:rPr>
              <a:t>fName </a:t>
            </a:r>
            <a:r>
              <a:rPr sz="1000" spc="-10" dirty="0">
                <a:latin typeface="Arial"/>
                <a:cs typeface="Arial"/>
              </a:rPr>
              <a:t>and  </a:t>
            </a:r>
            <a:r>
              <a:rPr sz="1000" spc="-5" dirty="0">
                <a:latin typeface="Arial"/>
                <a:cs typeface="Arial"/>
              </a:rPr>
              <a:t>then </a:t>
            </a:r>
            <a:r>
              <a:rPr sz="1000" spc="-10" dirty="0">
                <a:latin typeface="Arial"/>
                <a:cs typeface="Arial"/>
              </a:rPr>
              <a:t>ascending order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lName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84" y="4085450"/>
            <a:ext cx="5457190" cy="137160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40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10" dirty="0">
                <a:latin typeface="Courier New"/>
                <a:cs typeface="Courier New"/>
              </a:rPr>
              <a:t>.sorted</a:t>
            </a:r>
            <a:r>
              <a:rPr sz="1000" spc="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(Comparator.comparing(Emp::getfName).reserved().thenComparing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228" y="4222064"/>
            <a:ext cx="1218565" cy="102870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5"/>
              </a:lnSpc>
            </a:pPr>
            <a:r>
              <a:rPr sz="1000" spc="-10" dirty="0">
                <a:latin typeface="Courier New"/>
                <a:cs typeface="Courier New"/>
              </a:rPr>
              <a:t>(Emp::getlName))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689" y="4293476"/>
            <a:ext cx="6269990" cy="48615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15290" indent="-200025">
              <a:lnSpc>
                <a:spcPct val="100000"/>
              </a:lnSpc>
              <a:spcBef>
                <a:spcPts val="400"/>
              </a:spcBef>
              <a:buFont typeface="Arial"/>
              <a:buAutoNum type="alphaUcPeriod" startAt="2"/>
              <a:tabLst>
                <a:tab pos="415925" algn="l"/>
              </a:tabLst>
            </a:pPr>
            <a:r>
              <a:rPr sz="1000" spc="-10" dirty="0">
                <a:latin typeface="Courier New"/>
                <a:cs typeface="Courier New"/>
              </a:rPr>
              <a:t>.sorted</a:t>
            </a:r>
            <a:r>
              <a:rPr sz="1000" spc="-5" dirty="0">
                <a:latin typeface="Courier New"/>
                <a:cs typeface="Courier New"/>
              </a:rPr>
              <a:t> (Comparator.comparing(Emp::getfName).thenComparing(Emp::getlName))</a:t>
            </a:r>
            <a:endParaRPr sz="1000">
              <a:latin typeface="Courier New"/>
              <a:cs typeface="Courier New"/>
            </a:endParaRPr>
          </a:p>
          <a:p>
            <a:pPr marL="415290" indent="-200025">
              <a:lnSpc>
                <a:spcPct val="100000"/>
              </a:lnSpc>
              <a:spcBef>
                <a:spcPts val="300"/>
              </a:spcBef>
              <a:buFont typeface="Arial"/>
              <a:buAutoNum type="alphaUcPeriod" startAt="2"/>
              <a:tabLst>
                <a:tab pos="415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.map(Emp::getfName).sorted(Comparator.re</a:t>
            </a:r>
            <a:r>
              <a:rPr sz="1500" b="1" spc="-7" baseline="5555" dirty="0">
                <a:latin typeface="Courier New"/>
                <a:cs typeface="Courier New"/>
              </a:rPr>
              <a:t>v</a:t>
            </a:r>
            <a:r>
              <a:rPr sz="1500" spc="-7" baseline="5555" dirty="0">
                <a:latin typeface="Courier New"/>
                <a:cs typeface="Courier New"/>
              </a:rPr>
              <a:t>er</a:t>
            </a:r>
            <a:r>
              <a:rPr sz="1500" b="1" spc="-7" baseline="5555" dirty="0">
                <a:latin typeface="Courier New"/>
                <a:cs typeface="Courier New"/>
              </a:rPr>
              <a:t>s</a:t>
            </a:r>
            <a:r>
              <a:rPr sz="1500" spc="-7" baseline="5555" dirty="0">
                <a:latin typeface="Courier New"/>
                <a:cs typeface="Courier New"/>
              </a:rPr>
              <a:t>eOrder())</a:t>
            </a:r>
            <a:endParaRPr sz="1500" baseline="5555">
              <a:latin typeface="Courier New"/>
              <a:cs typeface="Courier New"/>
            </a:endParaRPr>
          </a:p>
          <a:p>
            <a:pPr marL="415290" marR="1579880" indent="-200025">
              <a:lnSpc>
                <a:spcPts val="1000"/>
              </a:lnSpc>
              <a:spcBef>
                <a:spcPts val="390"/>
              </a:spcBef>
              <a:buFont typeface="Arial"/>
              <a:buAutoNum type="alphaUcPeriod" startAt="2"/>
              <a:tabLst>
                <a:tab pos="415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.map(Emp::getfName).sorted(Comparator.re</a:t>
            </a:r>
            <a:r>
              <a:rPr sz="1500" b="1" spc="-7" baseline="5555" dirty="0">
                <a:latin typeface="Courier New"/>
                <a:cs typeface="Courier New"/>
              </a:rPr>
              <a:t>v</a:t>
            </a:r>
            <a:r>
              <a:rPr sz="1500" spc="-7" baseline="5555" dirty="0">
                <a:latin typeface="Courier New"/>
                <a:cs typeface="Courier New"/>
              </a:rPr>
              <a:t>er</a:t>
            </a:r>
            <a:r>
              <a:rPr sz="1500" b="1" spc="-7" baseline="5555" dirty="0">
                <a:latin typeface="Courier New"/>
                <a:cs typeface="Courier New"/>
              </a:rPr>
              <a:t>s</a:t>
            </a:r>
            <a:r>
              <a:rPr sz="1500" spc="-7" baseline="5555" dirty="0">
                <a:latin typeface="Courier New"/>
                <a:cs typeface="Courier New"/>
              </a:rPr>
              <a:t>eOrder().map </a:t>
            </a:r>
            <a:r>
              <a:rPr sz="1000" spc="-5" dirty="0">
                <a:latin typeface="Courier New"/>
                <a:cs typeface="Courier New"/>
              </a:rPr>
              <a:t> (Emp::getlName).reserved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215900" marR="49447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520065" marR="4065270" indent="-304800">
              <a:lnSpc>
                <a:spcPts val="1060"/>
              </a:lnSpc>
              <a:tabLst>
                <a:tab pos="2120265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nu</a:t>
            </a:r>
            <a:r>
              <a:rPr sz="1000" spc="-5" dirty="0">
                <a:latin typeface="Courier New"/>
                <a:cs typeface="Courier New"/>
              </a:rPr>
              <a:t>m </a:t>
            </a:r>
            <a:r>
              <a:rPr sz="1000" spc="-10" dirty="0">
                <a:latin typeface="Courier New"/>
                <a:cs typeface="Courier New"/>
              </a:rPr>
              <a:t>USC</a:t>
            </a:r>
            <a:r>
              <a:rPr sz="1000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rrenc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PENNY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(1),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NICKLE(5),</a:t>
            </a:r>
            <a:endParaRPr sz="1000">
              <a:latin typeface="Courier New"/>
              <a:cs typeface="Courier New"/>
            </a:endParaRPr>
          </a:p>
          <a:p>
            <a:pPr marL="520065" marR="482727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DIME </a:t>
            </a:r>
            <a:r>
              <a:rPr sz="1000" spc="-10" dirty="0">
                <a:latin typeface="Courier New"/>
                <a:cs typeface="Courier New"/>
              </a:rPr>
              <a:t>(10),  QUA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TER(25);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  <a:spcBef>
                <a:spcPts val="894"/>
              </a:spcBef>
            </a:pPr>
            <a:r>
              <a:rPr sz="1000" spc="-5" dirty="0">
                <a:latin typeface="Courier New"/>
                <a:cs typeface="Courier New"/>
              </a:rPr>
              <a:t>private 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824865" marR="3303270" indent="-305435">
              <a:lnSpc>
                <a:spcPts val="1060"/>
              </a:lnSpc>
              <a:tabLst>
                <a:tab pos="2882265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USCu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rency(i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5" dirty="0">
                <a:latin typeface="Courier New"/>
                <a:cs typeface="Courier New"/>
              </a:rPr>
              <a:t>t </a:t>
            </a:r>
            <a:r>
              <a:rPr sz="1000" spc="-10" dirty="0">
                <a:latin typeface="Courier New"/>
                <a:cs typeface="Courier New"/>
              </a:rPr>
              <a:t>value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this.value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value;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ts val="1055"/>
              </a:lnSpc>
              <a:tabLst>
                <a:tab pos="24244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getValue()	{return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value;}</a:t>
            </a:r>
            <a:endParaRPr sz="1000">
              <a:latin typeface="Courier New"/>
              <a:cs typeface="Courier New"/>
            </a:endParaRPr>
          </a:p>
          <a:p>
            <a:pPr marL="2159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159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class Coin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24865" marR="2465705" indent="-305435" algn="just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(String[] args) {  USCurrency usCoin =new USCurrency.DIME;  System.out.println(usCoin.getValue()):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159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0193"/>
            <a:ext cx="4161790" cy="269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modifications </a:t>
            </a:r>
            <a:r>
              <a:rPr sz="1000" spc="-10" dirty="0">
                <a:latin typeface="Arial"/>
                <a:cs typeface="Arial"/>
              </a:rPr>
              <a:t>enable the given </a:t>
            </a:r>
            <a:r>
              <a:rPr sz="1000" spc="-5" dirty="0">
                <a:latin typeface="Arial"/>
                <a:cs typeface="Arial"/>
              </a:rPr>
              <a:t>code to compile? (Choose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Nest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USCurrency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enumeration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declaration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Coin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USCurrency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enumeration constructor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Remove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new</a:t>
            </a:r>
            <a:r>
              <a:rPr sz="1000" spc="-2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keyword </a:t>
            </a:r>
            <a:r>
              <a:rPr sz="1000" spc="-5" dirty="0">
                <a:latin typeface="Arial"/>
                <a:cs typeface="Arial"/>
              </a:rPr>
              <a:t>from the </a:t>
            </a:r>
            <a:r>
              <a:rPr sz="1000" spc="-10" dirty="0">
                <a:latin typeface="Arial"/>
                <a:cs typeface="Arial"/>
              </a:rPr>
              <a:t>instantion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5" dirty="0">
                <a:latin typeface="Courier New"/>
                <a:cs typeface="Courier New"/>
              </a:rPr>
              <a:t>usCoin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getValue()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10" dirty="0">
                <a:latin typeface="Arial"/>
                <a:cs typeface="Arial"/>
              </a:rPr>
              <a:t>public.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Add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final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keyword in the </a:t>
            </a:r>
            <a:r>
              <a:rPr sz="1000" spc="-5" dirty="0">
                <a:latin typeface="Arial"/>
                <a:cs typeface="Arial"/>
              </a:rPr>
              <a:t>declaration of </a:t>
            </a:r>
            <a:r>
              <a:rPr sz="1000" spc="-5" dirty="0">
                <a:latin typeface="Courier New"/>
                <a:cs typeface="Courier New"/>
              </a:rPr>
              <a:t>value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 marR="294894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BC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3519982"/>
            <a:ext cx="4521200" cy="20548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1071880" indent="-30480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class ImageScanner implements AutoCloseable {  public void close () throws Exception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System.out.print (“Scanner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closed.”);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 marR="919480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void scanImage () throws Exception {  System.out.print (“Scan.”);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throw new Exception(“Unable to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scan.”);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 marR="1071880" indent="-304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class ImagePrinter implements AutoCloseable {  public void close () throws Exception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System.out.print (“Printer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closed.”);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  <a:tabLst>
                <a:tab pos="2373630" algn="l"/>
              </a:tabLst>
            </a:pPr>
            <a:r>
              <a:rPr sz="1000" spc="-5" dirty="0">
                <a:latin typeface="Courier New"/>
                <a:cs typeface="Courier New"/>
              </a:rPr>
              <a:t>public void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printImage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{System.out.print(“Print.”);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475" y="5263413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89" y="5685523"/>
            <a:ext cx="4314190" cy="326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this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685165" marR="495934" indent="-609600">
              <a:lnSpc>
                <a:spcPts val="1060"/>
              </a:lnSpc>
              <a:tabLst>
                <a:tab pos="3733165" algn="l"/>
              </a:tabLst>
            </a:pPr>
            <a:r>
              <a:rPr sz="1000" spc="-5" dirty="0">
                <a:latin typeface="Courier New"/>
                <a:cs typeface="Courier New"/>
              </a:rPr>
              <a:t>try (ImageScanner ir = new ImageScanner();  </a:t>
            </a:r>
            <a:r>
              <a:rPr sz="1000" spc="-10" dirty="0">
                <a:latin typeface="Courier New"/>
                <a:cs typeface="Courier New"/>
              </a:rPr>
              <a:t>ImagePr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nte</a:t>
            </a:r>
            <a:r>
              <a:rPr sz="1000" spc="-5" dirty="0">
                <a:latin typeface="Courier New"/>
                <a:cs typeface="Courier New"/>
              </a:rPr>
              <a:t>r 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w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</a:t>
            </a:r>
            <a:r>
              <a:rPr sz="1000" spc="-10" dirty="0">
                <a:latin typeface="Courier New"/>
                <a:cs typeface="Courier New"/>
              </a:rPr>
              <a:t>ne</a:t>
            </a:r>
            <a:r>
              <a:rPr sz="1000" spc="-5" dirty="0">
                <a:latin typeface="Courier New"/>
                <a:cs typeface="Courier New"/>
              </a:rPr>
              <a:t>w 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agePrin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er()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803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ir.scanImage();</a:t>
            </a:r>
            <a:endParaRPr sz="1000">
              <a:latin typeface="Courier New"/>
              <a:cs typeface="Courier New"/>
            </a:endParaRPr>
          </a:p>
          <a:p>
            <a:pPr marL="380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iw.printImage();</a:t>
            </a:r>
            <a:endParaRPr sz="1000">
              <a:latin typeface="Courier New"/>
              <a:cs typeface="Courier New"/>
            </a:endParaRPr>
          </a:p>
          <a:p>
            <a:pPr marL="380365" marR="1410970" indent="-304800">
              <a:lnSpc>
                <a:spcPts val="1060"/>
              </a:lnSpc>
              <a:spcBef>
                <a:spcPts val="80"/>
              </a:spcBef>
              <a:tabLst>
                <a:tab pos="304165" algn="l"/>
                <a:tab pos="1904364" algn="l"/>
              </a:tabLst>
            </a:pPr>
            <a:r>
              <a:rPr sz="1000" spc="-5" dirty="0">
                <a:latin typeface="Courier New"/>
                <a:cs typeface="Courier New"/>
              </a:rPr>
              <a:t>}	catch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(Exception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e)	{  System.out.print(e.getMessage());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Scan.Printer closed. Scanner closed. Unable to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scan.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Scan.Scanner closed. Printer closed.Unable to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scan.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Scan. Unable to </a:t>
            </a:r>
            <a:r>
              <a:rPr sz="1000" spc="-10" dirty="0">
                <a:latin typeface="Courier New"/>
                <a:cs typeface="Courier New"/>
              </a:rPr>
              <a:t>scan.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Scan. Unable to scan. Scanner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closed.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76200" marR="31286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5455285" cy="847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structure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STUDENT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table: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000" spc="-10" dirty="0">
                <a:latin typeface="Courier New"/>
                <a:cs typeface="Courier New"/>
              </a:rPr>
              <a:t>Student </a:t>
            </a:r>
            <a:r>
              <a:rPr sz="1000" spc="-5" dirty="0">
                <a:latin typeface="Courier New"/>
                <a:cs typeface="Courier New"/>
              </a:rPr>
              <a:t>(id INTEGER, name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VARCHAR)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  <a:tabLst>
                <a:tab pos="15354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Test	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static Connection newConnection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=null;</a:t>
            </a:r>
            <a:endParaRPr sz="1000">
              <a:latin typeface="Courier New"/>
              <a:cs typeface="Courier New"/>
            </a:endParaRPr>
          </a:p>
          <a:p>
            <a:pPr marL="621665" marR="25400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static Connection get DBConnection () throws SQLException {  try (Connection con = DriveManager.getConnection(URL,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username,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69"/>
              </a:lnSpc>
              <a:tabLst>
                <a:tab pos="1002665" algn="l"/>
              </a:tabLst>
            </a:pPr>
            <a:r>
              <a:rPr sz="1000" spc="-5" dirty="0">
                <a:latin typeface="Courier New"/>
                <a:cs typeface="Courier New"/>
              </a:rPr>
              <a:t>password))	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newConnection =</a:t>
            </a:r>
            <a:r>
              <a:rPr sz="1000" spc="-10" dirty="0">
                <a:latin typeface="Courier New"/>
                <a:cs typeface="Courier New"/>
              </a:rPr>
              <a:t> con;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newConnection;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 marR="405765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 [] args) throws SQLException {  get DBConnection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Statement st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newConnection.createStatement();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st.executeUpdate(“INSERT INTO student VALUES (102,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‘Kelvin’)”);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>
              <a:latin typeface="Arial"/>
              <a:cs typeface="Arial"/>
            </a:endParaRPr>
          </a:p>
          <a:p>
            <a:pPr marL="152400" marR="393700">
              <a:lnSpc>
                <a:spcPts val="1100"/>
              </a:lnSpc>
              <a:spcBef>
                <a:spcPts val="7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URL, </a:t>
            </a:r>
            <a:r>
              <a:rPr sz="1000" spc="-5" dirty="0">
                <a:latin typeface="Arial"/>
                <a:cs typeface="Arial"/>
              </a:rPr>
              <a:t>userName,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passWord </a:t>
            </a:r>
            <a:r>
              <a:rPr sz="1000" spc="-5" dirty="0">
                <a:latin typeface="Arial"/>
                <a:cs typeface="Arial"/>
              </a:rPr>
              <a:t>exists. 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SQL </a:t>
            </a:r>
            <a:r>
              <a:rPr sz="1000" spc="-10" dirty="0">
                <a:latin typeface="Arial"/>
                <a:cs typeface="Arial"/>
              </a:rPr>
              <a:t>query is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valid.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executes </a:t>
            </a:r>
            <a:r>
              <a:rPr sz="1000" spc="-5" dirty="0">
                <a:latin typeface="Arial"/>
                <a:cs typeface="Arial"/>
              </a:rPr>
              <a:t>successfully </a:t>
            </a: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STUDENT </a:t>
            </a:r>
            <a:r>
              <a:rPr sz="1000" spc="-10" dirty="0">
                <a:latin typeface="Arial"/>
                <a:cs typeface="Arial"/>
              </a:rPr>
              <a:t>table is updated with one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record.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executes </a:t>
            </a:r>
            <a:r>
              <a:rPr sz="1000" spc="-5" dirty="0">
                <a:latin typeface="Arial"/>
                <a:cs typeface="Arial"/>
              </a:rPr>
              <a:t>successfully </a:t>
            </a: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STUDENT </a:t>
            </a:r>
            <a:r>
              <a:rPr sz="1000" spc="-10" dirty="0">
                <a:latin typeface="Arial"/>
                <a:cs typeface="Arial"/>
              </a:rPr>
              <a:t>table is </a:t>
            </a:r>
            <a:r>
              <a:rPr sz="1000" spc="-5" dirty="0">
                <a:latin typeface="Arial"/>
                <a:cs typeface="Arial"/>
              </a:rPr>
              <a:t>NOT updated </a:t>
            </a:r>
            <a:r>
              <a:rPr sz="1000" spc="-10" dirty="0">
                <a:latin typeface="Arial"/>
                <a:cs typeface="Arial"/>
              </a:rPr>
              <a:t>with any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record.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SQLException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as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NullPointerException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as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 marR="432625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316865" marR="3148965" indent="-304800">
              <a:lnSpc>
                <a:spcPts val="1060"/>
              </a:lnSpc>
              <a:tabLst>
                <a:tab pos="12312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Employee	{  Optional&lt;Address&gt;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  <a:tabLst>
                <a:tab pos="3288665" algn="l"/>
              </a:tabLst>
            </a:pPr>
            <a:r>
              <a:rPr sz="1000" spc="-5" dirty="0">
                <a:latin typeface="Courier New"/>
                <a:cs typeface="Courier New"/>
              </a:rPr>
              <a:t>Employee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(Optional&lt;Address&gt;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address)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this.address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99085">
              <a:lnSpc>
                <a:spcPts val="1055"/>
              </a:lnSpc>
              <a:tabLst>
                <a:tab pos="908050" algn="l"/>
                <a:tab pos="3422650" algn="l"/>
                <a:tab pos="3726815" algn="l"/>
                <a:tab pos="5098415" algn="l"/>
              </a:tabLst>
            </a:pPr>
            <a:r>
              <a:rPr sz="1000" spc="-5" dirty="0">
                <a:latin typeface="Courier New"/>
                <a:cs typeface="Courier New"/>
              </a:rPr>
              <a:t>public	Optional&lt;Address&gt;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getAddress()	{	return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address;	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  <a:spcBef>
                <a:spcPts val="960"/>
              </a:spcBef>
              <a:tabLst>
                <a:tab pos="12312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	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String city = “New York”;</a:t>
            </a:r>
            <a:endParaRPr sz="1000">
              <a:latin typeface="Courier New"/>
              <a:cs typeface="Courier New"/>
            </a:endParaRPr>
          </a:p>
          <a:p>
            <a:pPr marL="316865" marR="1854200">
              <a:lnSpc>
                <a:spcPts val="1060"/>
              </a:lnSpc>
              <a:spcBef>
                <a:spcPts val="80"/>
              </a:spcBef>
              <a:tabLst>
                <a:tab pos="2069464" algn="l"/>
                <a:tab pos="2373630" algn="l"/>
                <a:tab pos="2450465" algn="l"/>
                <a:tab pos="3516629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Stri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getCi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dirty="0">
                <a:latin typeface="Courier New"/>
                <a:cs typeface="Courier New"/>
              </a:rPr>
              <a:t>	r</a:t>
            </a:r>
            <a:r>
              <a:rPr sz="1000" spc="-10" dirty="0">
                <a:latin typeface="Courier New"/>
                <a:cs typeface="Courier New"/>
              </a:rPr>
              <a:t>etur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ty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  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toString()		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city;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89" y="880338"/>
            <a:ext cx="5917565" cy="383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101600">
              <a:lnSpc>
                <a:spcPts val="1130"/>
              </a:lnSpc>
              <a:spcBef>
                <a:spcPts val="900"/>
              </a:spcBef>
            </a:pPr>
            <a:r>
              <a:rPr sz="1000" spc="-10" dirty="0">
                <a:latin typeface="Courier New"/>
                <a:cs typeface="Courier New"/>
              </a:rPr>
              <a:t>Address address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101600" marR="14649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Optional&lt;Address&gt; addrs1 = Optional.ofNullable (address);  </a:t>
            </a:r>
            <a:r>
              <a:rPr sz="1000" spc="-10" dirty="0">
                <a:latin typeface="Courier New"/>
                <a:cs typeface="Courier New"/>
              </a:rPr>
              <a:t>Employee </a:t>
            </a:r>
            <a:r>
              <a:rPr sz="1000" spc="-5" dirty="0">
                <a:latin typeface="Courier New"/>
                <a:cs typeface="Courier New"/>
              </a:rPr>
              <a:t>e1 = new Employee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(addrs1);</a:t>
            </a:r>
            <a:endParaRPr sz="1000">
              <a:latin typeface="Courier New"/>
              <a:cs typeface="Courier New"/>
            </a:endParaRPr>
          </a:p>
          <a:p>
            <a:pPr marL="1016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String eAddress = (addrs1.isPresent()) ? addrs1.get().getCity() : “City </a:t>
            </a:r>
            <a:r>
              <a:rPr sz="1000" spc="-10" dirty="0">
                <a:latin typeface="Courier New"/>
                <a:cs typeface="Courier New"/>
              </a:rPr>
              <a:t>Not</a:t>
            </a:r>
            <a:endParaRPr sz="1000">
              <a:latin typeface="Courier New"/>
              <a:cs typeface="Courier New"/>
            </a:endParaRPr>
          </a:p>
          <a:p>
            <a:pPr marL="1016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available”;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300990" indent="-200025">
              <a:lnSpc>
                <a:spcPct val="100000"/>
              </a:lnSpc>
              <a:buFont typeface="Arial"/>
              <a:buAutoNum type="alphaUcPeriod"/>
              <a:tabLst>
                <a:tab pos="301625" algn="l"/>
              </a:tabLst>
            </a:pPr>
            <a:r>
              <a:rPr sz="1000" spc="-5" dirty="0">
                <a:latin typeface="Courier New"/>
                <a:cs typeface="Courier New"/>
              </a:rPr>
              <a:t>New</a:t>
            </a:r>
            <a:r>
              <a:rPr sz="1000" spc="-10" dirty="0">
                <a:latin typeface="Courier New"/>
                <a:cs typeface="Courier New"/>
              </a:rPr>
              <a:t> York</a:t>
            </a:r>
            <a:endParaRPr sz="1000">
              <a:latin typeface="Courier New"/>
              <a:cs typeface="Courier New"/>
            </a:endParaRPr>
          </a:p>
          <a:p>
            <a:pPr marL="3009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01625" algn="l"/>
              </a:tabLst>
            </a:pPr>
            <a:r>
              <a:rPr sz="1000" spc="-5" dirty="0">
                <a:latin typeface="Courier New"/>
                <a:cs typeface="Courier New"/>
              </a:rPr>
              <a:t>City Not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available</a:t>
            </a:r>
            <a:endParaRPr sz="1000">
              <a:latin typeface="Courier New"/>
              <a:cs typeface="Courier New"/>
            </a:endParaRPr>
          </a:p>
          <a:p>
            <a:pPr marL="3009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01625" algn="l"/>
              </a:tabLst>
            </a:pPr>
            <a:r>
              <a:rPr sz="1000" spc="-10" dirty="0">
                <a:latin typeface="Courier New"/>
                <a:cs typeface="Courier New"/>
              </a:rPr>
              <a:t>null</a:t>
            </a:r>
            <a:endParaRPr sz="1000">
              <a:latin typeface="Courier New"/>
              <a:cs typeface="Courier New"/>
            </a:endParaRPr>
          </a:p>
          <a:p>
            <a:pPr marL="3009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01625" algn="l"/>
              </a:tabLst>
            </a:pPr>
            <a:r>
              <a:rPr sz="1000" spc="-5" dirty="0">
                <a:latin typeface="Courier New"/>
                <a:cs typeface="Courier New"/>
              </a:rPr>
              <a:t>A NoSuchElementException is thrown at run </a:t>
            </a:r>
            <a:r>
              <a:rPr sz="1000" spc="-10" dirty="0">
                <a:latin typeface="Courier New"/>
                <a:cs typeface="Courier New"/>
              </a:rPr>
              <a:t>time.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01600" marR="47066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905"/>
              </a:spcBef>
            </a:pPr>
            <a:r>
              <a:rPr sz="1000" spc="-5" dirty="0">
                <a:latin typeface="Courier New"/>
                <a:cs typeface="Courier New"/>
              </a:rPr>
              <a:t>Stream&lt;Path&gt; files =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Files.walk(Paths.get(System.getProperty(“user.home”)));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7404" y="4670552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4670552"/>
            <a:ext cx="3682365" cy="12503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21665" marR="1452245" indent="-305435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files.forEach (fName -&gt; {  try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Path aPath =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fName.toAbsolutePath();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System.out.println(fName +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“:”</a:t>
            </a:r>
            <a:endParaRPr sz="1000">
              <a:latin typeface="Courier New"/>
              <a:cs typeface="Courier New"/>
            </a:endParaRPr>
          </a:p>
          <a:p>
            <a:pPr marL="12700" marR="233045" indent="121856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+ Files.readAttributes(aPath,  Basic.File.Attributes.class).creationTime  </a:t>
            </a:r>
            <a:r>
              <a:rPr sz="1000" spc="-10" dirty="0">
                <a:latin typeface="Courier New"/>
                <a:cs typeface="Courier New"/>
              </a:rPr>
              <a:t>());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} catch (IOException ex) 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ex.printStackTrace();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5694" y="4938839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89" y="6017818"/>
            <a:ext cx="4944110" cy="3180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});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files </a:t>
            </a:r>
            <a:r>
              <a:rPr sz="1000" spc="-10" dirty="0">
                <a:latin typeface="Arial"/>
                <a:cs typeface="Arial"/>
              </a:rPr>
              <a:t>and directories under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home </a:t>
            </a:r>
            <a:r>
              <a:rPr sz="1000" spc="-10" dirty="0">
                <a:latin typeface="Arial"/>
                <a:cs typeface="Arial"/>
              </a:rPr>
              <a:t>directory </a:t>
            </a:r>
            <a:r>
              <a:rPr sz="1000" spc="-5" dirty="0">
                <a:latin typeface="Arial"/>
                <a:cs typeface="Arial"/>
              </a:rPr>
              <a:t>are listed </a:t>
            </a:r>
            <a:r>
              <a:rPr sz="1000" spc="-10" dirty="0">
                <a:latin typeface="Arial"/>
                <a:cs typeface="Arial"/>
              </a:rPr>
              <a:t>along with their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attributes.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files </a:t>
            </a:r>
            <a:r>
              <a:rPr sz="1000" spc="-10" dirty="0">
                <a:latin typeface="Arial"/>
                <a:cs typeface="Arial"/>
              </a:rPr>
              <a:t>in the </a:t>
            </a:r>
            <a:r>
              <a:rPr sz="1000" dirty="0">
                <a:latin typeface="Arial"/>
                <a:cs typeface="Arial"/>
              </a:rPr>
              <a:t>home </a:t>
            </a:r>
            <a:r>
              <a:rPr sz="1000" spc="-10" dirty="0">
                <a:latin typeface="Arial"/>
                <a:cs typeface="Arial"/>
              </a:rPr>
              <a:t>directory </a:t>
            </a:r>
            <a:r>
              <a:rPr sz="1000" spc="-5" dirty="0">
                <a:latin typeface="Arial"/>
                <a:cs typeface="Arial"/>
              </a:rPr>
              <a:t>are listed </a:t>
            </a:r>
            <a:r>
              <a:rPr sz="1000" spc="-10" dirty="0">
                <a:latin typeface="Arial"/>
                <a:cs typeface="Arial"/>
              </a:rPr>
              <a:t>along with their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attributes.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 marR="382206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316865" marR="3628390" indent="-304800">
              <a:lnSpc>
                <a:spcPts val="1060"/>
              </a:lnSpc>
              <a:tabLst>
                <a:tab pos="1231265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V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hicl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int</a:t>
            </a:r>
            <a:r>
              <a:rPr sz="1000" spc="-10" dirty="0">
                <a:latin typeface="Courier New"/>
                <a:cs typeface="Courier New"/>
              </a:rPr>
              <a:t> vno;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2263775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Exam </a:t>
            </a:r>
            <a:r>
              <a:rPr sz="1000" b="1" spc="-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Vehicle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class: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1439684"/>
            <a:ext cx="3072765" cy="13843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1756410" indent="-30480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Class Vehicle {  int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distance;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Vehicle (int x)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this distance =</a:t>
            </a:r>
            <a:r>
              <a:rPr sz="1000" spc="-10" dirty="0">
                <a:latin typeface="Courier New"/>
                <a:cs typeface="Courier New"/>
              </a:rPr>
              <a:t> x;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 marR="5080" indent="-305435">
              <a:lnSpc>
                <a:spcPts val="1060"/>
              </a:lnSpc>
              <a:spcBef>
                <a:spcPts val="80"/>
              </a:spcBef>
              <a:tabLst>
                <a:tab pos="2983230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voi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increSp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ed(in</a:t>
            </a:r>
            <a:r>
              <a:rPr sz="1000" spc="-5" dirty="0">
                <a:latin typeface="Courier New"/>
                <a:cs typeface="Courier New"/>
              </a:rPr>
              <a:t>t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ime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int timeTravel =</a:t>
            </a:r>
            <a:r>
              <a:rPr sz="1000" spc="-10" dirty="0">
                <a:latin typeface="Courier New"/>
                <a:cs typeface="Courier New"/>
              </a:rPr>
              <a:t> time;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0" dirty="0">
                <a:latin typeface="Courier New"/>
                <a:cs typeface="Courier New"/>
              </a:rPr>
              <a:t> n3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class Car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int value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4309" y="2244305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466" y="2780753"/>
            <a:ext cx="5206365" cy="71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public void speed ()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 marR="5080">
              <a:lnSpc>
                <a:spcPts val="1060"/>
              </a:lnSpc>
              <a:spcBef>
                <a:spcPts val="80"/>
              </a:spcBef>
              <a:tabLst>
                <a:tab pos="3136265" algn="l"/>
              </a:tabLst>
            </a:pPr>
            <a:r>
              <a:rPr sz="1000" spc="-5" dirty="0">
                <a:latin typeface="Courier New"/>
                <a:cs typeface="Courier New"/>
              </a:rPr>
              <a:t>value =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distance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/timeTravel;	//line </a:t>
            </a:r>
            <a:r>
              <a:rPr sz="1000" spc="-10" dirty="0">
                <a:latin typeface="Courier New"/>
                <a:cs typeface="Courier New"/>
              </a:rPr>
              <a:t>n2  </a:t>
            </a:r>
            <a:r>
              <a:rPr sz="1000" spc="-5" dirty="0">
                <a:latin typeface="Courier New"/>
                <a:cs typeface="Courier New"/>
              </a:rPr>
              <a:t>System.out.println (“Velocity with new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speed”+value+”kmph”);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466" y="3451288"/>
            <a:ext cx="634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speed();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1775" y="3451288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988" y="3585502"/>
            <a:ext cx="3221211" cy="371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016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this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01600" marR="293370">
              <a:lnSpc>
                <a:spcPts val="1060"/>
              </a:lnSpc>
            </a:pPr>
            <a:r>
              <a:rPr sz="1000" spc="-10" dirty="0">
                <a:latin typeface="Courier New"/>
                <a:cs typeface="Courier New"/>
              </a:rPr>
              <a:t>Vehicle </a:t>
            </a:r>
            <a:r>
              <a:rPr sz="1000" spc="-5" dirty="0">
                <a:latin typeface="Courier New"/>
                <a:cs typeface="Courier New"/>
              </a:rPr>
              <a:t>v = new </a:t>
            </a:r>
            <a:r>
              <a:rPr sz="1000" spc="-10" dirty="0">
                <a:latin typeface="Courier New"/>
                <a:cs typeface="Courier New"/>
              </a:rPr>
              <a:t>Vehicle (100);  </a:t>
            </a:r>
            <a:r>
              <a:rPr sz="1000" spc="-5" dirty="0">
                <a:latin typeface="Courier New"/>
                <a:cs typeface="Courier New"/>
              </a:rPr>
              <a:t>v.increSpeed(60);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 dirty="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Arial"/>
              <a:cs typeface="Arial"/>
            </a:endParaRPr>
          </a:p>
          <a:p>
            <a:pPr marL="300990" indent="-200025">
              <a:lnSpc>
                <a:spcPct val="100000"/>
              </a:lnSpc>
              <a:buFont typeface="Arial"/>
              <a:buAutoNum type="alphaUcPeriod"/>
              <a:tabLst>
                <a:tab pos="301625" algn="l"/>
              </a:tabLst>
            </a:pPr>
            <a:r>
              <a:rPr sz="1000" spc="-10" dirty="0">
                <a:latin typeface="Courier New"/>
                <a:cs typeface="Courier New"/>
              </a:rPr>
              <a:t>Velocity </a:t>
            </a:r>
            <a:r>
              <a:rPr sz="1000" spc="-5" dirty="0">
                <a:latin typeface="Courier New"/>
                <a:cs typeface="Courier New"/>
              </a:rPr>
              <a:t>with new speed 1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kmph</a:t>
            </a:r>
            <a:endParaRPr sz="1000" dirty="0">
              <a:latin typeface="Courier New"/>
              <a:cs typeface="Courier New"/>
            </a:endParaRPr>
          </a:p>
          <a:p>
            <a:pPr marL="3009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16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3009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3016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3009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01625" algn="l"/>
              </a:tabLst>
            </a:pPr>
            <a:r>
              <a:rPr sz="1000" spc="-5" dirty="0">
                <a:highlight>
                  <a:srgbClr val="FFFF00"/>
                </a:highlight>
                <a:latin typeface="Arial"/>
                <a:cs typeface="Arial"/>
              </a:rPr>
              <a:t>A compilation error occurs at </a:t>
            </a:r>
            <a:r>
              <a:rPr sz="1000" spc="-5" dirty="0">
                <a:highlight>
                  <a:srgbClr val="FFFF00"/>
                </a:highlight>
                <a:latin typeface="Courier New"/>
                <a:cs typeface="Courier New"/>
              </a:rPr>
              <a:t>line</a:t>
            </a:r>
            <a:r>
              <a:rPr sz="1000" spc="-6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00" spc="-5">
                <a:highlight>
                  <a:srgbClr val="FFFF00"/>
                </a:highlight>
                <a:latin typeface="Courier New"/>
                <a:cs typeface="Courier New"/>
              </a:rPr>
              <a:t>n3</a:t>
            </a:r>
            <a:r>
              <a:rPr sz="1000" spc="-5" smtClean="0">
                <a:latin typeface="Arial"/>
                <a:cs typeface="Arial"/>
              </a:rPr>
              <a:t>.</a:t>
            </a:r>
            <a:r>
              <a:rPr lang="en-US" sz="1000" spc="-5" smtClean="0">
                <a:latin typeface="Arial"/>
                <a:cs typeface="Arial"/>
              </a:rPr>
              <a:t> 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101600" marR="147764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D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2</a:t>
            </a:r>
            <a:endParaRPr sz="1000" dirty="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89" y="7271981"/>
            <a:ext cx="3759200" cy="5797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IntStream stream = IntStream.of </a:t>
            </a:r>
            <a:r>
              <a:rPr sz="1000" spc="-10" dirty="0">
                <a:latin typeface="Courier New"/>
                <a:cs typeface="Courier New"/>
              </a:rPr>
              <a:t>(1,2,3);  </a:t>
            </a:r>
            <a:r>
              <a:rPr sz="1000" spc="-5" dirty="0">
                <a:latin typeface="Courier New"/>
                <a:cs typeface="Courier New"/>
              </a:rPr>
              <a:t>IntFunction&lt;Integer&gt; inFu= x -&gt; y -&gt; x*y;  IntStream newStream = stream.map(inFu.apply(10));  newStream.forEach(System.output::print);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1696" y="7406195"/>
            <a:ext cx="711200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889" y="7962379"/>
            <a:ext cx="3881754" cy="61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modification </a:t>
            </a:r>
            <a:r>
              <a:rPr sz="1000" spc="-10" dirty="0">
                <a:latin typeface="Arial"/>
                <a:cs typeface="Arial"/>
              </a:rPr>
              <a:t>enables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compile?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Arial"/>
                <a:cs typeface="Arial"/>
              </a:rPr>
              <a:t>A. 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4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IntFunction&lt;UnaryOperator&gt; inFu = x -&gt; y -&gt;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x*y;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584" y="8632964"/>
            <a:ext cx="1524635" cy="145415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1000" spc="-10" dirty="0">
                <a:latin typeface="Arial"/>
                <a:cs typeface="Arial"/>
              </a:rPr>
              <a:t>B. 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2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6228" y="8777795"/>
            <a:ext cx="3886200" cy="105410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1000" spc="-5" dirty="0">
                <a:latin typeface="Courier New"/>
                <a:cs typeface="Courier New"/>
              </a:rPr>
              <a:t>IntFunction&lt;IntUnaryOperator&gt; inFu = x </a:t>
            </a:r>
            <a:r>
              <a:rPr sz="1000" dirty="0">
                <a:latin typeface="Courier New"/>
                <a:cs typeface="Courier New"/>
              </a:rPr>
              <a:t>-&gt; </a:t>
            </a:r>
            <a:r>
              <a:rPr sz="1000" spc="-5" dirty="0">
                <a:latin typeface="Courier New"/>
                <a:cs typeface="Courier New"/>
              </a:rPr>
              <a:t>y -&gt;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x*y;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889" y="8904236"/>
            <a:ext cx="4034790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C. </a:t>
            </a: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BiFunction&lt;IntUnaryOperator&gt; inFu = x -&gt; y -&gt;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x*y;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689" y="726401"/>
            <a:ext cx="5346700" cy="847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-10" dirty="0">
                <a:latin typeface="Courier New"/>
                <a:cs typeface="Courier New"/>
              </a:rPr>
              <a:t> name;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824865" marR="1694180" indent="-305435">
              <a:lnSpc>
                <a:spcPts val="1060"/>
              </a:lnSpc>
              <a:tabLst>
                <a:tab pos="3567429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Vehi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(in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vno</a:t>
            </a:r>
            <a:r>
              <a:rPr sz="1000" spc="-5" dirty="0">
                <a:latin typeface="Courier New"/>
                <a:cs typeface="Courier New"/>
              </a:rPr>
              <a:t>, </a:t>
            </a:r>
            <a:r>
              <a:rPr sz="1000" spc="-10" dirty="0">
                <a:latin typeface="Courier New"/>
                <a:cs typeface="Courier New"/>
              </a:rPr>
              <a:t>St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nam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</a:t>
            </a:r>
            <a:r>
              <a:rPr sz="1000" spc="-10" dirty="0">
                <a:latin typeface="Courier New"/>
                <a:cs typeface="Courier New"/>
              </a:rPr>
              <a:t>this.vno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vno,;</a:t>
            </a:r>
            <a:endParaRPr sz="1000">
              <a:latin typeface="Courier New"/>
              <a:cs typeface="Courier New"/>
            </a:endParaRPr>
          </a:p>
          <a:p>
            <a:pPr marL="824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this.name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24865" marR="2607945" indent="-305435">
              <a:lnSpc>
                <a:spcPts val="1060"/>
              </a:lnSpc>
              <a:spcBef>
                <a:spcPts val="80"/>
              </a:spcBef>
              <a:tabLst>
                <a:tab pos="2653665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Stri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toStr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(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return vno + “:” +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159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this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215900" marR="1846580">
              <a:lnSpc>
                <a:spcPts val="1060"/>
              </a:lnSpc>
              <a:tabLst>
                <a:tab pos="1281430" algn="l"/>
              </a:tabLst>
            </a:pPr>
            <a:r>
              <a:rPr sz="1000" spc="-5" dirty="0">
                <a:latin typeface="Courier New"/>
                <a:cs typeface="Courier New"/>
              </a:rPr>
              <a:t>Set&lt;Vehicle&gt;	vehicles = new TreeSet &lt;&gt; </a:t>
            </a:r>
            <a:r>
              <a:rPr sz="1000" spc="-10" dirty="0">
                <a:latin typeface="Courier New"/>
                <a:cs typeface="Courier New"/>
              </a:rPr>
              <a:t>();  </a:t>
            </a:r>
            <a:r>
              <a:rPr sz="1000" spc="-5" dirty="0">
                <a:latin typeface="Courier New"/>
                <a:cs typeface="Courier New"/>
              </a:rPr>
              <a:t>vehicles.add(new </a:t>
            </a:r>
            <a:r>
              <a:rPr sz="1000" spc="-10" dirty="0">
                <a:latin typeface="Courier New"/>
                <a:cs typeface="Courier New"/>
              </a:rPr>
              <a:t>Vehicle (10123, </a:t>
            </a:r>
            <a:r>
              <a:rPr sz="1000" spc="-5" dirty="0">
                <a:latin typeface="Courier New"/>
                <a:cs typeface="Courier New"/>
              </a:rPr>
              <a:t>“Ford”));  vehicles.add(new </a:t>
            </a:r>
            <a:r>
              <a:rPr sz="1000" spc="-10" dirty="0">
                <a:latin typeface="Courier New"/>
                <a:cs typeface="Courier New"/>
              </a:rPr>
              <a:t>Vehicle (10124, </a:t>
            </a:r>
            <a:r>
              <a:rPr sz="1000" spc="-5" dirty="0">
                <a:latin typeface="Courier New"/>
                <a:cs typeface="Courier New"/>
              </a:rPr>
              <a:t>“BMW”));  System.out.println(vehicles);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415290" marR="4161154" indent="-200025">
              <a:lnSpc>
                <a:spcPts val="1060"/>
              </a:lnSpc>
              <a:buFont typeface="Arial"/>
              <a:buAutoNum type="alphaUcPeriod"/>
              <a:tabLst>
                <a:tab pos="415925" algn="l"/>
              </a:tabLst>
            </a:pPr>
            <a:r>
              <a:rPr sz="1000" spc="-5" dirty="0">
                <a:latin typeface="Courier New"/>
                <a:cs typeface="Courier New"/>
              </a:rPr>
              <a:t>10123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Ford  10124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BMW</a:t>
            </a:r>
            <a:endParaRPr sz="1000">
              <a:latin typeface="Courier New"/>
              <a:cs typeface="Courier New"/>
            </a:endParaRPr>
          </a:p>
          <a:p>
            <a:pPr marL="415290" marR="4161154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415925" algn="l"/>
              </a:tabLst>
            </a:pPr>
            <a:r>
              <a:rPr sz="1000" spc="-5" dirty="0">
                <a:latin typeface="Courier New"/>
                <a:cs typeface="Courier New"/>
              </a:rPr>
              <a:t>10124 BMW  10123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Ford</a:t>
            </a:r>
            <a:endParaRPr sz="1000">
              <a:latin typeface="Courier New"/>
              <a:cs typeface="Courier New"/>
            </a:endParaRPr>
          </a:p>
          <a:p>
            <a:pPr marL="415290" indent="-200025">
              <a:lnSpc>
                <a:spcPct val="100000"/>
              </a:lnSpc>
              <a:spcBef>
                <a:spcPts val="240"/>
              </a:spcBef>
              <a:buAutoNum type="alphaUcPeriod"/>
              <a:tabLst>
                <a:tab pos="415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4152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159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ClassCastException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215900" marR="401447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  <a:p>
            <a:pPr marL="215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that course.txt is accessible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contains:</a:t>
            </a:r>
            <a:endParaRPr sz="10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Course : :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Java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 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520065" marR="1694180" indent="-304800">
              <a:lnSpc>
                <a:spcPts val="1060"/>
              </a:lnSpc>
              <a:spcBef>
                <a:spcPts val="5"/>
              </a:spcBef>
              <a:tabLst>
                <a:tab pos="3567429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mai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(String</a:t>
            </a:r>
            <a:r>
              <a:rPr sz="1000" spc="-5" dirty="0">
                <a:latin typeface="Courier New"/>
                <a:cs typeface="Courier New"/>
              </a:rPr>
              <a:t>[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] </a:t>
            </a:r>
            <a:r>
              <a:rPr sz="1000" spc="-10" dirty="0">
                <a:latin typeface="Courier New"/>
                <a:cs typeface="Courier New"/>
              </a:rPr>
              <a:t>args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i;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char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c;</a:t>
            </a:r>
            <a:endParaRPr sz="1000">
              <a:latin typeface="Courier New"/>
              <a:cs typeface="Courier New"/>
            </a:endParaRPr>
          </a:p>
          <a:p>
            <a:pPr marL="824865" marR="93980" indent="-305435">
              <a:lnSpc>
                <a:spcPts val="1060"/>
              </a:lnSpc>
              <a:spcBef>
                <a:spcPts val="80"/>
              </a:spcBef>
              <a:tabLst>
                <a:tab pos="2500630" algn="l"/>
                <a:tab pos="2806065" algn="l"/>
              </a:tabLst>
            </a:pPr>
            <a:r>
              <a:rPr sz="1000" spc="-5" dirty="0">
                <a:latin typeface="Courier New"/>
                <a:cs typeface="Courier New"/>
              </a:rPr>
              <a:t>try (FileInputStream fis = new FileInputStream (“course.txt”);  InputStreamReader isr = new InputStreamReader(fis);) {  while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(isr.ready())	{	//line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1129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isr.skip(2);</a:t>
            </a:r>
            <a:endParaRPr sz="1000">
              <a:latin typeface="Courier New"/>
              <a:cs typeface="Courier New"/>
            </a:endParaRPr>
          </a:p>
          <a:p>
            <a:pPr marL="1129665" marR="29889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 = </a:t>
            </a:r>
            <a:r>
              <a:rPr sz="1000" spc="-10" dirty="0">
                <a:latin typeface="Courier New"/>
                <a:cs typeface="Courier New"/>
              </a:rPr>
              <a:t>isr.read (); 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 = (char)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i;</a:t>
            </a:r>
            <a:endParaRPr sz="1000">
              <a:latin typeface="Courier New"/>
              <a:cs typeface="Courier New"/>
            </a:endParaRPr>
          </a:p>
          <a:p>
            <a:pPr marL="1129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System.out.print(c);</a:t>
            </a:r>
            <a:endParaRPr sz="1000">
              <a:latin typeface="Courier New"/>
              <a:cs typeface="Courier New"/>
            </a:endParaRPr>
          </a:p>
          <a:p>
            <a:pPr marL="824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24865" marR="2913380" indent="-305435">
              <a:lnSpc>
                <a:spcPts val="1060"/>
              </a:lnSpc>
              <a:spcBef>
                <a:spcPts val="80"/>
              </a:spcBef>
              <a:tabLst>
                <a:tab pos="2348230" algn="l"/>
              </a:tabLst>
            </a:pPr>
            <a:r>
              <a:rPr sz="1000" spc="-5" dirty="0">
                <a:latin typeface="Courier New"/>
                <a:cs typeface="Courier New"/>
              </a:rPr>
              <a:t>}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tc</a:t>
            </a:r>
            <a:r>
              <a:rPr sz="1000" spc="-5" dirty="0">
                <a:latin typeface="Courier New"/>
                <a:cs typeface="Courier New"/>
              </a:rPr>
              <a:t>h </a:t>
            </a:r>
            <a:r>
              <a:rPr sz="1000" spc="-10" dirty="0">
                <a:latin typeface="Courier New"/>
                <a:cs typeface="Courier New"/>
              </a:rPr>
              <a:t>(Ex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eptio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e.printStackTrace();</a:t>
            </a:r>
            <a:endParaRPr sz="1000">
              <a:latin typeface="Courier New"/>
              <a:cs typeface="Courier New"/>
            </a:endParaRPr>
          </a:p>
          <a:p>
            <a:pPr marL="5200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159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2159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5" dirty="0">
                <a:latin typeface="Courier New"/>
                <a:cs typeface="Courier New"/>
              </a:rPr>
              <a:t>ur ::</a:t>
            </a:r>
            <a:r>
              <a:rPr sz="1000" spc="-1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07555"/>
            <a:ext cx="2567940" cy="20510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75590" indent="-200025">
              <a:lnSpc>
                <a:spcPct val="100000"/>
              </a:lnSpc>
              <a:spcBef>
                <a:spcPts val="385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ueJa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290"/>
              </a:spcBef>
              <a:buAutoNum type="alphaUcPeriod" startAt="2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76200" marR="138303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34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2847796"/>
            <a:ext cx="1930400" cy="98234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5080" indent="-304800">
              <a:lnSpc>
                <a:spcPts val="1060"/>
              </a:lnSpc>
              <a:spcBef>
                <a:spcPts val="245"/>
              </a:spcBef>
              <a:tabLst>
                <a:tab pos="1840864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Te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t&lt;T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private T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  <a:tabLst>
                <a:tab pos="1611630" algn="l"/>
              </a:tabLst>
            </a:pPr>
            <a:r>
              <a:rPr sz="1000" spc="-5" dirty="0">
                <a:latin typeface="Courier New"/>
                <a:cs typeface="Courier New"/>
              </a:rPr>
              <a:t>public 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 marR="5080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void set (T </a:t>
            </a:r>
            <a:r>
              <a:rPr sz="1000" dirty="0">
                <a:latin typeface="Courier New"/>
                <a:cs typeface="Courier New"/>
              </a:rPr>
              <a:t>t)  </a:t>
            </a:r>
            <a:r>
              <a:rPr sz="1000" spc="-5" dirty="0">
                <a:latin typeface="Courier New"/>
                <a:cs typeface="Courier New"/>
              </a:rPr>
              <a:t>this.t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2977" y="3518458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8293" y="3786619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293" y="3920706"/>
            <a:ext cx="322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 args [ ]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3356" y="3920706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466" y="4054906"/>
            <a:ext cx="2540000" cy="3117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Test&lt;String&gt; type = new Test&lt;&gt;();  Test type 1 = new Test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8207" y="4188993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489" y="4323079"/>
            <a:ext cx="4720590" cy="495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0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type.set(“Java”);</a:t>
            </a:r>
            <a:endParaRPr sz="1000">
              <a:latin typeface="Courier New"/>
              <a:cs typeface="Courier New"/>
            </a:endParaRPr>
          </a:p>
          <a:p>
            <a:pPr marL="774065" marR="203835">
              <a:lnSpc>
                <a:spcPts val="1060"/>
              </a:lnSpc>
              <a:spcBef>
                <a:spcPts val="80"/>
              </a:spcBef>
              <a:tabLst>
                <a:tab pos="3135630" algn="l"/>
              </a:tabLst>
            </a:pPr>
            <a:r>
              <a:rPr sz="1000" spc="-5" dirty="0">
                <a:latin typeface="Courier New"/>
                <a:cs typeface="Courier New"/>
              </a:rPr>
              <a:t>type1.set(100);	//line </a:t>
            </a:r>
            <a:r>
              <a:rPr sz="1000" spc="-10" dirty="0">
                <a:latin typeface="Courier New"/>
                <a:cs typeface="Courier New"/>
              </a:rPr>
              <a:t>n2  </a:t>
            </a:r>
            <a:r>
              <a:rPr sz="1000" spc="-5" dirty="0">
                <a:latin typeface="Courier New"/>
                <a:cs typeface="Courier New"/>
              </a:rPr>
              <a:t>System.out.print(type.get() + “ “ +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type1.get());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364490" indent="-200025">
              <a:lnSpc>
                <a:spcPct val="100000"/>
              </a:lnSpc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10" dirty="0">
                <a:latin typeface="Courier New"/>
                <a:cs typeface="Courier New"/>
              </a:rPr>
              <a:t> 100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300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500" spc="-7" baseline="2777" dirty="0">
                <a:latin typeface="Courier New"/>
                <a:cs typeface="Courier New"/>
              </a:rPr>
              <a:t>java.lang.string@&lt;</a:t>
            </a:r>
            <a:r>
              <a:rPr sz="1500" i="1" spc="-7" baseline="2777" dirty="0">
                <a:latin typeface="Courier New"/>
                <a:cs typeface="Courier New"/>
              </a:rPr>
              <a:t>hashcode</a:t>
            </a:r>
            <a:r>
              <a:rPr sz="1500" spc="-7" baseline="2777" dirty="0">
                <a:latin typeface="Courier New"/>
                <a:cs typeface="Courier New"/>
              </a:rPr>
              <a:t>&gt;java.lang.Integer@&lt;hashcode&gt;</a:t>
            </a:r>
            <a:endParaRPr sz="1500" baseline="2777">
              <a:latin typeface="Courier New"/>
              <a:cs typeface="Courier New"/>
            </a:endParaRPr>
          </a:p>
          <a:p>
            <a:pPr marL="364490" indent="-200025">
              <a:lnSpc>
                <a:spcPts val="1180"/>
              </a:lnSpc>
              <a:spcBef>
                <a:spcPts val="190"/>
              </a:spcBef>
              <a:buAutoNum type="alphaUcPeriod"/>
              <a:tabLst>
                <a:tab pos="3651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occurs.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rectify it, 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3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504825">
              <a:lnSpc>
                <a:spcPts val="1180"/>
              </a:lnSpc>
            </a:pPr>
            <a:r>
              <a:rPr sz="1000" spc="-5" dirty="0">
                <a:latin typeface="Courier New"/>
                <a:cs typeface="Courier New"/>
              </a:rPr>
              <a:t>Test&lt;Integer&gt; type1 = new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Test&lt;&gt;();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ts val="1180"/>
              </a:lnSpc>
              <a:spcBef>
                <a:spcPts val="254"/>
              </a:spcBef>
              <a:buAutoNum type="alphaUcPeriod" startAt="4"/>
              <a:tabLst>
                <a:tab pos="3651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occurs.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rectify it, replace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3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504825">
              <a:lnSpc>
                <a:spcPts val="1180"/>
              </a:lnSpc>
            </a:pPr>
            <a:r>
              <a:rPr sz="1000" spc="-5" dirty="0">
                <a:latin typeface="Courier New"/>
                <a:cs typeface="Courier New"/>
              </a:rPr>
              <a:t>type1.set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(Integer(100));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65100" marR="34461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35</a:t>
            </a:r>
            <a:endParaRPr sz="10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Vehicle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class: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469265" marR="3251835" indent="-304800">
              <a:lnSpc>
                <a:spcPts val="1060"/>
              </a:lnSpc>
              <a:tabLst>
                <a:tab pos="1383665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V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hicl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774065">
              <a:lnSpc>
                <a:spcPts val="969"/>
              </a:lnSpc>
              <a:tabLst>
                <a:tab pos="2983230" algn="l"/>
              </a:tabLst>
            </a:pPr>
            <a:r>
              <a:rPr sz="1000" spc="-5" dirty="0">
                <a:latin typeface="Courier New"/>
                <a:cs typeface="Courier New"/>
              </a:rPr>
              <a:t>void setName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(String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name)	{</a:t>
            </a:r>
            <a:endParaRPr sz="1000">
              <a:latin typeface="Courier New"/>
              <a:cs typeface="Courier New"/>
            </a:endParaRPr>
          </a:p>
          <a:p>
            <a:pPr marL="1078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this.name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774065" marR="2719070" indent="-305435">
              <a:lnSpc>
                <a:spcPts val="1060"/>
              </a:lnSpc>
              <a:spcBef>
                <a:spcPts val="80"/>
              </a:spcBef>
              <a:tabLst>
                <a:tab pos="1916430" algn="l"/>
              </a:tabLst>
            </a:pPr>
            <a:r>
              <a:rPr sz="1000" spc="-10" dirty="0">
                <a:latin typeface="Courier New"/>
                <a:cs typeface="Courier New"/>
              </a:rPr>
              <a:t>Str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getN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me(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return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880338"/>
            <a:ext cx="4749165" cy="436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action </a:t>
            </a:r>
            <a:r>
              <a:rPr sz="1000" spc="-5" dirty="0">
                <a:latin typeface="Arial"/>
                <a:cs typeface="Arial"/>
              </a:rPr>
              <a:t>encapsulates the </a:t>
            </a:r>
            <a:r>
              <a:rPr sz="1000" spc="-10" dirty="0">
                <a:latin typeface="Arial"/>
                <a:cs typeface="Arial"/>
              </a:rPr>
              <a:t>Vehicle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class?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Vehicle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name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variable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getName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name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variable </a:t>
            </a:r>
            <a:r>
              <a:rPr sz="1000" spc="-5" dirty="0">
                <a:latin typeface="Courier New"/>
                <a:cs typeface="Courier New"/>
              </a:rPr>
              <a:t>private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setName</a:t>
            </a:r>
            <a:r>
              <a:rPr sz="1000" spc="-3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5" dirty="0">
                <a:latin typeface="Courier New"/>
                <a:cs typeface="Courier New"/>
              </a:rPr>
              <a:t>private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getName</a:t>
            </a:r>
            <a:r>
              <a:rPr sz="1000" spc="-3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5" dirty="0">
                <a:latin typeface="Courier New"/>
                <a:cs typeface="Courier New"/>
              </a:rPr>
              <a:t>private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 marR="362013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316865" marR="2900680" indent="-304800">
              <a:lnSpc>
                <a:spcPts val="1060"/>
              </a:lnSpc>
              <a:tabLst>
                <a:tab pos="1764030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pr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duc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int id; int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price;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  <a:tabLst>
                <a:tab pos="3136265" algn="l"/>
              </a:tabLst>
            </a:pPr>
            <a:r>
              <a:rPr sz="1000" spc="-5" dirty="0">
                <a:latin typeface="Courier New"/>
                <a:cs typeface="Courier New"/>
              </a:rPr>
              <a:t>public Product (int id,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price)	{</a:t>
            </a:r>
            <a:endParaRPr sz="1000">
              <a:latin typeface="Courier New"/>
              <a:cs typeface="Courier New"/>
            </a:endParaRPr>
          </a:p>
          <a:p>
            <a:pPr marL="621665" marR="2671445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this.id </a:t>
            </a:r>
            <a:r>
              <a:rPr sz="1000" spc="-5" dirty="0">
                <a:latin typeface="Courier New"/>
                <a:cs typeface="Courier New"/>
              </a:rPr>
              <a:t>= </a:t>
            </a:r>
            <a:r>
              <a:rPr sz="1000" spc="-10" dirty="0">
                <a:latin typeface="Courier New"/>
                <a:cs typeface="Courier New"/>
              </a:rPr>
              <a:t>id;  </a:t>
            </a:r>
            <a:r>
              <a:rPr sz="1000" spc="-5" dirty="0">
                <a:latin typeface="Courier New"/>
                <a:cs typeface="Courier New"/>
              </a:rPr>
              <a:t>this.price =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price;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  <a:tabLst>
                <a:tab pos="2297430" algn="l"/>
                <a:tab pos="2602865" algn="l"/>
                <a:tab pos="4659630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Stri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toStr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ng(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10" dirty="0">
                <a:latin typeface="Courier New"/>
                <a:cs typeface="Courier New"/>
              </a:rPr>
              <a:t>retur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d + </a:t>
            </a:r>
            <a:r>
              <a:rPr sz="1000" spc="-10" dirty="0">
                <a:latin typeface="Courier New"/>
                <a:cs typeface="Courier New"/>
              </a:rPr>
              <a:t>“</a:t>
            </a:r>
            <a:r>
              <a:rPr sz="1000" dirty="0">
                <a:latin typeface="Courier New"/>
                <a:cs typeface="Courier New"/>
              </a:rPr>
              <a:t>:</a:t>
            </a:r>
            <a:r>
              <a:rPr sz="1000" spc="-5" dirty="0">
                <a:latin typeface="Courier New"/>
                <a:cs typeface="Courier New"/>
              </a:rPr>
              <a:t>” + </a:t>
            </a:r>
            <a:r>
              <a:rPr sz="1000" spc="-10" dirty="0">
                <a:latin typeface="Courier New"/>
                <a:cs typeface="Courier New"/>
              </a:rPr>
              <a:t>pri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e</a:t>
            </a:r>
            <a:r>
              <a:rPr sz="1000" spc="-5" dirty="0">
                <a:latin typeface="Courier New"/>
                <a:cs typeface="Courier New"/>
              </a:rPr>
              <a:t>;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5338051"/>
            <a:ext cx="4672965" cy="143244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233045" indent="-30480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List&lt;Product&gt; products = Arrays.asList(new Product(1, 10),  </a:t>
            </a:r>
            <a:r>
              <a:rPr sz="1000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new </a:t>
            </a:r>
            <a:r>
              <a:rPr sz="1000" spc="-1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Product </a:t>
            </a:r>
            <a:r>
              <a:rPr sz="1000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(2,</a:t>
            </a:r>
            <a:r>
              <a:rPr sz="1000" spc="1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30),</a:t>
            </a:r>
            <a:endParaRPr sz="1000" dirty="0">
              <a:solidFill>
                <a:srgbClr val="FF0000"/>
              </a:solidFill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new </a:t>
            </a:r>
            <a:r>
              <a:rPr sz="1000" spc="-1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Product </a:t>
            </a:r>
            <a:r>
              <a:rPr sz="1000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sz="1000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</a:t>
            </a:r>
            <a:r>
              <a:rPr sz="1000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,</a:t>
            </a:r>
            <a:r>
              <a:rPr sz="1000" spc="1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000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</a:t>
            </a:r>
            <a:r>
              <a:rPr sz="1000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0));</a:t>
            </a:r>
            <a:endParaRPr sz="1000" dirty="0">
              <a:solidFill>
                <a:srgbClr val="FF0000"/>
              </a:solidFill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316865" marR="5080" indent="-304800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Product </a:t>
            </a:r>
            <a:r>
              <a:rPr sz="1000" spc="-5" dirty="0">
                <a:latin typeface="Courier New"/>
                <a:cs typeface="Courier New"/>
              </a:rPr>
              <a:t>p = products.stream().reduce(new </a:t>
            </a:r>
            <a:r>
              <a:rPr sz="1000" spc="-10" dirty="0">
                <a:latin typeface="Courier New"/>
                <a:cs typeface="Courier New"/>
              </a:rPr>
              <a:t>Product </a:t>
            </a:r>
            <a:r>
              <a:rPr sz="1000" spc="-5" dirty="0">
                <a:latin typeface="Courier New"/>
                <a:cs typeface="Courier New"/>
              </a:rPr>
              <a:t>(4, 0), </a:t>
            </a:r>
            <a:r>
              <a:rPr sz="1000" spc="-10" dirty="0">
                <a:latin typeface="Courier New"/>
                <a:cs typeface="Courier New"/>
              </a:rPr>
              <a:t>(p1,  </a:t>
            </a:r>
            <a:r>
              <a:rPr sz="1000" spc="-5" dirty="0">
                <a:latin typeface="Courier New"/>
                <a:cs typeface="Courier New"/>
              </a:rPr>
              <a:t>p1.price+=p2.price;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return new Product (p1.id,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p1.price);});</a:t>
            </a:r>
            <a:endParaRPr sz="1000" dirty="0">
              <a:latin typeface="Courier New"/>
              <a:cs typeface="Courier New"/>
            </a:endParaRPr>
          </a:p>
          <a:p>
            <a:pPr marL="12700" marR="2519045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products.add(p);  </a:t>
            </a:r>
            <a:r>
              <a:rPr sz="1000" spc="-5" dirty="0">
                <a:latin typeface="Courier New"/>
                <a:cs typeface="Courier New"/>
              </a:rPr>
              <a:t>products.stream().parallel()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.reduce((p1, p2) - &gt; p1.price &gt; p2.price ? </a:t>
            </a:r>
            <a:r>
              <a:rPr sz="1000" dirty="0">
                <a:latin typeface="Courier New"/>
                <a:cs typeface="Courier New"/>
              </a:rPr>
              <a:t>p1 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p2)</a:t>
            </a:r>
            <a:endParaRPr sz="1000" dirty="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.ifPresent(System.out: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:println);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438" y="5740412"/>
            <a:ext cx="635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p2) -&gt;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6833057"/>
            <a:ext cx="1080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55675"/>
              </p:ext>
            </p:extLst>
          </p:nvPr>
        </p:nvGraphicFramePr>
        <p:xfrm>
          <a:off x="734839" y="7158127"/>
          <a:ext cx="720090" cy="1075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42">
                <a:tc>
                  <a:txBody>
                    <a:bodyPr/>
                    <a:lstStyle/>
                    <a:p>
                      <a:pPr marR="29845" algn="r">
                        <a:lnSpc>
                          <a:spcPts val="103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A.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03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30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B.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07"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500" spc="-7" baseline="-555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C. </a:t>
                      </a:r>
                      <a:r>
                        <a:rPr sz="1000" spc="-5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00" spc="-70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:</a:t>
                      </a:r>
                      <a:endParaRPr sz="1000" dirty="0">
                        <a:highlight>
                          <a:srgbClr val="FFFF00"/>
                        </a:highlight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50"/>
                        </a:lnSpc>
                      </a:pPr>
                      <a:r>
                        <a:rPr sz="1000" spc="-10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60</a:t>
                      </a:r>
                      <a:endParaRPr sz="1000" dirty="0">
                        <a:highlight>
                          <a:srgbClr val="FFFF00"/>
                        </a:highlight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24">
                <a:tc>
                  <a:txBody>
                    <a:bodyPr/>
                    <a:lstStyle/>
                    <a:p>
                      <a:pPr marR="29845" algn="r">
                        <a:lnSpc>
                          <a:spcPts val="1125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D.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2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60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37">
                <a:tc>
                  <a:txBody>
                    <a:bodyPr/>
                    <a:lstStyle/>
                    <a:p>
                      <a:pPr marR="29845" algn="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944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30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080">
                <a:tc>
                  <a:txBody>
                    <a:bodyPr/>
                    <a:lstStyle/>
                    <a:p>
                      <a:pPr marR="29845" algn="r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95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20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689">
                <a:tc>
                  <a:txBody>
                    <a:bodyPr/>
                    <a:lstStyle/>
                    <a:p>
                      <a:pPr marR="29845" algn="r">
                        <a:lnSpc>
                          <a:spcPts val="99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99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10</a:t>
                      </a:r>
                      <a:endParaRPr sz="1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3889" y="8241296"/>
            <a:ext cx="6027911" cy="6559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E.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65214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</a:t>
            </a:r>
            <a:r>
              <a:rPr lang="en-US" sz="1000" spc="-5" dirty="0" err="1">
                <a:solidFill>
                  <a:srgbClr val="FF0000"/>
                </a:solidFill>
                <a:latin typeface="Arial"/>
                <a:cs typeface="Arial"/>
              </a:rPr>
              <a:t>sửa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000" spc="-5" dirty="0" err="1">
                <a:solidFill>
                  <a:srgbClr val="FF0000"/>
                </a:solidFill>
                <a:latin typeface="Arial"/>
                <a:cs typeface="Arial"/>
              </a:rPr>
              <a:t>đề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pPr marL="12700" marR="652145">
              <a:lnSpc>
                <a:spcPts val="1150"/>
              </a:lnSpc>
            </a:pP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3682365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316865" marR="5080" indent="-304800">
              <a:lnSpc>
                <a:spcPts val="1060"/>
              </a:lnSpc>
              <a:tabLst>
                <a:tab pos="3592829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Bo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5" dirty="0">
                <a:latin typeface="Courier New"/>
                <a:cs typeface="Courier New"/>
              </a:rPr>
              <a:t>k </a:t>
            </a:r>
            <a:r>
              <a:rPr sz="1000" spc="-10" dirty="0">
                <a:latin typeface="Courier New"/>
                <a:cs typeface="Courier New"/>
              </a:rPr>
              <a:t>imple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ent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Co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parator</a:t>
            </a:r>
            <a:r>
              <a:rPr sz="1000" dirty="0">
                <a:latin typeface="Courier New"/>
                <a:cs typeface="Courier New"/>
              </a:rPr>
              <a:t>&lt;</a:t>
            </a:r>
            <a:r>
              <a:rPr sz="1000" spc="-10" dirty="0">
                <a:latin typeface="Courier New"/>
                <a:cs typeface="Courier New"/>
              </a:rPr>
              <a:t>Book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</a:t>
            </a:r>
            <a:r>
              <a:rPr sz="1000" spc="-10" dirty="0">
                <a:latin typeface="Courier New"/>
                <a:cs typeface="Courier New"/>
              </a:rPr>
              <a:t> name;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double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price;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  <a:tabLst>
                <a:tab pos="16116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Book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</a:t>
            </a:r>
            <a:r>
              <a:rPr sz="1000" spc="-10" dirty="0">
                <a:latin typeface="Courier New"/>
                <a:cs typeface="Courier New"/>
              </a:rPr>
              <a:t>{}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8170" y="2116289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293" y="2116289"/>
            <a:ext cx="2921635" cy="98234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7500" marR="5080" indent="-305435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public Book(String name, double price)  this.name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this.price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price;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7500" marR="5080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int compare(Book b1, Book </a:t>
            </a:r>
            <a:r>
              <a:rPr sz="1000" spc="-10" dirty="0">
                <a:latin typeface="Courier New"/>
                <a:cs typeface="Courier New"/>
              </a:rPr>
              <a:t>b2)  </a:t>
            </a: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b1.name.compareTo(b2.name);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5993" y="2652750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89" y="3055124"/>
            <a:ext cx="3072765" cy="20929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21665" marR="461645" indent="-305435">
              <a:lnSpc>
                <a:spcPts val="1060"/>
              </a:lnSpc>
              <a:spcBef>
                <a:spcPts val="245"/>
              </a:spcBef>
              <a:tabLst>
                <a:tab pos="23736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toString()	{  return name + “:” +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price;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30924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List&lt;Book&gt;books = Arrays.asList (  new Book (“Beginning with Java”, </a:t>
            </a:r>
            <a:r>
              <a:rPr sz="1000" spc="-10" dirty="0">
                <a:latin typeface="Courier New"/>
                <a:cs typeface="Courier New"/>
              </a:rPr>
              <a:t>2),  </a:t>
            </a:r>
            <a:r>
              <a:rPr sz="1000" spc="-5" dirty="0">
                <a:latin typeface="Courier New"/>
                <a:cs typeface="Courier New"/>
              </a:rPr>
              <a:t>new book (“A Guide to Java Tour”,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65"/>
              </a:lnSpc>
            </a:pP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316865" marR="5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Collections.sort(books, new </a:t>
            </a:r>
            <a:r>
              <a:rPr sz="1000" spc="-10" dirty="0">
                <a:latin typeface="Courier New"/>
                <a:cs typeface="Courier New"/>
              </a:rPr>
              <a:t>Book());  </a:t>
            </a:r>
            <a:r>
              <a:rPr sz="1000" spc="-5" dirty="0">
                <a:latin typeface="Courier New"/>
                <a:cs typeface="Courier New"/>
              </a:rPr>
              <a:t>System.out.print(books);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584" y="5319877"/>
            <a:ext cx="4085590" cy="105410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5" dirty="0">
                <a:latin typeface="Courier New"/>
                <a:cs typeface="Courier New"/>
              </a:rPr>
              <a:t>[A Guide to Java Tour:3.0, Beginning with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Java:2.0]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289" y="5399900"/>
            <a:ext cx="6362700" cy="403443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3690" indent="-200025">
              <a:lnSpc>
                <a:spcPct val="100000"/>
              </a:lnSpc>
              <a:spcBef>
                <a:spcPts val="400"/>
              </a:spcBef>
              <a:buFont typeface="Arial"/>
              <a:buAutoNum type="alphaUcPeriod" startAt="2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[Beginning with Java:2.0, A Guide to Java Tour:3.0]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300"/>
              </a:spcBef>
              <a:buAutoNum type="alphaUcPeriod" startAt="2"/>
              <a:tabLst>
                <a:tab pos="3143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because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Book</a:t>
            </a:r>
            <a:r>
              <a:rPr sz="1000" spc="-2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 </a:t>
            </a:r>
            <a:r>
              <a:rPr sz="1000" spc="-10" dirty="0">
                <a:latin typeface="Arial"/>
                <a:cs typeface="Arial"/>
              </a:rPr>
              <a:t>does not override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abstract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5" dirty="0">
                <a:latin typeface="Courier New"/>
                <a:cs typeface="Courier New"/>
              </a:rPr>
              <a:t>compareTo()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313690" indent="-200025">
              <a:lnSpc>
                <a:spcPct val="100000"/>
              </a:lnSpc>
              <a:spcBef>
                <a:spcPts val="250"/>
              </a:spcBef>
              <a:buAutoNum type="alphaUcPeriod" startAt="2"/>
              <a:tabLst>
                <a:tab pos="3143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14300" marR="513207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sz="1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14300" marR="5132070">
              <a:lnSpc>
                <a:spcPts val="1150"/>
              </a:lnSpc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Section: </a:t>
            </a:r>
            <a:r>
              <a:rPr sz="1000" b="1" spc="-5" dirty="0">
                <a:latin typeface="Arial"/>
                <a:cs typeface="Arial"/>
              </a:rPr>
              <a:t>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11430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 dirty="0">
              <a:latin typeface="Arial"/>
              <a:cs typeface="Arial"/>
            </a:endParaRPr>
          </a:p>
          <a:p>
            <a:pPr marL="1143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If asList is changed </a:t>
            </a:r>
            <a:r>
              <a:rPr sz="1000" spc="-10" dirty="0">
                <a:latin typeface="Arial"/>
                <a:cs typeface="Arial"/>
              </a:rPr>
              <a:t>to List, </a:t>
            </a:r>
            <a:r>
              <a:rPr sz="1000" spc="-5" dirty="0">
                <a:latin typeface="Arial"/>
                <a:cs typeface="Arial"/>
              </a:rPr>
              <a:t>the output </a:t>
            </a:r>
            <a:r>
              <a:rPr sz="1000" spc="-10" dirty="0">
                <a:latin typeface="Arial"/>
                <a:cs typeface="Arial"/>
              </a:rPr>
              <a:t>would </a:t>
            </a:r>
            <a:r>
              <a:rPr sz="1000" spc="-5" dirty="0">
                <a:latin typeface="Arial"/>
                <a:cs typeface="Arial"/>
              </a:rPr>
              <a:t>be </a:t>
            </a:r>
            <a:r>
              <a:rPr sz="1000" spc="-10" dirty="0">
                <a:latin typeface="Arial"/>
                <a:cs typeface="Arial"/>
              </a:rPr>
              <a:t>B, Beginning with </a:t>
            </a:r>
            <a:r>
              <a:rPr sz="1000" spc="-5" dirty="0">
                <a:latin typeface="Arial"/>
                <a:cs typeface="Arial"/>
              </a:rPr>
              <a:t>java:2.0, A </a:t>
            </a:r>
            <a:r>
              <a:rPr sz="1000" spc="-10" dirty="0">
                <a:latin typeface="Arial"/>
                <a:cs typeface="Arial"/>
              </a:rPr>
              <a:t>guide to </a:t>
            </a:r>
            <a:r>
              <a:rPr sz="1000" spc="-5" dirty="0">
                <a:latin typeface="Arial"/>
                <a:cs typeface="Arial"/>
              </a:rPr>
              <a:t>Java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Tour:3.0.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38</a:t>
            </a:r>
            <a:endParaRPr sz="10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14300" marR="105981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List&lt;String&gt; listVal = Arrays.asList(“Joe”, “Paul”, “Alice”, “Tom”);  System.out.println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</a:t>
            </a:r>
            <a:endParaRPr sz="1000" dirty="0">
              <a:latin typeface="Courier New"/>
              <a:cs typeface="Courier New"/>
            </a:endParaRPr>
          </a:p>
          <a:p>
            <a:pPr marL="4184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// line</a:t>
            </a:r>
            <a:r>
              <a:rPr sz="1000" spc="-10" dirty="0">
                <a:latin typeface="Courier New"/>
                <a:cs typeface="Courier New"/>
              </a:rPr>
              <a:t> n1</a:t>
            </a:r>
            <a:endParaRPr sz="1000" dirty="0">
              <a:latin typeface="Courier New"/>
              <a:cs typeface="Courier New"/>
            </a:endParaRPr>
          </a:p>
          <a:p>
            <a:pPr marL="1143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 dirty="0">
              <a:latin typeface="Courier New"/>
              <a:cs typeface="Courier New"/>
            </a:endParaRPr>
          </a:p>
          <a:p>
            <a:pPr marL="114300" marR="191770">
              <a:lnSpc>
                <a:spcPts val="11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10" dirty="0">
                <a:latin typeface="Arial"/>
                <a:cs typeface="Arial"/>
              </a:rPr>
              <a:t>line n1, enables </a:t>
            </a:r>
            <a:r>
              <a:rPr sz="1000" spc="-5" dirty="0">
                <a:latin typeface="Arial"/>
                <a:cs typeface="Arial"/>
              </a:rPr>
              <a:t>the code 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5" dirty="0">
                <a:latin typeface="Arial"/>
                <a:cs typeface="Arial"/>
              </a:rPr>
              <a:t>the count of string elements </a:t>
            </a:r>
            <a:r>
              <a:rPr sz="1000" spc="-10" dirty="0">
                <a:latin typeface="Arial"/>
                <a:cs typeface="Arial"/>
              </a:rPr>
              <a:t>whose  length </a:t>
            </a:r>
            <a:r>
              <a:rPr sz="1000" spc="-5" dirty="0">
                <a:latin typeface="Arial"/>
                <a:cs typeface="Arial"/>
              </a:rPr>
              <a:t>is greater than</a:t>
            </a:r>
            <a:r>
              <a:rPr sz="1000" spc="-10" dirty="0">
                <a:latin typeface="Arial"/>
                <a:cs typeface="Arial"/>
              </a:rPr>
              <a:t> three?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313690" indent="-200025">
              <a:lnSpc>
                <a:spcPct val="100000"/>
              </a:lnSpc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listVal.stream().filter(x -&gt;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x.length()&gt;3).count()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listVal.stream().map(x </a:t>
            </a:r>
            <a:r>
              <a:rPr sz="1000" dirty="0">
                <a:latin typeface="Courier New"/>
                <a:cs typeface="Courier New"/>
              </a:rPr>
              <a:t>-&gt;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x.length()&gt;3).count()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489" y="721334"/>
            <a:ext cx="6513830" cy="8498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91490" indent="-200025">
              <a:lnSpc>
                <a:spcPct val="100000"/>
              </a:lnSpc>
              <a:spcBef>
                <a:spcPts val="280"/>
              </a:spcBef>
              <a:buFont typeface="Arial"/>
              <a:buAutoNum type="alphaUcPeriod" startAt="3"/>
              <a:tabLst>
                <a:tab pos="492125" algn="l"/>
              </a:tabLst>
            </a:pPr>
            <a:r>
              <a:rPr sz="1000" spc="-5" dirty="0">
                <a:latin typeface="Courier New"/>
                <a:cs typeface="Courier New"/>
              </a:rPr>
              <a:t>listVal.stream().peek(x -&gt; x.length()&gt;3).count().get()</a:t>
            </a:r>
            <a:endParaRPr sz="1000">
              <a:latin typeface="Courier New"/>
              <a:cs typeface="Courier New"/>
            </a:endParaRPr>
          </a:p>
          <a:p>
            <a:pPr marL="491490" indent="-200025">
              <a:lnSpc>
                <a:spcPct val="100000"/>
              </a:lnSpc>
              <a:spcBef>
                <a:spcPts val="180"/>
              </a:spcBef>
              <a:buFont typeface="Arial"/>
              <a:buAutoNum type="alphaUcPeriod" startAt="3"/>
              <a:tabLst>
                <a:tab pos="492125" algn="l"/>
              </a:tabLst>
            </a:pPr>
            <a:r>
              <a:rPr sz="1000" spc="-5" dirty="0">
                <a:latin typeface="Courier New"/>
                <a:cs typeface="Courier New"/>
              </a:rPr>
              <a:t>listVal.stream().filter(x -&gt; x.length()&gt;3).mapToInt(x -&gt;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x).count()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292100" marR="511238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921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39</a:t>
            </a:r>
            <a:endParaRPr sz="1000">
              <a:latin typeface="Arial"/>
              <a:cs typeface="Arial"/>
            </a:endParaRPr>
          </a:p>
          <a:p>
            <a:pPr marL="292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596265" marR="2709545" indent="-304800">
              <a:lnSpc>
                <a:spcPts val="1060"/>
              </a:lnSpc>
              <a:spcBef>
                <a:spcPts val="5"/>
              </a:spcBef>
              <a:tabLst>
                <a:tab pos="3719829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lle</a:t>
            </a:r>
            <a:r>
              <a:rPr sz="1000" spc="-5" dirty="0">
                <a:latin typeface="Courier New"/>
                <a:cs typeface="Courier New"/>
              </a:rPr>
              <a:t>r </a:t>
            </a:r>
            <a:r>
              <a:rPr sz="1000" spc="-10" dirty="0">
                <a:latin typeface="Courier New"/>
                <a:cs typeface="Courier New"/>
              </a:rPr>
              <a:t>im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lement</a:t>
            </a: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Callabl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&lt;String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</a:t>
            </a:r>
            <a:r>
              <a:rPr sz="1000" spc="-10" dirty="0">
                <a:latin typeface="Courier New"/>
                <a:cs typeface="Courier New"/>
              </a:rPr>
              <a:t> str;</a:t>
            </a:r>
            <a:endParaRPr sz="1000">
              <a:latin typeface="Courier New"/>
              <a:cs typeface="Courier New"/>
            </a:endParaRPr>
          </a:p>
          <a:p>
            <a:pPr marL="5962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public Caller (String s)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{this.str=s;}</a:t>
            </a:r>
            <a:endParaRPr sz="1000">
              <a:latin typeface="Courier New"/>
              <a:cs typeface="Courier New"/>
            </a:endParaRPr>
          </a:p>
          <a:p>
            <a:pPr marL="596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String call()throws Exception { return str.concat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(“Caller”);}</a:t>
            </a:r>
            <a:endParaRPr sz="1000">
              <a:latin typeface="Courier New"/>
              <a:cs typeface="Courier New"/>
            </a:endParaRPr>
          </a:p>
          <a:p>
            <a:pPr marL="2921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92100" marR="3470910">
              <a:lnSpc>
                <a:spcPts val="1060"/>
              </a:lnSpc>
              <a:spcBef>
                <a:spcPts val="80"/>
              </a:spcBef>
              <a:tabLst>
                <a:tab pos="2957830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R</a:t>
            </a:r>
            <a:r>
              <a:rPr sz="1000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nne</a:t>
            </a:r>
            <a:r>
              <a:rPr sz="1000" spc="-5" dirty="0">
                <a:latin typeface="Courier New"/>
                <a:cs typeface="Courier New"/>
              </a:rPr>
              <a:t>r </a:t>
            </a:r>
            <a:r>
              <a:rPr sz="1000" spc="-10" dirty="0">
                <a:latin typeface="Courier New"/>
                <a:cs typeface="Courier New"/>
              </a:rPr>
              <a:t>im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lement</a:t>
            </a: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Runnabl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str;</a:t>
            </a:r>
            <a:endParaRPr sz="1000">
              <a:latin typeface="Courier New"/>
              <a:cs typeface="Courier New"/>
            </a:endParaRPr>
          </a:p>
          <a:p>
            <a:pPr marL="5962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public Runner (String s)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{this.str=s;}</a:t>
            </a:r>
            <a:endParaRPr sz="1000">
              <a:latin typeface="Courier New"/>
              <a:cs typeface="Courier New"/>
            </a:endParaRPr>
          </a:p>
          <a:p>
            <a:pPr marL="596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void run () { System.out.println (str.concat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(“Runner”));}</a:t>
            </a:r>
            <a:endParaRPr sz="1000">
              <a:latin typeface="Courier New"/>
              <a:cs typeface="Courier New"/>
            </a:endParaRPr>
          </a:p>
          <a:p>
            <a:pPr marL="2921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2921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(String[] args) InterruptedException,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ExecutionException</a:t>
            </a:r>
            <a:endParaRPr sz="1000">
              <a:latin typeface="Courier New"/>
              <a:cs typeface="Courier New"/>
            </a:endParaRPr>
          </a:p>
          <a:p>
            <a:pPr marL="443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96265" marR="187071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ExecutorService es = Executors.newFixedThreadPool(2);  Future f1 = es.submit (new Caller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(“Call”));</a:t>
            </a:r>
            <a:endParaRPr sz="1000">
              <a:latin typeface="Courier New"/>
              <a:cs typeface="Courier New"/>
            </a:endParaRPr>
          </a:p>
          <a:p>
            <a:pPr marL="5962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Future f2 = es.submit (new Runner (“Run”));</a:t>
            </a:r>
            <a:endParaRPr sz="1000">
              <a:latin typeface="Courier New"/>
              <a:cs typeface="Courier New"/>
            </a:endParaRPr>
          </a:p>
          <a:p>
            <a:pPr marL="596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String str1 = (String) f1.get();</a:t>
            </a:r>
            <a:endParaRPr sz="1000">
              <a:latin typeface="Courier New"/>
              <a:cs typeface="Courier New"/>
            </a:endParaRPr>
          </a:p>
          <a:p>
            <a:pPr marL="596265" marR="2176145">
              <a:lnSpc>
                <a:spcPts val="1060"/>
              </a:lnSpc>
              <a:spcBef>
                <a:spcPts val="80"/>
              </a:spcBef>
              <a:tabLst>
                <a:tab pos="3643629" algn="l"/>
              </a:tabLst>
            </a:pPr>
            <a:r>
              <a:rPr sz="1000" spc="-5" dirty="0">
                <a:latin typeface="Courier New"/>
                <a:cs typeface="Courier New"/>
              </a:rPr>
              <a:t>String str2 =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(String)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f2.get();	//line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  </a:t>
            </a:r>
            <a:r>
              <a:rPr sz="1000" spc="-5" dirty="0">
                <a:latin typeface="Courier New"/>
                <a:cs typeface="Courier New"/>
              </a:rPr>
              <a:t>System.out.println(str1+ “:” +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str2);</a:t>
            </a:r>
            <a:endParaRPr sz="1000">
              <a:latin typeface="Courier New"/>
              <a:cs typeface="Courier New"/>
            </a:endParaRPr>
          </a:p>
          <a:p>
            <a:pPr marL="2921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91490" indent="-200025">
              <a:lnSpc>
                <a:spcPts val="1100"/>
              </a:lnSpc>
              <a:buAutoNum type="alphaUcPeriod"/>
              <a:tabLst>
                <a:tab pos="4921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>
              <a:latin typeface="Arial"/>
              <a:cs typeface="Arial"/>
            </a:endParaRPr>
          </a:p>
          <a:p>
            <a:pPr marL="491490">
              <a:lnSpc>
                <a:spcPts val="1025"/>
              </a:lnSpc>
            </a:pPr>
            <a:r>
              <a:rPr sz="1000" spc="-5" dirty="0">
                <a:latin typeface="Courier New"/>
                <a:cs typeface="Courier New"/>
              </a:rPr>
              <a:t>Run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Runner</a:t>
            </a:r>
            <a:endParaRPr sz="1000">
              <a:latin typeface="Courier New"/>
              <a:cs typeface="Courier New"/>
            </a:endParaRPr>
          </a:p>
          <a:p>
            <a:pPr marL="491490">
              <a:lnSpc>
                <a:spcPts val="1110"/>
              </a:lnSpc>
            </a:pPr>
            <a:r>
              <a:rPr sz="1000" spc="-5" dirty="0">
                <a:latin typeface="Courier New"/>
                <a:cs typeface="Courier New"/>
              </a:rPr>
              <a:t>Call Caller 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null</a:t>
            </a:r>
            <a:endParaRPr sz="1000">
              <a:latin typeface="Courier New"/>
              <a:cs typeface="Courier New"/>
            </a:endParaRPr>
          </a:p>
          <a:p>
            <a:pPr marL="491490">
              <a:lnSpc>
                <a:spcPts val="1180"/>
              </a:lnSpc>
            </a:pP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the program </a:t>
            </a:r>
            <a:r>
              <a:rPr sz="1000" spc="-10" dirty="0">
                <a:latin typeface="Arial"/>
                <a:cs typeface="Arial"/>
              </a:rPr>
              <a:t>does not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terminate.</a:t>
            </a:r>
            <a:endParaRPr sz="1000">
              <a:latin typeface="Arial"/>
              <a:cs typeface="Arial"/>
            </a:endParaRPr>
          </a:p>
          <a:p>
            <a:pPr marL="491490" indent="-200025">
              <a:lnSpc>
                <a:spcPts val="1100"/>
              </a:lnSpc>
              <a:spcBef>
                <a:spcPts val="190"/>
              </a:spcBef>
              <a:buAutoNum type="alphaUcPeriod" startAt="2"/>
              <a:tabLst>
                <a:tab pos="4921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terminates after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printing:</a:t>
            </a:r>
            <a:endParaRPr sz="1000">
              <a:latin typeface="Arial"/>
              <a:cs typeface="Arial"/>
            </a:endParaRPr>
          </a:p>
          <a:p>
            <a:pPr marL="491490">
              <a:lnSpc>
                <a:spcPts val="1025"/>
              </a:lnSpc>
            </a:pPr>
            <a:r>
              <a:rPr sz="1000" spc="-5" dirty="0">
                <a:latin typeface="Courier New"/>
                <a:cs typeface="Courier New"/>
              </a:rPr>
              <a:t>Run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Runner</a:t>
            </a:r>
            <a:endParaRPr sz="1000">
              <a:latin typeface="Courier New"/>
              <a:cs typeface="Courier New"/>
            </a:endParaRPr>
          </a:p>
          <a:p>
            <a:pPr marL="4914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Call Caller 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</a:t>
            </a:r>
            <a:endParaRPr sz="1000">
              <a:latin typeface="Courier New"/>
              <a:cs typeface="Courier New"/>
            </a:endParaRPr>
          </a:p>
          <a:p>
            <a:pPr marL="491490" indent="-200025">
              <a:lnSpc>
                <a:spcPct val="100000"/>
              </a:lnSpc>
              <a:spcBef>
                <a:spcPts val="254"/>
              </a:spcBef>
              <a:buAutoNum type="alphaUcPeriod" startAt="3"/>
              <a:tabLst>
                <a:tab pos="4921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91490" indent="-200025">
              <a:lnSpc>
                <a:spcPct val="100000"/>
              </a:lnSpc>
              <a:spcBef>
                <a:spcPts val="250"/>
              </a:spcBef>
              <a:buAutoNum type="alphaUcPeriod" startAt="3"/>
              <a:tabLst>
                <a:tab pos="4921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Execution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292100" marR="511238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921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  <a:p>
            <a:pPr marL="292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public class Canvas implements Drawable {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26401"/>
            <a:ext cx="5307965" cy="8529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>
              <a:lnSpc>
                <a:spcPts val="1130"/>
              </a:lnSpc>
              <a:spcBef>
                <a:spcPts val="95"/>
              </a:spcBef>
              <a:tabLst>
                <a:tab pos="2056764" algn="l"/>
              </a:tabLst>
            </a:pPr>
            <a:r>
              <a:rPr sz="1000" spc="-5" dirty="0">
                <a:latin typeface="Courier New"/>
                <a:cs typeface="Courier New"/>
              </a:rPr>
              <a:t>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draw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 }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76200" marR="1643380">
              <a:lnSpc>
                <a:spcPct val="180000"/>
              </a:lnSpc>
              <a:tabLst>
                <a:tab pos="3580129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bstrac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B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ar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ext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nd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Can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a</a:t>
            </a:r>
            <a:r>
              <a:rPr sz="1000" spc="-5" dirty="0">
                <a:latin typeface="Courier New"/>
                <a:cs typeface="Courier New"/>
              </a:rPr>
              <a:t>s {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  public class Paper extends Canvas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80365">
              <a:lnSpc>
                <a:spcPts val="985"/>
              </a:lnSpc>
              <a:tabLst>
                <a:tab pos="2970530" algn="l"/>
                <a:tab pos="3275965" algn="l"/>
              </a:tabLst>
            </a:pPr>
            <a:r>
              <a:rPr sz="1000" spc="-5" dirty="0">
                <a:latin typeface="Courier New"/>
                <a:cs typeface="Courier New"/>
              </a:rPr>
              <a:t>protected void draw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color)	{	}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80365" marR="1033780" indent="-304800">
              <a:lnSpc>
                <a:spcPts val="1060"/>
              </a:lnSpc>
              <a:spcBef>
                <a:spcPts val="80"/>
              </a:spcBef>
              <a:tabLst>
                <a:tab pos="2208530" algn="l"/>
              </a:tabLst>
            </a:pPr>
            <a:r>
              <a:rPr sz="1000" spc="-5" dirty="0">
                <a:latin typeface="Courier New"/>
                <a:cs typeface="Courier New"/>
              </a:rPr>
              <a:t>public class Frame extends Canvas implements Drawable {  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resize</a:t>
            </a:r>
            <a:r>
              <a:rPr sz="1000" dirty="0">
                <a:latin typeface="Courier New"/>
                <a:cs typeface="Courier New"/>
              </a:rPr>
              <a:t> ()	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80365" marR="2709545" indent="-304800">
              <a:lnSpc>
                <a:spcPts val="1060"/>
              </a:lnSpc>
              <a:spcBef>
                <a:spcPts val="80"/>
              </a:spcBef>
              <a:tabLst>
                <a:tab pos="685165" algn="l"/>
              </a:tabLst>
            </a:pPr>
            <a:r>
              <a:rPr sz="1000" spc="-5" dirty="0">
                <a:latin typeface="Courier New"/>
                <a:cs typeface="Courier New"/>
              </a:rPr>
              <a:t>public	interface Drawable {  public abstract void draw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5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Board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compile.</a:t>
            </a:r>
            <a:endParaRPr sz="100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25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Paper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compile.</a:t>
            </a:r>
            <a:endParaRPr sz="100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25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Frame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compile.</a:t>
            </a:r>
            <a:endParaRPr sz="100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254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Drawable</a:t>
            </a:r>
            <a:r>
              <a:rPr sz="1000" spc="-3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spc="-5" dirty="0">
                <a:latin typeface="Arial"/>
                <a:cs typeface="Arial"/>
              </a:rPr>
              <a:t>compile.</a:t>
            </a:r>
            <a:endParaRPr sz="100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76225" algn="l"/>
              </a:tabLst>
            </a:pPr>
            <a:r>
              <a:rPr sz="1000" spc="-1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classes compile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successfully.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76200" marR="41224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E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76200" marR="43180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List&lt;String&gt; str = Arrays.asList (“my”, “pen”, “is”, “your’, “pen”);  Predicate&lt;String&gt; test = s -&gt; {</a:t>
            </a:r>
            <a:endParaRPr sz="1000">
              <a:latin typeface="Courier New"/>
              <a:cs typeface="Courier New"/>
            </a:endParaRPr>
          </a:p>
          <a:p>
            <a:pPr marL="3803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int i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 marL="380365" marR="21767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boolean result = s.contains </a:t>
            </a:r>
            <a:r>
              <a:rPr sz="1000" spc="-10" dirty="0">
                <a:latin typeface="Courier New"/>
                <a:cs typeface="Courier New"/>
              </a:rPr>
              <a:t>(“pen”);  </a:t>
            </a:r>
            <a:r>
              <a:rPr sz="1000" spc="-5" dirty="0">
                <a:latin typeface="Courier New"/>
                <a:cs typeface="Courier New"/>
              </a:rPr>
              <a:t>System.out.print(i++) + “:”);  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result;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ts val="965"/>
              </a:lnSpc>
            </a:pPr>
            <a:r>
              <a:rPr sz="1000" spc="-10" dirty="0">
                <a:latin typeface="Courier New"/>
                <a:cs typeface="Courier New"/>
              </a:rPr>
              <a:t>};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str.stream()</a:t>
            </a:r>
            <a:endParaRPr sz="1000">
              <a:latin typeface="Courier New"/>
              <a:cs typeface="Courier New"/>
            </a:endParaRPr>
          </a:p>
          <a:p>
            <a:pPr marL="685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.filter(test)</a:t>
            </a:r>
            <a:endParaRPr sz="1000">
              <a:latin typeface="Courier New"/>
              <a:cs typeface="Courier New"/>
            </a:endParaRPr>
          </a:p>
          <a:p>
            <a:pPr marL="685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.findFirst()</a:t>
            </a:r>
            <a:endParaRPr sz="1000">
              <a:latin typeface="Courier New"/>
              <a:cs typeface="Courier New"/>
            </a:endParaRPr>
          </a:p>
          <a:p>
            <a:pPr marL="6851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.ifPresent(System.out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::print);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0 : 0 :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pen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0 : 1 :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pen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90"/>
              </a:spcBef>
            </a:pPr>
            <a:r>
              <a:rPr sz="1500" spc="-7" baseline="-5555" dirty="0">
                <a:latin typeface="Arial"/>
                <a:cs typeface="Arial"/>
              </a:rPr>
              <a:t>C. </a:t>
            </a:r>
            <a:r>
              <a:rPr sz="1000" spc="-5" dirty="0">
                <a:latin typeface="Courier New"/>
                <a:cs typeface="Courier New"/>
              </a:rPr>
              <a:t>0 : 0 : 0 : 0 : 0 :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pen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90"/>
              </a:spcBef>
            </a:pPr>
            <a:r>
              <a:rPr sz="1500" spc="-7" baseline="-5555" dirty="0">
                <a:latin typeface="Arial"/>
                <a:cs typeface="Arial"/>
              </a:rPr>
              <a:t>D. </a:t>
            </a:r>
            <a:r>
              <a:rPr sz="1000" spc="-5" dirty="0">
                <a:latin typeface="Courier New"/>
                <a:cs typeface="Courier New"/>
              </a:rPr>
              <a:t>0 : 1 : 2 : 3 : 4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Arial"/>
                <a:cs typeface="Arial"/>
              </a:rPr>
              <a:t>E. </a:t>
            </a: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1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76200" marR="412242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989" y="1025181"/>
            <a:ext cx="4977765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42</a:t>
            </a:r>
            <a:endParaRPr sz="100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1016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List&lt;String&gt; empDetails = Arrays.asList(“100, Robin,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HR”,</a:t>
            </a:r>
            <a:endParaRPr sz="1000">
              <a:latin typeface="Courier New"/>
              <a:cs typeface="Courier New"/>
            </a:endParaRPr>
          </a:p>
          <a:p>
            <a:pPr marL="2844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“200, Mary, </a:t>
            </a:r>
            <a:r>
              <a:rPr sz="1000" spc="-10" dirty="0">
                <a:latin typeface="Courier New"/>
                <a:cs typeface="Courier New"/>
              </a:rPr>
              <a:t>AdminServices”,</a:t>
            </a:r>
            <a:endParaRPr sz="1000">
              <a:latin typeface="Courier New"/>
              <a:cs typeface="Courier New"/>
            </a:endParaRPr>
          </a:p>
          <a:p>
            <a:pPr marL="2844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“101, Peter,</a:t>
            </a:r>
            <a:r>
              <a:rPr sz="1000" spc="-10" dirty="0">
                <a:latin typeface="Courier New"/>
                <a:cs typeface="Courier New"/>
              </a:rPr>
              <a:t> HR”);</a:t>
            </a:r>
            <a:endParaRPr sz="1000">
              <a:latin typeface="Courier New"/>
              <a:cs typeface="Courier New"/>
            </a:endParaRPr>
          </a:p>
          <a:p>
            <a:pPr marL="1016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empDetails.stream()</a:t>
            </a:r>
            <a:endParaRPr sz="1000">
              <a:latin typeface="Courier New"/>
              <a:cs typeface="Courier New"/>
            </a:endParaRPr>
          </a:p>
          <a:p>
            <a:pPr marL="4057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.filter(s-&gt;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s.contains(“1”))</a:t>
            </a:r>
            <a:endParaRPr sz="1000">
              <a:latin typeface="Courier New"/>
              <a:cs typeface="Courier New"/>
            </a:endParaRPr>
          </a:p>
          <a:p>
            <a:pPr marL="4057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.sorted()</a:t>
            </a:r>
            <a:endParaRPr sz="1000">
              <a:latin typeface="Courier New"/>
              <a:cs typeface="Courier New"/>
            </a:endParaRPr>
          </a:p>
          <a:p>
            <a:pPr marL="4057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.forEach(System.out::println); //line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300990" marR="3602354" indent="-200025">
              <a:lnSpc>
                <a:spcPts val="1060"/>
              </a:lnSpc>
              <a:buFont typeface="Arial"/>
              <a:buAutoNum type="alphaUcPeriod"/>
              <a:tabLst>
                <a:tab pos="301625" algn="l"/>
              </a:tabLst>
            </a:pPr>
            <a:r>
              <a:rPr sz="1000" spc="-5" dirty="0">
                <a:latin typeface="Courier New"/>
                <a:cs typeface="Courier New"/>
              </a:rPr>
              <a:t>100, Robin,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  </a:t>
            </a:r>
            <a:r>
              <a:rPr sz="1000" spc="-5" dirty="0">
                <a:latin typeface="Courier New"/>
                <a:cs typeface="Courier New"/>
              </a:rPr>
              <a:t>101, Peter,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</a:t>
            </a:r>
            <a:endParaRPr sz="1000">
              <a:latin typeface="Courier New"/>
              <a:cs typeface="Courier New"/>
            </a:endParaRPr>
          </a:p>
          <a:p>
            <a:pPr marL="300990" indent="-200025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3016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00990" marR="3602354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/>
              <a:tabLst>
                <a:tab pos="301625" algn="l"/>
              </a:tabLst>
            </a:pPr>
            <a:r>
              <a:rPr sz="1000" spc="-5" dirty="0">
                <a:latin typeface="Courier New"/>
                <a:cs typeface="Courier New"/>
              </a:rPr>
              <a:t>100, Robin,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  </a:t>
            </a:r>
            <a:r>
              <a:rPr sz="1000" spc="-5" dirty="0">
                <a:latin typeface="Courier New"/>
                <a:cs typeface="Courier New"/>
              </a:rPr>
              <a:t>101, Peter,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HR</a:t>
            </a:r>
            <a:endParaRPr sz="1000">
              <a:latin typeface="Courier New"/>
              <a:cs typeface="Courier New"/>
            </a:endParaRPr>
          </a:p>
          <a:p>
            <a:pPr marL="3009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200, Mary,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AdminServices</a:t>
            </a:r>
            <a:endParaRPr sz="1000">
              <a:latin typeface="Courier New"/>
              <a:cs typeface="Courier New"/>
            </a:endParaRPr>
          </a:p>
          <a:p>
            <a:pPr marL="3009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4"/>
              <a:tabLst>
                <a:tab pos="301625" algn="l"/>
              </a:tabLst>
            </a:pPr>
            <a:r>
              <a:rPr sz="1000" spc="-5" dirty="0">
                <a:latin typeface="Courier New"/>
                <a:cs typeface="Courier New"/>
              </a:rPr>
              <a:t>100, Robin,</a:t>
            </a:r>
            <a:r>
              <a:rPr sz="1000" spc="-10" dirty="0">
                <a:latin typeface="Courier New"/>
                <a:cs typeface="Courier New"/>
              </a:rPr>
              <a:t> HR</a:t>
            </a:r>
            <a:endParaRPr sz="1000">
              <a:latin typeface="Courier New"/>
              <a:cs typeface="Courier New"/>
            </a:endParaRPr>
          </a:p>
          <a:p>
            <a:pPr marL="3009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200, Mary,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AdminServices</a:t>
            </a:r>
            <a:endParaRPr sz="1000">
              <a:latin typeface="Courier New"/>
              <a:cs typeface="Courier New"/>
            </a:endParaRPr>
          </a:p>
          <a:p>
            <a:pPr marL="3009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101, Peter,</a:t>
            </a:r>
            <a:r>
              <a:rPr sz="1000" spc="-10" dirty="0">
                <a:latin typeface="Courier New"/>
                <a:cs typeface="Courier New"/>
              </a:rPr>
              <a:t> HR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101600" marR="37668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900"/>
              </a:spcBef>
              <a:tabLst>
                <a:tab pos="1624965" algn="l"/>
                <a:tab pos="3834765" algn="l"/>
              </a:tabLst>
            </a:pPr>
            <a:r>
              <a:rPr sz="1000" spc="-5" dirty="0">
                <a:latin typeface="Courier New"/>
                <a:cs typeface="Courier New"/>
              </a:rPr>
              <a:t>interface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Rideable	{Car getCar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(String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name);	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6025400"/>
            <a:ext cx="215836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class Car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865" marR="5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private String </a:t>
            </a:r>
            <a:r>
              <a:rPr sz="1000" spc="-10" dirty="0">
                <a:latin typeface="Courier New"/>
                <a:cs typeface="Courier New"/>
              </a:rPr>
              <a:t>name;  </a:t>
            </a:r>
            <a:r>
              <a:rPr sz="1000" spc="-5" dirty="0">
                <a:latin typeface="Courier New"/>
                <a:cs typeface="Courier New"/>
              </a:rPr>
              <a:t>public Car (String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name)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this.name =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2012" y="6293573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89" y="6983958"/>
            <a:ext cx="4237990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creates an </a:t>
            </a:r>
            <a:r>
              <a:rPr sz="1000" spc="-10" dirty="0">
                <a:latin typeface="Arial"/>
                <a:cs typeface="Arial"/>
              </a:rPr>
              <a:t>instance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Car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Car auto = Car (“MyCar”): :</a:t>
            </a:r>
            <a:r>
              <a:rPr sz="1000" spc="-10" dirty="0">
                <a:latin typeface="Courier New"/>
                <a:cs typeface="Courier New"/>
              </a:rPr>
              <a:t> new;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95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Car auto = Car : :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new;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Car vehicle = auto : :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getCar(“MyCar”);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Rideable </a:t>
            </a:r>
            <a:r>
              <a:rPr sz="1000" spc="-5" dirty="0">
                <a:latin typeface="Courier New"/>
                <a:cs typeface="Courier New"/>
              </a:rPr>
              <a:t>rider = Car : :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new;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Car vehicle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rider.getCar(“MyCar”);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40"/>
              </a:spcBef>
              <a:buFont typeface="Arial"/>
              <a:buAutoNum type="alphaUcPeriod" startAt="4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Car vehicle = Rideable : : new : :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getCar(“MyCar”);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76200" marR="304546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89" y="884898"/>
            <a:ext cx="6143625" cy="836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44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4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true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Arial"/>
                <a:cs typeface="Arial"/>
              </a:rPr>
              <a:t>the single </a:t>
            </a:r>
            <a:r>
              <a:rPr sz="1000" spc="-10" dirty="0">
                <a:latin typeface="Arial"/>
                <a:cs typeface="Arial"/>
              </a:rPr>
              <a:t>abstract </a:t>
            </a:r>
            <a:r>
              <a:rPr sz="1000" spc="-5" dirty="0">
                <a:latin typeface="Arial"/>
                <a:cs typeface="Arial"/>
              </a:rPr>
              <a:t>method of 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java.util.function.Function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80"/>
              </a:lnSpc>
            </a:pPr>
            <a:r>
              <a:rPr sz="1000" spc="-5" dirty="0">
                <a:latin typeface="Arial"/>
                <a:cs typeface="Arial"/>
              </a:rPr>
              <a:t>interface?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It accepts one argument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returns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It accepts one argument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returns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boolean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It accepts one argument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always </a:t>
            </a:r>
            <a:r>
              <a:rPr sz="1000" spc="-5" dirty="0">
                <a:latin typeface="Arial"/>
                <a:cs typeface="Arial"/>
              </a:rPr>
              <a:t>produces a result of the </a:t>
            </a:r>
            <a:r>
              <a:rPr sz="1000" dirty="0">
                <a:latin typeface="Arial"/>
                <a:cs typeface="Arial"/>
              </a:rPr>
              <a:t>same </a:t>
            </a:r>
            <a:r>
              <a:rPr sz="1000" spc="-15" dirty="0">
                <a:latin typeface="Arial"/>
                <a:cs typeface="Arial"/>
              </a:rPr>
              <a:t>type </a:t>
            </a:r>
            <a:r>
              <a:rPr sz="1000" spc="-5" dirty="0">
                <a:latin typeface="Arial"/>
                <a:cs typeface="Arial"/>
              </a:rPr>
              <a:t>as the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argument.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It accepts an argument </a:t>
            </a:r>
            <a:r>
              <a:rPr sz="1000" spc="-10" dirty="0">
                <a:latin typeface="Arial"/>
                <a:cs typeface="Arial"/>
              </a:rPr>
              <a:t>and produces </a:t>
            </a:r>
            <a:r>
              <a:rPr sz="1000" spc="-5" dirty="0">
                <a:latin typeface="Arial"/>
                <a:cs typeface="Arial"/>
              </a:rPr>
              <a:t>a result </a:t>
            </a:r>
            <a:r>
              <a:rPr sz="1000" spc="-10" dirty="0">
                <a:latin typeface="Arial"/>
                <a:cs typeface="Arial"/>
              </a:rPr>
              <a:t>of any </a:t>
            </a:r>
            <a:r>
              <a:rPr sz="1000" spc="-5" dirty="0">
                <a:latin typeface="Arial"/>
                <a:cs typeface="Arial"/>
              </a:rPr>
              <a:t>data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type.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88900" marR="493839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45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true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DriverManager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It returns an </a:t>
            </a:r>
            <a:r>
              <a:rPr sz="1000" spc="-10" dirty="0">
                <a:latin typeface="Arial"/>
                <a:cs typeface="Arial"/>
              </a:rPr>
              <a:t>instance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database.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It executes SQL statements </a:t>
            </a:r>
            <a:r>
              <a:rPr sz="1000" spc="-10" dirty="0">
                <a:latin typeface="Arial"/>
                <a:cs typeface="Arial"/>
              </a:rPr>
              <a:t>against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database.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loads </a:t>
            </a:r>
            <a:r>
              <a:rPr sz="1000" spc="-5" dirty="0">
                <a:latin typeface="Arial"/>
                <a:cs typeface="Arial"/>
              </a:rPr>
              <a:t>the database driver class mentioned </a:t>
            </a:r>
            <a:r>
              <a:rPr sz="1000" spc="-10" dirty="0">
                <a:latin typeface="Arial"/>
                <a:cs typeface="Arial"/>
              </a:rPr>
              <a:t>in the </a:t>
            </a:r>
            <a:r>
              <a:rPr sz="1000" spc="-5" dirty="0">
                <a:latin typeface="Courier New"/>
                <a:cs typeface="Courier New"/>
              </a:rPr>
              <a:t>jdbc.drivers</a:t>
            </a:r>
            <a:r>
              <a:rPr sz="1000" spc="-3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property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written </a:t>
            </a:r>
            <a:r>
              <a:rPr sz="1000" spc="-10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different </a:t>
            </a:r>
            <a:r>
              <a:rPr sz="1000" spc="-10" dirty="0">
                <a:latin typeface="Arial"/>
                <a:cs typeface="Arial"/>
              </a:rPr>
              <a:t>vendors </a:t>
            </a:r>
            <a:r>
              <a:rPr sz="1000" spc="-5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their </a:t>
            </a:r>
            <a:r>
              <a:rPr sz="1000" spc="-5" dirty="0">
                <a:latin typeface="Arial"/>
                <a:cs typeface="Arial"/>
              </a:rPr>
              <a:t>specific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database.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88900" marR="494538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https://javaconceptoftheday.com/drivermanager-class-in-java/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46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88900" marR="246634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List&lt;Integer&gt; nums = Arrays.asList (10, 20, </a:t>
            </a:r>
            <a:r>
              <a:rPr sz="1000" spc="-10" dirty="0">
                <a:latin typeface="Courier New"/>
                <a:cs typeface="Courier New"/>
              </a:rPr>
              <a:t>8):  </a:t>
            </a:r>
            <a:r>
              <a:rPr sz="1000" spc="-5" dirty="0">
                <a:latin typeface="Courier New"/>
                <a:cs typeface="Courier New"/>
              </a:rPr>
              <a:t>System.out.println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</a:t>
            </a:r>
            <a:endParaRPr sz="1000">
              <a:latin typeface="Courier New"/>
              <a:cs typeface="Courier New"/>
            </a:endParaRPr>
          </a:p>
          <a:p>
            <a:pPr marL="393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0" dirty="0">
                <a:latin typeface="Courier New"/>
                <a:cs typeface="Courier New"/>
              </a:rPr>
              <a:t> n1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88900">
              <a:lnSpc>
                <a:spcPts val="118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must </a:t>
            </a:r>
            <a:r>
              <a:rPr sz="1000" spc="-5" dirty="0">
                <a:latin typeface="Arial"/>
                <a:cs typeface="Arial"/>
              </a:rPr>
              <a:t>be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2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enable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print the </a:t>
            </a:r>
            <a:r>
              <a:rPr sz="1000" dirty="0">
                <a:latin typeface="Arial"/>
                <a:cs typeface="Arial"/>
              </a:rPr>
              <a:t>maximum </a:t>
            </a:r>
            <a:r>
              <a:rPr sz="1000" spc="-5" dirty="0">
                <a:latin typeface="Arial"/>
                <a:cs typeface="Arial"/>
              </a:rPr>
              <a:t>number in the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80"/>
              </a:lnSpc>
            </a:pPr>
            <a:r>
              <a:rPr sz="1000" spc="-5" dirty="0">
                <a:latin typeface="Courier New"/>
                <a:cs typeface="Courier New"/>
              </a:rPr>
              <a:t>nums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list?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nums.stream().max(Comparator.comparing(a -&gt; a)).get()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nums.stream().max(Integer : 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max).get()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nums.stream().max()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nums.stream().map(a -&gt;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a).max()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494538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0193"/>
            <a:ext cx="389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Gi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056132"/>
            <a:ext cx="5181219" cy="3048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4256036"/>
            <a:ext cx="4665345" cy="50674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in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Cream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in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Cake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in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Shop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in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Bread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classes compile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successfully.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354330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</a:t>
            </a:r>
          </a:p>
          <a:p>
            <a:pPr marL="12700" marR="35433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48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statements are true </a:t>
            </a:r>
            <a:r>
              <a:rPr sz="1000" spc="-10" dirty="0">
                <a:latin typeface="Arial"/>
                <a:cs typeface="Arial"/>
              </a:rPr>
              <a:t>about localizing an application? </a:t>
            </a:r>
            <a:r>
              <a:rPr sz="1000" spc="-5" dirty="0">
                <a:latin typeface="Arial"/>
                <a:cs typeface="Arial"/>
              </a:rPr>
              <a:t>(Choose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Support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new </a:t>
            </a:r>
            <a:r>
              <a:rPr sz="1000" spc="-5" dirty="0">
                <a:latin typeface="Arial"/>
                <a:cs typeface="Arial"/>
              </a:rPr>
              <a:t>regional </a:t>
            </a:r>
            <a:r>
              <a:rPr sz="1000" spc="-10" dirty="0">
                <a:latin typeface="Arial"/>
                <a:cs typeface="Arial"/>
              </a:rPr>
              <a:t>languages does not </a:t>
            </a:r>
            <a:r>
              <a:rPr sz="1000" spc="-5" dirty="0">
                <a:latin typeface="Arial"/>
                <a:cs typeface="Arial"/>
              </a:rPr>
              <a:t>require recompilation of the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code.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Textual elements (messages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GUI </a:t>
            </a:r>
            <a:r>
              <a:rPr sz="1000" spc="-10" dirty="0">
                <a:latin typeface="Arial"/>
                <a:cs typeface="Arial"/>
              </a:rPr>
              <a:t>labels)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hard-coded in 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code.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Language and </a:t>
            </a:r>
            <a:r>
              <a:rPr sz="1000" spc="-5" dirty="0">
                <a:latin typeface="Arial"/>
                <a:cs typeface="Arial"/>
              </a:rPr>
              <a:t>region-specific programs are created </a:t>
            </a:r>
            <a:r>
              <a:rPr sz="1000" spc="-10" dirty="0">
                <a:latin typeface="Arial"/>
                <a:cs typeface="Arial"/>
              </a:rPr>
              <a:t>using localized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Resource </a:t>
            </a:r>
            <a:r>
              <a:rPr sz="1000" spc="-10" dirty="0">
                <a:latin typeface="Arial"/>
                <a:cs typeface="Arial"/>
              </a:rPr>
              <a:t>bundle </a:t>
            </a:r>
            <a:r>
              <a:rPr sz="1000" spc="-5" dirty="0">
                <a:latin typeface="Arial"/>
                <a:cs typeface="Arial"/>
              </a:rPr>
              <a:t>files </a:t>
            </a:r>
            <a:r>
              <a:rPr sz="1000" spc="-10" dirty="0">
                <a:latin typeface="Arial"/>
                <a:cs typeface="Arial"/>
              </a:rPr>
              <a:t>include </a:t>
            </a:r>
            <a:r>
              <a:rPr sz="1000" spc="-5" dirty="0">
                <a:latin typeface="Arial"/>
                <a:cs typeface="Arial"/>
              </a:rPr>
              <a:t>data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currency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information.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Language </a:t>
            </a:r>
            <a:r>
              <a:rPr sz="1000" spc="-5" dirty="0">
                <a:latin typeface="Arial"/>
                <a:cs typeface="Arial"/>
              </a:rPr>
              <a:t>codes use </a:t>
            </a:r>
            <a:r>
              <a:rPr sz="1000" spc="-10" dirty="0">
                <a:latin typeface="Arial"/>
                <a:cs typeface="Arial"/>
              </a:rPr>
              <a:t>lowercase letters </a:t>
            </a:r>
            <a:r>
              <a:rPr sz="1000" spc="-5" dirty="0">
                <a:latin typeface="Arial"/>
                <a:cs typeface="Arial"/>
              </a:rPr>
              <a:t>and region codes use uppercase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letters.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3459479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AE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http://docs.oracle.com/javase/7/docs/technotes/guides/intl/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4291965" cy="644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49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true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Courier New"/>
                <a:cs typeface="Courier New"/>
              </a:rPr>
              <a:t>java.util.stream.Stream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stream cannot be </a:t>
            </a:r>
            <a:r>
              <a:rPr sz="1000" dirty="0">
                <a:latin typeface="Arial"/>
                <a:cs typeface="Arial"/>
              </a:rPr>
              <a:t>consumed more </a:t>
            </a:r>
            <a:r>
              <a:rPr sz="1000" spc="-10" dirty="0">
                <a:latin typeface="Arial"/>
                <a:cs typeface="Arial"/>
              </a:rPr>
              <a:t>than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once.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execution </a:t>
            </a:r>
            <a:r>
              <a:rPr sz="1000" spc="-5" dirty="0">
                <a:latin typeface="Arial"/>
                <a:cs typeface="Arial"/>
              </a:rPr>
              <a:t>mode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streams </a:t>
            </a:r>
            <a:r>
              <a:rPr sz="1000" spc="-5" dirty="0">
                <a:latin typeface="Arial"/>
                <a:cs typeface="Arial"/>
              </a:rPr>
              <a:t>can be changed </a:t>
            </a:r>
            <a:r>
              <a:rPr sz="1000" spc="-10" dirty="0">
                <a:latin typeface="Arial"/>
                <a:cs typeface="Arial"/>
              </a:rPr>
              <a:t>during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processing.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Streams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intended </a:t>
            </a:r>
            <a:r>
              <a:rPr sz="1000" spc="-5" dirty="0">
                <a:latin typeface="Arial"/>
                <a:cs typeface="Arial"/>
              </a:rPr>
              <a:t>to modify the source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parallel stream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15" dirty="0">
                <a:latin typeface="Arial"/>
                <a:cs typeface="Arial"/>
              </a:rPr>
              <a:t>always </a:t>
            </a:r>
            <a:r>
              <a:rPr sz="1000" spc="-5" dirty="0">
                <a:latin typeface="Arial"/>
                <a:cs typeface="Arial"/>
              </a:rPr>
              <a:t>faster than an </a:t>
            </a:r>
            <a:r>
              <a:rPr sz="1000" spc="-10" dirty="0">
                <a:latin typeface="Arial"/>
                <a:cs typeface="Arial"/>
              </a:rPr>
              <a:t>equivalent </a:t>
            </a:r>
            <a:r>
              <a:rPr sz="1000" spc="-5" dirty="0">
                <a:latin typeface="Arial"/>
                <a:cs typeface="Arial"/>
              </a:rPr>
              <a:t>sequential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stream.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Stream </a:t>
            </a:r>
            <a:r>
              <a:rPr sz="1000" spc="-10" dirty="0">
                <a:latin typeface="Arial"/>
                <a:cs typeface="Arial"/>
              </a:rPr>
              <a:t>operation </a:t>
            </a:r>
            <a:r>
              <a:rPr sz="1000" spc="-5" dirty="0">
                <a:latin typeface="Arial"/>
                <a:cs typeface="Arial"/>
              </a:rPr>
              <a:t>accepts lambda expressions as its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parameters.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31699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  <a:p>
            <a:pPr marL="12700" marR="220979">
              <a:lnSpc>
                <a:spcPts val="1100"/>
              </a:lnSpc>
              <a:spcBef>
                <a:spcPts val="80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data.doc, </a:t>
            </a:r>
            <a:r>
              <a:rPr sz="1000" spc="-10" dirty="0">
                <a:latin typeface="Arial"/>
                <a:cs typeface="Arial"/>
              </a:rPr>
              <a:t>data.txt </a:t>
            </a:r>
            <a:r>
              <a:rPr sz="1000" spc="-5" dirty="0">
                <a:latin typeface="Arial"/>
                <a:cs typeface="Arial"/>
              </a:rPr>
              <a:t>and data.xml files are accessible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contain text.  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64465" marR="81280" indent="-15240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Stream&lt;Path&gt; paths = Stream.of (Paths. get(“data.doc”),  Paths.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get(“data.txt”),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Paths.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get(“data.xml”));</a:t>
            </a:r>
            <a:endParaRPr sz="1000">
              <a:latin typeface="Courier New"/>
              <a:cs typeface="Courier New"/>
            </a:endParaRPr>
          </a:p>
          <a:p>
            <a:pPr marL="316865" marR="5080" indent="-304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paths.filter(s-&gt; s.toString().contains(“data”)).forEach(  s -&gt;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try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Files.readAllLines(s)</a:t>
            </a:r>
            <a:endParaRPr sz="1000">
              <a:latin typeface="Courier New"/>
              <a:cs typeface="Courier New"/>
            </a:endParaRPr>
          </a:p>
          <a:p>
            <a:pPr marL="1231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.stream()</a:t>
            </a:r>
            <a:endParaRPr sz="1000">
              <a:latin typeface="Courier New"/>
              <a:cs typeface="Courier New"/>
            </a:endParaRPr>
          </a:p>
          <a:p>
            <a:pPr marL="1231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.forEach(System.out::println); //line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926465" marR="918844" indent="-304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} catch (IOException e) {  System.out.println(“Exception”);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the content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10" dirty="0">
                <a:latin typeface="Courier New"/>
                <a:cs typeface="Courier New"/>
              </a:rPr>
              <a:t>data.txt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file.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ts val="11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>
              <a:latin typeface="Arial"/>
              <a:cs typeface="Arial"/>
            </a:endParaRPr>
          </a:p>
          <a:p>
            <a:pPr marL="306705">
              <a:lnSpc>
                <a:spcPts val="1025"/>
              </a:lnSpc>
            </a:pPr>
            <a:r>
              <a:rPr sz="1000" spc="-5" dirty="0">
                <a:latin typeface="Courier New"/>
                <a:cs typeface="Courier New"/>
              </a:rPr>
              <a:t>Exception</a:t>
            </a:r>
            <a:endParaRPr sz="1000">
              <a:latin typeface="Courier New"/>
              <a:cs typeface="Courier New"/>
            </a:endParaRPr>
          </a:p>
          <a:p>
            <a:pPr marL="30670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&lt;&lt;The content of the data.txt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file&gt;&gt;</a:t>
            </a:r>
            <a:endParaRPr sz="1000">
              <a:latin typeface="Courier New"/>
              <a:cs typeface="Courier New"/>
            </a:endParaRPr>
          </a:p>
          <a:p>
            <a:pPr marL="30670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&lt;&lt;The content of the data.xml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file&gt;&gt;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84" y="7246099"/>
            <a:ext cx="2903220" cy="120014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"/>
              </a:lnSpc>
            </a:pPr>
            <a:r>
              <a:rPr sz="1000" spc="-5" dirty="0">
                <a:latin typeface="Arial"/>
                <a:cs typeface="Arial"/>
              </a:rPr>
              <a:t>D.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the content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three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files.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7509789"/>
            <a:ext cx="1431925" cy="154850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309880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D</a:t>
            </a:r>
          </a:p>
          <a:p>
            <a:pPr marL="12700" marR="309880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8930167"/>
            <a:ext cx="1549400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final class Folder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888" y="8930167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58405"/>
            <a:ext cx="4415155" cy="2872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D. </a:t>
            </a: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IntStream newStream = stream.map(inFu.applyAsInt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(10));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32937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2700" marR="814069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List&lt;Integer&gt; values = Arrays.asList (1, 2, </a:t>
            </a:r>
            <a:r>
              <a:rPr sz="1000" spc="-10" dirty="0">
                <a:latin typeface="Courier New"/>
                <a:cs typeface="Courier New"/>
              </a:rPr>
              <a:t>3);  </a:t>
            </a:r>
            <a:r>
              <a:rPr sz="1000" spc="-5" dirty="0">
                <a:latin typeface="Courier New"/>
                <a:cs typeface="Courier New"/>
              </a:rPr>
              <a:t>values.stream</a:t>
            </a:r>
            <a:r>
              <a:rPr sz="1000" spc="-10" dirty="0">
                <a:latin typeface="Courier New"/>
                <a:cs typeface="Courier New"/>
              </a:rPr>
              <a:t> ()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  <a:tabLst>
                <a:tab pos="1993264" algn="l"/>
              </a:tabLst>
            </a:pPr>
            <a:r>
              <a:rPr sz="1000" spc="-5" dirty="0">
                <a:latin typeface="Courier New"/>
                <a:cs typeface="Courier New"/>
              </a:rPr>
              <a:t>.map(n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-&gt;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n*2)	//line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  <a:tabLst>
                <a:tab pos="2450465" algn="l"/>
              </a:tabLst>
            </a:pPr>
            <a:r>
              <a:rPr sz="1000" spc="-5" dirty="0">
                <a:latin typeface="Courier New"/>
                <a:cs typeface="Courier New"/>
              </a:rPr>
              <a:t>.peek(System.out::print)	//line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.count();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84" y="3804513"/>
            <a:ext cx="423545" cy="93980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246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3909580"/>
            <a:ext cx="2481580" cy="203453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12090" indent="-200025">
              <a:lnSpc>
                <a:spcPct val="100000"/>
              </a:lnSpc>
              <a:spcBef>
                <a:spcPts val="290"/>
              </a:spcBef>
              <a:buAutoNum type="alphaUcPeriod" startAt="2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produces </a:t>
            </a:r>
            <a:r>
              <a:rPr sz="1000" spc="-5" dirty="0">
                <a:latin typeface="Arial"/>
                <a:cs typeface="Arial"/>
              </a:rPr>
              <a:t>no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output.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 startAt="2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 startAt="2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13595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6032995"/>
            <a:ext cx="4025265" cy="111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public class Foo {</a:t>
            </a:r>
            <a:endParaRPr sz="1000">
              <a:latin typeface="Courier New"/>
              <a:cs typeface="Courier New"/>
            </a:endParaRPr>
          </a:p>
          <a:p>
            <a:pPr marL="583565" marR="5080" indent="-2673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 [ ] args) {  Map&lt;Integer, String&gt; unsortMap = new HashMap&lt;  unsortMap.put (10,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“z”);</a:t>
            </a:r>
            <a:endParaRPr sz="1000">
              <a:latin typeface="Courier New"/>
              <a:cs typeface="Courier New"/>
            </a:endParaRPr>
          </a:p>
          <a:p>
            <a:pPr marL="5835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unsortMap.put (5,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“b”);</a:t>
            </a:r>
            <a:endParaRPr sz="1000">
              <a:latin typeface="Courier New"/>
              <a:cs typeface="Courier New"/>
            </a:endParaRPr>
          </a:p>
          <a:p>
            <a:pPr marL="583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unsortMap.put (1,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“d”);</a:t>
            </a:r>
            <a:endParaRPr sz="1000">
              <a:latin typeface="Courier New"/>
              <a:cs typeface="Courier New"/>
            </a:endParaRPr>
          </a:p>
          <a:p>
            <a:pPr marL="583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unsortMap.put (7,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“e”);</a:t>
            </a:r>
            <a:endParaRPr sz="1000">
              <a:latin typeface="Courier New"/>
              <a:cs typeface="Courier New"/>
            </a:endParaRPr>
          </a:p>
          <a:p>
            <a:pPr marL="5835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unsortMap.put (50,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“j”);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9502" y="6301282"/>
            <a:ext cx="4832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&gt; (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89" y="7239978"/>
            <a:ext cx="5549265" cy="178688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83565" marR="5080">
              <a:lnSpc>
                <a:spcPts val="1060"/>
              </a:lnSpc>
              <a:spcBef>
                <a:spcPts val="245"/>
              </a:spcBef>
              <a:tabLst>
                <a:tab pos="2488565" algn="l"/>
              </a:tabLst>
            </a:pPr>
            <a:r>
              <a:rPr sz="1000" spc="-5" dirty="0">
                <a:latin typeface="Courier New"/>
                <a:cs typeface="Courier New"/>
              </a:rPr>
              <a:t>Map&lt;Integer, String&gt; treeMap = new TreeMap &lt;Integer, String&gt; (new  Comparator&lt;Integer&gt;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)	{</a:t>
            </a:r>
            <a:endParaRPr sz="1000">
              <a:latin typeface="Courier New"/>
              <a:cs typeface="Courier New"/>
            </a:endParaRPr>
          </a:p>
          <a:p>
            <a:pPr marL="79248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@Override public int </a:t>
            </a:r>
            <a:r>
              <a:rPr sz="1000" spc="-10" dirty="0">
                <a:latin typeface="Courier New"/>
                <a:cs typeface="Courier New"/>
              </a:rPr>
              <a:t>compare </a:t>
            </a:r>
            <a:r>
              <a:rPr sz="1000" spc="-5" dirty="0">
                <a:latin typeface="Courier New"/>
                <a:cs typeface="Courier New"/>
              </a:rPr>
              <a:t>(Integer o1, Integer o2)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{return</a:t>
            </a:r>
            <a:endParaRPr sz="1000">
              <a:latin typeface="Courier New"/>
              <a:cs typeface="Courier New"/>
            </a:endParaRPr>
          </a:p>
          <a:p>
            <a:pPr marL="487680" marR="4063365">
              <a:lnSpc>
                <a:spcPts val="1060"/>
              </a:lnSpc>
              <a:spcBef>
                <a:spcPts val="80"/>
              </a:spcBef>
              <a:tabLst>
                <a:tab pos="1173480" algn="l"/>
              </a:tabLst>
            </a:pPr>
            <a:r>
              <a:rPr sz="1000" spc="-5" dirty="0">
                <a:latin typeface="Courier New"/>
                <a:cs typeface="Courier New"/>
              </a:rPr>
              <a:t>o2.compareTo  (o1); }	}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treeMap.putAll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(unsortMap);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Courier New"/>
              <a:cs typeface="Courier New"/>
            </a:endParaRPr>
          </a:p>
          <a:p>
            <a:pPr marL="792480" marR="254000" indent="-30480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for (Map.Entry&lt;Integer, </a:t>
            </a:r>
            <a:r>
              <a:rPr sz="1000" spc="-10" dirty="0">
                <a:latin typeface="Courier New"/>
                <a:cs typeface="Courier New"/>
              </a:rPr>
              <a:t>String&gt; </a:t>
            </a:r>
            <a:r>
              <a:rPr sz="1000" spc="-5" dirty="0">
                <a:latin typeface="Courier New"/>
                <a:cs typeface="Courier New"/>
              </a:rPr>
              <a:t>entry : treeMap.entrySet () ) {  System.out.print (entry.getValue () + “</a:t>
            </a:r>
            <a:r>
              <a:rPr sz="1000" spc="-10" dirty="0">
                <a:latin typeface="Courier New"/>
                <a:cs typeface="Courier New"/>
              </a:rPr>
              <a:t> “);</a:t>
            </a:r>
            <a:endParaRPr sz="1000">
              <a:latin typeface="Courier New"/>
              <a:cs typeface="Courier New"/>
            </a:endParaRPr>
          </a:p>
          <a:p>
            <a:pPr marL="48768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4978400" cy="83566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21665" marR="2442845" indent="-305435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public void open () {  System.out.print(“Open”);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class Test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 marR="5080" indent="-305435">
              <a:lnSpc>
                <a:spcPts val="1060"/>
              </a:lnSpc>
              <a:spcBef>
                <a:spcPts val="80"/>
              </a:spcBef>
              <a:tabLst>
                <a:tab pos="3060065" algn="l"/>
                <a:tab pos="4888865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stat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voi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ai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spc="-10" dirty="0">
                <a:latin typeface="Courier New"/>
                <a:cs typeface="Courier New"/>
              </a:rPr>
              <a:t>(St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[</a:t>
            </a:r>
            <a:r>
              <a:rPr sz="1000" spc="-5" dirty="0">
                <a:latin typeface="Courier New"/>
                <a:cs typeface="Courier New"/>
              </a:rPr>
              <a:t>] 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rgs</a:t>
            </a:r>
            <a:r>
              <a:rPr sz="1000" spc="-5" dirty="0">
                <a:latin typeface="Courier New"/>
                <a:cs typeface="Courier New"/>
              </a:rPr>
              <a:t>) </a:t>
            </a:r>
            <a:r>
              <a:rPr sz="1000" spc="-10" dirty="0">
                <a:latin typeface="Courier New"/>
                <a:cs typeface="Courier New"/>
              </a:rPr>
              <a:t>th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ow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Exc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ptio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try (Folder f =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Folder())	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f.open();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modifications </a:t>
            </a:r>
            <a:r>
              <a:rPr sz="1000" spc="-10" dirty="0">
                <a:latin typeface="Arial"/>
                <a:cs typeface="Arial"/>
              </a:rPr>
              <a:t>enable the </a:t>
            </a:r>
            <a:r>
              <a:rPr sz="1000" spc="-5" dirty="0">
                <a:latin typeface="Arial"/>
                <a:cs typeface="Arial"/>
              </a:rPr>
              <a:t>code 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5" dirty="0">
                <a:latin typeface="Courier New"/>
                <a:cs typeface="Courier New"/>
              </a:rPr>
              <a:t>Open Close</a:t>
            </a:r>
            <a:r>
              <a:rPr sz="1000" spc="-5" dirty="0">
                <a:latin typeface="Arial"/>
                <a:cs typeface="Arial"/>
              </a:rPr>
              <a:t>? (Choose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ts val="1130"/>
              </a:lnSpc>
              <a:spcBef>
                <a:spcPts val="5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class Folder implements AutoCloseable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0"/>
              </a:spcBef>
              <a:buAutoNum type="alphaUcPeriod" startAt="2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class Folder extends Closeable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0"/>
              </a:spcBef>
              <a:buAutoNum type="alphaUcPeriod" startAt="3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class Folder extends Exception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00"/>
              </a:lnSpc>
              <a:spcBef>
                <a:spcPts val="254"/>
              </a:spcBef>
              <a:buAutoNum type="alphaUcPeriod" startAt="4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line n2,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insert:</a:t>
            </a:r>
            <a:endParaRPr sz="1000">
              <a:latin typeface="Arial"/>
              <a:cs typeface="Arial"/>
            </a:endParaRPr>
          </a:p>
          <a:p>
            <a:pPr marL="821690" marR="2167255" indent="-419100">
              <a:lnSpc>
                <a:spcPts val="1060"/>
              </a:lnSpc>
              <a:spcBef>
                <a:spcPts val="50"/>
              </a:spcBef>
              <a:tabLst>
                <a:tab pos="2078355" algn="l"/>
              </a:tabLst>
            </a:pPr>
            <a:r>
              <a:rPr sz="1000" spc="-5" dirty="0">
                <a:latin typeface="Courier New"/>
                <a:cs typeface="Courier New"/>
              </a:rPr>
              <a:t>final void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close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  </a:t>
            </a:r>
            <a:r>
              <a:rPr sz="1000" spc="-10" dirty="0">
                <a:latin typeface="Courier New"/>
                <a:cs typeface="Courier New"/>
              </a:rPr>
              <a:t>System.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ut.prin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(“Close</a:t>
            </a:r>
            <a:r>
              <a:rPr sz="1000" dirty="0">
                <a:latin typeface="Courier New"/>
                <a:cs typeface="Courier New"/>
              </a:rPr>
              <a:t>”</a:t>
            </a: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4025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00"/>
              </a:lnSpc>
              <a:spcBef>
                <a:spcPts val="250"/>
              </a:spcBef>
              <a:buAutoNum type="alphaUcPeriod" startAt="5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line n2,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insert:</a:t>
            </a:r>
            <a:endParaRPr sz="1000">
              <a:latin typeface="Arial"/>
              <a:cs typeface="Arial"/>
            </a:endParaRPr>
          </a:p>
          <a:p>
            <a:pPr marL="821690" marR="1443355" indent="-419100">
              <a:lnSpc>
                <a:spcPts val="1060"/>
              </a:lnSpc>
              <a:spcBef>
                <a:spcPts val="50"/>
              </a:spcBef>
            </a:pPr>
            <a:r>
              <a:rPr sz="1000" spc="-5" dirty="0">
                <a:latin typeface="Courier New"/>
                <a:cs typeface="Courier New"/>
              </a:rPr>
              <a:t>public void close () throws IOException {  System.out.print(“Close”);</a:t>
            </a:r>
            <a:endParaRPr sz="1000">
              <a:latin typeface="Courier New"/>
              <a:cs typeface="Courier New"/>
            </a:endParaRPr>
          </a:p>
          <a:p>
            <a:pPr marL="4025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377253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AE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52</a:t>
            </a:r>
            <a:endParaRPr sz="1000">
              <a:latin typeface="Arial"/>
              <a:cs typeface="Arial"/>
            </a:endParaRPr>
          </a:p>
          <a:p>
            <a:pPr marL="12700" marR="459740">
              <a:lnSpc>
                <a:spcPts val="1100"/>
              </a:lnSpc>
              <a:spcBef>
                <a:spcPts val="80"/>
              </a:spcBef>
            </a:pPr>
            <a:r>
              <a:rPr sz="1000" spc="-10" dirty="0">
                <a:latin typeface="Arial"/>
                <a:cs typeface="Arial"/>
              </a:rPr>
              <a:t>You want </a:t>
            </a:r>
            <a:r>
              <a:rPr sz="1000" spc="-5" dirty="0">
                <a:latin typeface="Arial"/>
                <a:cs typeface="Arial"/>
              </a:rPr>
              <a:t>to create a singleton class by </a:t>
            </a:r>
            <a:r>
              <a:rPr sz="1000" spc="-10" dirty="0">
                <a:latin typeface="Arial"/>
                <a:cs typeface="Arial"/>
              </a:rPr>
              <a:t>using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Singleton design pattern.  </a:t>
            </a: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statements enforce </a:t>
            </a:r>
            <a:r>
              <a:rPr sz="1000" spc="-10" dirty="0">
                <a:latin typeface="Arial"/>
                <a:cs typeface="Arial"/>
              </a:rPr>
              <a:t>the singleton nature </a:t>
            </a:r>
            <a:r>
              <a:rPr sz="1000" spc="-5" dirty="0">
                <a:latin typeface="Arial"/>
                <a:cs typeface="Arial"/>
              </a:rPr>
              <a:t>of the design? (Choose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class </a:t>
            </a:r>
            <a:r>
              <a:rPr sz="1000" spc="-5" dirty="0">
                <a:latin typeface="Courier New"/>
                <a:cs typeface="Courier New"/>
              </a:rPr>
              <a:t>static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constructor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private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Override </a:t>
            </a:r>
            <a:r>
              <a:rPr sz="1000" spc="-5" dirty="0">
                <a:latin typeface="Courier New"/>
                <a:cs typeface="Courier New"/>
              </a:rPr>
              <a:t>equals</a:t>
            </a:r>
            <a:r>
              <a:rPr sz="1000" spc="-5" dirty="0">
                <a:latin typeface="Arial"/>
                <a:cs typeface="Arial"/>
              </a:rPr>
              <a:t>()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Courier New"/>
                <a:cs typeface="Courier New"/>
              </a:rPr>
              <a:t>hashCode</a:t>
            </a:r>
            <a:r>
              <a:rPr sz="1000" spc="-5" dirty="0">
                <a:latin typeface="Arial"/>
                <a:cs typeface="Arial"/>
              </a:rPr>
              <a:t>() methods of the </a:t>
            </a:r>
            <a:r>
              <a:rPr sz="1000" spc="-10" dirty="0">
                <a:latin typeface="Arial"/>
                <a:cs typeface="Arial"/>
              </a:rPr>
              <a:t>java.lang.Object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Use a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reference to </a:t>
            </a:r>
            <a:r>
              <a:rPr sz="1000" spc="-10" dirty="0">
                <a:latin typeface="Arial"/>
                <a:cs typeface="Arial"/>
              </a:rPr>
              <a:t>point </a:t>
            </a:r>
            <a:r>
              <a:rPr sz="1000" spc="-5" dirty="0">
                <a:latin typeface="Arial"/>
                <a:cs typeface="Arial"/>
              </a:rPr>
              <a:t>to the </a:t>
            </a:r>
            <a:r>
              <a:rPr sz="1000" spc="-10" dirty="0">
                <a:latin typeface="Arial"/>
                <a:cs typeface="Arial"/>
              </a:rPr>
              <a:t>single </a:t>
            </a:r>
            <a:r>
              <a:rPr sz="1000" spc="-5" dirty="0">
                <a:latin typeface="Arial"/>
                <a:cs typeface="Arial"/>
              </a:rPr>
              <a:t>instance.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Implement the </a:t>
            </a:r>
            <a:r>
              <a:rPr sz="1000" spc="-5" dirty="0">
                <a:latin typeface="Courier New"/>
                <a:cs typeface="Courier New"/>
              </a:rPr>
              <a:t>Serializable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interface.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single </a:t>
            </a:r>
            <a:r>
              <a:rPr sz="1000" spc="-10" dirty="0">
                <a:latin typeface="Arial"/>
                <a:cs typeface="Arial"/>
              </a:rPr>
              <a:t>instance </a:t>
            </a:r>
            <a:r>
              <a:rPr sz="1000" spc="-5" dirty="0">
                <a:latin typeface="Arial"/>
                <a:cs typeface="Arial"/>
              </a:rPr>
              <a:t>created </a:t>
            </a:r>
            <a:r>
              <a:rPr sz="1000" spc="-5" dirty="0">
                <a:latin typeface="Courier New"/>
                <a:cs typeface="Courier New"/>
              </a:rPr>
              <a:t>static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final.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37795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BF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5739765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ts val="1130"/>
              </a:lnSpc>
              <a:spcBef>
                <a:spcPts val="95"/>
              </a:spcBef>
              <a:buAutoNum type="arabicPeriod" startAt="9"/>
              <a:tabLst>
                <a:tab pos="241300" algn="l"/>
              </a:tabLst>
            </a:pPr>
            <a:r>
              <a:rPr sz="1000" spc="-5" dirty="0">
                <a:latin typeface="Courier New"/>
                <a:cs typeface="Courier New"/>
              </a:rPr>
              <a:t>Connection conn = DriveManager.getConnection(dbURL, userName,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passWord);</a:t>
            </a:r>
            <a:endParaRPr sz="1000">
              <a:latin typeface="Courier New"/>
              <a:cs typeface="Courier New"/>
            </a:endParaRPr>
          </a:p>
          <a:p>
            <a:pPr marL="316865" indent="-304800">
              <a:lnSpc>
                <a:spcPts val="1055"/>
              </a:lnSpc>
              <a:buAutoNum type="arabicPeriod" startAt="9"/>
              <a:tabLst>
                <a:tab pos="317500" algn="l"/>
              </a:tabLst>
            </a:pPr>
            <a:r>
              <a:rPr sz="1000" spc="-5" dirty="0">
                <a:latin typeface="Courier New"/>
                <a:cs typeface="Courier New"/>
              </a:rPr>
              <a:t>String query = “SELECT id FROM Employee”;</a:t>
            </a:r>
            <a:endParaRPr sz="1000">
              <a:latin typeface="Courier New"/>
              <a:cs typeface="Courier New"/>
            </a:endParaRPr>
          </a:p>
          <a:p>
            <a:pPr marL="316865" indent="-304800">
              <a:lnSpc>
                <a:spcPts val="1130"/>
              </a:lnSpc>
              <a:buAutoNum type="arabicPeriod" startAt="9"/>
              <a:tabLst>
                <a:tab pos="317500" algn="l"/>
                <a:tab pos="3973829" algn="l"/>
              </a:tabLst>
            </a:pPr>
            <a:r>
              <a:rPr sz="1000" spc="-5" dirty="0">
                <a:latin typeface="Courier New"/>
                <a:cs typeface="Courier New"/>
              </a:rPr>
              <a:t>try (Statement stmt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conn.createStatement())	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429" y="1128776"/>
            <a:ext cx="307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ResultSet rs =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stmt.executeQuery(query);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1128776"/>
            <a:ext cx="254000" cy="71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12.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13.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14.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15.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16.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429" y="1262849"/>
            <a:ext cx="4291965" cy="5797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842644">
              <a:lnSpc>
                <a:spcPts val="1060"/>
              </a:lnSpc>
              <a:spcBef>
                <a:spcPts val="245"/>
              </a:spcBef>
              <a:tabLst>
                <a:tab pos="1459865" algn="l"/>
              </a:tabLst>
            </a:pPr>
            <a:r>
              <a:rPr sz="1000" spc="-5" dirty="0">
                <a:latin typeface="Courier New"/>
                <a:cs typeface="Courier New"/>
              </a:rPr>
              <a:t>stmt.executeQuery(“SELECT id FROM Customer”);  while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(rs.next())	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//process the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results</a:t>
            </a:r>
            <a:endParaRPr sz="1000">
              <a:latin typeface="Courier New"/>
              <a:cs typeface="Courier New"/>
            </a:endParaRPr>
          </a:p>
          <a:p>
            <a:pPr marL="2406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System.out.println(“Employee ID: “+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rs.getInt(“id”));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89" y="1799310"/>
            <a:ext cx="6158230" cy="78168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  <a:tabLst>
                <a:tab pos="544830" algn="l"/>
              </a:tabLst>
            </a:pPr>
            <a:r>
              <a:rPr sz="1000" spc="-5" dirty="0">
                <a:latin typeface="Courier New"/>
                <a:cs typeface="Courier New"/>
              </a:rPr>
              <a:t>17.	}</a:t>
            </a:r>
            <a:endParaRPr sz="1000" dirty="0">
              <a:latin typeface="Courier New"/>
              <a:cs typeface="Courier New"/>
            </a:endParaRPr>
          </a:p>
          <a:p>
            <a:pPr marL="316865" indent="-304800">
              <a:lnSpc>
                <a:spcPts val="1055"/>
              </a:lnSpc>
              <a:buAutoNum type="arabicPeriod" startAt="18"/>
              <a:tabLst>
                <a:tab pos="317500" algn="l"/>
              </a:tabLst>
            </a:pPr>
            <a:r>
              <a:rPr sz="1000" spc="-5" dirty="0">
                <a:latin typeface="Courier New"/>
                <a:cs typeface="Courier New"/>
              </a:rPr>
              <a:t>} catch (Exception </a:t>
            </a:r>
            <a:r>
              <a:rPr sz="1000" dirty="0">
                <a:latin typeface="Courier New"/>
                <a:cs typeface="Courier New"/>
              </a:rPr>
              <a:t>e)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621665" indent="-609600">
              <a:lnSpc>
                <a:spcPts val="1055"/>
              </a:lnSpc>
              <a:buAutoNum type="arabicPeriod" startAt="18"/>
              <a:tabLst>
                <a:tab pos="621665" algn="l"/>
                <a:tab pos="622300" algn="l"/>
              </a:tabLst>
            </a:pPr>
            <a:r>
              <a:rPr sz="1000" spc="-5" dirty="0">
                <a:latin typeface="Courier New"/>
                <a:cs typeface="Courier New"/>
              </a:rPr>
              <a:t>System.out.println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(“Error”);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20.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 dirty="0">
              <a:latin typeface="Arial"/>
              <a:cs typeface="Arial"/>
            </a:endParaRPr>
          </a:p>
          <a:p>
            <a:pPr marL="83185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 dirty="0">
              <a:latin typeface="Arial"/>
              <a:cs typeface="Arial"/>
            </a:endParaRPr>
          </a:p>
          <a:p>
            <a:pPr marL="83185">
              <a:lnSpc>
                <a:spcPts val="113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dbURL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5" dirty="0">
                <a:latin typeface="Courier New"/>
                <a:cs typeface="Courier New"/>
              </a:rPr>
              <a:t>userName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exists.</a:t>
            </a:r>
            <a:endParaRPr sz="1000" dirty="0">
              <a:latin typeface="Arial"/>
              <a:cs typeface="Arial"/>
            </a:endParaRPr>
          </a:p>
          <a:p>
            <a:pPr marL="12700" marR="5080" indent="70485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Employee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Customer</a:t>
            </a:r>
            <a:r>
              <a:rPr sz="1000" spc="-5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tables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available and </a:t>
            </a:r>
            <a:r>
              <a:rPr sz="1000" spc="-5" dirty="0">
                <a:latin typeface="Arial"/>
                <a:cs typeface="Arial"/>
              </a:rPr>
              <a:t>each table </a:t>
            </a:r>
            <a:r>
              <a:rPr sz="1000" spc="-10" dirty="0">
                <a:latin typeface="Arial"/>
                <a:cs typeface="Arial"/>
              </a:rPr>
              <a:t>has </a:t>
            </a:r>
            <a:r>
              <a:rPr sz="1000" spc="-5" dirty="0">
                <a:latin typeface="Arial"/>
                <a:cs typeface="Arial"/>
              </a:rPr>
              <a:t>id column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a few records and the  SQL </a:t>
            </a:r>
            <a:r>
              <a:rPr sz="1000" spc="-10" dirty="0">
                <a:latin typeface="Arial"/>
                <a:cs typeface="Arial"/>
              </a:rPr>
              <a:t>queries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valid.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075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 result of compiling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executing </a:t>
            </a:r>
            <a:r>
              <a:rPr sz="1000" spc="-10" dirty="0">
                <a:latin typeface="Arial"/>
                <a:cs typeface="Arial"/>
              </a:rPr>
              <a:t>this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employee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IDs.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dirty="0">
                <a:latin typeface="Arial"/>
                <a:cs typeface="Arial"/>
              </a:rPr>
              <a:t>customer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IDs.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Error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compilation fails </a:t>
            </a:r>
            <a:r>
              <a:rPr sz="1000" spc="-10" dirty="0">
                <a:latin typeface="Arial"/>
                <a:cs typeface="Arial"/>
              </a:rPr>
              <a:t>on line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13.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2700" marR="502920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 </a:t>
            </a:r>
          </a:p>
          <a:p>
            <a:pPr marL="12700" marR="50292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54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Arial"/>
              <a:cs typeface="Arial"/>
            </a:endParaRPr>
          </a:p>
          <a:p>
            <a:pPr marL="12700" marR="270954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List&lt;Integer&gt; codes = Arrays.asList (10, </a:t>
            </a:r>
            <a:r>
              <a:rPr sz="1000" spc="-10" dirty="0">
                <a:latin typeface="Courier New"/>
                <a:cs typeface="Courier New"/>
              </a:rPr>
              <a:t>20);  </a:t>
            </a:r>
            <a:r>
              <a:rPr sz="1000" spc="-5" dirty="0">
                <a:latin typeface="Courier New"/>
                <a:cs typeface="Courier New"/>
              </a:rPr>
              <a:t>UnaryOperator&lt;Double&gt; uo = s -&gt; s </a:t>
            </a:r>
            <a:r>
              <a:rPr sz="1000" spc="-10" dirty="0">
                <a:latin typeface="Courier New"/>
                <a:cs typeface="Courier New"/>
              </a:rPr>
              <a:t>+10.0;  </a:t>
            </a:r>
            <a:r>
              <a:rPr sz="1000" spc="-5" dirty="0">
                <a:latin typeface="Courier New"/>
                <a:cs typeface="Courier New"/>
              </a:rPr>
              <a:t>codes.replaceAll(uo);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035"/>
              </a:lnSpc>
            </a:pPr>
            <a:r>
              <a:rPr sz="1000" spc="-5" dirty="0">
                <a:latin typeface="Courier New"/>
                <a:cs typeface="Courier New"/>
              </a:rPr>
              <a:t>codes.forEach(c -&gt;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System.out.println(c));</a:t>
            </a:r>
            <a:endParaRPr sz="1000" dirty="0">
              <a:latin typeface="Courier New"/>
              <a:cs typeface="Courier New"/>
            </a:endParaRPr>
          </a:p>
          <a:p>
            <a:pPr marL="12700" marR="5083175">
              <a:lnSpc>
                <a:spcPts val="2400"/>
              </a:lnSpc>
              <a:spcBef>
                <a:spcPts val="14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 marL="12700" marR="5083175">
              <a:lnSpc>
                <a:spcPts val="2400"/>
              </a:lnSpc>
            </a:pPr>
            <a:r>
              <a:rPr sz="1000" spc="-10" dirty="0">
                <a:latin typeface="Arial"/>
                <a:cs typeface="Arial"/>
              </a:rPr>
              <a:t>A. </a:t>
            </a:r>
            <a:r>
              <a:rPr sz="1000" spc="-5" dirty="0">
                <a:latin typeface="Arial"/>
                <a:cs typeface="Arial"/>
              </a:rPr>
              <a:t> 20.0</a:t>
            </a:r>
            <a:endParaRPr sz="1000" dirty="0">
              <a:latin typeface="Arial"/>
              <a:cs typeface="Arial"/>
            </a:endParaRPr>
          </a:p>
          <a:p>
            <a:pPr marR="5692140" algn="r">
              <a:lnSpc>
                <a:spcPts val="825"/>
              </a:lnSpc>
            </a:pP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.0</a:t>
            </a:r>
            <a:endParaRPr sz="1000" dirty="0">
              <a:latin typeface="Arial"/>
              <a:cs typeface="Arial"/>
            </a:endParaRPr>
          </a:p>
          <a:p>
            <a:pPr marR="5692140" algn="r">
              <a:lnSpc>
                <a:spcPts val="1150"/>
              </a:lnSpc>
              <a:spcBef>
                <a:spcPts val="195"/>
              </a:spcBef>
            </a:pPr>
            <a:r>
              <a:rPr sz="1000" spc="-10" dirty="0">
                <a:latin typeface="Arial"/>
                <a:cs typeface="Arial"/>
              </a:rPr>
              <a:t>B. </a:t>
            </a:r>
            <a:r>
              <a:rPr sz="1000" spc="-5" dirty="0">
                <a:latin typeface="Arial"/>
                <a:cs typeface="Arial"/>
              </a:rPr>
              <a:t> 10.0</a:t>
            </a:r>
            <a:endParaRPr sz="1000" dirty="0">
              <a:latin typeface="Arial"/>
              <a:cs typeface="Arial"/>
            </a:endParaRPr>
          </a:p>
          <a:p>
            <a:pPr marR="5692140" algn="r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.0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NumberFormatException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12700" marR="502920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55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866686"/>
            <a:ext cx="6044565" cy="72612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3814445" indent="-304800">
              <a:lnSpc>
                <a:spcPts val="1060"/>
              </a:lnSpc>
              <a:spcBef>
                <a:spcPts val="245"/>
              </a:spcBef>
              <a:tabLst>
                <a:tab pos="1840864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Customer	{  private String fName;  private String lName;  private static int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count;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0"/>
              </a:lnSpc>
            </a:pPr>
            <a:r>
              <a:rPr sz="1000" spc="-5" dirty="0">
                <a:latin typeface="Courier New"/>
                <a:cs typeface="Courier New"/>
              </a:rPr>
              <a:t>public customer (String first, String last) {fName = first, lName =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++count;}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  <a:tabLst>
                <a:tab pos="926465" algn="l"/>
                <a:tab pos="1154430" algn="l"/>
                <a:tab pos="2069464" algn="l"/>
              </a:tabLst>
            </a:pPr>
            <a:r>
              <a:rPr sz="1000" spc="-5" dirty="0">
                <a:latin typeface="Courier New"/>
                <a:cs typeface="Courier New"/>
              </a:rPr>
              <a:t>static	{	count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dirty="0">
                <a:latin typeface="Courier New"/>
                <a:cs typeface="Courier New"/>
              </a:rPr>
              <a:t> 0;	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  <a:tabLst>
                <a:tab pos="2602865" algn="l"/>
              </a:tabLst>
            </a:pPr>
            <a:r>
              <a:rPr sz="1000" spc="-5" dirty="0">
                <a:latin typeface="Courier New"/>
                <a:cs typeface="Courier New"/>
              </a:rPr>
              <a:t>public static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getCount()	{return count;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  <a:spcBef>
                <a:spcPts val="960"/>
              </a:spcBef>
              <a:tabLst>
                <a:tab pos="1459865" algn="l"/>
              </a:tabLst>
            </a:pPr>
            <a:r>
              <a:rPr sz="1000" spc="-5" dirty="0">
                <a:latin typeface="Courier New"/>
                <a:cs typeface="Courier New"/>
              </a:rPr>
              <a:t>public 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App	{</a:t>
            </a:r>
            <a:endParaRPr sz="1000">
              <a:latin typeface="Courier New"/>
              <a:cs typeface="Courier New"/>
            </a:endParaRPr>
          </a:p>
          <a:p>
            <a:pPr marL="621665" marR="1757045" indent="-305435">
              <a:lnSpc>
                <a:spcPts val="1060"/>
              </a:lnSpc>
              <a:spcBef>
                <a:spcPts val="80"/>
              </a:spcBef>
              <a:tabLst>
                <a:tab pos="3592829" algn="l"/>
              </a:tabLst>
            </a:pPr>
            <a:r>
              <a:rPr sz="1000" spc="-5" dirty="0">
                <a:latin typeface="Courier New"/>
                <a:cs typeface="Courier New"/>
              </a:rPr>
              <a:t>public static void main (String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[]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args)	{  </a:t>
            </a:r>
            <a:r>
              <a:rPr sz="1000" spc="-10" dirty="0">
                <a:latin typeface="Courier New"/>
                <a:cs typeface="Courier New"/>
              </a:rPr>
              <a:t>Customer </a:t>
            </a:r>
            <a:r>
              <a:rPr sz="1000" spc="-5" dirty="0">
                <a:latin typeface="Courier New"/>
                <a:cs typeface="Courier New"/>
              </a:rPr>
              <a:t>c1 = new Customer(“Larry”, “Smith”);  </a:t>
            </a:r>
            <a:r>
              <a:rPr sz="1000" spc="-10" dirty="0">
                <a:latin typeface="Courier New"/>
                <a:cs typeface="Courier New"/>
              </a:rPr>
              <a:t>Customer </a:t>
            </a:r>
            <a:r>
              <a:rPr sz="1000" spc="-5" dirty="0">
                <a:latin typeface="Courier New"/>
                <a:cs typeface="Courier New"/>
              </a:rPr>
              <a:t>c2 = new Customer(“Pedro”, “Gonzales”);  </a:t>
            </a:r>
            <a:r>
              <a:rPr sz="1000" spc="-10" dirty="0">
                <a:latin typeface="Courier New"/>
                <a:cs typeface="Courier New"/>
              </a:rPr>
              <a:t>Customer </a:t>
            </a:r>
            <a:r>
              <a:rPr sz="1000" spc="-5" dirty="0">
                <a:latin typeface="Courier New"/>
                <a:cs typeface="Courier New"/>
              </a:rPr>
              <a:t>c3 = new Customer(“Penny”, “Jones”);  </a:t>
            </a:r>
            <a:r>
              <a:rPr sz="1000" spc="-10" dirty="0">
                <a:latin typeface="Courier New"/>
                <a:cs typeface="Courier New"/>
              </a:rPr>
              <a:t>Customer </a:t>
            </a:r>
            <a:r>
              <a:rPr sz="1000" spc="-5" dirty="0">
                <a:latin typeface="Courier New"/>
                <a:cs typeface="Courier New"/>
              </a:rPr>
              <a:t>c4 = new Customer(“Lars”, “Svenson”);  c4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50"/>
              </a:lnSpc>
            </a:pPr>
            <a:r>
              <a:rPr sz="1000" spc="-5" dirty="0">
                <a:latin typeface="Courier New"/>
                <a:cs typeface="Courier New"/>
              </a:rPr>
              <a:t>c3 =</a:t>
            </a:r>
            <a:r>
              <a:rPr sz="1000" spc="-10" dirty="0">
                <a:latin typeface="Courier New"/>
                <a:cs typeface="Courier New"/>
              </a:rPr>
              <a:t> c2;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(Customer.getCount());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49155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000" spc="-5" dirty="0">
                <a:latin typeface="Courier New"/>
                <a:cs typeface="Courier New"/>
              </a:rPr>
              <a:t>Item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table</a:t>
            </a:r>
            <a:endParaRPr sz="1000">
              <a:latin typeface="Courier New"/>
              <a:cs typeface="Courier New"/>
            </a:endParaRPr>
          </a:p>
          <a:p>
            <a:pPr marL="164465" indent="-152400">
              <a:lnSpc>
                <a:spcPts val="1130"/>
              </a:lnSpc>
              <a:spcBef>
                <a:spcPts val="955"/>
              </a:spcBef>
              <a:buChar char="•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ID, INTEGER: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PK</a:t>
            </a:r>
            <a:endParaRPr sz="1000">
              <a:latin typeface="Courier New"/>
              <a:cs typeface="Courier New"/>
            </a:endParaRPr>
          </a:p>
          <a:p>
            <a:pPr marL="164465" indent="-152400">
              <a:lnSpc>
                <a:spcPts val="1055"/>
              </a:lnSpc>
              <a:buChar char="•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DESCRIP,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VARCHAR(100)</a:t>
            </a:r>
            <a:endParaRPr sz="1000">
              <a:latin typeface="Courier New"/>
              <a:cs typeface="Courier New"/>
            </a:endParaRPr>
          </a:p>
          <a:p>
            <a:pPr marL="164465" indent="-152400">
              <a:lnSpc>
                <a:spcPts val="1055"/>
              </a:lnSpc>
              <a:buChar char="•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PRICE,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REAL</a:t>
            </a:r>
            <a:endParaRPr sz="1000">
              <a:latin typeface="Courier New"/>
              <a:cs typeface="Courier New"/>
            </a:endParaRPr>
          </a:p>
          <a:p>
            <a:pPr marL="164465" indent="-152400">
              <a:lnSpc>
                <a:spcPts val="1130"/>
              </a:lnSpc>
              <a:buChar char="•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QUANTITY&lt;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INTEGER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240665" indent="-228600">
              <a:lnSpc>
                <a:spcPts val="1130"/>
              </a:lnSpc>
              <a:spcBef>
                <a:spcPts val="900"/>
              </a:spcBef>
              <a:buAutoNum type="arabicPeriod" startAt="9"/>
              <a:tabLst>
                <a:tab pos="241300" algn="l"/>
              </a:tabLst>
            </a:pPr>
            <a:r>
              <a:rPr sz="1000" spc="-5" dirty="0">
                <a:latin typeface="Courier New"/>
                <a:cs typeface="Courier New"/>
              </a:rPr>
              <a:t>try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44830" indent="-532765">
              <a:lnSpc>
                <a:spcPts val="1130"/>
              </a:lnSpc>
              <a:buAutoNum type="arabicPeriod" startAt="9"/>
              <a:tabLst>
                <a:tab pos="544830" algn="l"/>
                <a:tab pos="545465" algn="l"/>
              </a:tabLst>
            </a:pPr>
            <a:r>
              <a:rPr sz="1000" spc="-5" dirty="0">
                <a:latin typeface="Courier New"/>
                <a:cs typeface="Courier New"/>
              </a:rPr>
              <a:t>Connection conn = DriveManager.getConnection(dbURL, username,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password);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6559" y="8084311"/>
            <a:ext cx="3987800" cy="5797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89535" marR="50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String query = “Select * FROM Item WHERE ID = 110”;  Statement stmt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conn.createStatement();</a:t>
            </a:r>
            <a:endParaRPr sz="1000">
              <a:latin typeface="Courier New"/>
              <a:cs typeface="Courier New"/>
            </a:endParaRPr>
          </a:p>
          <a:p>
            <a:pPr marL="8953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ResultSet rs =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stmt.executeQuery(query);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  <a:tabLst>
                <a:tab pos="1460500" algn="l"/>
              </a:tabLst>
            </a:pPr>
            <a:r>
              <a:rPr sz="1000" spc="-5" dirty="0">
                <a:latin typeface="Courier New"/>
                <a:cs typeface="Courier New"/>
              </a:rPr>
              <a:t>while(rs.next())	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1732" y="8620773"/>
            <a:ext cx="398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4265" algn="l"/>
              </a:tabLst>
            </a:pPr>
            <a:r>
              <a:rPr sz="1000" spc="-5" dirty="0">
                <a:latin typeface="Courier New"/>
                <a:cs typeface="Courier New"/>
              </a:rPr>
              <a:t>System.out.println(“ID:	“ +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rs.getInt(“Id”));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1732" y="8754849"/>
            <a:ext cx="4978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1000" spc="-5" dirty="0">
                <a:latin typeface="Courier New"/>
                <a:cs typeface="Courier New"/>
              </a:rPr>
              <a:t>System.out.println(“Description:	“ +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rs.getString(“Descrip”));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89" y="8084311"/>
            <a:ext cx="254000" cy="111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11.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12.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13.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14.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15.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16.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17.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18.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1732" y="8888930"/>
            <a:ext cx="2235200" cy="3117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88265" marR="5080" indent="-7620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System.out.println(“Price:  System.out.println(Quantity: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2181" y="8888930"/>
            <a:ext cx="2312035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“ +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rs.getDouble(“Price”));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“ +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rs.getInt(“Quantity”));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6174105" cy="82778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  <a:tabLst>
                <a:tab pos="544830" algn="l"/>
              </a:tabLst>
            </a:pPr>
            <a:r>
              <a:rPr sz="1000" spc="-5" dirty="0">
                <a:latin typeface="Courier New"/>
                <a:cs typeface="Courier New"/>
              </a:rPr>
              <a:t>19.	}</a:t>
            </a:r>
            <a:endParaRPr sz="1000">
              <a:latin typeface="Courier New"/>
              <a:cs typeface="Courier New"/>
            </a:endParaRPr>
          </a:p>
          <a:p>
            <a:pPr marL="316865" indent="-304800">
              <a:lnSpc>
                <a:spcPts val="1055"/>
              </a:lnSpc>
              <a:buAutoNum type="arabicPeriod" startAt="20"/>
              <a:tabLst>
                <a:tab pos="317500" algn="l"/>
                <a:tab pos="2373630" algn="l"/>
              </a:tabLst>
            </a:pPr>
            <a:r>
              <a:rPr sz="1000" spc="-5" dirty="0">
                <a:latin typeface="Courier New"/>
                <a:cs typeface="Courier New"/>
              </a:rPr>
              <a:t>} catch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(SQLException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se)	{</a:t>
            </a:r>
            <a:endParaRPr sz="1000">
              <a:latin typeface="Courier New"/>
              <a:cs typeface="Courier New"/>
            </a:endParaRPr>
          </a:p>
          <a:p>
            <a:pPr marL="621665" indent="-609600">
              <a:lnSpc>
                <a:spcPts val="1055"/>
              </a:lnSpc>
              <a:buAutoNum type="arabicPeriod" startAt="20"/>
              <a:tabLst>
                <a:tab pos="621665" algn="l"/>
                <a:tab pos="622300" algn="l"/>
              </a:tabLst>
            </a:pPr>
            <a:r>
              <a:rPr sz="1000" spc="-5" dirty="0">
                <a:latin typeface="Courier New"/>
                <a:cs typeface="Courier New"/>
              </a:rPr>
              <a:t>System.out.println(“Error”);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22.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>
              <a:latin typeface="Arial"/>
              <a:cs typeface="Arial"/>
            </a:endParaRPr>
          </a:p>
          <a:p>
            <a:pPr marL="152400" marR="929005">
              <a:lnSpc>
                <a:spcPts val="1160"/>
              </a:lnSpc>
              <a:spcBef>
                <a:spcPts val="20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dbURL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5" dirty="0">
                <a:latin typeface="Courier New"/>
                <a:cs typeface="Courier New"/>
              </a:rPr>
              <a:t>userName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 </a:t>
            </a:r>
            <a:r>
              <a:rPr sz="1000" spc="-5" dirty="0">
                <a:latin typeface="Arial"/>
                <a:cs typeface="Arial"/>
              </a:rPr>
              <a:t>exists. 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SQL </a:t>
            </a:r>
            <a:r>
              <a:rPr sz="1000" spc="-10" dirty="0">
                <a:latin typeface="Arial"/>
                <a:cs typeface="Arial"/>
              </a:rPr>
              <a:t>query is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valid.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exception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Compilation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fails.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Error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information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Arial"/>
                <a:cs typeface="Arial"/>
              </a:rPr>
              <a:t>Item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110.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504507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316865" marR="3867785" indent="-304800">
              <a:lnSpc>
                <a:spcPts val="1060"/>
              </a:lnSpc>
              <a:tabLst>
                <a:tab pos="2221230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W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rke</a:t>
            </a:r>
            <a:r>
              <a:rPr sz="1000" spc="-5" dirty="0">
                <a:latin typeface="Courier New"/>
                <a:cs typeface="Courier New"/>
              </a:rPr>
              <a:t>r </a:t>
            </a:r>
            <a:r>
              <a:rPr sz="1000" spc="-10" dirty="0">
                <a:latin typeface="Courier New"/>
                <a:cs typeface="Courier New"/>
              </a:rPr>
              <a:t>ex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end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Th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ea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CyclicBarrier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cb;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public Worker(CyclicBarrier cb) { this.cb = cb;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 marR="4248150" indent="-305435">
              <a:lnSpc>
                <a:spcPts val="1060"/>
              </a:lnSpc>
              <a:spcBef>
                <a:spcPts val="80"/>
              </a:spcBef>
              <a:tabLst>
                <a:tab pos="1002665" algn="l"/>
                <a:tab pos="1840864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voi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ru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spc="-10" dirty="0">
                <a:latin typeface="Courier New"/>
                <a:cs typeface="Courier New"/>
              </a:rPr>
              <a:t>(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try	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cb.await();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System.out.println(“Worker…”);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  <a:tabLst>
                <a:tab pos="2450465" algn="l"/>
                <a:tab pos="2679065" algn="l"/>
              </a:tabLst>
            </a:pPr>
            <a:r>
              <a:rPr sz="1000" spc="-5" dirty="0">
                <a:latin typeface="Courier New"/>
                <a:cs typeface="Courier New"/>
              </a:rPr>
              <a:t>} catch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(Exception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ex)	{	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 marR="2648585" indent="-304800">
              <a:lnSpc>
                <a:spcPts val="1060"/>
              </a:lnSpc>
              <a:spcBef>
                <a:spcPts val="80"/>
              </a:spcBef>
              <a:tabLst>
                <a:tab pos="1917064" algn="l"/>
                <a:tab pos="2830830" algn="l"/>
              </a:tabLst>
            </a:pPr>
            <a:r>
              <a:rPr sz="1000" spc="-5" dirty="0">
                <a:latin typeface="Courier New"/>
                <a:cs typeface="Courier New"/>
              </a:rPr>
              <a:t>class Master implements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Runnable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	//line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  </a:t>
            </a:r>
            <a:r>
              <a:rPr sz="1000" spc="-5" dirty="0">
                <a:latin typeface="Courier New"/>
                <a:cs typeface="Courier New"/>
              </a:rPr>
              <a:t>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System.out.println(“Master…”);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Master master = new Master();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  <a:p>
            <a:pPr marL="12700" marR="379158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Worker worker = new Worker(cb);  </a:t>
            </a:r>
            <a:r>
              <a:rPr sz="1000" spc="-10" dirty="0">
                <a:latin typeface="Courier New"/>
                <a:cs typeface="Courier New"/>
              </a:rPr>
              <a:t>worker.start();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ts val="1160"/>
              </a:lnSpc>
            </a:pPr>
            <a:r>
              <a:rPr sz="1000" spc="-10" dirty="0">
                <a:latin typeface="Arial"/>
                <a:cs typeface="Arial"/>
              </a:rPr>
              <a:t>You have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been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asked</a:t>
            </a:r>
            <a:r>
              <a:rPr sz="1000" spc="-5" dirty="0">
                <a:latin typeface="Arial"/>
                <a:cs typeface="Arial"/>
              </a:rPr>
              <a:t> to ensure that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both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Worker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Master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executed.  </a:t>
            </a: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modification meets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requirement?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insert </a:t>
            </a:r>
            <a:r>
              <a:rPr sz="1000" spc="-5" dirty="0">
                <a:latin typeface="Courier New"/>
                <a:cs typeface="Courier New"/>
              </a:rPr>
              <a:t>CyclicBarrier cb = new CyclicBarrier(2,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master);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insert </a:t>
            </a:r>
            <a:r>
              <a:rPr sz="1000" spc="-5" dirty="0">
                <a:latin typeface="Courier New"/>
                <a:cs typeface="Courier New"/>
              </a:rPr>
              <a:t>CyclicBarrier cb = new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CyclicBarrier(1);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insert </a:t>
            </a:r>
            <a:r>
              <a:rPr sz="1000" spc="-5" dirty="0">
                <a:latin typeface="Courier New"/>
                <a:cs typeface="Courier New"/>
              </a:rPr>
              <a:t>CyclicBarrier cb = new CyclicBarrier(1,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master);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insert </a:t>
            </a:r>
            <a:r>
              <a:rPr sz="1000" spc="-5" dirty="0">
                <a:latin typeface="Courier New"/>
                <a:cs typeface="Courier New"/>
              </a:rPr>
              <a:t>CyclicBarrier cb = new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CyclicBarrier(master);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89" y="744740"/>
            <a:ext cx="4648200" cy="8516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88900" marR="3442970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58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88900" marR="55880">
              <a:lnSpc>
                <a:spcPts val="1060"/>
              </a:lnSpc>
              <a:tabLst>
                <a:tab pos="3440429" algn="l"/>
                <a:tab pos="3898265" algn="l"/>
              </a:tabLst>
            </a:pPr>
            <a:r>
              <a:rPr sz="1000" spc="-5" dirty="0">
                <a:latin typeface="Courier New"/>
                <a:cs typeface="Courier New"/>
              </a:rPr>
              <a:t>String str = “Java is a programming language”;  ToIntFunction&lt;String&gt; indexVal = str:</a:t>
            </a:r>
            <a:r>
              <a:rPr sz="1000" spc="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indexOf;	</a:t>
            </a: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  </a:t>
            </a:r>
            <a:r>
              <a:rPr sz="1000" spc="-5" dirty="0">
                <a:latin typeface="Courier New"/>
                <a:cs typeface="Courier New"/>
              </a:rPr>
              <a:t>int x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indexVal.applyAsInt(“Java”);	//line </a:t>
            </a:r>
            <a:r>
              <a:rPr sz="1000" spc="-10" dirty="0">
                <a:latin typeface="Courier New"/>
                <a:cs typeface="Courier New"/>
              </a:rPr>
              <a:t>n2  </a:t>
            </a:r>
            <a:r>
              <a:rPr sz="1000" spc="-5" dirty="0">
                <a:latin typeface="Courier New"/>
                <a:cs typeface="Courier New"/>
              </a:rPr>
              <a:t>System.out.println(x);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88900" marR="3449954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59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88900" marR="558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List&lt;String&gt; codes = Arrays.asList (“DOC”, “MPEG”, “JPEG”);  codes.forEach (c -&gt; System.out.print(c + “ </a:t>
            </a:r>
            <a:r>
              <a:rPr sz="1000" spc="-10" dirty="0">
                <a:latin typeface="Courier New"/>
                <a:cs typeface="Courier New"/>
              </a:rPr>
              <a:t>“));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String fmt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codes.stream()</a:t>
            </a:r>
            <a:endParaRPr sz="1000">
              <a:latin typeface="Courier New"/>
              <a:cs typeface="Courier New"/>
            </a:endParaRPr>
          </a:p>
          <a:p>
            <a:pPr marL="393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 (s-&gt; s.contains (“PEG”))</a:t>
            </a:r>
            <a:endParaRPr sz="1000">
              <a:latin typeface="Courier New"/>
              <a:cs typeface="Courier New"/>
            </a:endParaRPr>
          </a:p>
          <a:p>
            <a:pPr marL="88900" marR="1884045" indent="30416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.reduce((s, t) -&gt; s + t).get();  System.out.println(“\n” +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fmt);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288290" marR="3361054" indent="-200025">
              <a:lnSpc>
                <a:spcPts val="1060"/>
              </a:lnSpc>
              <a:spcBef>
                <a:spcPts val="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DOC MPEG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JPEG  MPEGJPEG</a:t>
            </a:r>
            <a:endParaRPr sz="1000">
              <a:latin typeface="Courier New"/>
              <a:cs typeface="Courier New"/>
            </a:endParaRPr>
          </a:p>
          <a:p>
            <a:pPr marL="288290" marR="305562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DOC MPEG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MPEGJPEG  MPEGMPEGJPEG</a:t>
            </a:r>
            <a:endParaRPr sz="1000">
              <a:latin typeface="Courier New"/>
              <a:cs typeface="Courier New"/>
            </a:endParaRPr>
          </a:p>
          <a:p>
            <a:pPr marL="288290" marR="3742054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MPEGJPEG  MPEGJPEG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23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java.util.NoSuchElementException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88900" marR="3449954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389" y="866686"/>
            <a:ext cx="6412230" cy="82607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03200" marR="1553845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List&lt;String&gt; nL = Arrays.asList(“Jim”, “John”, “Jeff”);  Function&lt;String, </a:t>
            </a:r>
            <a:r>
              <a:rPr sz="1000" spc="-10" dirty="0">
                <a:latin typeface="Courier New"/>
                <a:cs typeface="Courier New"/>
              </a:rPr>
              <a:t>String&gt; </a:t>
            </a:r>
            <a:r>
              <a:rPr sz="1000" spc="-5" dirty="0">
                <a:latin typeface="Courier New"/>
                <a:cs typeface="Courier New"/>
              </a:rPr>
              <a:t>funVal = s -&gt; “Hello : “.contact(s);  nL.Stream()</a:t>
            </a:r>
            <a:endParaRPr sz="1000">
              <a:latin typeface="Courier New"/>
              <a:cs typeface="Courier New"/>
            </a:endParaRPr>
          </a:p>
          <a:p>
            <a:pPr marL="5073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.map(funVal)</a:t>
            </a:r>
            <a:endParaRPr sz="1000">
              <a:latin typeface="Courier New"/>
              <a:cs typeface="Courier New"/>
            </a:endParaRPr>
          </a:p>
          <a:p>
            <a:pPr marL="5073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.peek(System.out::print);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402590" indent="-200025">
              <a:lnSpc>
                <a:spcPct val="100000"/>
              </a:lnSpc>
              <a:buFont typeface="Arial"/>
              <a:buAutoNum type="alphaUcPeriod"/>
              <a:tabLst>
                <a:tab pos="403225" algn="l"/>
              </a:tabLst>
            </a:pPr>
            <a:r>
              <a:rPr sz="1000" spc="-5" dirty="0">
                <a:latin typeface="Courier New"/>
                <a:cs typeface="Courier New"/>
              </a:rPr>
              <a:t>Hello : Jim Hello : John Hello :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Jeff</a:t>
            </a:r>
            <a:endParaRPr sz="1000">
              <a:latin typeface="Courier New"/>
              <a:cs typeface="Courier New"/>
            </a:endParaRPr>
          </a:p>
          <a:p>
            <a:pPr marL="402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403225" algn="l"/>
              </a:tabLst>
            </a:pPr>
            <a:r>
              <a:rPr sz="1000" spc="-5" dirty="0">
                <a:latin typeface="Courier New"/>
                <a:cs typeface="Courier New"/>
              </a:rPr>
              <a:t>Jim John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Jeff</a:t>
            </a:r>
            <a:endParaRPr sz="1000">
              <a:latin typeface="Courier New"/>
              <a:cs typeface="Courier New"/>
            </a:endParaRPr>
          </a:p>
          <a:p>
            <a:pPr marL="4025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4032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>
              <a:latin typeface="Arial"/>
              <a:cs typeface="Arial"/>
            </a:endParaRPr>
          </a:p>
          <a:p>
            <a:pPr marL="4025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032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203200" marR="50933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032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61</a:t>
            </a:r>
            <a:endParaRPr sz="1000">
              <a:latin typeface="Arial"/>
              <a:cs typeface="Arial"/>
            </a:endParaRPr>
          </a:p>
          <a:p>
            <a:pPr marL="203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203200">
              <a:lnSpc>
                <a:spcPts val="1130"/>
              </a:lnSpc>
              <a:spcBef>
                <a:spcPts val="900"/>
              </a:spcBef>
              <a:tabLst>
                <a:tab pos="30975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interface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Moveable&lt;Integer&gt;	{</a:t>
            </a:r>
            <a:endParaRPr sz="1000">
              <a:latin typeface="Courier New"/>
              <a:cs typeface="Courier New"/>
            </a:endParaRPr>
          </a:p>
          <a:p>
            <a:pPr marL="507365" marR="1066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default void walk (Integer distance) {System.out.println(“Walking”);)  public void run(Integer distance);</a:t>
            </a:r>
            <a:endParaRPr sz="1000">
              <a:latin typeface="Courier New"/>
              <a:cs typeface="Courier New"/>
            </a:endParaRPr>
          </a:p>
          <a:p>
            <a:pPr marL="2032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02590" indent="-200025">
              <a:lnSpc>
                <a:spcPts val="1130"/>
              </a:lnSpc>
              <a:buFont typeface="Arial"/>
              <a:buAutoNum type="alphaUcPeriod"/>
              <a:tabLst>
                <a:tab pos="403225" algn="l"/>
              </a:tabLst>
            </a:pPr>
            <a:r>
              <a:rPr sz="1000" spc="-10" dirty="0">
                <a:latin typeface="Courier New"/>
                <a:cs typeface="Courier New"/>
              </a:rPr>
              <a:t>Moveable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can </a:t>
            </a:r>
            <a:r>
              <a:rPr sz="1000" spc="-10" dirty="0">
                <a:latin typeface="Arial"/>
                <a:cs typeface="Arial"/>
              </a:rPr>
              <a:t>be </a:t>
            </a:r>
            <a:r>
              <a:rPr sz="1000" spc="-5" dirty="0">
                <a:latin typeface="Arial"/>
                <a:cs typeface="Arial"/>
              </a:rPr>
              <a:t>used </a:t>
            </a:r>
            <a:r>
              <a:rPr sz="1000" spc="-10" dirty="0">
                <a:latin typeface="Arial"/>
                <a:cs typeface="Arial"/>
              </a:rPr>
              <a:t>as below:</a:t>
            </a:r>
            <a:endParaRPr sz="1000">
              <a:latin typeface="Arial"/>
              <a:cs typeface="Arial"/>
            </a:endParaRPr>
          </a:p>
          <a:p>
            <a:pPr marL="402590" marR="896619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Moveable&lt;Integer&gt; animal = n - &gt; System.out.println(“Running” + </a:t>
            </a:r>
            <a:r>
              <a:rPr sz="1000" spc="-10" dirty="0">
                <a:latin typeface="Courier New"/>
                <a:cs typeface="Courier New"/>
              </a:rPr>
              <a:t>n);  animal.run(100);</a:t>
            </a:r>
            <a:endParaRPr sz="1000">
              <a:latin typeface="Courier New"/>
              <a:cs typeface="Courier New"/>
            </a:endParaRPr>
          </a:p>
          <a:p>
            <a:pPr marL="402590">
              <a:lnSpc>
                <a:spcPts val="1040"/>
              </a:lnSpc>
            </a:pPr>
            <a:r>
              <a:rPr sz="1000" spc="-10" dirty="0">
                <a:latin typeface="Courier New"/>
                <a:cs typeface="Courier New"/>
              </a:rPr>
              <a:t>animal.walk(20);</a:t>
            </a:r>
            <a:endParaRPr sz="1000">
              <a:latin typeface="Courier New"/>
              <a:cs typeface="Courier New"/>
            </a:endParaRPr>
          </a:p>
          <a:p>
            <a:pPr marL="402590" marR="2954655" indent="-200025">
              <a:lnSpc>
                <a:spcPts val="1060"/>
              </a:lnSpc>
              <a:spcBef>
                <a:spcPts val="405"/>
              </a:spcBef>
              <a:buFont typeface="Arial"/>
              <a:buAutoNum type="alphaUcPeriod" startAt="2"/>
              <a:tabLst>
                <a:tab pos="403225" algn="l"/>
              </a:tabLst>
            </a:pPr>
            <a:r>
              <a:rPr sz="1000" spc="-10" dirty="0">
                <a:latin typeface="Courier New"/>
                <a:cs typeface="Courier New"/>
              </a:rPr>
              <a:t>Moveable </a:t>
            </a:r>
            <a:r>
              <a:rPr sz="1000" spc="-5" dirty="0">
                <a:latin typeface="Arial"/>
                <a:cs typeface="Arial"/>
              </a:rPr>
              <a:t>can </a:t>
            </a:r>
            <a:r>
              <a:rPr sz="1000" spc="-10" dirty="0">
                <a:latin typeface="Arial"/>
                <a:cs typeface="Arial"/>
              </a:rPr>
              <a:t>be </a:t>
            </a:r>
            <a:r>
              <a:rPr sz="1000" spc="-5" dirty="0">
                <a:latin typeface="Arial"/>
                <a:cs typeface="Arial"/>
              </a:rPr>
              <a:t>used </a:t>
            </a:r>
            <a:r>
              <a:rPr sz="1000" spc="-10" dirty="0">
                <a:latin typeface="Arial"/>
                <a:cs typeface="Arial"/>
              </a:rPr>
              <a:t>as below:  </a:t>
            </a:r>
            <a:r>
              <a:rPr sz="1000" spc="-5" dirty="0">
                <a:latin typeface="Courier New"/>
                <a:cs typeface="Courier New"/>
              </a:rPr>
              <a:t>Moveable&lt;Integer&gt; animal = n - &gt; n + </a:t>
            </a:r>
            <a:r>
              <a:rPr sz="1000" spc="-10" dirty="0">
                <a:latin typeface="Courier New"/>
                <a:cs typeface="Courier New"/>
              </a:rPr>
              <a:t>10;  animal.run(100);</a:t>
            </a:r>
            <a:endParaRPr sz="1000">
              <a:latin typeface="Courier New"/>
              <a:cs typeface="Courier New"/>
            </a:endParaRPr>
          </a:p>
          <a:p>
            <a:pPr marL="402590">
              <a:lnSpc>
                <a:spcPts val="1035"/>
              </a:lnSpc>
            </a:pPr>
            <a:r>
              <a:rPr sz="1000" spc="-10" dirty="0">
                <a:latin typeface="Courier New"/>
                <a:cs typeface="Courier New"/>
              </a:rPr>
              <a:t>animal.walk(20);</a:t>
            </a:r>
            <a:endParaRPr sz="1000">
              <a:latin typeface="Courier New"/>
              <a:cs typeface="Courier New"/>
            </a:endParaRPr>
          </a:p>
          <a:p>
            <a:pPr marL="402590" indent="-200025">
              <a:lnSpc>
                <a:spcPts val="1130"/>
              </a:lnSpc>
              <a:spcBef>
                <a:spcPts val="250"/>
              </a:spcBef>
              <a:buFont typeface="Arial"/>
              <a:buAutoNum type="alphaUcPeriod" startAt="3"/>
              <a:tabLst>
                <a:tab pos="403225" algn="l"/>
              </a:tabLst>
            </a:pPr>
            <a:r>
              <a:rPr sz="1000" spc="-10" dirty="0">
                <a:latin typeface="Courier New"/>
                <a:cs typeface="Courier New"/>
              </a:rPr>
              <a:t>Moveable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can </a:t>
            </a:r>
            <a:r>
              <a:rPr sz="1000" spc="-10" dirty="0">
                <a:latin typeface="Arial"/>
                <a:cs typeface="Arial"/>
              </a:rPr>
              <a:t>be </a:t>
            </a:r>
            <a:r>
              <a:rPr sz="1000" spc="-5" dirty="0">
                <a:latin typeface="Arial"/>
                <a:cs typeface="Arial"/>
              </a:rPr>
              <a:t>used </a:t>
            </a:r>
            <a:r>
              <a:rPr sz="1000" spc="-10" dirty="0">
                <a:latin typeface="Arial"/>
                <a:cs typeface="Arial"/>
              </a:rPr>
              <a:t>as below:</a:t>
            </a:r>
            <a:endParaRPr sz="1000">
              <a:latin typeface="Arial"/>
              <a:cs typeface="Arial"/>
            </a:endParaRPr>
          </a:p>
          <a:p>
            <a:pPr marL="402590" marR="2039620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Moveable </a:t>
            </a:r>
            <a:r>
              <a:rPr sz="1000" spc="-5" dirty="0">
                <a:latin typeface="Courier New"/>
                <a:cs typeface="Courier New"/>
              </a:rPr>
              <a:t>animal = (Integer n1, Integer n2) -&gt; n+ </a:t>
            </a:r>
            <a:r>
              <a:rPr sz="1000" spc="-10" dirty="0">
                <a:latin typeface="Courier New"/>
                <a:cs typeface="Courier New"/>
              </a:rPr>
              <a:t>n2;  animal.run(100);</a:t>
            </a:r>
            <a:endParaRPr sz="1000">
              <a:latin typeface="Courier New"/>
              <a:cs typeface="Courier New"/>
            </a:endParaRPr>
          </a:p>
          <a:p>
            <a:pPr marL="402590">
              <a:lnSpc>
                <a:spcPts val="1040"/>
              </a:lnSpc>
            </a:pPr>
            <a:r>
              <a:rPr sz="1000" spc="-10" dirty="0">
                <a:latin typeface="Courier New"/>
                <a:cs typeface="Courier New"/>
              </a:rPr>
              <a:t>animal.walk(20);</a:t>
            </a:r>
            <a:endParaRPr sz="1000">
              <a:latin typeface="Courier New"/>
              <a:cs typeface="Courier New"/>
            </a:endParaRPr>
          </a:p>
          <a:p>
            <a:pPr marL="402590" indent="-200025">
              <a:lnSpc>
                <a:spcPct val="100000"/>
              </a:lnSpc>
              <a:spcBef>
                <a:spcPts val="254"/>
              </a:spcBef>
              <a:buFont typeface="Arial"/>
              <a:buAutoNum type="alphaUcPeriod" startAt="4"/>
              <a:tabLst>
                <a:tab pos="403225" algn="l"/>
              </a:tabLst>
            </a:pPr>
            <a:r>
              <a:rPr sz="1000" spc="-10" dirty="0">
                <a:latin typeface="Courier New"/>
                <a:cs typeface="Courier New"/>
              </a:rPr>
              <a:t>Movable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cannot be used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a lambda expression.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203200" marR="510032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03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62</a:t>
            </a:r>
            <a:endParaRPr sz="1000">
              <a:latin typeface="Arial"/>
              <a:cs typeface="Arial"/>
            </a:endParaRPr>
          </a:p>
          <a:p>
            <a:pPr marL="2032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code blocks correctly </a:t>
            </a:r>
            <a:r>
              <a:rPr sz="1000" spc="-10" dirty="0">
                <a:latin typeface="Arial"/>
                <a:cs typeface="Arial"/>
              </a:rPr>
              <a:t>initialize </a:t>
            </a:r>
            <a:r>
              <a:rPr sz="1000" spc="-5" dirty="0">
                <a:latin typeface="Arial"/>
                <a:cs typeface="Arial"/>
              </a:rPr>
              <a:t>a Locale </a:t>
            </a:r>
            <a:r>
              <a:rPr sz="1000" spc="-10" dirty="0">
                <a:latin typeface="Arial"/>
                <a:cs typeface="Arial"/>
              </a:rPr>
              <a:t>variable? </a:t>
            </a:r>
            <a:r>
              <a:rPr sz="1000" spc="-5" dirty="0">
                <a:latin typeface="Arial"/>
                <a:cs typeface="Arial"/>
              </a:rPr>
              <a:t>(Choose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402590" indent="-200025">
              <a:lnSpc>
                <a:spcPct val="100000"/>
              </a:lnSpc>
              <a:buFont typeface="Arial"/>
              <a:buAutoNum type="alphaUcPeriod"/>
              <a:tabLst>
                <a:tab pos="403225" algn="l"/>
              </a:tabLst>
            </a:pPr>
            <a:r>
              <a:rPr sz="1000" spc="-5" dirty="0">
                <a:latin typeface="Courier New"/>
                <a:cs typeface="Courier New"/>
              </a:rPr>
              <a:t>Locale loc1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"UK";</a:t>
            </a:r>
            <a:endParaRPr sz="1000">
              <a:latin typeface="Courier New"/>
              <a:cs typeface="Courier New"/>
            </a:endParaRPr>
          </a:p>
          <a:p>
            <a:pPr marL="402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403225" algn="l"/>
              </a:tabLst>
            </a:pPr>
            <a:r>
              <a:rPr sz="1000" spc="-5" dirty="0">
                <a:latin typeface="Courier New"/>
                <a:cs typeface="Courier New"/>
              </a:rPr>
              <a:t>Locale loc2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Locale.getInstance("ru");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21334"/>
            <a:ext cx="3704590" cy="2029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5590" indent="-200025">
              <a:lnSpc>
                <a:spcPct val="100000"/>
              </a:lnSpc>
              <a:spcBef>
                <a:spcPts val="280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Locale loc3 =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Locale.getLocaleFactory("RU");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80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Locale loc4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Locale.UK;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Locale loc5 = new Locale ("ru",</a:t>
            </a:r>
            <a:r>
              <a:rPr sz="1000" spc="-10" dirty="0">
                <a:latin typeface="Courier New"/>
                <a:cs typeface="Courier New"/>
              </a:rPr>
              <a:t> "RU");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76200" marR="242760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DE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63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2840215"/>
            <a:ext cx="3606165" cy="8477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  <a:tabLst>
                <a:tab pos="1231265" algn="l"/>
              </a:tabLst>
            </a:pPr>
            <a:r>
              <a:rPr sz="1000" spc="-5" dirty="0">
                <a:latin typeface="Courier New"/>
                <a:cs typeface="Courier New"/>
              </a:rPr>
              <a:t>class FuelNotAvailException extends Exception {  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Vehicle	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  <a:tabLst>
                <a:tab pos="3516629" algn="l"/>
              </a:tabLst>
            </a:pPr>
            <a:r>
              <a:rPr sz="1000" spc="-10" dirty="0">
                <a:latin typeface="Courier New"/>
                <a:cs typeface="Courier New"/>
              </a:rPr>
              <a:t>voi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ride(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throw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dirty="0">
                <a:latin typeface="Courier New"/>
                <a:cs typeface="Courier New"/>
              </a:rPr>
              <a:t>F</a:t>
            </a:r>
            <a:r>
              <a:rPr sz="1000" spc="-10" dirty="0">
                <a:latin typeface="Courier New"/>
                <a:cs typeface="Courier New"/>
              </a:rPr>
              <a:t>uelNotA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ailExce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tio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System.out.println(“Happy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Journey!”);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344" y="2840215"/>
            <a:ext cx="78740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10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3644950"/>
            <a:ext cx="2920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0830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S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larVehi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exte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Vehi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293" y="3779037"/>
            <a:ext cx="3073400" cy="3117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7500" marR="5080" indent="-305435">
              <a:lnSpc>
                <a:spcPts val="1060"/>
              </a:lnSpc>
              <a:spcBef>
                <a:spcPts val="245"/>
              </a:spcBef>
              <a:tabLst>
                <a:tab pos="2983865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voi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rid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(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throw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xceptio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super ride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5521" y="3779037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889" y="4060990"/>
            <a:ext cx="6043930" cy="345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ts val="115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(String[] args) throws FuelNotAvailException,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865" marR="328041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Vehicle v = new SolarVehicle </a:t>
            </a:r>
            <a:r>
              <a:rPr sz="1000" spc="-10" dirty="0">
                <a:latin typeface="Courier New"/>
                <a:cs typeface="Courier New"/>
              </a:rPr>
              <a:t>();  </a:t>
            </a:r>
            <a:r>
              <a:rPr sz="1000" spc="-5" dirty="0">
                <a:latin typeface="Courier New"/>
                <a:cs typeface="Courier New"/>
              </a:rPr>
              <a:t>v.ride();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modification </a:t>
            </a:r>
            <a:r>
              <a:rPr sz="1000" spc="-10" dirty="0">
                <a:latin typeface="Arial"/>
                <a:cs typeface="Arial"/>
              </a:rPr>
              <a:t>enables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5" dirty="0">
                <a:latin typeface="Courier New"/>
                <a:cs typeface="Courier New"/>
              </a:rPr>
              <a:t>Happy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Journey!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  <a:tab pos="5345430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Courier New"/>
                <a:cs typeface="Courier New"/>
              </a:rPr>
              <a:t>public void ride()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FuelNotAvailException	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  <a:tab pos="466026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Courier New"/>
                <a:cs typeface="Courier New"/>
              </a:rPr>
              <a:t>protected void ride()</a:t>
            </a:r>
            <a:r>
              <a:rPr sz="1000" spc="-254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	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  <a:tab pos="3897629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n2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Courier New"/>
                <a:cs typeface="Courier New"/>
              </a:rPr>
              <a:t>void ride()</a:t>
            </a:r>
            <a:r>
              <a:rPr sz="1000" spc="-2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	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  <a:tab pos="5421630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n2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10" dirty="0">
                <a:latin typeface="Courier New"/>
                <a:cs typeface="Courier New"/>
              </a:rPr>
              <a:t>private </a:t>
            </a:r>
            <a:r>
              <a:rPr sz="1000" spc="-5" dirty="0">
                <a:latin typeface="Courier New"/>
                <a:cs typeface="Courier New"/>
              </a:rPr>
              <a:t>void ride()</a:t>
            </a:r>
            <a:r>
              <a:rPr sz="1000" spc="-2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FuelNotAvailException	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492188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89" y="7767319"/>
            <a:ext cx="2310765" cy="139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Emp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60"/>
              </a:spcBef>
            </a:pPr>
            <a:r>
              <a:rPr sz="1000" spc="-5" dirty="0">
                <a:latin typeface="Courier New"/>
                <a:cs typeface="Courier New"/>
              </a:rPr>
              <a:t>public class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</a:t>
            </a:r>
            <a:endParaRPr sz="1000">
              <a:latin typeface="Courier New"/>
              <a:cs typeface="Courier New"/>
            </a:endParaRPr>
          </a:p>
          <a:p>
            <a:pPr marL="316865" marR="3854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private String eName;  private Integer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eAge;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urier New"/>
              <a:cs typeface="Courier New"/>
            </a:endParaRPr>
          </a:p>
          <a:p>
            <a:pPr marL="621665" marR="5080" indent="-305435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Emp(String eN, Integer </a:t>
            </a:r>
            <a:r>
              <a:rPr sz="1000" spc="-10" dirty="0">
                <a:latin typeface="Courier New"/>
                <a:cs typeface="Courier New"/>
              </a:rPr>
              <a:t>eA)  </a:t>
            </a:r>
            <a:r>
              <a:rPr sz="1000" spc="-5" dirty="0">
                <a:latin typeface="Courier New"/>
                <a:cs typeface="Courier New"/>
              </a:rPr>
              <a:t>this.eName = </a:t>
            </a:r>
            <a:r>
              <a:rPr sz="1000" spc="-10" dirty="0">
                <a:latin typeface="Courier New"/>
                <a:cs typeface="Courier New"/>
              </a:rPr>
              <a:t>eN;  </a:t>
            </a:r>
            <a:r>
              <a:rPr sz="1000" spc="-5" dirty="0">
                <a:latin typeface="Courier New"/>
                <a:cs typeface="Courier New"/>
              </a:rPr>
              <a:t>this.eAge =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eA;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4239" y="8719811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189" y="726401"/>
            <a:ext cx="6360160" cy="847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65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56565" marR="277114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Integer getEAge () {return eAge;}  public String getEName () {return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eName;}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ts val="1065"/>
              </a:lnSpc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code 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52400" marR="408940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List&lt;Emp&gt;li = Arrays.asList(new Emp(“Sam”, 20), New Emp(“John”, 60), New </a:t>
            </a:r>
            <a:r>
              <a:rPr sz="1000" spc="-10" dirty="0">
                <a:latin typeface="Courier New"/>
                <a:cs typeface="Courier New"/>
              </a:rPr>
              <a:t>Emp  (“Jim”,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51));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ts val="965"/>
              </a:lnSpc>
              <a:tabLst>
                <a:tab pos="4495165" algn="l"/>
              </a:tabLst>
            </a:pPr>
            <a:r>
              <a:rPr sz="1000" spc="-5" dirty="0">
                <a:latin typeface="Courier New"/>
                <a:cs typeface="Courier New"/>
              </a:rPr>
              <a:t>Predicate&lt;Emp&gt; agVal = s -&gt; s.getEAge()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50;	//line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152400" marR="1094740">
              <a:lnSpc>
                <a:spcPts val="1060"/>
              </a:lnSpc>
              <a:spcBef>
                <a:spcPts val="80"/>
              </a:spcBef>
              <a:tabLst>
                <a:tab pos="4571365" algn="l"/>
              </a:tabLst>
            </a:pPr>
            <a:r>
              <a:rPr sz="1000" spc="-5" dirty="0">
                <a:latin typeface="Courier New"/>
                <a:cs typeface="Courier New"/>
              </a:rPr>
              <a:t>li = li.stream().filter(agVal).collect(Collectors.toList());  Stream&lt;String&gt; names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li.stream()map.(Emp::getEName);	//line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  </a:t>
            </a:r>
            <a:r>
              <a:rPr sz="1000" spc="-5" dirty="0">
                <a:latin typeface="Courier New"/>
                <a:cs typeface="Courier New"/>
              </a:rPr>
              <a:t>names.forEach(n -&gt; System.out.print(n + “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Sam John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Jim</a:t>
            </a:r>
            <a:endParaRPr sz="100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John</a:t>
            </a:r>
            <a:r>
              <a:rPr sz="1000" spc="-10" dirty="0">
                <a:latin typeface="Courier New"/>
                <a:cs typeface="Courier New"/>
              </a:rPr>
              <a:t> Jim</a:t>
            </a:r>
            <a:endParaRPr sz="100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524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524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52400" marR="509841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65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three objects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vendor provide </a:t>
            </a:r>
            <a:r>
              <a:rPr sz="1000" spc="-5" dirty="0">
                <a:latin typeface="Arial"/>
                <a:cs typeface="Arial"/>
              </a:rPr>
              <a:t>implementations </a:t>
            </a:r>
            <a:r>
              <a:rPr sz="1000" spc="-10" dirty="0">
                <a:latin typeface="Arial"/>
                <a:cs typeface="Arial"/>
              </a:rPr>
              <a:t>in its </a:t>
            </a:r>
            <a:r>
              <a:rPr sz="1000" spc="-5" dirty="0">
                <a:latin typeface="Arial"/>
                <a:cs typeface="Arial"/>
              </a:rPr>
              <a:t>JDBC driver? (Choose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three.)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buFont typeface="Arial"/>
              <a:buAutoNum type="alphaUcPeriod"/>
              <a:tabLst>
                <a:tab pos="352425" algn="l"/>
              </a:tabLst>
            </a:pPr>
            <a:r>
              <a:rPr sz="1000" spc="-10" dirty="0">
                <a:latin typeface="Courier New"/>
                <a:cs typeface="Courier New"/>
              </a:rPr>
              <a:t>Time</a:t>
            </a:r>
            <a:endParaRPr sz="100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10" dirty="0">
                <a:latin typeface="Courier New"/>
                <a:cs typeface="Courier New"/>
              </a:rPr>
              <a:t>Date</a:t>
            </a:r>
            <a:endParaRPr sz="100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Statement</a:t>
            </a:r>
            <a:endParaRPr sz="100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ResultSet</a:t>
            </a:r>
            <a:endParaRPr sz="100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Connection</a:t>
            </a:r>
            <a:endParaRPr sz="100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SQLException</a:t>
            </a:r>
            <a:endParaRPr sz="100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DriverManager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52400" marR="491617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CDE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>
              <a:latin typeface="Arial"/>
              <a:cs typeface="Arial"/>
            </a:endParaRPr>
          </a:p>
          <a:p>
            <a:pPr marL="152400" marR="43180">
              <a:lnSpc>
                <a:spcPts val="1100"/>
              </a:lnSpc>
              <a:spcBef>
                <a:spcPts val="70"/>
              </a:spcBef>
            </a:pPr>
            <a:r>
              <a:rPr sz="1000" spc="-10" dirty="0">
                <a:latin typeface="Arial"/>
                <a:cs typeface="Arial"/>
              </a:rPr>
              <a:t>Database vendors </a:t>
            </a:r>
            <a:r>
              <a:rPr sz="1000" spc="-5" dirty="0">
                <a:latin typeface="Arial"/>
                <a:cs typeface="Arial"/>
              </a:rPr>
              <a:t>support JDBC through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JDBC </a:t>
            </a:r>
            <a:r>
              <a:rPr sz="1000" spc="-10" dirty="0">
                <a:latin typeface="Arial"/>
                <a:cs typeface="Arial"/>
              </a:rPr>
              <a:t>driver </a:t>
            </a:r>
            <a:r>
              <a:rPr sz="1000" spc="-5" dirty="0">
                <a:latin typeface="Arial"/>
                <a:cs typeface="Arial"/>
              </a:rPr>
              <a:t>interface </a:t>
            </a:r>
            <a:r>
              <a:rPr sz="1000" spc="-10" dirty="0">
                <a:latin typeface="Arial"/>
                <a:cs typeface="Arial"/>
              </a:rPr>
              <a:t>or </a:t>
            </a:r>
            <a:r>
              <a:rPr sz="1000" spc="-5" dirty="0">
                <a:latin typeface="Arial"/>
                <a:cs typeface="Arial"/>
              </a:rPr>
              <a:t>through the ODBC </a:t>
            </a:r>
            <a:r>
              <a:rPr sz="1000" spc="-10" dirty="0">
                <a:latin typeface="Arial"/>
                <a:cs typeface="Arial"/>
              </a:rPr>
              <a:t>connection. Each  driver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10" dirty="0">
                <a:latin typeface="Arial"/>
                <a:cs typeface="Arial"/>
              </a:rPr>
              <a:t>provide </a:t>
            </a:r>
            <a:r>
              <a:rPr sz="1000" spc="-5" dirty="0">
                <a:latin typeface="Arial"/>
                <a:cs typeface="Arial"/>
              </a:rPr>
              <a:t>implementations of </a:t>
            </a:r>
            <a:r>
              <a:rPr sz="1000" spc="-10" dirty="0">
                <a:latin typeface="Arial"/>
                <a:cs typeface="Arial"/>
              </a:rPr>
              <a:t>java.sql.Connection, </a:t>
            </a:r>
            <a:r>
              <a:rPr sz="1000" spc="-5" dirty="0">
                <a:latin typeface="Arial"/>
                <a:cs typeface="Arial"/>
              </a:rPr>
              <a:t>java.sql.Statement, java.sql.PreparedStatement,  </a:t>
            </a:r>
            <a:r>
              <a:rPr sz="1000" spc="-10" dirty="0">
                <a:latin typeface="Arial"/>
                <a:cs typeface="Arial"/>
              </a:rPr>
              <a:t>java.sql.CallableStatement, and java.sql.Re </a:t>
            </a:r>
            <a:r>
              <a:rPr sz="1000" spc="-5" dirty="0">
                <a:latin typeface="Arial"/>
                <a:cs typeface="Arial"/>
              </a:rPr>
              <a:t>sultSet. They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10" dirty="0">
                <a:latin typeface="Arial"/>
                <a:cs typeface="Arial"/>
              </a:rPr>
              <a:t>also </a:t>
            </a:r>
            <a:r>
              <a:rPr sz="1000" spc="-5" dirty="0">
                <a:latin typeface="Arial"/>
                <a:cs typeface="Arial"/>
              </a:rPr>
              <a:t>implement the </a:t>
            </a:r>
            <a:r>
              <a:rPr sz="1000" spc="-10" dirty="0">
                <a:latin typeface="Arial"/>
                <a:cs typeface="Arial"/>
              </a:rPr>
              <a:t>java.sql.Driver </a:t>
            </a:r>
            <a:r>
              <a:rPr sz="1000" spc="-5" dirty="0">
                <a:latin typeface="Arial"/>
                <a:cs typeface="Arial"/>
              </a:rPr>
              <a:t>interface for  use </a:t>
            </a:r>
            <a:r>
              <a:rPr sz="1000" spc="-10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generic java.sql.DriverManager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interface.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66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52400" marR="132397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LocalDate valentinesDay =LocalDate.of(2015, Month.FEBRUARY, </a:t>
            </a:r>
            <a:r>
              <a:rPr sz="1000" spc="-10" dirty="0">
                <a:latin typeface="Courier New"/>
                <a:cs typeface="Courier New"/>
              </a:rPr>
              <a:t>14);  </a:t>
            </a:r>
            <a:r>
              <a:rPr sz="1000" spc="-5" dirty="0">
                <a:latin typeface="Courier New"/>
                <a:cs typeface="Courier New"/>
              </a:rPr>
              <a:t>LocalDate nextYear = valentinesDay.plusYears(1);  nextYear.plusDays(15); //line</a:t>
            </a:r>
            <a:r>
              <a:rPr sz="1000" spc="-10" dirty="0">
                <a:latin typeface="Courier New"/>
                <a:cs typeface="Courier New"/>
              </a:rPr>
              <a:t> n1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ts val="1035"/>
              </a:lnSpc>
            </a:pPr>
            <a:r>
              <a:rPr sz="1000" spc="-5" dirty="0">
                <a:latin typeface="Courier New"/>
                <a:cs typeface="Courier New"/>
              </a:rPr>
              <a:t>System.out.println(nextYear);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880338"/>
            <a:ext cx="2440940" cy="2491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2016-02-14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latin typeface="Arial"/>
                <a:cs typeface="Arial"/>
              </a:rPr>
              <a:t>B.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DateTimeException</a:t>
            </a:r>
            <a:r>
              <a:rPr sz="1000" spc="-2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00" spc="-5" dirty="0">
                <a:latin typeface="Arial"/>
                <a:cs typeface="Arial"/>
              </a:rPr>
              <a:t>C.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2016-02-29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Arial"/>
                <a:cs typeface="Arial"/>
              </a:rPr>
              <a:t>D. 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2700" marR="131953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3460521"/>
            <a:ext cx="4825365" cy="3117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BiFunction&lt;Integer, Double, Integer&gt; val = (t1, t2) -&gt; </a:t>
            </a:r>
            <a:r>
              <a:rPr sz="1000" dirty="0">
                <a:latin typeface="Courier New"/>
                <a:cs typeface="Courier New"/>
              </a:rPr>
              <a:t>t1 </a:t>
            </a:r>
            <a:r>
              <a:rPr sz="1000" spc="-5" dirty="0">
                <a:latin typeface="Courier New"/>
                <a:cs typeface="Courier New"/>
              </a:rPr>
              <a:t>+ </a:t>
            </a:r>
            <a:r>
              <a:rPr sz="1000" spc="-10" dirty="0">
                <a:latin typeface="Courier New"/>
                <a:cs typeface="Courier New"/>
              </a:rPr>
              <a:t>t2;  </a:t>
            </a:r>
            <a:r>
              <a:rPr sz="1000" spc="-5" dirty="0">
                <a:latin typeface="Courier New"/>
                <a:cs typeface="Courier New"/>
              </a:rPr>
              <a:t>System.out.println(val.apply(10,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10.5));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8500" y="3460521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3882631"/>
            <a:ext cx="5619750" cy="533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latin typeface="Arial"/>
                <a:cs typeface="Arial"/>
              </a:rPr>
              <a:t>B.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20.5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 startAt="3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2700" marR="44907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true </a:t>
            </a:r>
            <a:r>
              <a:rPr sz="1000" spc="-10" dirty="0">
                <a:latin typeface="Arial"/>
                <a:cs typeface="Arial"/>
              </a:rPr>
              <a:t>about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java.time.Duration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tracks time</a:t>
            </a:r>
            <a:r>
              <a:rPr sz="1000" spc="-10" dirty="0">
                <a:latin typeface="Arial"/>
                <a:cs typeface="Arial"/>
              </a:rPr>
              <a:t> zones.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preserves </a:t>
            </a:r>
            <a:r>
              <a:rPr sz="1000" spc="-15" dirty="0">
                <a:latin typeface="Arial"/>
                <a:cs typeface="Arial"/>
              </a:rPr>
              <a:t>daylight </a:t>
            </a:r>
            <a:r>
              <a:rPr sz="1000" spc="-5" dirty="0">
                <a:latin typeface="Arial"/>
                <a:cs typeface="Arial"/>
              </a:rPr>
              <a:t>saving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defines time-based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defines date-based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449072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http://tutorials.jenkov.com/java-date-time/duration.html#accessing-the-time-of-a-duration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8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69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1332865">
              <a:lnSpc>
                <a:spcPts val="1060"/>
              </a:lnSpc>
              <a:tabLst>
                <a:tab pos="3516629" algn="l"/>
              </a:tabLst>
            </a:pPr>
            <a:r>
              <a:rPr sz="1000" spc="-5" dirty="0">
                <a:latin typeface="Courier New"/>
                <a:cs typeface="Courier New"/>
              </a:rPr>
              <a:t>UnaryOperator&lt;Integer&gt; uo1 = s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-&gt; </a:t>
            </a:r>
            <a:r>
              <a:rPr sz="1000" spc="-5" dirty="0">
                <a:latin typeface="Courier New"/>
                <a:cs typeface="Courier New"/>
              </a:rPr>
              <a:t>s*2;	line </a:t>
            </a:r>
            <a:r>
              <a:rPr sz="1000" spc="-10" dirty="0">
                <a:latin typeface="Courier New"/>
                <a:cs typeface="Courier New"/>
              </a:rPr>
              <a:t>n1  </a:t>
            </a:r>
            <a:r>
              <a:rPr sz="1000" spc="-5" dirty="0">
                <a:latin typeface="Courier New"/>
                <a:cs typeface="Courier New"/>
              </a:rPr>
              <a:t>List&lt;Double&gt; loanValues = Arrays.asList(1000.0,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2000.0);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89" y="726401"/>
            <a:ext cx="6044565" cy="6154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loanValues.stream()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.filter(lv </a:t>
            </a:r>
            <a:r>
              <a:rPr sz="1000" dirty="0">
                <a:latin typeface="Courier New"/>
                <a:cs typeface="Courier New"/>
              </a:rPr>
              <a:t>-&gt; </a:t>
            </a:r>
            <a:r>
              <a:rPr sz="1000" spc="-5" dirty="0">
                <a:latin typeface="Courier New"/>
                <a:cs typeface="Courier New"/>
              </a:rPr>
              <a:t>lv &gt;=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1500)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.map(lv -&gt;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uo1.apply(lv))</a:t>
            </a:r>
            <a:endParaRPr sz="1000" dirty="0">
              <a:latin typeface="Courier New"/>
              <a:cs typeface="Courier New"/>
            </a:endParaRPr>
          </a:p>
          <a:p>
            <a:pPr marL="3930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 </a:t>
            </a:r>
            <a:r>
              <a:rPr sz="1000" dirty="0">
                <a:latin typeface="Courier New"/>
                <a:cs typeface="Courier New"/>
              </a:rPr>
              <a:t>-&gt; </a:t>
            </a:r>
            <a:r>
              <a:rPr sz="1000" spc="-5" dirty="0">
                <a:latin typeface="Courier New"/>
                <a:cs typeface="Courier New"/>
              </a:rPr>
              <a:t>System.out.print(s + “</a:t>
            </a:r>
            <a:r>
              <a:rPr sz="1000" spc="-10" dirty="0">
                <a:latin typeface="Courier New"/>
                <a:cs typeface="Courier New"/>
              </a:rPr>
              <a:t> “));</a:t>
            </a:r>
            <a:r>
              <a:rPr lang="en-US" sz="1000" spc="-10" dirty="0">
                <a:latin typeface="Courier New"/>
                <a:cs typeface="Courier New"/>
              </a:rPr>
              <a:t> </a:t>
            </a:r>
            <a:r>
              <a:rPr lang="en-US" sz="1000" spc="-10" dirty="0">
                <a:solidFill>
                  <a:srgbClr val="FF0000"/>
                </a:solidFill>
                <a:latin typeface="Courier New"/>
                <a:cs typeface="Courier New"/>
              </a:rPr>
              <a:t>//line 2</a:t>
            </a:r>
            <a:endParaRPr sz="1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88900" marR="4893310">
              <a:lnSpc>
                <a:spcPts val="2400"/>
              </a:lnSpc>
              <a:spcBef>
                <a:spcPts val="14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 marL="88900" marR="4893310">
              <a:lnSpc>
                <a:spcPts val="24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A.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4000.0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10"/>
              </a:lnSpc>
            </a:pPr>
            <a:r>
              <a:rPr sz="1000" spc="-10" dirty="0">
                <a:latin typeface="Arial"/>
                <a:cs typeface="Arial"/>
              </a:rPr>
              <a:t>B.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4000</a:t>
            </a: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AutoNum type="alphaUcPeriod" startAt="3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0"/>
              </a:spcBef>
              <a:buAutoNum type="alphaUcPeriod" startAt="3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88900" marR="48393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70</a:t>
            </a:r>
            <a:endParaRPr sz="1000" dirty="0">
              <a:latin typeface="Arial"/>
              <a:cs typeface="Arial"/>
            </a:endParaRPr>
          </a:p>
          <a:p>
            <a:pPr marL="88900" marR="55880">
              <a:lnSpc>
                <a:spcPts val="1100"/>
              </a:lnSpc>
              <a:spcBef>
                <a:spcPts val="75"/>
              </a:spcBef>
            </a:pPr>
            <a:r>
              <a:rPr sz="1000" spc="-10" dirty="0">
                <a:latin typeface="Arial"/>
                <a:cs typeface="Arial"/>
              </a:rPr>
              <a:t>You have been </a:t>
            </a:r>
            <a:r>
              <a:rPr sz="1000" dirty="0">
                <a:latin typeface="Arial"/>
                <a:cs typeface="Arial"/>
              </a:rPr>
              <a:t>asked </a:t>
            </a:r>
            <a:r>
              <a:rPr sz="1000" spc="-5" dirty="0">
                <a:latin typeface="Arial"/>
                <a:cs typeface="Arial"/>
              </a:rPr>
              <a:t>to create a </a:t>
            </a:r>
            <a:r>
              <a:rPr sz="1000" spc="-10" dirty="0">
                <a:latin typeface="Arial"/>
                <a:cs typeface="Arial"/>
              </a:rPr>
              <a:t>ResourceBundle which </a:t>
            </a:r>
            <a:r>
              <a:rPr sz="1000" spc="-5" dirty="0">
                <a:latin typeface="Arial"/>
                <a:cs typeface="Arial"/>
              </a:rPr>
              <a:t>uses a properties file </a:t>
            </a:r>
            <a:r>
              <a:rPr sz="1000" spc="-10" dirty="0">
                <a:latin typeface="Arial"/>
                <a:cs typeface="Arial"/>
              </a:rPr>
              <a:t>to localize an application.  </a:t>
            </a: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example specifies </a:t>
            </a:r>
            <a:r>
              <a:rPr sz="1000" spc="-10" dirty="0">
                <a:latin typeface="Arial"/>
                <a:cs typeface="Arial"/>
              </a:rPr>
              <a:t>valid keys </a:t>
            </a:r>
            <a:r>
              <a:rPr sz="1000" spc="-5" dirty="0">
                <a:latin typeface="Arial"/>
                <a:cs typeface="Arial"/>
              </a:rPr>
              <a:t>of menu1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menu2 </a:t>
            </a:r>
            <a:r>
              <a:rPr sz="1000" spc="-10" dirty="0">
                <a:latin typeface="Arial"/>
                <a:cs typeface="Arial"/>
              </a:rPr>
              <a:t>with values </a:t>
            </a:r>
            <a:r>
              <a:rPr sz="1000" spc="-5" dirty="0">
                <a:latin typeface="Arial"/>
                <a:cs typeface="Arial"/>
              </a:rPr>
              <a:t>of File </a:t>
            </a:r>
            <a:r>
              <a:rPr sz="1000" spc="-10" dirty="0">
                <a:latin typeface="Arial"/>
                <a:cs typeface="Arial"/>
              </a:rPr>
              <a:t>Menu and View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Menu?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200025" marR="3081020" indent="-200025" algn="r">
              <a:lnSpc>
                <a:spcPts val="1130"/>
              </a:lnSpc>
              <a:spcBef>
                <a:spcPts val="5"/>
              </a:spcBef>
              <a:buFont typeface="Arial"/>
              <a:buAutoNum type="alphaUcPeriod"/>
              <a:tabLst>
                <a:tab pos="200025" algn="l"/>
              </a:tabLst>
            </a:pPr>
            <a:r>
              <a:rPr sz="1000" spc="-5" dirty="0">
                <a:latin typeface="Courier New"/>
                <a:cs typeface="Courier New"/>
              </a:rPr>
              <a:t>&lt;key name = ‘menu1”&gt;File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Menu&lt;/key&gt;</a:t>
            </a:r>
            <a:endParaRPr sz="1000" dirty="0">
              <a:latin typeface="Courier New"/>
              <a:cs typeface="Courier New"/>
            </a:endParaRPr>
          </a:p>
          <a:p>
            <a:pPr marR="3081020" algn="r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&lt;key name = ‘menu2”&gt;View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Menu&lt;/key&gt;</a:t>
            </a:r>
            <a:endParaRPr sz="1000" dirty="0">
              <a:latin typeface="Courier New"/>
              <a:cs typeface="Courier New"/>
            </a:endParaRPr>
          </a:p>
          <a:p>
            <a:pPr marL="200025" marR="2700655" indent="-200025" algn="r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2"/>
              <a:tabLst>
                <a:tab pos="200025" algn="l"/>
              </a:tabLst>
            </a:pPr>
            <a:r>
              <a:rPr sz="1000" spc="-5" dirty="0">
                <a:latin typeface="Courier New"/>
                <a:cs typeface="Courier New"/>
              </a:rPr>
              <a:t>&lt;key&gt;menu1&lt;/key&gt;&lt;value&gt;File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Menu&lt;/value&gt;</a:t>
            </a:r>
            <a:endParaRPr sz="1000" dirty="0">
              <a:latin typeface="Courier New"/>
              <a:cs typeface="Courier New"/>
            </a:endParaRPr>
          </a:p>
          <a:p>
            <a:pPr marR="2700655" algn="r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&lt;key&gt;menu2&lt;/key&gt;&lt;value&gt;View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Menu&lt;/value&gt;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250"/>
              </a:spcBef>
              <a:buFont typeface="Arial"/>
              <a:buAutoNum type="alphaUcPeriod" startAt="3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menu1, File Menu, menu2, View Menu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Menu</a:t>
            </a:r>
            <a:endParaRPr sz="1000" dirty="0">
              <a:latin typeface="Arial"/>
              <a:cs typeface="Arial"/>
            </a:endParaRPr>
          </a:p>
          <a:p>
            <a:pPr marL="288290" marR="4452620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3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menu1 = File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Menu  menu2 = View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Menu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88900" marR="48393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71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records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Employee</a:t>
            </a:r>
            <a:r>
              <a:rPr sz="1000" spc="-3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6883907"/>
            <a:ext cx="1371973" cy="609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7645387"/>
            <a:ext cx="6082030" cy="1517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 fragment:</a:t>
            </a:r>
            <a:endParaRPr sz="1000">
              <a:latin typeface="Arial"/>
              <a:cs typeface="Arial"/>
            </a:endParaRPr>
          </a:p>
          <a:p>
            <a:pPr marL="316865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try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83565" marR="5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Connection conn = DriverManager.getConnection (URL, userName, passWord);  Statement st =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conn.createStatement(ResultSet.TYPE_SCROLL_INSENSITIVE,</a:t>
            </a:r>
            <a:endParaRPr sz="1000">
              <a:latin typeface="Courier New"/>
              <a:cs typeface="Courier New"/>
            </a:endParaRPr>
          </a:p>
          <a:p>
            <a:pPr marL="15360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ResultSet.CONCUR_UPDATABLE);</a:t>
            </a:r>
            <a:endParaRPr sz="1000">
              <a:latin typeface="Courier New"/>
              <a:cs typeface="Courier New"/>
            </a:endParaRPr>
          </a:p>
          <a:p>
            <a:pPr marL="299085" marR="3108325">
              <a:lnSpc>
                <a:spcPts val="1060"/>
              </a:lnSpc>
              <a:spcBef>
                <a:spcPts val="80"/>
              </a:spcBef>
              <a:tabLst>
                <a:tab pos="1822450" algn="l"/>
              </a:tabLst>
            </a:pPr>
            <a:r>
              <a:rPr sz="1000" spc="-5" dirty="0">
                <a:latin typeface="Courier New"/>
                <a:cs typeface="Courier New"/>
              </a:rPr>
              <a:t>st.execute(“SELECT*FROM Employee”);  ResultSet rs = st.getResultSet();  while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(rs.next())	{</a:t>
            </a:r>
            <a:endParaRPr sz="1000">
              <a:latin typeface="Courier New"/>
              <a:cs typeface="Courier New"/>
            </a:endParaRPr>
          </a:p>
          <a:p>
            <a:pPr marL="507365">
              <a:lnSpc>
                <a:spcPts val="965"/>
              </a:lnSpc>
              <a:tabLst>
                <a:tab pos="2487930" algn="l"/>
              </a:tabLst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(rs.getInt(1)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==112)	{</a:t>
            </a:r>
            <a:endParaRPr sz="1000">
              <a:latin typeface="Courier New"/>
              <a:cs typeface="Courier New"/>
            </a:endParaRPr>
          </a:p>
          <a:p>
            <a:pPr marL="71628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rs.updateString(2,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“Jack”);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0193"/>
            <a:ext cx="1731645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d b e z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84" y="1444294"/>
            <a:ext cx="641350" cy="120014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"/>
              </a:lnSpc>
            </a:pPr>
            <a:r>
              <a:rPr sz="1000" spc="-5" dirty="0">
                <a:latin typeface="Arial"/>
                <a:cs typeface="Arial"/>
              </a:rPr>
              <a:t>C. j z e b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1575295"/>
            <a:ext cx="6199505" cy="743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D. z b d 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507047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reasons should </a:t>
            </a:r>
            <a:r>
              <a:rPr sz="1000" spc="-2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use interfaces instead of abstract classes? (Choose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212090" marR="125095" indent="-200025">
              <a:lnSpc>
                <a:spcPts val="110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expect that classes that implement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interfaces </a:t>
            </a:r>
            <a:r>
              <a:rPr sz="1000" spc="-1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many </a:t>
            </a:r>
            <a:r>
              <a:rPr sz="1000" dirty="0">
                <a:latin typeface="Arial"/>
                <a:cs typeface="Arial"/>
              </a:rPr>
              <a:t>common </a:t>
            </a:r>
            <a:r>
              <a:rPr sz="1000" spc="-5" dirty="0">
                <a:latin typeface="Arial"/>
                <a:cs typeface="Arial"/>
              </a:rPr>
              <a:t>methods or fields, or require  access modifiers </a:t>
            </a:r>
            <a:r>
              <a:rPr sz="1000" spc="-10" dirty="0">
                <a:latin typeface="Arial"/>
                <a:cs typeface="Arial"/>
              </a:rPr>
              <a:t>other </a:t>
            </a:r>
            <a:r>
              <a:rPr sz="1000" spc="-5" dirty="0">
                <a:latin typeface="Arial"/>
                <a:cs typeface="Arial"/>
              </a:rPr>
              <a:t>than</a:t>
            </a:r>
            <a:r>
              <a:rPr sz="1000" spc="-10" dirty="0">
                <a:latin typeface="Arial"/>
                <a:cs typeface="Arial"/>
              </a:rPr>
              <a:t> public.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75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expect that </a:t>
            </a:r>
            <a:r>
              <a:rPr sz="1000" spc="-10" dirty="0">
                <a:latin typeface="Arial"/>
                <a:cs typeface="Arial"/>
              </a:rPr>
              <a:t>unrelated </a:t>
            </a:r>
            <a:r>
              <a:rPr sz="1000" spc="-5" dirty="0">
                <a:latin typeface="Arial"/>
                <a:cs typeface="Arial"/>
              </a:rPr>
              <a:t>classes </a:t>
            </a:r>
            <a:r>
              <a:rPr sz="1000" spc="-10" dirty="0">
                <a:latin typeface="Arial"/>
                <a:cs typeface="Arial"/>
              </a:rPr>
              <a:t>would </a:t>
            </a:r>
            <a:r>
              <a:rPr sz="1000" spc="-5" dirty="0">
                <a:latin typeface="Arial"/>
                <a:cs typeface="Arial"/>
              </a:rPr>
              <a:t>implement </a:t>
            </a:r>
            <a:r>
              <a:rPr sz="1000" spc="-15" dirty="0">
                <a:latin typeface="Arial"/>
                <a:cs typeface="Arial"/>
              </a:rPr>
              <a:t>your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interfaces.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You want </a:t>
            </a:r>
            <a:r>
              <a:rPr sz="1000" spc="-5" dirty="0">
                <a:latin typeface="Arial"/>
                <a:cs typeface="Arial"/>
              </a:rPr>
              <a:t>to share code among several closely related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You want </a:t>
            </a:r>
            <a:r>
              <a:rPr sz="1000" spc="-5" dirty="0">
                <a:latin typeface="Arial"/>
                <a:cs typeface="Arial"/>
              </a:rPr>
              <a:t>to declare non-static </a:t>
            </a:r>
            <a:r>
              <a:rPr sz="1000" spc="-10" dirty="0">
                <a:latin typeface="Arial"/>
                <a:cs typeface="Arial"/>
              </a:rPr>
              <a:t>on </a:t>
            </a:r>
            <a:r>
              <a:rPr sz="1000" spc="-5" dirty="0">
                <a:latin typeface="Arial"/>
                <a:cs typeface="Arial"/>
              </a:rPr>
              <a:t>non-final fields.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You want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take </a:t>
            </a:r>
            <a:r>
              <a:rPr sz="1000" spc="-10" dirty="0">
                <a:latin typeface="Arial"/>
                <a:cs typeface="Arial"/>
              </a:rPr>
              <a:t>advantage of </a:t>
            </a:r>
            <a:r>
              <a:rPr sz="1000" spc="-5" dirty="0">
                <a:latin typeface="Arial"/>
                <a:cs typeface="Arial"/>
              </a:rPr>
              <a:t>multiple </a:t>
            </a:r>
            <a:r>
              <a:rPr sz="1000" spc="-10" dirty="0">
                <a:latin typeface="Arial"/>
                <a:cs typeface="Arial"/>
              </a:rPr>
              <a:t>inheritance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type.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499364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BE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1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https://books.google.com.br/books?id=nS2tBQAAQBAJ&amp;pg=PT235&amp;lpg=PT235&amp;dq=You+want+to</a:t>
            </a:r>
            <a:endParaRPr sz="1000">
              <a:latin typeface="Arial"/>
              <a:cs typeface="Arial"/>
            </a:endParaRPr>
          </a:p>
          <a:p>
            <a:pPr marL="12700" marR="137160">
              <a:lnSpc>
                <a:spcPts val="1100"/>
              </a:lnSpc>
              <a:spcBef>
                <a:spcPts val="70"/>
              </a:spcBef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+share+code+among+several+closely+related+classes.&amp;source=bl&amp;ots=3oYOu2XXN-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&amp;sig=uVFS0KB15BqyEgghXnnjJSUdcrE&amp;hl=pt-BR&amp;sa=X&amp;ved=0ahUKEwjlsKe-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n6baAhVEhZAKHeiEDTgQ6AEIMDAB#v=onepage&amp;q=You%20want%20to%20share%20code%20among%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20several%20closely%20related%20classes.&amp;f=false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80"/>
              </a:spcBef>
            </a:pPr>
            <a:r>
              <a:rPr sz="1000" b="1" spc="-5" dirty="0">
                <a:latin typeface="Arial"/>
                <a:cs typeface="Arial"/>
              </a:rPr>
              <a:t>QUESTION 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  <a:tabLst>
                <a:tab pos="16878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Counter	{</a:t>
            </a:r>
            <a:endParaRPr sz="1000">
              <a:latin typeface="Courier New"/>
              <a:cs typeface="Courier New"/>
            </a:endParaRPr>
          </a:p>
          <a:p>
            <a:pPr marL="621665" marR="2674620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static void main (String[ ] args) {  int a = </a:t>
            </a:r>
            <a:r>
              <a:rPr sz="1000" spc="-10" dirty="0">
                <a:latin typeface="Courier New"/>
                <a:cs typeface="Courier New"/>
              </a:rPr>
              <a:t>10;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int b =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-1;</a:t>
            </a:r>
            <a:endParaRPr sz="1000">
              <a:latin typeface="Courier New"/>
              <a:cs typeface="Courier New"/>
            </a:endParaRPr>
          </a:p>
          <a:p>
            <a:pPr marL="621665" marR="259842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assert </a:t>
            </a:r>
            <a:r>
              <a:rPr sz="1000" dirty="0">
                <a:latin typeface="Courier New"/>
                <a:cs typeface="Courier New"/>
              </a:rPr>
              <a:t>(b </a:t>
            </a:r>
            <a:r>
              <a:rPr sz="1000" spc="-5" dirty="0">
                <a:latin typeface="Courier New"/>
                <a:cs typeface="Courier New"/>
              </a:rPr>
              <a:t>&gt;=1) : “Invalid Denominator”;  int с = a /</a:t>
            </a:r>
            <a:r>
              <a:rPr sz="1000" spc="-10" dirty="0">
                <a:latin typeface="Courier New"/>
                <a:cs typeface="Courier New"/>
              </a:rPr>
              <a:t> b;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System.out.println</a:t>
            </a:r>
            <a:r>
              <a:rPr sz="1000" spc="-10" dirty="0">
                <a:latin typeface="Courier New"/>
                <a:cs typeface="Courier New"/>
              </a:rPr>
              <a:t> (c);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 marR="2898775">
              <a:lnSpc>
                <a:spcPts val="246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 result of running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–ea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option?  A.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-10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ts val="1100"/>
              </a:lnSpc>
              <a:buAutoNum type="alphaUcPeriod" startAt="2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 startAt="2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AssertionError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 startAt="2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4831080" cy="522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rs.absolute(2);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System.out.println(rs.getInt(1) + “ “ +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rs.getString(2));</a:t>
            </a:r>
            <a:endParaRPr sz="1000">
              <a:latin typeface="Courier New"/>
              <a:cs typeface="Courier New"/>
            </a:endParaRPr>
          </a:p>
          <a:p>
            <a:pPr marL="316865" marR="1305560" indent="-228600">
              <a:lnSpc>
                <a:spcPts val="1060"/>
              </a:lnSpc>
              <a:spcBef>
                <a:spcPts val="80"/>
              </a:spcBef>
              <a:tabLst>
                <a:tab pos="2145665" algn="l"/>
              </a:tabLst>
            </a:pPr>
            <a:r>
              <a:rPr sz="1000" spc="-5" dirty="0">
                <a:latin typeface="Courier New"/>
                <a:cs typeface="Courier New"/>
              </a:rPr>
              <a:t>} catch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(SQLException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ex)	{  System.out.println(“Exception is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raised”);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5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60"/>
              </a:lnSpc>
              <a:spcBef>
                <a:spcPts val="20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URL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5" dirty="0">
                <a:latin typeface="Courier New"/>
                <a:cs typeface="Courier New"/>
              </a:rPr>
              <a:t>userName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 </a:t>
            </a:r>
            <a:r>
              <a:rPr sz="1000" spc="-5" dirty="0">
                <a:latin typeface="Arial"/>
                <a:cs typeface="Arial"/>
              </a:rPr>
              <a:t>exists.  </a:t>
            </a: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A.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Employee table is updated with the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row:</a:t>
            </a:r>
            <a:endParaRPr sz="1000">
              <a:latin typeface="Arial"/>
              <a:cs typeface="Arial"/>
            </a:endParaRPr>
          </a:p>
          <a:p>
            <a:pPr marL="306705">
              <a:lnSpc>
                <a:spcPts val="1080"/>
              </a:lnSpc>
            </a:pPr>
            <a:r>
              <a:rPr sz="1000" spc="-5" dirty="0">
                <a:latin typeface="Courier New"/>
                <a:cs typeface="Courier New"/>
              </a:rPr>
              <a:t>112</a:t>
            </a:r>
            <a:r>
              <a:rPr sz="1000" spc="-10" dirty="0">
                <a:latin typeface="Courier New"/>
                <a:cs typeface="Courier New"/>
              </a:rPr>
              <a:t> Jack</a:t>
            </a:r>
            <a:endParaRPr sz="1000">
              <a:latin typeface="Courier New"/>
              <a:cs typeface="Courier New"/>
            </a:endParaRPr>
          </a:p>
          <a:p>
            <a:pPr marL="212090">
              <a:lnSpc>
                <a:spcPts val="108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>
              <a:latin typeface="Arial"/>
              <a:cs typeface="Arial"/>
            </a:endParaRPr>
          </a:p>
          <a:p>
            <a:pPr marL="306705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112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Jerry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spcBef>
                <a:spcPts val="250"/>
              </a:spcBef>
            </a:pPr>
            <a:r>
              <a:rPr sz="1000" spc="-10" dirty="0">
                <a:latin typeface="Arial"/>
                <a:cs typeface="Arial"/>
              </a:rPr>
              <a:t>B.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Employee table is updated with the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row:</a:t>
            </a:r>
            <a:endParaRPr sz="1000">
              <a:latin typeface="Arial"/>
              <a:cs typeface="Arial"/>
            </a:endParaRPr>
          </a:p>
          <a:p>
            <a:pPr marL="306705">
              <a:lnSpc>
                <a:spcPts val="1080"/>
              </a:lnSpc>
            </a:pPr>
            <a:r>
              <a:rPr sz="1000" spc="-5" dirty="0">
                <a:latin typeface="Courier New"/>
                <a:cs typeface="Courier New"/>
              </a:rPr>
              <a:t>112</a:t>
            </a:r>
            <a:r>
              <a:rPr sz="1000" spc="-10" dirty="0">
                <a:latin typeface="Courier New"/>
                <a:cs typeface="Courier New"/>
              </a:rPr>
              <a:t> Jack</a:t>
            </a:r>
            <a:endParaRPr sz="1000">
              <a:latin typeface="Courier New"/>
              <a:cs typeface="Courier New"/>
            </a:endParaRPr>
          </a:p>
          <a:p>
            <a:pPr marL="212090">
              <a:lnSpc>
                <a:spcPts val="108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>
              <a:latin typeface="Arial"/>
              <a:cs typeface="Arial"/>
            </a:endParaRPr>
          </a:p>
          <a:p>
            <a:pPr marL="306705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112</a:t>
            </a:r>
            <a:r>
              <a:rPr sz="1000" spc="-10" dirty="0">
                <a:latin typeface="Courier New"/>
                <a:cs typeface="Courier New"/>
              </a:rPr>
              <a:t> Jack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00"/>
              </a:lnSpc>
              <a:spcBef>
                <a:spcPts val="254"/>
              </a:spcBef>
              <a:buAutoNum type="alphaUcPeriod" startAt="3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Employee table is </a:t>
            </a:r>
            <a:r>
              <a:rPr sz="1000" spc="-5" dirty="0">
                <a:latin typeface="Arial"/>
                <a:cs typeface="Arial"/>
              </a:rPr>
              <a:t>not updated </a:t>
            </a: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>
              <a:latin typeface="Arial"/>
              <a:cs typeface="Arial"/>
            </a:endParaRPr>
          </a:p>
          <a:p>
            <a:pPr marL="306705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112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Jerry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 startAt="4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Courier New"/>
                <a:cs typeface="Courier New"/>
              </a:rPr>
              <a:t>Exception is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raised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2700" marR="370205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917064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RateOfInterest	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90" y="5904979"/>
            <a:ext cx="406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args)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307" y="5904979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8293" y="5904979"/>
            <a:ext cx="2540000" cy="13843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7500" marR="5080" indent="-305435">
              <a:lnSpc>
                <a:spcPts val="1060"/>
              </a:lnSpc>
              <a:spcBef>
                <a:spcPts val="245"/>
              </a:spcBef>
              <a:tabLst>
                <a:tab pos="2069464" algn="l"/>
              </a:tabLst>
            </a:pPr>
            <a:r>
              <a:rPr sz="1000" spc="-5" dirty="0">
                <a:latin typeface="Courier New"/>
                <a:cs typeface="Courier New"/>
              </a:rPr>
              <a:t>public static void main (String[]  int rateOfInterest = </a:t>
            </a:r>
            <a:r>
              <a:rPr sz="1000" spc="-10" dirty="0">
                <a:latin typeface="Courier New"/>
                <a:cs typeface="Courier New"/>
              </a:rPr>
              <a:t>0;  </a:t>
            </a:r>
            <a:r>
              <a:rPr sz="1000" spc="-5" dirty="0">
                <a:latin typeface="Courier New"/>
                <a:cs typeface="Courier New"/>
              </a:rPr>
              <a:t>String accountType = “LOAN”;  switch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(accountType)	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0"/>
              </a:lnSpc>
            </a:pPr>
            <a:r>
              <a:rPr sz="1000" spc="-5" dirty="0">
                <a:latin typeface="Courier New"/>
                <a:cs typeface="Courier New"/>
              </a:rPr>
              <a:t>case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“RD”;</a:t>
            </a:r>
            <a:endParaRPr sz="1000">
              <a:latin typeface="Courier New"/>
              <a:cs typeface="Courier New"/>
            </a:endParaRPr>
          </a:p>
          <a:p>
            <a:pPr marL="927100" marR="1568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rateOfInterest = </a:t>
            </a:r>
            <a:r>
              <a:rPr sz="1000" spc="-10" dirty="0">
                <a:latin typeface="Courier New"/>
                <a:cs typeface="Courier New"/>
              </a:rPr>
              <a:t>5;  break;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case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“FD”;</a:t>
            </a:r>
            <a:endParaRPr sz="1000">
              <a:latin typeface="Courier New"/>
              <a:cs typeface="Courier New"/>
            </a:endParaRPr>
          </a:p>
          <a:p>
            <a:pPr marL="927100" marR="806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rateOfInterest = </a:t>
            </a:r>
            <a:r>
              <a:rPr sz="1000" spc="-10" dirty="0">
                <a:latin typeface="Courier New"/>
                <a:cs typeface="Courier New"/>
              </a:rPr>
              <a:t>10;  break;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89" y="7246048"/>
            <a:ext cx="5485765" cy="198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45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default:</a:t>
            </a:r>
            <a:endParaRPr sz="1000">
              <a:latin typeface="Courier New"/>
              <a:cs typeface="Courier New"/>
            </a:endParaRPr>
          </a:p>
          <a:p>
            <a:pPr marL="1269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assert false: “No interest for this account”; //line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6597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597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 (“Rate of interest:” +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rateOfInterest);</a:t>
            </a:r>
            <a:endParaRPr sz="1000">
              <a:latin typeface="Courier New"/>
              <a:cs typeface="Courier New"/>
            </a:endParaRPr>
          </a:p>
          <a:p>
            <a:pPr marL="3549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508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dirty="0">
                <a:latin typeface="Arial"/>
                <a:cs typeface="Arial"/>
              </a:rPr>
              <a:t>command: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94"/>
              </a:spcBef>
            </a:pPr>
            <a:r>
              <a:rPr sz="1000" spc="-5" dirty="0">
                <a:latin typeface="Courier New"/>
                <a:cs typeface="Courier New"/>
              </a:rPr>
              <a:t>java –ea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RateOfInterest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5" dirty="0">
                <a:latin typeface="Courier New"/>
                <a:cs typeface="Courier New"/>
              </a:rPr>
              <a:t>Rate of interest:</a:t>
            </a:r>
            <a:r>
              <a:rPr sz="1000" spc="-1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489" y="748665"/>
            <a:ext cx="5371465" cy="39046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64490" indent="-200025">
              <a:lnSpc>
                <a:spcPct val="100000"/>
              </a:lnSpc>
              <a:spcBef>
                <a:spcPts val="170"/>
              </a:spcBef>
              <a:buAutoNum type="alphaUcPeriod" startAt="2"/>
              <a:tabLst>
                <a:tab pos="3651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AssertionError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thrown.</a:t>
            </a:r>
            <a:endParaRPr sz="1000">
              <a:latin typeface="Arial"/>
              <a:cs typeface="Arial"/>
            </a:endParaRPr>
          </a:p>
          <a:p>
            <a:pPr marL="364490" indent="-200025">
              <a:lnSpc>
                <a:spcPct val="100000"/>
              </a:lnSpc>
              <a:spcBef>
                <a:spcPts val="75"/>
              </a:spcBef>
              <a:buFont typeface="Arial"/>
              <a:buAutoNum type="alphaUcPeriod" startAt="2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No interest for this account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300"/>
              </a:spcBef>
              <a:buAutoNum type="alphaUcPeriod" startAt="2"/>
              <a:tabLst>
                <a:tab pos="3651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65100" marR="409702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73</a:t>
            </a:r>
            <a:endParaRPr sz="10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469265" marR="1388745" indent="-304800">
              <a:lnSpc>
                <a:spcPts val="1060"/>
              </a:lnSpc>
              <a:tabLst>
                <a:tab pos="3898265" algn="l"/>
              </a:tabLst>
            </a:pP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llerThr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a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impl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ment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llable&lt;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tring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</a:t>
            </a:r>
            <a:r>
              <a:rPr sz="1000" spc="-10" dirty="0">
                <a:latin typeface="Courier New"/>
                <a:cs typeface="Courier New"/>
              </a:rPr>
              <a:t> str;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ts val="969"/>
              </a:lnSpc>
              <a:tabLst>
                <a:tab pos="29832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CallerThread(String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s)	</a:t>
            </a:r>
            <a:r>
              <a:rPr sz="1000" spc="-5" dirty="0">
                <a:latin typeface="Courier New"/>
                <a:cs typeface="Courier New"/>
              </a:rPr>
              <a:t>{this.str=s;}</a:t>
            </a:r>
            <a:endParaRPr sz="1000">
              <a:latin typeface="Courier New"/>
              <a:cs typeface="Courier New"/>
            </a:endParaRPr>
          </a:p>
          <a:p>
            <a:pPr marL="774065" marR="1922145" indent="-30543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String call() throws Exception {  return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str.concat(“Call”);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65100" marR="177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public static void main (String[] args) throws InterruptedException,  ExecutionException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2634" y="4609579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293" y="4609579"/>
            <a:ext cx="4064635" cy="5797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ExecutorService es = Executors.newFixedThreadPool(4);  Future f1 = es.submit (newCallerThread(“Call”));  String str = f1.get().toString();  System.out.println(str);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5146027"/>
            <a:ext cx="5664200" cy="413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Courier New"/>
                <a:cs typeface="Courier New"/>
              </a:rPr>
              <a:t>Call Call</a:t>
            </a:r>
            <a:r>
              <a:rPr sz="1000" spc="-3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terminates.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Courier New"/>
                <a:cs typeface="Courier New"/>
              </a:rPr>
              <a:t>Call Call</a:t>
            </a:r>
            <a:r>
              <a:rPr sz="1000" spc="-3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 does </a:t>
            </a:r>
            <a:r>
              <a:rPr sz="1000" spc="-5" dirty="0">
                <a:latin typeface="Arial"/>
                <a:cs typeface="Arial"/>
              </a:rPr>
              <a:t>not terminate.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ExecutionException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 marR="454215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316865" marR="2138680" indent="-304800">
              <a:lnSpc>
                <a:spcPts val="1060"/>
              </a:lnSpc>
              <a:tabLst>
                <a:tab pos="3440429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Fi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eThrea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impleme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t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Runn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bl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String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fName;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  <a:tabLst>
                <a:tab pos="2907030" algn="l"/>
                <a:tab pos="46596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FileThread(String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fName)	{ this.fName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fName;	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void run () System.out.println(fName);}</a:t>
            </a:r>
            <a:endParaRPr sz="1000">
              <a:latin typeface="Courier New"/>
              <a:cs typeface="Courier New"/>
            </a:endParaRPr>
          </a:p>
          <a:p>
            <a:pPr marL="12700" marR="843280" indent="304165">
              <a:lnSpc>
                <a:spcPts val="1060"/>
              </a:lnSpc>
              <a:spcBef>
                <a:spcPts val="80"/>
              </a:spcBef>
              <a:tabLst>
                <a:tab pos="1764030" algn="l"/>
              </a:tabLst>
            </a:pPr>
            <a:r>
              <a:rPr sz="1000" spc="-5" dirty="0">
                <a:latin typeface="Courier New"/>
                <a:cs typeface="Courier New"/>
              </a:rPr>
              <a:t>public static void main (String[] args) throws IOException,  InterruptedException	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ExecutorService </a:t>
            </a:r>
            <a:r>
              <a:rPr sz="1000" spc="-10" dirty="0">
                <a:latin typeface="Courier New"/>
                <a:cs typeface="Courier New"/>
              </a:rPr>
              <a:t>executor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Executors.newCachedThreadPool();</a:t>
            </a:r>
            <a:endParaRPr sz="1000">
              <a:latin typeface="Courier New"/>
              <a:cs typeface="Courier New"/>
            </a:endParaRPr>
          </a:p>
          <a:p>
            <a:pPr marL="621665" marR="5080">
              <a:lnSpc>
                <a:spcPts val="1060"/>
              </a:lnSpc>
              <a:spcBef>
                <a:spcPts val="80"/>
              </a:spcBef>
              <a:tabLst>
                <a:tab pos="2907030" algn="l"/>
              </a:tabLst>
            </a:pPr>
            <a:r>
              <a:rPr sz="1000" spc="-5" dirty="0">
                <a:latin typeface="Courier New"/>
                <a:cs typeface="Courier New"/>
              </a:rPr>
              <a:t>Stream&lt;Path&gt; listOfFiles = Files.walk(Paths.get(“Java Projects”));  listOfFiles.forEach(line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-&gt;	{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7870" y="726401"/>
            <a:ext cx="452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executor.execute(new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FileThread(line.getFileName().toString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89" y="860615"/>
            <a:ext cx="558165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()));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5606" y="860615"/>
            <a:ext cx="17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466" y="1128776"/>
            <a:ext cx="337820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});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executor.shutdown();  executor.awaitTermination(5,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TimeUnit.DAYS);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9985" y="1397063"/>
            <a:ext cx="17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689" y="1531150"/>
            <a:ext cx="5941060" cy="7682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10" dirty="0">
                <a:latin typeface="Courier New"/>
                <a:cs typeface="Courier New"/>
              </a:rPr>
              <a:t> n2</a:t>
            </a:r>
            <a:endParaRPr sz="1000">
              <a:latin typeface="Courier New"/>
              <a:cs typeface="Courier New"/>
            </a:endParaRPr>
          </a:p>
          <a:p>
            <a:pPr marL="393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88900" marR="2240280">
              <a:lnSpc>
                <a:spcPts val="116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Java Projects</a:t>
            </a:r>
            <a:r>
              <a:rPr sz="1000" spc="-30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directory exists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contains a </a:t>
            </a:r>
            <a:r>
              <a:rPr sz="1000" spc="-10" dirty="0">
                <a:latin typeface="Arial"/>
                <a:cs typeface="Arial"/>
              </a:rPr>
              <a:t>list of files.  </a:t>
            </a: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throws a runtime exception at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889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files names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concurrently.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889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files names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sequentially.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88900" marR="474281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30"/>
              </a:lnSpc>
              <a:spcBef>
                <a:spcPts val="905"/>
              </a:spcBef>
              <a:tabLst>
                <a:tab pos="1536065" algn="l"/>
              </a:tabLst>
            </a:pPr>
            <a:r>
              <a:rPr sz="1000" spc="-5" dirty="0">
                <a:latin typeface="Courier New"/>
                <a:cs typeface="Courier New"/>
              </a:rPr>
              <a:t>class CheckClass	{</a:t>
            </a:r>
            <a:endParaRPr sz="1000">
              <a:latin typeface="Courier New"/>
              <a:cs typeface="Courier New"/>
            </a:endParaRPr>
          </a:p>
          <a:p>
            <a:pPr marL="697865" marR="1348740" indent="-305435">
              <a:lnSpc>
                <a:spcPts val="1060"/>
              </a:lnSpc>
              <a:spcBef>
                <a:spcPts val="80"/>
              </a:spcBef>
              <a:tabLst>
                <a:tab pos="4507865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stat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t </a:t>
            </a:r>
            <a:r>
              <a:rPr sz="1000" spc="-10" dirty="0">
                <a:latin typeface="Courier New"/>
                <a:cs typeface="Courier New"/>
              </a:rPr>
              <a:t>c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eckValu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</a:t>
            </a:r>
            <a:r>
              <a:rPr sz="1000" spc="-5" dirty="0">
                <a:latin typeface="Courier New"/>
                <a:cs typeface="Courier New"/>
              </a:rPr>
              <a:t>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s1</a:t>
            </a:r>
            <a:r>
              <a:rPr sz="1000" spc="-5" dirty="0">
                <a:latin typeface="Courier New"/>
                <a:cs typeface="Courier New"/>
              </a:rPr>
              <a:t>, </a:t>
            </a:r>
            <a:r>
              <a:rPr sz="1000" spc="-10" dirty="0">
                <a:latin typeface="Courier New"/>
                <a:cs typeface="Courier New"/>
              </a:rPr>
              <a:t>St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g </a:t>
            </a:r>
            <a:r>
              <a:rPr sz="1000" spc="-10" dirty="0">
                <a:latin typeface="Courier New"/>
                <a:cs typeface="Courier New"/>
              </a:rPr>
              <a:t>s2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return </a:t>
            </a:r>
            <a:r>
              <a:rPr sz="1000" dirty="0">
                <a:latin typeface="Courier New"/>
                <a:cs typeface="Courier New"/>
              </a:rPr>
              <a:t>s1 </a:t>
            </a:r>
            <a:r>
              <a:rPr sz="1000" spc="-5" dirty="0">
                <a:latin typeface="Courier New"/>
                <a:cs typeface="Courier New"/>
              </a:rPr>
              <a:t>length() –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s2.length();</a:t>
            </a:r>
            <a:endParaRPr sz="1000">
              <a:latin typeface="Courier New"/>
              <a:cs typeface="Courier New"/>
            </a:endParaRPr>
          </a:p>
          <a:p>
            <a:pPr marL="3930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30"/>
              </a:lnSpc>
              <a:spcBef>
                <a:spcPts val="900"/>
              </a:spcBef>
            </a:pPr>
            <a:r>
              <a:rPr sz="1000" spc="-10" dirty="0">
                <a:latin typeface="Courier New"/>
                <a:cs typeface="Courier New"/>
              </a:rPr>
              <a:t>String[] </a:t>
            </a:r>
            <a:r>
              <a:rPr sz="1000" spc="-5" dirty="0">
                <a:latin typeface="Courier New"/>
                <a:cs typeface="Courier New"/>
              </a:rPr>
              <a:t>strArray = new String </a:t>
            </a:r>
            <a:r>
              <a:rPr sz="1000" dirty="0">
                <a:latin typeface="Courier New"/>
                <a:cs typeface="Courier New"/>
              </a:rPr>
              <a:t>[] </a:t>
            </a:r>
            <a:r>
              <a:rPr sz="1000" spc="-5" dirty="0">
                <a:latin typeface="Courier New"/>
                <a:cs typeface="Courier New"/>
              </a:rPr>
              <a:t>{“Tiger”, “Rat”, “Cat”,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“Lion”};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393065" marR="3482340" indent="-304800">
              <a:lnSpc>
                <a:spcPts val="1060"/>
              </a:lnSpc>
              <a:spcBef>
                <a:spcPts val="80"/>
              </a:spcBef>
              <a:tabLst>
                <a:tab pos="2221865" algn="l"/>
              </a:tabLst>
            </a:pPr>
            <a:r>
              <a:rPr sz="1000" spc="-5" dirty="0">
                <a:latin typeface="Courier New"/>
                <a:cs typeface="Courier New"/>
              </a:rPr>
              <a:t>for (String s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strArray)	{  System.out.print (s + “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“);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should be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10" dirty="0">
                <a:latin typeface="Arial"/>
                <a:cs typeface="Arial"/>
              </a:rPr>
              <a:t>line n1 to enable the </a:t>
            </a:r>
            <a:r>
              <a:rPr sz="1000" spc="-5" dirty="0">
                <a:latin typeface="Arial"/>
                <a:cs typeface="Arial"/>
              </a:rPr>
              <a:t>code 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5" dirty="0">
                <a:latin typeface="Courier New"/>
                <a:cs typeface="Courier New"/>
              </a:rPr>
              <a:t>Rat Cat Lion</a:t>
            </a:r>
            <a:r>
              <a:rPr sz="1000" spc="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Tiger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Arrays.sort(strArray, CheckClass : : checkValue);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Arrays.sort(strArray, (CheckClass : : new) : 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checkValue);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Arrays.sort(strArray, (CheckClass : 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new).checkValue);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Arrays.sort(strArray, CheckClass : : new : :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checkValue);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474281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76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189" y="866686"/>
            <a:ext cx="6041390" cy="86953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56565" marR="4357370" indent="-304800">
              <a:lnSpc>
                <a:spcPts val="1060"/>
              </a:lnSpc>
              <a:spcBef>
                <a:spcPts val="245"/>
              </a:spcBef>
              <a:tabLst>
                <a:tab pos="15233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TechName	{  String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techName;</a:t>
            </a:r>
            <a:endParaRPr sz="1000" dirty="0">
              <a:latin typeface="Courier New"/>
              <a:cs typeface="Courier New"/>
            </a:endParaRPr>
          </a:p>
          <a:p>
            <a:pPr marL="456565">
              <a:lnSpc>
                <a:spcPts val="965"/>
              </a:lnSpc>
              <a:tabLst>
                <a:tab pos="2666365" algn="l"/>
              </a:tabLst>
            </a:pPr>
            <a:r>
              <a:rPr sz="1000" spc="-5" dirty="0">
                <a:latin typeface="Courier New"/>
                <a:cs typeface="Courier New"/>
              </a:rPr>
              <a:t>TechName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techName)	{</a:t>
            </a:r>
            <a:endParaRPr sz="1000" dirty="0">
              <a:latin typeface="Courier New"/>
              <a:cs typeface="Courier New"/>
            </a:endParaRPr>
          </a:p>
          <a:p>
            <a:pPr marL="761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this.techName=techName;</a:t>
            </a:r>
            <a:endParaRPr sz="1000" dirty="0">
              <a:latin typeface="Courier New"/>
              <a:cs typeface="Courier New"/>
            </a:endParaRPr>
          </a:p>
          <a:p>
            <a:pPr marL="456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456565" marR="2910205" indent="-304800">
              <a:lnSpc>
                <a:spcPts val="1060"/>
              </a:lnSpc>
              <a:tabLst>
                <a:tab pos="3046730" algn="l"/>
              </a:tabLst>
            </a:pPr>
            <a:r>
              <a:rPr sz="1000" spc="-10" dirty="0">
                <a:latin typeface="Courier New"/>
                <a:cs typeface="Courier New"/>
              </a:rPr>
              <a:t>List&lt;Te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hName</a:t>
            </a:r>
            <a:r>
              <a:rPr sz="1000" spc="-5" dirty="0">
                <a:latin typeface="Courier New"/>
                <a:cs typeface="Courier New"/>
              </a:rPr>
              <a:t>&gt;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ec</a:t>
            </a:r>
            <a:r>
              <a:rPr sz="1000" spc="-5" dirty="0">
                <a:latin typeface="Courier New"/>
                <a:cs typeface="Courier New"/>
              </a:rPr>
              <a:t>h = </a:t>
            </a:r>
            <a:r>
              <a:rPr sz="1000" spc="-10" dirty="0">
                <a:latin typeface="Courier New"/>
                <a:cs typeface="Courier New"/>
              </a:rPr>
              <a:t>A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rays.as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is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(  new TechName(“Java-“),</a:t>
            </a:r>
            <a:endParaRPr sz="1000" dirty="0">
              <a:latin typeface="Courier New"/>
              <a:cs typeface="Courier New"/>
            </a:endParaRPr>
          </a:p>
          <a:p>
            <a:pPr marL="4565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new TechName(“Oracle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DB-“),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new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TechName(“J2EE-“)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);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Stream&lt;TechName&gt; stre 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tech.stream();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should </a:t>
            </a:r>
            <a:r>
              <a:rPr sz="1000" spc="-10" dirty="0">
                <a:latin typeface="Arial"/>
                <a:cs typeface="Arial"/>
              </a:rPr>
              <a:t>be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10" dirty="0">
                <a:latin typeface="Arial"/>
                <a:cs typeface="Arial"/>
              </a:rPr>
              <a:t>line n1 to </a:t>
            </a:r>
            <a:r>
              <a:rPr sz="1000" spc="-5" dirty="0">
                <a:latin typeface="Arial"/>
                <a:cs typeface="Arial"/>
              </a:rPr>
              <a:t>print Java-Oracle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DB-J2EE-?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stre.forEach(System.out::print);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stre.map(a-&gt;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a.techName).forEach(System.out::print);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stre.map(a-&gt;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a).forEachOrdered(System.out::print);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stre.forEachOrdered(System.out::print);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152400" marR="477964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77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/green.txt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/colors/yellow.txt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accessible,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fragment: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30"/>
              </a:lnSpc>
              <a:spcBef>
                <a:spcPts val="960"/>
              </a:spcBef>
            </a:pPr>
            <a:r>
              <a:rPr sz="1000" spc="-5" dirty="0">
                <a:latin typeface="Courier New"/>
                <a:cs typeface="Courier New"/>
              </a:rPr>
              <a:t>Path source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Paths.get(“/green.txt);</a:t>
            </a:r>
            <a:endParaRPr sz="1000" dirty="0">
              <a:latin typeface="Courier New"/>
              <a:cs typeface="Courier New"/>
            </a:endParaRPr>
          </a:p>
          <a:p>
            <a:pPr marL="152400" marR="138557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Path target = Paths.get(“/colors/yellow.txt);  Files.move(source, target, StandardCopyOption.ATOMIC_MOVE);  Files.delete(source);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/>
              <a:cs typeface="Arial"/>
            </a:endParaRPr>
          </a:p>
          <a:p>
            <a:pPr marL="351790" marR="55880" indent="-200025">
              <a:lnSpc>
                <a:spcPts val="1160"/>
              </a:lnSpc>
              <a:buAutoNum type="alphaUcPeriod"/>
              <a:tabLst>
                <a:tab pos="352425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green.txt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content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replaced </a:t>
            </a:r>
            <a:r>
              <a:rPr sz="1000" spc="-10" dirty="0">
                <a:latin typeface="Arial"/>
                <a:cs typeface="Arial"/>
              </a:rPr>
              <a:t>by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yellow.txt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content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yellow.txt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is  deleted.</a:t>
            </a:r>
            <a:endParaRPr sz="1000" dirty="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352425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yellow.txt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content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replaced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by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green.txt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an</a:t>
            </a:r>
            <a:r>
              <a:rPr sz="1000" spc="-10" dirty="0">
                <a:latin typeface="Arial"/>
                <a:cs typeface="Arial"/>
              </a:rPr>
              <a:t> exception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thrown.</a:t>
            </a:r>
            <a:endParaRPr sz="1000" dirty="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52425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green.txt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moved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/colors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directory.</a:t>
            </a:r>
            <a:endParaRPr sz="1000" dirty="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3524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FileAlreadyExistsException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152400" marR="477266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 </a:t>
            </a:r>
          </a:p>
          <a:p>
            <a:pPr marL="152400" marR="4772660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78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2996565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interface Doable 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void doSomething (String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class </a:t>
            </a:r>
            <a:r>
              <a:rPr sz="1000" spc="-10" dirty="0">
                <a:latin typeface="Arial"/>
                <a:cs typeface="Arial"/>
              </a:rPr>
              <a:t>definitions </a:t>
            </a:r>
            <a:r>
              <a:rPr sz="1000" spc="-5" dirty="0">
                <a:latin typeface="Arial"/>
                <a:cs typeface="Arial"/>
              </a:rPr>
              <a:t>compile? (Choose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489" y="1573771"/>
            <a:ext cx="3189605" cy="4457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32105" marR="30480" indent="-294640">
              <a:lnSpc>
                <a:spcPts val="1060"/>
              </a:lnSpc>
              <a:spcBef>
                <a:spcPts val="245"/>
              </a:spcBef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5" dirty="0">
                <a:latin typeface="Courier New"/>
                <a:cs typeface="Courier New"/>
              </a:rPr>
              <a:t>public class Task implements Doable {  public void doSomethingElse(String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s)</a:t>
            </a:r>
            <a:endParaRPr sz="1000">
              <a:latin typeface="Courier New"/>
              <a:cs typeface="Courier New"/>
            </a:endParaRPr>
          </a:p>
          <a:p>
            <a:pPr marL="2374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1846" y="1707857"/>
            <a:ext cx="330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sz="1000" spc="-5" dirty="0">
                <a:latin typeface="Courier New"/>
                <a:cs typeface="Courier New"/>
              </a:rPr>
              <a:t>{	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489" y="2012695"/>
            <a:ext cx="3780154" cy="11893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38125" marR="30480" indent="-238125">
              <a:lnSpc>
                <a:spcPts val="1060"/>
              </a:lnSpc>
              <a:spcBef>
                <a:spcPts val="245"/>
              </a:spcBef>
              <a:buFont typeface="Arial"/>
              <a:buAutoNum type="alphaUcPeriod" startAt="2"/>
              <a:tabLst>
                <a:tab pos="238125" algn="l"/>
                <a:tab pos="3226435" algn="l"/>
                <a:tab pos="3455670" algn="l"/>
              </a:tabLst>
            </a:pPr>
            <a:r>
              <a:rPr sz="1000" spc="-5" dirty="0">
                <a:latin typeface="Courier New"/>
                <a:cs typeface="Courier New"/>
              </a:rPr>
              <a:t>public abstract class Work implements Doable {  public abstract void doSomething(String </a:t>
            </a:r>
            <a:r>
              <a:rPr sz="1000" spc="-10" dirty="0">
                <a:latin typeface="Courier New"/>
                <a:cs typeface="Courier New"/>
              </a:rPr>
              <a:t>s)  </a:t>
            </a:r>
            <a:r>
              <a:rPr sz="1000" spc="-5" dirty="0">
                <a:latin typeface="Courier New"/>
                <a:cs typeface="Courier New"/>
              </a:rPr>
              <a:t>public void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doYourThing(Boolean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b)	{	}</a:t>
            </a:r>
            <a:endParaRPr sz="1000" dirty="0">
              <a:latin typeface="Courier New"/>
              <a:cs typeface="Courier New"/>
            </a:endParaRPr>
          </a:p>
          <a:p>
            <a:pPr marL="237490">
              <a:lnSpc>
                <a:spcPts val="103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238125" marR="106045" indent="-2381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3"/>
              <a:tabLst>
                <a:tab pos="238125" algn="l"/>
                <a:tab pos="3226435" algn="l"/>
                <a:tab pos="3455670" algn="l"/>
              </a:tabLst>
            </a:pPr>
            <a:r>
              <a:rPr sz="1000" spc="-5" dirty="0">
                <a:latin typeface="Courier New"/>
                <a:cs typeface="Courier New"/>
              </a:rPr>
              <a:t>public abstract class Job implements Doable {  public void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doSomething(Integer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i)	{	}</a:t>
            </a:r>
            <a:endParaRPr sz="1000" dirty="0">
              <a:latin typeface="Courier New"/>
              <a:cs typeface="Courier New"/>
            </a:endParaRPr>
          </a:p>
          <a:p>
            <a:pPr marL="2374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237490" indent="-200025">
              <a:lnSpc>
                <a:spcPct val="100000"/>
              </a:lnSpc>
              <a:spcBef>
                <a:spcPts val="145"/>
              </a:spcBef>
              <a:buFont typeface="Arial"/>
              <a:buAutoNum type="alphaUcPeriod" startAt="4"/>
              <a:tabLst>
                <a:tab pos="238125" algn="l"/>
              </a:tabLst>
            </a:pPr>
            <a:r>
              <a:rPr sz="1000" spc="-5" dirty="0">
                <a:latin typeface="Courier New"/>
                <a:cs typeface="Courier New"/>
              </a:rPr>
              <a:t>public class Action implements Doable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2189" y="2146782"/>
            <a:ext cx="330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</a:tabLst>
            </a:pPr>
            <a:r>
              <a:rPr sz="1000" spc="-5" dirty="0">
                <a:latin typeface="Courier New"/>
                <a:cs typeface="Courier New"/>
              </a:rPr>
              <a:t>{	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189" y="3158718"/>
            <a:ext cx="4834890" cy="6222857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46405" marR="1180465">
              <a:lnSpc>
                <a:spcPts val="1060"/>
              </a:lnSpc>
              <a:spcBef>
                <a:spcPts val="245"/>
              </a:spcBef>
              <a:tabLst>
                <a:tab pos="3112770" algn="l"/>
                <a:tab pos="3340735" algn="l"/>
                <a:tab pos="3569970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oi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doS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mething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spc="-10" dirty="0">
                <a:latin typeface="Courier New"/>
                <a:cs typeface="Courier New"/>
              </a:rPr>
              <a:t>Intege</a:t>
            </a:r>
            <a:r>
              <a:rPr sz="1000" spc="-5" dirty="0">
                <a:latin typeface="Courier New"/>
                <a:cs typeface="Courier New"/>
              </a:rPr>
              <a:t>r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	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  public 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doThis(Integer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j)	{	}</a:t>
            </a:r>
            <a:endParaRPr sz="1000" dirty="0">
              <a:latin typeface="Courier New"/>
              <a:cs typeface="Courier New"/>
            </a:endParaRPr>
          </a:p>
          <a:p>
            <a:pPr marL="3517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130"/>
              </a:lnSpc>
              <a:spcBef>
                <a:spcPts val="145"/>
              </a:spcBef>
            </a:pPr>
            <a:r>
              <a:rPr sz="1500" spc="-15" baseline="-5555" dirty="0">
                <a:latin typeface="Arial"/>
                <a:cs typeface="Arial"/>
              </a:rPr>
              <a:t>E. </a:t>
            </a:r>
            <a:r>
              <a:rPr sz="1000" spc="-5" dirty="0">
                <a:latin typeface="Courier New"/>
                <a:cs typeface="Courier New"/>
              </a:rPr>
              <a:t>public class Do implements Doable</a:t>
            </a:r>
            <a:r>
              <a:rPr sz="1000" spc="-1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446405" marR="1180465">
              <a:lnSpc>
                <a:spcPts val="1060"/>
              </a:lnSpc>
              <a:spcBef>
                <a:spcPts val="80"/>
              </a:spcBef>
              <a:tabLst>
                <a:tab pos="2960370" algn="l"/>
                <a:tab pos="3188970" algn="l"/>
                <a:tab pos="3264535" algn="l"/>
                <a:tab pos="3340735" algn="l"/>
                <a:tab pos="3493770" algn="l"/>
                <a:tab pos="3569970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oi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doS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mething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spc="-10" dirty="0">
                <a:latin typeface="Courier New"/>
                <a:cs typeface="Courier New"/>
              </a:rPr>
              <a:t>Intege</a:t>
            </a:r>
            <a:r>
              <a:rPr sz="1000" spc="-5" dirty="0">
                <a:latin typeface="Courier New"/>
                <a:cs typeface="Courier New"/>
              </a:rPr>
              <a:t>r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		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dirty="0">
                <a:latin typeface="Courier New"/>
                <a:cs typeface="Courier New"/>
              </a:rPr>
              <a:t>		</a:t>
            </a:r>
            <a:r>
              <a:rPr sz="1000" spc="-5" dirty="0">
                <a:latin typeface="Courier New"/>
                <a:cs typeface="Courier New"/>
              </a:rPr>
              <a:t>}  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doSomething(String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s)		</a:t>
            </a:r>
            <a:r>
              <a:rPr sz="1000" spc="-5" dirty="0">
                <a:latin typeface="Courier New"/>
                <a:cs typeface="Courier New"/>
              </a:rPr>
              <a:t>{	}  public void doThat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(String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s)	{	}</a:t>
            </a:r>
            <a:endParaRPr sz="1000" dirty="0">
              <a:latin typeface="Courier New"/>
              <a:cs typeface="Courier New"/>
            </a:endParaRPr>
          </a:p>
          <a:p>
            <a:pPr marL="351790">
              <a:lnSpc>
                <a:spcPts val="103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152400" marR="348932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AE </a:t>
            </a:r>
            <a:endParaRPr lang="en-US" sz="1000" spc="-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23850" marR="3489325" indent="-171450">
              <a:lnSpc>
                <a:spcPts val="1150"/>
              </a:lnSpc>
              <a:buFont typeface="Symbol" panose="05050102010706020507" pitchFamily="18" charset="2"/>
              <a:buChar char="Þ"/>
            </a:pPr>
            <a:r>
              <a:rPr lang="en-US" sz="1000" spc="-10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</a:p>
          <a:p>
            <a:pPr marL="323850" marR="3489325" indent="-171450">
              <a:lnSpc>
                <a:spcPts val="1150"/>
              </a:lnSpc>
              <a:buFont typeface="Symbol" panose="05050102010706020507" pitchFamily="18" charset="2"/>
              <a:buChar char="Þ"/>
            </a:pP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79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52400" marR="132207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List&lt;Integer&gt; list1 = Arrays.asList(10, </a:t>
            </a:r>
            <a:r>
              <a:rPr sz="1000" spc="-10" dirty="0">
                <a:latin typeface="Courier New"/>
                <a:cs typeface="Courier New"/>
              </a:rPr>
              <a:t>20);  </a:t>
            </a:r>
            <a:r>
              <a:rPr sz="1000" spc="-5" dirty="0">
                <a:latin typeface="Courier New"/>
                <a:cs typeface="Courier New"/>
              </a:rPr>
              <a:t>List&lt;Integer&gt; list2 = Arrays.asList(15,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30);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10" dirty="0">
                <a:latin typeface="Arial"/>
                <a:cs typeface="Arial"/>
              </a:rPr>
              <a:t>line n1, </a:t>
            </a:r>
            <a:r>
              <a:rPr sz="1000" spc="-5" dirty="0">
                <a:latin typeface="Arial"/>
                <a:cs typeface="Arial"/>
              </a:rPr>
              <a:t>prints 10 20 15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30?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51790" indent="-200025">
              <a:lnSpc>
                <a:spcPts val="1130"/>
              </a:lnSpc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Stream.of(list1,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list2)</a:t>
            </a:r>
            <a:endParaRPr sz="1000" dirty="0">
              <a:latin typeface="Courier New"/>
              <a:cs typeface="Courier New"/>
            </a:endParaRPr>
          </a:p>
          <a:p>
            <a:pPr marL="9613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.flatMap(list -&gt;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list.stream())</a:t>
            </a:r>
            <a:endParaRPr sz="1000" dirty="0">
              <a:latin typeface="Courier New"/>
              <a:cs typeface="Courier New"/>
            </a:endParaRPr>
          </a:p>
          <a:p>
            <a:pPr marL="9613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 -&gt; System.out.print(s + “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“));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2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Stream.of(list1,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list2)</a:t>
            </a:r>
            <a:endParaRPr sz="1000" dirty="0">
              <a:latin typeface="Courier New"/>
              <a:cs typeface="Courier New"/>
            </a:endParaRPr>
          </a:p>
          <a:p>
            <a:pPr marL="9613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.flatMap(list -&gt; list.intStream())</a:t>
            </a:r>
            <a:endParaRPr sz="1000" dirty="0">
              <a:latin typeface="Courier New"/>
              <a:cs typeface="Courier New"/>
            </a:endParaRPr>
          </a:p>
          <a:p>
            <a:pPr marL="9613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 -&gt; System.out.print(s + “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“));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3"/>
              <a:tabLst>
                <a:tab pos="352425" algn="l"/>
              </a:tabLst>
            </a:pPr>
            <a:r>
              <a:rPr sz="1000" spc="-10" dirty="0">
                <a:latin typeface="Courier New"/>
                <a:cs typeface="Courier New"/>
              </a:rPr>
              <a:t>list1.stream()</a:t>
            </a:r>
            <a:endParaRPr sz="1000" dirty="0">
              <a:latin typeface="Courier New"/>
              <a:cs typeface="Courier New"/>
            </a:endParaRPr>
          </a:p>
          <a:p>
            <a:pPr marL="9613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.flatMap(list2.stream().flatMap(e1 -&gt;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e1.stream())</a:t>
            </a:r>
            <a:endParaRPr sz="1000" dirty="0">
              <a:latin typeface="Courier New"/>
              <a:cs typeface="Courier New"/>
            </a:endParaRPr>
          </a:p>
          <a:p>
            <a:pPr marL="9613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 -&gt; System.out.println(s + “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“));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4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Stream.of(list1,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list2)</a:t>
            </a:r>
            <a:endParaRPr sz="1000" dirty="0">
              <a:latin typeface="Courier New"/>
              <a:cs typeface="Courier New"/>
            </a:endParaRPr>
          </a:p>
          <a:p>
            <a:pPr marL="9613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.flatMapToInt(list -&gt;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list.stream())</a:t>
            </a:r>
            <a:endParaRPr sz="1000" dirty="0">
              <a:latin typeface="Courier New"/>
              <a:cs typeface="Courier New"/>
            </a:endParaRPr>
          </a:p>
          <a:p>
            <a:pPr marL="9613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.forEach(s -&gt; System.out.print(s + “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152400" marR="35731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6197600" cy="551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316865" marR="1452880" indent="-304800">
              <a:lnSpc>
                <a:spcPts val="1060"/>
              </a:lnSpc>
              <a:tabLst>
                <a:tab pos="4659630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mai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(String</a:t>
            </a:r>
            <a:r>
              <a:rPr sz="1000" dirty="0">
                <a:latin typeface="Courier New"/>
                <a:cs typeface="Courier New"/>
              </a:rPr>
              <a:t>[</a:t>
            </a:r>
            <a:r>
              <a:rPr sz="1000" spc="-5" dirty="0">
                <a:latin typeface="Courier New"/>
                <a:cs typeface="Courier New"/>
              </a:rPr>
              <a:t>] </a:t>
            </a:r>
            <a:r>
              <a:rPr sz="1000" spc="-10" dirty="0">
                <a:latin typeface="Courier New"/>
                <a:cs typeface="Courier New"/>
              </a:rPr>
              <a:t>args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throw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OExcept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o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BufferedReader brCopy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try (BufferedReader br = new BufferedReader (new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FileReader(“employee.txt”)))</a:t>
            </a:r>
            <a:endParaRPr sz="1000">
              <a:latin typeface="Courier New"/>
              <a:cs typeface="Courier New"/>
            </a:endParaRPr>
          </a:p>
          <a:p>
            <a:pPr marL="12700" marR="56438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{ </a:t>
            </a:r>
            <a:r>
              <a:rPr sz="1000" spc="-10" dirty="0">
                <a:latin typeface="Courier New"/>
                <a:cs typeface="Courier New"/>
              </a:rPr>
              <a:t>// 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br.lines().forEach(c -&gt; System.out.println(c));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  <a:tabLst>
                <a:tab pos="2145665" algn="l"/>
              </a:tabLst>
            </a:pPr>
            <a:r>
              <a:rPr sz="1000" spc="-5" dirty="0">
                <a:latin typeface="Courier New"/>
                <a:cs typeface="Courier New"/>
              </a:rPr>
              <a:t>brCopy 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br;	//line </a:t>
            </a:r>
            <a:r>
              <a:rPr sz="1000" spc="-10" dirty="0">
                <a:latin typeface="Courier New"/>
                <a:cs typeface="Courier New"/>
              </a:rPr>
              <a:t>n2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  <a:tabLst>
                <a:tab pos="1687830" algn="l"/>
              </a:tabLst>
            </a:pPr>
            <a:r>
              <a:rPr sz="1000" spc="-5" dirty="0">
                <a:latin typeface="Courier New"/>
                <a:cs typeface="Courier New"/>
              </a:rPr>
              <a:t>brCopy.ready();	//line</a:t>
            </a:r>
            <a:r>
              <a:rPr sz="1000" spc="-10" dirty="0">
                <a:latin typeface="Courier New"/>
                <a:cs typeface="Courier New"/>
              </a:rPr>
              <a:t> n3;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 marL="12700" marR="209550">
              <a:lnSpc>
                <a:spcPts val="1100"/>
              </a:lnSpc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the ready method of the BufferedReader, </a:t>
            </a:r>
            <a:r>
              <a:rPr sz="1000" spc="-10" dirty="0">
                <a:latin typeface="Arial"/>
                <a:cs typeface="Arial"/>
              </a:rPr>
              <a:t>when </a:t>
            </a:r>
            <a:r>
              <a:rPr sz="1000" spc="-5" dirty="0">
                <a:latin typeface="Arial"/>
                <a:cs typeface="Arial"/>
              </a:rPr>
              <a:t>called </a:t>
            </a:r>
            <a:r>
              <a:rPr sz="1000" spc="-10" dirty="0">
                <a:latin typeface="Arial"/>
                <a:cs typeface="Arial"/>
              </a:rPr>
              <a:t>on </a:t>
            </a:r>
            <a:r>
              <a:rPr sz="1000" spc="-5" dirty="0">
                <a:latin typeface="Arial"/>
                <a:cs typeface="Arial"/>
              </a:rPr>
              <a:t>a closed BufferedReader, throws </a:t>
            </a:r>
            <a:r>
              <a:rPr sz="1000" spc="-10" dirty="0">
                <a:latin typeface="Arial"/>
                <a:cs typeface="Arial"/>
              </a:rPr>
              <a:t>an  exception, and employee.txt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contains </a:t>
            </a:r>
            <a:r>
              <a:rPr sz="1000" spc="-10" dirty="0">
                <a:latin typeface="Arial"/>
                <a:cs typeface="Arial"/>
              </a:rPr>
              <a:t>valid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text.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85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n3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the content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employee.txt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throws an exception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n3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2700" marR="506857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Book.java: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  <a:tabLst>
                <a:tab pos="1535430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Book	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8293" y="6218936"/>
            <a:ext cx="2540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private String read(String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bname)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7678" y="6218936"/>
            <a:ext cx="2159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069464" algn="l"/>
              </a:tabLst>
            </a:pPr>
            <a:r>
              <a:rPr sz="1000" spc="-5" dirty="0">
                <a:latin typeface="Courier New"/>
                <a:cs typeface="Courier New"/>
              </a:rPr>
              <a:t>{	</a:t>
            </a:r>
            <a:r>
              <a:rPr sz="1000" spc="-10" dirty="0">
                <a:latin typeface="Courier New"/>
                <a:cs typeface="Courier New"/>
              </a:rPr>
              <a:t>ret</a:t>
            </a:r>
            <a:r>
              <a:rPr sz="1000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r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spc="-10" dirty="0">
                <a:latin typeface="Courier New"/>
                <a:cs typeface="Courier New"/>
              </a:rPr>
              <a:t>“Rea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ourier New"/>
                <a:cs typeface="Courier New"/>
              </a:rPr>
              <a:t>” + </a:t>
            </a:r>
            <a:r>
              <a:rPr sz="1000" spc="-10" dirty="0">
                <a:latin typeface="Courier New"/>
                <a:cs typeface="Courier New"/>
              </a:rPr>
              <a:t>bna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6353022"/>
            <a:ext cx="269240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EBook.java: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  <a:tabLst>
                <a:tab pos="2602865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10" dirty="0">
                <a:latin typeface="Courier New"/>
                <a:cs typeface="Courier New"/>
              </a:rPr>
              <a:t>las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EB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o</a:t>
            </a:r>
            <a:r>
              <a:rPr sz="1000" spc="-5" dirty="0">
                <a:latin typeface="Courier New"/>
                <a:cs typeface="Courier New"/>
              </a:rPr>
              <a:t>k </a:t>
            </a:r>
            <a:r>
              <a:rPr sz="1000" spc="-10" dirty="0">
                <a:latin typeface="Courier New"/>
                <a:cs typeface="Courier New"/>
              </a:rPr>
              <a:t>exte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Boo</a:t>
            </a:r>
            <a:r>
              <a:rPr sz="1000" spc="-5" dirty="0">
                <a:latin typeface="Courier New"/>
                <a:cs typeface="Courier New"/>
              </a:rPr>
              <a:t>k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293" y="6755383"/>
            <a:ext cx="2844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public String read (String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url)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8170" y="6755383"/>
            <a:ext cx="2006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1917064" algn="l"/>
              </a:tabLst>
            </a:pPr>
            <a:r>
              <a:rPr sz="1000" spc="-5" dirty="0">
                <a:latin typeface="Courier New"/>
                <a:cs typeface="Courier New"/>
              </a:rPr>
              <a:t>{	</a:t>
            </a:r>
            <a:r>
              <a:rPr sz="1000" spc="-10" dirty="0">
                <a:latin typeface="Courier New"/>
                <a:cs typeface="Courier New"/>
              </a:rPr>
              <a:t>retur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“View</a:t>
            </a:r>
            <a:r>
              <a:rPr sz="1000" spc="-5" dirty="0">
                <a:latin typeface="Courier New"/>
                <a:cs typeface="Courier New"/>
              </a:rPr>
              <a:t>” +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ur</a:t>
            </a:r>
            <a:r>
              <a:rPr sz="1000" spc="-5" dirty="0">
                <a:latin typeface="Courier New"/>
                <a:cs typeface="Courier New"/>
              </a:rPr>
              <a:t>l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789" y="6889470"/>
            <a:ext cx="3656965" cy="223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50800">
              <a:lnSpc>
                <a:spcPts val="1130"/>
              </a:lnSpc>
              <a:spcBef>
                <a:spcPts val="960"/>
              </a:spcBef>
            </a:pPr>
            <a:r>
              <a:rPr sz="1000" spc="-5" dirty="0">
                <a:latin typeface="Courier New"/>
                <a:cs typeface="Courier New"/>
              </a:rPr>
              <a:t>Test.java:</a:t>
            </a:r>
            <a:endParaRPr sz="1000" dirty="0">
              <a:latin typeface="Courier New"/>
              <a:cs typeface="Courier New"/>
            </a:endParaRPr>
          </a:p>
          <a:p>
            <a:pPr marL="50800">
              <a:lnSpc>
                <a:spcPts val="1055"/>
              </a:lnSpc>
              <a:tabLst>
                <a:tab pos="1497965" algn="l"/>
              </a:tabLst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Test	{</a:t>
            </a:r>
            <a:endParaRPr sz="1000" dirty="0">
              <a:latin typeface="Courier New"/>
              <a:cs typeface="Courier New"/>
            </a:endParaRPr>
          </a:p>
          <a:p>
            <a:pPr marL="735965" marR="17780" indent="-381635">
              <a:lnSpc>
                <a:spcPts val="1060"/>
              </a:lnSpc>
              <a:spcBef>
                <a:spcPts val="80"/>
              </a:spcBef>
              <a:tabLst>
                <a:tab pos="3554729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stat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voi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ai</a:t>
            </a:r>
            <a:r>
              <a:rPr sz="1000" spc="-5" dirty="0">
                <a:latin typeface="Courier New"/>
                <a:cs typeface="Courier New"/>
              </a:rPr>
              <a:t>n </a:t>
            </a:r>
            <a:r>
              <a:rPr sz="1000" spc="-10" dirty="0">
                <a:latin typeface="Courier New"/>
                <a:cs typeface="Courier New"/>
              </a:rPr>
              <a:t>(St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ing[</a:t>
            </a:r>
            <a:r>
              <a:rPr sz="1000" spc="-5" dirty="0">
                <a:latin typeface="Courier New"/>
                <a:cs typeface="Courier New"/>
              </a:rPr>
              <a:t>] </a:t>
            </a:r>
            <a:r>
              <a:rPr sz="1000" spc="-10" dirty="0">
                <a:latin typeface="Courier New"/>
                <a:cs typeface="Courier New"/>
              </a:rPr>
              <a:t>a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gs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Book b1 = new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Book();</a:t>
            </a:r>
            <a:endParaRPr sz="1000" dirty="0">
              <a:latin typeface="Courier New"/>
              <a:cs typeface="Courier New"/>
            </a:endParaRPr>
          </a:p>
          <a:p>
            <a:pPr marL="71818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b1.read(“Java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Programing”);</a:t>
            </a:r>
            <a:endParaRPr sz="1000" dirty="0">
              <a:latin typeface="Courier New"/>
              <a:cs typeface="Courier New"/>
            </a:endParaRPr>
          </a:p>
          <a:p>
            <a:pPr marL="718185" marR="33972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Book b2 = new EBook();  b2.read(</a:t>
            </a:r>
            <a:r>
              <a:rPr sz="1000" spc="-5" dirty="0">
                <a:latin typeface="Courier New"/>
                <a:cs typeface="Courier New"/>
                <a:hlinkClick r:id="rId2"/>
              </a:rPr>
              <a:t>“http://ebook.com/ebook”</a:t>
            </a:r>
            <a:r>
              <a:rPr sz="1000" spc="-5" dirty="0">
                <a:latin typeface="Courier New"/>
                <a:cs typeface="Courier New"/>
              </a:rPr>
              <a:t>);</a:t>
            </a:r>
            <a:endParaRPr sz="1000" dirty="0">
              <a:latin typeface="Courier New"/>
              <a:cs typeface="Courier New"/>
            </a:endParaRPr>
          </a:p>
          <a:p>
            <a:pPr marL="3549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508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Arial"/>
              <a:cs typeface="Arial"/>
            </a:endParaRPr>
          </a:p>
          <a:p>
            <a:pPr marL="50800">
              <a:lnSpc>
                <a:spcPts val="1130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000" spc="-5" dirty="0">
                <a:latin typeface="Courier New"/>
                <a:cs typeface="Courier New"/>
              </a:rPr>
              <a:t>Read Java</a:t>
            </a:r>
            <a:r>
              <a:rPr sz="1000" spc="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Programming</a:t>
            </a:r>
            <a:endParaRPr sz="1000" dirty="0">
              <a:latin typeface="Courier New"/>
              <a:cs typeface="Courier New"/>
            </a:endParaRPr>
          </a:p>
          <a:p>
            <a:pPr marL="2501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View http:/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ebook.com/ebook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089" y="744740"/>
            <a:ext cx="6412230" cy="860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 indent="-200025">
              <a:lnSpc>
                <a:spcPts val="1130"/>
              </a:lnSpc>
              <a:spcBef>
                <a:spcPts val="95"/>
              </a:spcBef>
              <a:buFont typeface="Arial"/>
              <a:buAutoNum type="alphaUcPeriod" startAt="2"/>
              <a:tabLst>
                <a:tab pos="390525" algn="l"/>
              </a:tabLst>
            </a:pPr>
            <a:r>
              <a:rPr sz="1000" spc="-5" dirty="0">
                <a:latin typeface="Courier New"/>
                <a:cs typeface="Courier New"/>
              </a:rPr>
              <a:t>Read Java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Programming</a:t>
            </a:r>
            <a:endParaRPr sz="1000" dirty="0">
              <a:latin typeface="Courier New"/>
              <a:cs typeface="Courier New"/>
            </a:endParaRPr>
          </a:p>
          <a:p>
            <a:pPr marL="3898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Read http:/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ebook.com/ebook</a:t>
            </a:r>
            <a:endParaRPr sz="1000" dirty="0">
              <a:latin typeface="Courier New"/>
              <a:cs typeface="Courier New"/>
            </a:endParaRPr>
          </a:p>
          <a:p>
            <a:pPr marL="389890" indent="-200025">
              <a:lnSpc>
                <a:spcPct val="100000"/>
              </a:lnSpc>
              <a:spcBef>
                <a:spcPts val="240"/>
              </a:spcBef>
              <a:buAutoNum type="alphaUcPeriod" startAt="3"/>
              <a:tabLst>
                <a:tab pos="3905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EBook.java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fails to compile.</a:t>
            </a:r>
            <a:endParaRPr sz="1000" dirty="0">
              <a:latin typeface="Arial"/>
              <a:cs typeface="Arial"/>
            </a:endParaRPr>
          </a:p>
          <a:p>
            <a:pPr marL="389890" indent="-200025">
              <a:lnSpc>
                <a:spcPct val="100000"/>
              </a:lnSpc>
              <a:spcBef>
                <a:spcPts val="250"/>
              </a:spcBef>
              <a:buAutoNum type="alphaUcPeriod" startAt="3"/>
              <a:tabLst>
                <a:tab pos="3905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Test.java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fails to compile.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90500" marR="51060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190500" marR="51060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905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82</a:t>
            </a:r>
            <a:endParaRPr sz="1000" dirty="0">
              <a:latin typeface="Arial"/>
              <a:cs typeface="Arial"/>
            </a:endParaRPr>
          </a:p>
          <a:p>
            <a:pPr marL="1905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 marL="1905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ZonedDateTime depart = ZonedDateTime.of(2015, 1, 15, 3, 0, 0, 0,</a:t>
            </a:r>
            <a:r>
              <a:rPr sz="1000" spc="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ZoneID.of(“UTC-</a:t>
            </a:r>
            <a:endParaRPr sz="1000" dirty="0">
              <a:latin typeface="Courier New"/>
              <a:cs typeface="Courier New"/>
            </a:endParaRPr>
          </a:p>
          <a:p>
            <a:pPr marL="1905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7”));</a:t>
            </a:r>
            <a:endParaRPr sz="1000" dirty="0">
              <a:latin typeface="Courier New"/>
              <a:cs typeface="Courier New"/>
            </a:endParaRPr>
          </a:p>
          <a:p>
            <a:pPr marL="1905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ZonedDateTime arrive = ZonedDateTime.of(2015, 1, 15, 9, 0, 0, 0,</a:t>
            </a:r>
            <a:r>
              <a:rPr sz="1000" spc="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ZoneID.of(“UTC-</a:t>
            </a:r>
            <a:endParaRPr sz="1000" dirty="0">
              <a:latin typeface="Courier New"/>
              <a:cs typeface="Courier New"/>
            </a:endParaRPr>
          </a:p>
          <a:p>
            <a:pPr marL="1905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5”));</a:t>
            </a:r>
            <a:endParaRPr sz="1000" dirty="0">
              <a:latin typeface="Courier New"/>
              <a:cs typeface="Courier New"/>
            </a:endParaRPr>
          </a:p>
          <a:p>
            <a:pPr marL="190500" marR="14903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long hrs = ChronoUnit.HOURS.between(depart, arrive); //line </a:t>
            </a:r>
            <a:r>
              <a:rPr sz="1000" spc="-10" dirty="0">
                <a:latin typeface="Courier New"/>
                <a:cs typeface="Courier New"/>
              </a:rPr>
              <a:t>n1  </a:t>
            </a:r>
            <a:r>
              <a:rPr sz="1000" spc="-5" dirty="0">
                <a:latin typeface="Courier New"/>
                <a:cs typeface="Courier New"/>
              </a:rPr>
              <a:t>System.out.println(“Travel time is” + hrs +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“hours”);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89890" indent="-200025">
              <a:lnSpc>
                <a:spcPct val="100000"/>
              </a:lnSpc>
              <a:buFont typeface="Arial"/>
              <a:buAutoNum type="alphaUcPeriod"/>
              <a:tabLst>
                <a:tab pos="390525" algn="l"/>
              </a:tabLst>
            </a:pPr>
            <a:r>
              <a:rPr sz="1000" spc="-5" dirty="0">
                <a:latin typeface="Courier New"/>
                <a:cs typeface="Courier New"/>
              </a:rPr>
              <a:t>Travel time is 4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hours</a:t>
            </a:r>
            <a:endParaRPr sz="1000" dirty="0">
              <a:latin typeface="Courier New"/>
              <a:cs typeface="Courier New"/>
            </a:endParaRPr>
          </a:p>
          <a:p>
            <a:pPr marL="3898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90525" algn="l"/>
              </a:tabLst>
            </a:pPr>
            <a:r>
              <a:rPr sz="1000" spc="-5" dirty="0">
                <a:latin typeface="Courier New"/>
                <a:cs typeface="Courier New"/>
              </a:rPr>
              <a:t>Travel time is 6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hours</a:t>
            </a:r>
            <a:endParaRPr sz="1000" dirty="0">
              <a:latin typeface="Courier New"/>
              <a:cs typeface="Courier New"/>
            </a:endParaRPr>
          </a:p>
          <a:p>
            <a:pPr marL="3898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90525" algn="l"/>
              </a:tabLst>
            </a:pPr>
            <a:r>
              <a:rPr sz="1000" spc="-5" dirty="0">
                <a:latin typeface="Courier New"/>
                <a:cs typeface="Courier New"/>
              </a:rPr>
              <a:t>Travel time is 8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hours</a:t>
            </a:r>
            <a:endParaRPr sz="1000" dirty="0">
              <a:latin typeface="Courier New"/>
              <a:cs typeface="Courier New"/>
            </a:endParaRPr>
          </a:p>
          <a:p>
            <a:pPr marL="3898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905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exception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190500" marR="511302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905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83</a:t>
            </a:r>
            <a:endParaRPr sz="1000" dirty="0">
              <a:latin typeface="Arial"/>
              <a:cs typeface="Arial"/>
            </a:endParaRPr>
          </a:p>
          <a:p>
            <a:pPr marL="1905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90500" marR="3319145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Path path1 = Paths.get(“/app/./sys/”);  Path res1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path1.resolve(“log”);</a:t>
            </a:r>
            <a:endParaRPr sz="1000" dirty="0">
              <a:latin typeface="Courier New"/>
              <a:cs typeface="Courier New"/>
            </a:endParaRPr>
          </a:p>
          <a:p>
            <a:pPr marL="190500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Path path2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Paths.get(“/server/exe/”);</a:t>
            </a:r>
            <a:endParaRPr sz="1000" dirty="0">
              <a:latin typeface="Courier New"/>
              <a:cs typeface="Courier New"/>
            </a:endParaRPr>
          </a:p>
          <a:p>
            <a:pPr marL="190500" marR="33191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Path res1 = path1.resolve(“/readme/”);  System.out.println(res1);  System.out.println(res2);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89890" indent="-200025">
              <a:lnSpc>
                <a:spcPts val="1130"/>
              </a:lnSpc>
              <a:buFont typeface="Arial"/>
              <a:buAutoNum type="alphaUcPeriod"/>
              <a:tabLst>
                <a:tab pos="390525" algn="l"/>
              </a:tabLst>
            </a:pPr>
            <a:r>
              <a:rPr sz="1000" spc="-5" dirty="0">
                <a:latin typeface="Courier New"/>
                <a:cs typeface="Courier New"/>
              </a:rPr>
              <a:t>/app/sys/log</a:t>
            </a:r>
            <a:endParaRPr sz="1000" dirty="0">
              <a:latin typeface="Courier New"/>
              <a:cs typeface="Courier New"/>
            </a:endParaRPr>
          </a:p>
          <a:p>
            <a:pPr marL="3898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/readme/server/exe</a:t>
            </a:r>
            <a:endParaRPr sz="1000" dirty="0">
              <a:latin typeface="Courier New"/>
              <a:cs typeface="Courier New"/>
            </a:endParaRPr>
          </a:p>
          <a:p>
            <a:pPr marL="3898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2"/>
              <a:tabLst>
                <a:tab pos="390525" algn="l"/>
              </a:tabLst>
            </a:pPr>
            <a:r>
              <a:rPr sz="1000" spc="-5" dirty="0">
                <a:latin typeface="Courier New"/>
                <a:cs typeface="Courier New"/>
              </a:rPr>
              <a:t>/app/log/sys</a:t>
            </a:r>
            <a:endParaRPr sz="1000" dirty="0">
              <a:latin typeface="Courier New"/>
              <a:cs typeface="Courier New"/>
            </a:endParaRPr>
          </a:p>
          <a:p>
            <a:pPr marL="3898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/server/exe/readme</a:t>
            </a:r>
            <a:endParaRPr sz="1000" dirty="0">
              <a:latin typeface="Courier New"/>
              <a:cs typeface="Courier New"/>
            </a:endParaRPr>
          </a:p>
          <a:p>
            <a:pPr marL="3898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3"/>
              <a:tabLst>
                <a:tab pos="390525" algn="l"/>
              </a:tabLst>
            </a:pPr>
            <a:r>
              <a:rPr sz="1000" spc="-10" dirty="0">
                <a:latin typeface="Courier New"/>
                <a:cs typeface="Courier New"/>
              </a:rPr>
              <a:t>/app/./sys/log</a:t>
            </a:r>
            <a:endParaRPr sz="1000" dirty="0">
              <a:latin typeface="Courier New"/>
              <a:cs typeface="Courier New"/>
            </a:endParaRPr>
          </a:p>
          <a:p>
            <a:pPr marL="3898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/readme</a:t>
            </a:r>
            <a:endParaRPr sz="1000" dirty="0">
              <a:latin typeface="Courier New"/>
              <a:cs typeface="Courier New"/>
            </a:endParaRPr>
          </a:p>
          <a:p>
            <a:pPr marL="3898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4"/>
              <a:tabLst>
                <a:tab pos="390525" algn="l"/>
              </a:tabLst>
            </a:pPr>
            <a:r>
              <a:rPr sz="1000" spc="-10" dirty="0">
                <a:latin typeface="Courier New"/>
                <a:cs typeface="Courier New"/>
              </a:rPr>
              <a:t>/app/./sys/log</a:t>
            </a:r>
            <a:endParaRPr sz="1000" dirty="0">
              <a:latin typeface="Courier New"/>
              <a:cs typeface="Courier New"/>
            </a:endParaRPr>
          </a:p>
          <a:p>
            <a:pPr marL="3898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/server/exe/readme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189" y="744740"/>
            <a:ext cx="5307965" cy="84861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52400" marR="4040504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84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52400" marR="4241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List&lt;String&gt; colors = Arrays.asList(“red”, “green”, “yellow”);  Predicate&lt;String&gt; test = n - 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System.out.println(“Searching…”);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n.contains(“red”);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};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colors.stream()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.filter(c -&gt; c.length() &gt; </a:t>
            </a:r>
            <a:r>
              <a:rPr sz="1000" spc="-10" dirty="0">
                <a:latin typeface="Courier New"/>
                <a:cs typeface="Courier New"/>
              </a:rPr>
              <a:t>3)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.allMatch(test);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351790" indent="-200025" algn="just">
              <a:lnSpc>
                <a:spcPct val="100000"/>
              </a:lnSpc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Searching...</a:t>
            </a:r>
            <a:endParaRPr sz="1000">
              <a:latin typeface="Courier New"/>
              <a:cs typeface="Courier New"/>
            </a:endParaRPr>
          </a:p>
          <a:p>
            <a:pPr marL="351790" marR="4034154" indent="-200025" algn="just">
              <a:lnSpc>
                <a:spcPts val="1060"/>
              </a:lnSpc>
              <a:spcBef>
                <a:spcPts val="345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10" dirty="0">
                <a:latin typeface="Courier New"/>
                <a:cs typeface="Courier New"/>
              </a:rPr>
              <a:t>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g...  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g...</a:t>
            </a:r>
            <a:endParaRPr sz="1000">
              <a:latin typeface="Courier New"/>
              <a:cs typeface="Courier New"/>
            </a:endParaRPr>
          </a:p>
          <a:p>
            <a:pPr marL="351790" marR="4034154" indent="-200025" algn="just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10" dirty="0">
                <a:latin typeface="Courier New"/>
                <a:cs typeface="Courier New"/>
              </a:rPr>
              <a:t>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g...  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g...  Searchi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g...</a:t>
            </a:r>
            <a:endParaRPr sz="1000">
              <a:latin typeface="Courier New"/>
              <a:cs typeface="Courier New"/>
            </a:endParaRPr>
          </a:p>
          <a:p>
            <a:pPr marL="351790" indent="-200025" algn="just">
              <a:lnSpc>
                <a:spcPct val="100000"/>
              </a:lnSpc>
              <a:spcBef>
                <a:spcPts val="229"/>
              </a:spcBef>
              <a:buAutoNum type="alphaUcPeriod"/>
              <a:tabLst>
                <a:tab pos="3524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52400" marR="4046854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30"/>
              </a:lnSpc>
              <a:spcBef>
                <a:spcPts val="900"/>
              </a:spcBef>
              <a:tabLst>
                <a:tab pos="3275965" algn="l"/>
                <a:tab pos="3503929" algn="l"/>
              </a:tabLst>
            </a:pPr>
            <a:r>
              <a:rPr sz="1000" spc="-5" dirty="0">
                <a:latin typeface="Courier New"/>
                <a:cs typeface="Courier New"/>
              </a:rPr>
              <a:t>class UserException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extends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	{	}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ts val="1130"/>
              </a:lnSpc>
              <a:tabLst>
                <a:tab pos="4265930" algn="l"/>
                <a:tab pos="4495165" algn="l"/>
              </a:tabLst>
            </a:pPr>
            <a:r>
              <a:rPr sz="1000" spc="-5" dirty="0">
                <a:latin typeface="Courier New"/>
                <a:cs typeface="Courier New"/>
              </a:rPr>
              <a:t>class AgeOutOfLimitException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extends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UserException	{	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ts val="1130"/>
              </a:lnSpc>
              <a:spcBef>
                <a:spcPts val="905"/>
              </a:spcBef>
              <a:tabLst>
                <a:tab pos="9899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App	{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void doRegister(String name, int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age)</a:t>
            </a:r>
            <a:endParaRPr sz="1000">
              <a:latin typeface="Courier New"/>
              <a:cs typeface="Courier New"/>
            </a:endParaRPr>
          </a:p>
          <a:p>
            <a:pPr marL="761365" marR="957580">
              <a:lnSpc>
                <a:spcPts val="1060"/>
              </a:lnSpc>
              <a:spcBef>
                <a:spcPts val="80"/>
              </a:spcBef>
              <a:tabLst>
                <a:tab pos="2666365" algn="l"/>
                <a:tab pos="4265930" algn="l"/>
              </a:tabLst>
            </a:pPr>
            <a:r>
              <a:rPr sz="1000" spc="-10" dirty="0">
                <a:latin typeface="Courier New"/>
                <a:cs typeface="Courier New"/>
              </a:rPr>
              <a:t>throw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serExce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tion</a:t>
            </a:r>
            <a:r>
              <a:rPr sz="1000" spc="-5" dirty="0">
                <a:latin typeface="Courier New"/>
                <a:cs typeface="Courier New"/>
              </a:rPr>
              <a:t>, </a:t>
            </a:r>
            <a:r>
              <a:rPr sz="1000" spc="-10" dirty="0">
                <a:latin typeface="Courier New"/>
                <a:cs typeface="Courier New"/>
              </a:rPr>
              <a:t>A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eOutOfL</a:t>
            </a:r>
            <a:r>
              <a:rPr sz="100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mitExce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tio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if (name.length ()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6)	{</a:t>
            </a:r>
            <a:endParaRPr sz="1000">
              <a:latin typeface="Courier New"/>
              <a:cs typeface="Courier New"/>
            </a:endParaRPr>
          </a:p>
          <a:p>
            <a:pPr marL="10661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throw new UserException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761365">
              <a:lnSpc>
                <a:spcPts val="1055"/>
              </a:lnSpc>
              <a:tabLst>
                <a:tab pos="2590165" algn="l"/>
              </a:tabLst>
            </a:pPr>
            <a:r>
              <a:rPr sz="1000" spc="-5" dirty="0">
                <a:latin typeface="Courier New"/>
                <a:cs typeface="Courier New"/>
              </a:rPr>
              <a:t>} else </a:t>
            </a:r>
            <a:r>
              <a:rPr sz="1000" dirty="0">
                <a:latin typeface="Courier New"/>
                <a:cs typeface="Courier New"/>
              </a:rPr>
              <a:t>if </a:t>
            </a:r>
            <a:r>
              <a:rPr sz="1000" spc="-5" dirty="0">
                <a:latin typeface="Courier New"/>
                <a:cs typeface="Courier New"/>
              </a:rPr>
              <a:t>(age</a:t>
            </a:r>
            <a:r>
              <a:rPr sz="1000" dirty="0">
                <a:latin typeface="Courier New"/>
                <a:cs typeface="Courier New"/>
              </a:rPr>
              <a:t> &gt;=</a:t>
            </a:r>
            <a:r>
              <a:rPr sz="1000" spc="-5" dirty="0">
                <a:latin typeface="Courier New"/>
                <a:cs typeface="Courier New"/>
              </a:rPr>
              <a:t> 60)	{</a:t>
            </a:r>
            <a:endParaRPr sz="1000">
              <a:latin typeface="Courier New"/>
              <a:cs typeface="Courier New"/>
            </a:endParaRPr>
          </a:p>
          <a:p>
            <a:pPr marL="1066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throw new AgeOutOfLimitException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761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 else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6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System.out.println(“User is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registered.”);</a:t>
            </a:r>
            <a:endParaRPr sz="1000">
              <a:latin typeface="Courier New"/>
              <a:cs typeface="Courier New"/>
            </a:endParaRPr>
          </a:p>
          <a:p>
            <a:pPr marL="7613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ts val="1130"/>
              </a:lnSpc>
              <a:tabLst>
                <a:tab pos="5180330" algn="l"/>
              </a:tabLst>
            </a:pPr>
            <a:r>
              <a:rPr sz="1000" spc="-5" dirty="0">
                <a:latin typeface="Courier New"/>
                <a:cs typeface="Courier New"/>
              </a:rPr>
              <a:t>public static void main(String[ ] args)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UserException	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761365" marR="2480945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App t = new App </a:t>
            </a:r>
            <a:r>
              <a:rPr sz="1000" spc="-10" dirty="0">
                <a:latin typeface="Courier New"/>
                <a:cs typeface="Courier New"/>
              </a:rPr>
              <a:t>();  </a:t>
            </a:r>
            <a:r>
              <a:rPr sz="1000" spc="-5" dirty="0">
                <a:latin typeface="Courier New"/>
                <a:cs typeface="Courier New"/>
              </a:rPr>
              <a:t>t.doRegister(“Mathew”,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60);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89" y="726401"/>
            <a:ext cx="3026410" cy="2786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User is registered.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AgeOutOfLimitException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UserException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in the </a:t>
            </a:r>
            <a:r>
              <a:rPr sz="1000" spc="-5" dirty="0">
                <a:latin typeface="Courier New"/>
                <a:cs typeface="Courier New"/>
              </a:rPr>
              <a:t>main</a:t>
            </a:r>
            <a:r>
              <a:rPr sz="1000" spc="-3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88900" marR="1828164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86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3651503"/>
            <a:ext cx="5639554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4964646"/>
            <a:ext cx="1080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4839" y="5289716"/>
          <a:ext cx="948690" cy="676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236">
                <a:tc>
                  <a:txBody>
                    <a:bodyPr/>
                    <a:lstStyle/>
                    <a:p>
                      <a:pPr marR="29845" algn="r">
                        <a:lnSpc>
                          <a:spcPts val="103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A.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3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B.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14"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C.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69">
                <a:tc>
                  <a:txBody>
                    <a:bodyPr/>
                    <a:lstStyle/>
                    <a:p>
                      <a:pPr marR="29845" algn="r">
                        <a:lnSpc>
                          <a:spcPts val="1150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D.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3889" y="6109271"/>
            <a:ext cx="2141711" cy="124072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302895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12700" marR="302895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87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475" y="844714"/>
            <a:ext cx="5550974" cy="2621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3632682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3948684"/>
            <a:ext cx="5655380" cy="1087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5176520"/>
            <a:ext cx="6160770" cy="306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modification </a:t>
            </a:r>
            <a:r>
              <a:rPr sz="1000" spc="-10" dirty="0">
                <a:latin typeface="Arial"/>
                <a:cs typeface="Arial"/>
              </a:rPr>
              <a:t>enables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print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Speaker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ts val="113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Implement </a:t>
            </a:r>
            <a:r>
              <a:rPr sz="1000" spc="-5" dirty="0">
                <a:latin typeface="Courier New"/>
                <a:cs typeface="Courier New"/>
              </a:rPr>
              <a:t>Predicate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Product.ProductFilter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replace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.filter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(p</a:t>
            </a:r>
            <a:endParaRPr sz="1000">
              <a:latin typeface="Courier New"/>
              <a:cs typeface="Courier New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-&gt; p.ProductFilter.test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(p))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80"/>
              </a:lnSpc>
              <a:spcBef>
                <a:spcPts val="254"/>
              </a:spcBef>
              <a:buAutoNum type="alphaUcPeriod" startAt="2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80"/>
              </a:lnSpc>
            </a:pPr>
            <a:r>
              <a:rPr sz="1000" spc="-5" dirty="0">
                <a:latin typeface="Courier New"/>
                <a:cs typeface="Courier New"/>
              </a:rPr>
              <a:t>public static boolean isAvailable (Product p)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0"/>
              </a:spcBef>
              <a:buAutoNum type="alphaUcPeriod" startAt="3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.filter </a:t>
            </a:r>
            <a:r>
              <a:rPr sz="1000" spc="-5" dirty="0">
                <a:latin typeface="Courier New"/>
                <a:cs typeface="Courier New"/>
              </a:rPr>
              <a:t>(p -&gt; p.ProductFilter: :isAvailable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(p))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4"/>
              </a:spcBef>
              <a:buAutoNum type="alphaUcPeriod" startAt="4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.filter </a:t>
            </a:r>
            <a:r>
              <a:rPr sz="1000" spc="-5" dirty="0">
                <a:latin typeface="Courier New"/>
                <a:cs typeface="Courier New"/>
              </a:rPr>
              <a:t>(p -&gt; Product: :ProductFilter: :isAvailable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503872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4368800" cy="186626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3239770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  <a:spcBef>
                <a:spcPts val="900"/>
              </a:spcBef>
              <a:tabLst>
                <a:tab pos="92646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Bird	{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  <a:tabLst>
                <a:tab pos="1840864" algn="l"/>
                <a:tab pos="2069464" algn="l"/>
              </a:tabLst>
            </a:pPr>
            <a:r>
              <a:rPr sz="1000" spc="-5" dirty="0">
                <a:latin typeface="Courier New"/>
                <a:cs typeface="Courier New"/>
              </a:rPr>
              <a:t>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fly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	System.out.print(“Can fly”);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0775" y="2567495"/>
            <a:ext cx="2540000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System.out.print(“Cannot fly”);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2567495"/>
            <a:ext cx="2006600" cy="4457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5080" indent="-304800">
              <a:lnSpc>
                <a:spcPts val="1060"/>
              </a:lnSpc>
              <a:spcBef>
                <a:spcPts val="245"/>
              </a:spcBef>
              <a:tabLst>
                <a:tab pos="1840864" algn="l"/>
              </a:tabLst>
            </a:pPr>
            <a:r>
              <a:rPr sz="1000" spc="-5" dirty="0">
                <a:latin typeface="Courier New"/>
                <a:cs typeface="Courier New"/>
              </a:rPr>
              <a:t>class Penguin extends Bird  public void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fly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	{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89" y="3123679"/>
            <a:ext cx="5236210" cy="517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 marL="127000">
              <a:lnSpc>
                <a:spcPts val="118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class Birdie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35965" marR="1608455" indent="-469900">
              <a:lnSpc>
                <a:spcPts val="1060"/>
              </a:lnSpc>
              <a:spcBef>
                <a:spcPts val="135"/>
              </a:spcBef>
              <a:tabLst>
                <a:tab pos="3542665" algn="l"/>
              </a:tabLst>
            </a:pPr>
            <a:r>
              <a:rPr sz="1000" spc="-10" dirty="0">
                <a:latin typeface="Courier New"/>
                <a:cs typeface="Courier New"/>
              </a:rPr>
              <a:t>publi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v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mai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(Strin</a:t>
            </a:r>
            <a:r>
              <a:rPr sz="1000" spc="-5" dirty="0">
                <a:latin typeface="Courier New"/>
                <a:cs typeface="Courier New"/>
              </a:rPr>
              <a:t>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 ] </a:t>
            </a:r>
            <a:r>
              <a:rPr sz="1000" spc="-10" dirty="0">
                <a:latin typeface="Courier New"/>
                <a:cs typeface="Courier New"/>
              </a:rPr>
              <a:t>arg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fly( ( ) -&gt; new Bird (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));</a:t>
            </a:r>
            <a:endParaRPr sz="1000">
              <a:latin typeface="Courier New"/>
              <a:cs typeface="Courier New"/>
            </a:endParaRPr>
          </a:p>
          <a:p>
            <a:pPr marL="7359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fly (Penguin : : </a:t>
            </a:r>
            <a:r>
              <a:rPr sz="1000" spc="-10" dirty="0">
                <a:latin typeface="Courier New"/>
                <a:cs typeface="Courier New"/>
              </a:rPr>
              <a:t>new);</a:t>
            </a:r>
            <a:endParaRPr sz="1000">
              <a:latin typeface="Courier New"/>
              <a:cs typeface="Courier New"/>
            </a:endParaRPr>
          </a:p>
          <a:p>
            <a:pPr marL="431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311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/* line n1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enables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Birdie </a:t>
            </a:r>
            <a:r>
              <a:rPr sz="1000" spc="-5" dirty="0">
                <a:latin typeface="Arial"/>
                <a:cs typeface="Arial"/>
              </a:rPr>
              <a:t>class to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compile?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326390" marR="1854200" indent="-200025">
              <a:lnSpc>
                <a:spcPts val="1060"/>
              </a:lnSpc>
              <a:buFont typeface="Arial"/>
              <a:buAutoNum type="alphaUcPeriod"/>
              <a:tabLst>
                <a:tab pos="327025" algn="l"/>
                <a:tab pos="3296920" algn="l"/>
              </a:tabLst>
            </a:pPr>
            <a:r>
              <a:rPr sz="1000" spc="-10" dirty="0">
                <a:latin typeface="Courier New"/>
                <a:cs typeface="Courier New"/>
              </a:rPr>
              <a:t>stati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oi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fl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(Consum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r&lt;Bird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bird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bird :: fly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4787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6390" marR="1091565" indent="-200025">
              <a:lnSpc>
                <a:spcPts val="1060"/>
              </a:lnSpc>
              <a:spcBef>
                <a:spcPts val="300"/>
              </a:spcBef>
              <a:buFont typeface="Arial"/>
              <a:buAutoNum type="alphaUcPeriod" startAt="2"/>
              <a:tabLst>
                <a:tab pos="327025" algn="l"/>
                <a:tab pos="4059554" algn="l"/>
              </a:tabLst>
            </a:pPr>
            <a:r>
              <a:rPr sz="1000" spc="-10" dirty="0">
                <a:latin typeface="Courier New"/>
                <a:cs typeface="Courier New"/>
              </a:rPr>
              <a:t>stati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oi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fl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(Consum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r&lt;</a:t>
            </a:r>
            <a:r>
              <a:rPr sz="1000" spc="-5" dirty="0">
                <a:latin typeface="Courier New"/>
                <a:cs typeface="Courier New"/>
              </a:rPr>
              <a:t>? </a:t>
            </a:r>
            <a:r>
              <a:rPr sz="1000" spc="-10" dirty="0">
                <a:latin typeface="Courier New"/>
                <a:cs typeface="Courier New"/>
              </a:rPr>
              <a:t>ext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nd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Bir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ourier New"/>
                <a:cs typeface="Courier New"/>
              </a:rPr>
              <a:t>&gt; </a:t>
            </a:r>
            <a:r>
              <a:rPr sz="1000" spc="-10" dirty="0">
                <a:latin typeface="Courier New"/>
                <a:cs typeface="Courier New"/>
              </a:rPr>
              <a:t>bird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bird.accept( ) fly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4787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6390" marR="1854200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3"/>
              <a:tabLst>
                <a:tab pos="327025" algn="l"/>
                <a:tab pos="3296920" algn="l"/>
              </a:tabLst>
            </a:pPr>
            <a:r>
              <a:rPr sz="1000" spc="-10" dirty="0">
                <a:latin typeface="Courier New"/>
                <a:cs typeface="Courier New"/>
              </a:rPr>
              <a:t>stati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oi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fl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(Suppli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r&lt;Bird</a:t>
            </a:r>
            <a:r>
              <a:rPr sz="1000" spc="-5" dirty="0">
                <a:latin typeface="Courier New"/>
                <a:cs typeface="Courier New"/>
              </a:rPr>
              <a:t>&gt;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bird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bird.get( ) fly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4787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6390" marR="1091565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4"/>
              <a:tabLst>
                <a:tab pos="327025" algn="l"/>
                <a:tab pos="4059554" algn="l"/>
              </a:tabLst>
            </a:pPr>
            <a:r>
              <a:rPr sz="1000" spc="-10" dirty="0">
                <a:latin typeface="Courier New"/>
                <a:cs typeface="Courier New"/>
              </a:rPr>
              <a:t>stati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v</a:t>
            </a:r>
            <a:r>
              <a:rPr sz="1000" spc="-10" dirty="0">
                <a:latin typeface="Courier New"/>
                <a:cs typeface="Courier New"/>
              </a:rPr>
              <a:t>oi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fl</a:t>
            </a:r>
            <a:r>
              <a:rPr sz="1000" spc="-5" dirty="0">
                <a:latin typeface="Courier New"/>
                <a:cs typeface="Courier New"/>
              </a:rPr>
              <a:t>y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(Suppli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r&lt;</a:t>
            </a:r>
            <a:r>
              <a:rPr sz="1000" spc="-5" dirty="0">
                <a:latin typeface="Courier New"/>
                <a:cs typeface="Courier New"/>
              </a:rPr>
              <a:t>? </a:t>
            </a:r>
            <a:r>
              <a:rPr sz="1000" spc="-10" dirty="0">
                <a:latin typeface="Courier New"/>
                <a:cs typeface="Courier New"/>
              </a:rPr>
              <a:t>ext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nd</a:t>
            </a:r>
            <a:r>
              <a:rPr sz="1000" spc="-5" dirty="0">
                <a:latin typeface="Courier New"/>
                <a:cs typeface="Courier New"/>
              </a:rPr>
              <a:t>s </a:t>
            </a:r>
            <a:r>
              <a:rPr sz="1000" spc="-10" dirty="0">
                <a:latin typeface="Courier New"/>
                <a:cs typeface="Courier New"/>
              </a:rPr>
              <a:t>Bir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ourier New"/>
                <a:cs typeface="Courier New"/>
              </a:rPr>
              <a:t>&gt; </a:t>
            </a:r>
            <a:r>
              <a:rPr sz="1000" spc="-10" dirty="0">
                <a:latin typeface="Courier New"/>
                <a:cs typeface="Courier New"/>
              </a:rPr>
              <a:t>bird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bird::fly();</a:t>
            </a:r>
            <a:endParaRPr sz="1000">
              <a:latin typeface="Courier New"/>
              <a:cs typeface="Courier New"/>
            </a:endParaRPr>
          </a:p>
          <a:p>
            <a:pPr marL="3263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0" marR="3992879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8</a:t>
            </a:r>
            <a:endParaRPr sz="1000">
              <a:latin typeface="Arial"/>
              <a:cs typeface="Arial"/>
            </a:endParaRPr>
          </a:p>
          <a:p>
            <a:pPr marL="1270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900"/>
              </a:spcBef>
              <a:tabLst>
                <a:tab pos="2031364" algn="l"/>
              </a:tabLst>
            </a:pPr>
            <a:r>
              <a:rPr sz="1000" spc="-5" dirty="0">
                <a:latin typeface="Courier New"/>
                <a:cs typeface="Courier New"/>
              </a:rPr>
              <a:t>1. abstract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Shape	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6571" y="8251914"/>
            <a:ext cx="3836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2603500" algn="l"/>
                <a:tab pos="3746500" algn="l"/>
              </a:tabLst>
            </a:pP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hap</a:t>
            </a:r>
            <a:r>
              <a:rPr sz="1000" spc="-5" dirty="0">
                <a:latin typeface="Courier New"/>
                <a:cs typeface="Courier New"/>
              </a:rPr>
              <a:t>e ( 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</a:t>
            </a:r>
            <a:r>
              <a:rPr sz="1000" spc="-10" dirty="0">
                <a:latin typeface="Courier New"/>
                <a:cs typeface="Courier New"/>
              </a:rPr>
              <a:t>Sy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tem.out</a:t>
            </a:r>
            <a:r>
              <a:rPr sz="1000" dirty="0">
                <a:latin typeface="Courier New"/>
                <a:cs typeface="Courier New"/>
              </a:rPr>
              <a:t>.</a:t>
            </a:r>
            <a:r>
              <a:rPr sz="1000" spc="-10" dirty="0">
                <a:latin typeface="Courier New"/>
                <a:cs typeface="Courier New"/>
              </a:rPr>
              <a:t>printl</a:t>
            </a: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10" dirty="0">
                <a:latin typeface="Courier New"/>
                <a:cs typeface="Courier New"/>
              </a:rPr>
              <a:t>(“Shap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”)</a:t>
            </a:r>
            <a:r>
              <a:rPr sz="1000" spc="-5" dirty="0">
                <a:latin typeface="Courier New"/>
                <a:cs typeface="Courier New"/>
              </a:rPr>
              <a:t>;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571" y="8386127"/>
            <a:ext cx="4292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17265" algn="l"/>
              </a:tabLst>
            </a:pPr>
            <a:r>
              <a:rPr sz="1000" spc="-5" dirty="0">
                <a:latin typeface="Courier New"/>
                <a:cs typeface="Courier New"/>
              </a:rPr>
              <a:t>protected void area ( )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	(“Shape”);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889" y="8251914"/>
            <a:ext cx="33020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2.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3.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4.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4663" y="8386127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889" y="8654288"/>
            <a:ext cx="2463165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5.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  <a:tabLst>
                <a:tab pos="2373630" algn="l"/>
              </a:tabLst>
            </a:pPr>
            <a:r>
              <a:rPr sz="1000" spc="-10" dirty="0">
                <a:latin typeface="Courier New"/>
                <a:cs typeface="Courier New"/>
              </a:rPr>
              <a:t>6</a:t>
            </a:r>
            <a:r>
              <a:rPr sz="1000" spc="-5" dirty="0">
                <a:latin typeface="Courier New"/>
                <a:cs typeface="Courier New"/>
              </a:rPr>
              <a:t>. </a:t>
            </a:r>
            <a:r>
              <a:rPr sz="1000" spc="-10" dirty="0">
                <a:latin typeface="Courier New"/>
                <a:cs typeface="Courier New"/>
              </a:rPr>
              <a:t>clas</a:t>
            </a: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Squar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extend</a:t>
            </a: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Shap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889" y="8922450"/>
            <a:ext cx="177800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7.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8.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6571" y="8922450"/>
            <a:ext cx="1320800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int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side;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Square int side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3581766" cy="1599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2546121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2862072"/>
            <a:ext cx="562131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689" y="3975608"/>
            <a:ext cx="3272790" cy="273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288290" marR="81280" indent="-200025">
              <a:lnSpc>
                <a:spcPts val="106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username </a:t>
            </a:r>
            <a:r>
              <a:rPr sz="1000" spc="-5" dirty="0">
                <a:latin typeface="Courier New"/>
                <a:cs typeface="Courier New"/>
              </a:rPr>
              <a:t>= Entrez le nom d’utilisateur  </a:t>
            </a:r>
            <a:r>
              <a:rPr sz="1000" spc="-10" dirty="0">
                <a:latin typeface="Courier New"/>
                <a:cs typeface="Courier New"/>
              </a:rPr>
              <a:t>password </a:t>
            </a:r>
            <a:r>
              <a:rPr sz="1000" spc="-5" dirty="0">
                <a:latin typeface="Courier New"/>
                <a:cs typeface="Courier New"/>
              </a:rPr>
              <a:t>= Entrez le mot de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passe</a:t>
            </a:r>
            <a:endParaRPr sz="1000">
              <a:latin typeface="Courier New"/>
              <a:cs typeface="Courier New"/>
            </a:endParaRPr>
          </a:p>
          <a:p>
            <a:pPr marL="288290" marR="995044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username </a:t>
            </a:r>
            <a:r>
              <a:rPr sz="1000" spc="-5" dirty="0">
                <a:latin typeface="Courier New"/>
                <a:cs typeface="Courier New"/>
              </a:rPr>
              <a:t>= Enter User Name  </a:t>
            </a:r>
            <a:r>
              <a:rPr sz="1000" spc="-10" dirty="0">
                <a:latin typeface="Courier New"/>
                <a:cs typeface="Courier New"/>
              </a:rPr>
              <a:t>password </a:t>
            </a:r>
            <a:r>
              <a:rPr sz="1000" spc="-5" dirty="0">
                <a:latin typeface="Courier New"/>
                <a:cs typeface="Courier New"/>
              </a:rPr>
              <a:t>= Enter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Password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889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88900" marR="20745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89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8104" y="851932"/>
            <a:ext cx="4571640" cy="3429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389" y="4461713"/>
            <a:ext cx="1508125" cy="270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75590" indent="-200025">
              <a:lnSpc>
                <a:spcPts val="113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–catch-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-finally-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-dostuff-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45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–catch-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90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–finally-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-catch-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4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–finally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-dostuff-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-catch-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76200" marR="31559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4439412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7342187"/>
            <a:ext cx="864869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594" y="775716"/>
            <a:ext cx="5649121" cy="380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689" y="4693450"/>
            <a:ext cx="5958205" cy="317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288290" marR="4975860" indent="-200025">
              <a:lnSpc>
                <a:spcPts val="106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Bar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Hello  Foo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Hello</a:t>
            </a:r>
            <a:endParaRPr sz="1000">
              <a:latin typeface="Courier New"/>
              <a:cs typeface="Courier New"/>
            </a:endParaRPr>
          </a:p>
          <a:p>
            <a:pPr marL="288290" marR="497586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Bar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Hello  Baz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Hello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3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Baz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Hello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in the </a:t>
            </a:r>
            <a:r>
              <a:rPr sz="1000" spc="-5" dirty="0">
                <a:latin typeface="Courier New"/>
                <a:cs typeface="Courier New"/>
              </a:rPr>
              <a:t>Daze</a:t>
            </a:r>
            <a:r>
              <a:rPr sz="1000" spc="-3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88900" marR="475996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91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40"/>
              </a:lnSpc>
            </a:pPr>
            <a:r>
              <a:rPr sz="1000" spc="-5" dirty="0">
                <a:latin typeface="Arial"/>
                <a:cs typeface="Arial"/>
              </a:rPr>
              <a:t>Given the content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employee.txt</a:t>
            </a:r>
            <a:r>
              <a:rPr sz="1000" spc="-31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file: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35"/>
              </a:lnSpc>
            </a:pPr>
            <a:r>
              <a:rPr sz="1000" spc="-10" dirty="0">
                <a:latin typeface="Arial"/>
                <a:cs typeface="Arial"/>
              </a:rPr>
              <a:t>Every </a:t>
            </a:r>
            <a:r>
              <a:rPr sz="1000" spc="-5" dirty="0">
                <a:latin typeface="Arial"/>
                <a:cs typeface="Arial"/>
              </a:rPr>
              <a:t>worker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master.</a:t>
            </a:r>
            <a:endParaRPr sz="1000">
              <a:latin typeface="Arial"/>
              <a:cs typeface="Arial"/>
            </a:endParaRPr>
          </a:p>
          <a:p>
            <a:pPr marL="88900" marR="17780">
              <a:lnSpc>
                <a:spcPts val="1160"/>
              </a:lnSpc>
              <a:spcBef>
                <a:spcPts val="25"/>
              </a:spcBef>
            </a:pPr>
            <a:r>
              <a:rPr sz="1000" spc="-5" dirty="0">
                <a:latin typeface="Arial"/>
                <a:cs typeface="Arial"/>
              </a:rPr>
              <a:t>Given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employee.txt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accessible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allemp.txt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does</a:t>
            </a:r>
            <a:r>
              <a:rPr sz="1000" spc="-5" dirty="0">
                <a:latin typeface="Arial"/>
                <a:cs typeface="Arial"/>
              </a:rPr>
              <a:t> NOT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exist,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 </a:t>
            </a:r>
            <a:r>
              <a:rPr sz="1000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5652197" cy="1698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689" y="2613151"/>
            <a:ext cx="4773930" cy="248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Exception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Exception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executes, does </a:t>
            </a:r>
            <a:r>
              <a:rPr sz="1000" spc="-5" dirty="0">
                <a:latin typeface="Arial"/>
                <a:cs typeface="Arial"/>
              </a:rPr>
              <a:t>NOT affect the system, </a:t>
            </a:r>
            <a:r>
              <a:rPr sz="1000" spc="-10" dirty="0">
                <a:latin typeface="Arial"/>
                <a:cs typeface="Arial"/>
              </a:rPr>
              <a:t>and produces </a:t>
            </a:r>
            <a:r>
              <a:rPr sz="1000" spc="-5" dirty="0">
                <a:latin typeface="Arial"/>
                <a:cs typeface="Arial"/>
              </a:rPr>
              <a:t>NO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output.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allemp.txt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created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the content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employee.txt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copied </a:t>
            </a:r>
            <a:r>
              <a:rPr sz="1000" spc="-1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88900" marR="357568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92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13" y="5303924"/>
            <a:ext cx="5663202" cy="2276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089" y="7729258"/>
            <a:ext cx="3178810" cy="16562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buFont typeface="Arial"/>
              <a:buAutoNum type="alphaUcPeriod"/>
              <a:tabLst>
                <a:tab pos="263525" algn="l"/>
              </a:tabLst>
            </a:pPr>
            <a:r>
              <a:rPr sz="1000" spc="-10" dirty="0">
                <a:latin typeface="Courier New"/>
                <a:cs typeface="Courier New"/>
              </a:rPr>
              <a:t>IT:null</a:t>
            </a:r>
            <a:endParaRPr sz="1000" dirty="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635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NullPointerException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635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10" dirty="0">
                <a:latin typeface="Courier New"/>
                <a:cs typeface="Courier New"/>
              </a:rPr>
              <a:t>IT:0.0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ourier New"/>
              <a:cs typeface="Courier New"/>
            </a:endParaRPr>
          </a:p>
          <a:p>
            <a:pPr marL="63500">
              <a:lnSpc>
                <a:spcPts val="1175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</a:t>
            </a:r>
          </a:p>
          <a:p>
            <a:pPr marL="63500">
              <a:lnSpc>
                <a:spcPts val="1175"/>
              </a:lnSpc>
            </a:pPr>
            <a:endParaRPr sz="1000" dirty="0">
              <a:latin typeface="Arial"/>
              <a:cs typeface="Arial"/>
            </a:endParaRPr>
          </a:p>
          <a:p>
            <a:pPr marL="63500">
              <a:lnSpc>
                <a:spcPts val="1175"/>
              </a:lnSpc>
            </a:pPr>
            <a:r>
              <a:rPr sz="1000" b="1" spc="-5" dirty="0">
                <a:latin typeface="Arial"/>
                <a:cs typeface="Arial"/>
              </a:rPr>
              <a:t>Section: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(none)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447800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982594"/>
            <a:ext cx="5715000" cy="65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89" y="2759506"/>
            <a:ext cx="2586990" cy="247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[Java, J2EE, J2ME, JSTL,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JSP]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null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[Java, J2EE, J2ME,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JSTL]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138176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94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0016" y="5449873"/>
            <a:ext cx="3162300" cy="106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6659384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7051517"/>
            <a:ext cx="3886943" cy="83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789" y="8059902"/>
            <a:ext cx="1130935" cy="1212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00025" marR="567690" indent="-200025" algn="r">
              <a:lnSpc>
                <a:spcPts val="1130"/>
              </a:lnSpc>
              <a:buFont typeface="Arial"/>
              <a:buAutoNum type="alphaUcPeriod"/>
              <a:tabLst>
                <a:tab pos="200025" algn="l"/>
              </a:tabLst>
            </a:pPr>
            <a:r>
              <a:rPr sz="1000" spc="-10" dirty="0">
                <a:latin typeface="Courier New"/>
                <a:cs typeface="Courier New"/>
              </a:rPr>
              <a:t>true</a:t>
            </a:r>
            <a:endParaRPr sz="1000">
              <a:latin typeface="Courier New"/>
              <a:cs typeface="Courier New"/>
            </a:endParaRPr>
          </a:p>
          <a:p>
            <a:pPr marR="567690" algn="r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true</a:t>
            </a:r>
            <a:endParaRPr sz="1000">
              <a:latin typeface="Courier New"/>
              <a:cs typeface="Courier New"/>
            </a:endParaRPr>
          </a:p>
          <a:p>
            <a:pPr marL="250190" marR="491490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2"/>
              <a:tabLst>
                <a:tab pos="250825" algn="l"/>
              </a:tabLst>
            </a:pPr>
            <a:r>
              <a:rPr sz="1000" spc="-10" dirty="0">
                <a:latin typeface="Courier New"/>
                <a:cs typeface="Courier New"/>
              </a:rPr>
              <a:t>false  true</a:t>
            </a:r>
            <a:endParaRPr sz="1000">
              <a:latin typeface="Courier New"/>
              <a:cs typeface="Courier New"/>
            </a:endParaRPr>
          </a:p>
          <a:p>
            <a:pPr marL="250190" indent="-200025">
              <a:lnSpc>
                <a:spcPts val="1130"/>
              </a:lnSpc>
              <a:spcBef>
                <a:spcPts val="130"/>
              </a:spcBef>
              <a:buFont typeface="Arial"/>
              <a:buAutoNum type="alphaUcPeriod" startAt="2"/>
              <a:tabLst>
                <a:tab pos="250825" algn="l"/>
              </a:tabLst>
            </a:pPr>
            <a:r>
              <a:rPr sz="1000" spc="-10" dirty="0">
                <a:latin typeface="Courier New"/>
                <a:cs typeface="Courier New"/>
              </a:rPr>
              <a:t>false</a:t>
            </a:r>
            <a:endParaRPr sz="1000">
              <a:latin typeface="Courier New"/>
              <a:cs typeface="Courier New"/>
            </a:endParaRPr>
          </a:p>
          <a:p>
            <a:pPr marL="2501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false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431925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500" spc="-7" baseline="-5555" dirty="0">
                <a:latin typeface="Arial"/>
                <a:cs typeface="Arial"/>
              </a:rPr>
              <a:t>D.</a:t>
            </a:r>
            <a:r>
              <a:rPr sz="1500" spc="15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true</a:t>
            </a:r>
            <a:endParaRPr sz="1000">
              <a:latin typeface="Courier New"/>
              <a:cs typeface="Courier New"/>
            </a:endParaRPr>
          </a:p>
          <a:p>
            <a:pPr marL="2120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false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30289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916" y="2740126"/>
            <a:ext cx="4648200" cy="106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3939044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4255008"/>
            <a:ext cx="5715000" cy="752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5130850"/>
            <a:ext cx="5371465" cy="274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compilation error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 because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try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block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doesn’t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catch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finally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block.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compiles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successfully.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 marR="425005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</a:t>
            </a:r>
          </a:p>
          <a:p>
            <a:pPr marL="12700" marR="425005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96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440" y="843449"/>
            <a:ext cx="5630458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019" y="3165348"/>
            <a:ext cx="28448" cy="28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019" y="3305555"/>
            <a:ext cx="28448" cy="28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2803651"/>
            <a:ext cx="5731510" cy="3627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information: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203200">
              <a:lnSpc>
                <a:spcPts val="115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>
              <a:latin typeface="Arial"/>
              <a:cs typeface="Arial"/>
            </a:endParaRPr>
          </a:p>
          <a:p>
            <a:pPr marL="203200">
              <a:lnSpc>
                <a:spcPts val="115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dbURL, usernam</a:t>
            </a:r>
            <a:r>
              <a:rPr sz="1000" spc="-5" dirty="0">
                <a:latin typeface="Arial"/>
                <a:cs typeface="Arial"/>
              </a:rPr>
              <a:t>e,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</a:t>
            </a:r>
            <a:r>
              <a:rPr sz="1000" spc="-2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exists.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ClassNotFoundException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Courier New"/>
                <a:cs typeface="Courier New"/>
              </a:rPr>
              <a:t>Connection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Established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SQLException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 marR="460248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97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00"/>
              </a:lnSpc>
              <a:spcBef>
                <a:spcPts val="80"/>
              </a:spcBef>
            </a:pP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2015, </a:t>
            </a:r>
            <a:r>
              <a:rPr sz="1000" spc="-15" dirty="0">
                <a:latin typeface="Arial"/>
                <a:cs typeface="Arial"/>
              </a:rPr>
              <a:t>daylight </a:t>
            </a:r>
            <a:r>
              <a:rPr sz="1000" spc="-5" dirty="0">
                <a:latin typeface="Arial"/>
                <a:cs typeface="Arial"/>
              </a:rPr>
              <a:t>saving time </a:t>
            </a:r>
            <a:r>
              <a:rPr sz="1000" spc="-10" dirty="0">
                <a:latin typeface="Arial"/>
                <a:cs typeface="Arial"/>
              </a:rPr>
              <a:t>in New </a:t>
            </a:r>
            <a:r>
              <a:rPr sz="1000" spc="-5" dirty="0">
                <a:latin typeface="Arial"/>
                <a:cs typeface="Arial"/>
              </a:rPr>
              <a:t>York, </a:t>
            </a:r>
            <a:r>
              <a:rPr sz="1000" spc="-10" dirty="0">
                <a:latin typeface="Arial"/>
                <a:cs typeface="Arial"/>
              </a:rPr>
              <a:t>USA, begins </a:t>
            </a:r>
            <a:r>
              <a:rPr sz="1000" spc="-5" dirty="0">
                <a:latin typeface="Arial"/>
                <a:cs typeface="Arial"/>
              </a:rPr>
              <a:t>on </a:t>
            </a:r>
            <a:r>
              <a:rPr sz="1000" spc="-10" dirty="0">
                <a:latin typeface="Arial"/>
                <a:cs typeface="Arial"/>
              </a:rPr>
              <a:t>March </a:t>
            </a:r>
            <a:r>
              <a:rPr sz="1000" spc="-5" dirty="0">
                <a:latin typeface="Arial"/>
                <a:cs typeface="Arial"/>
              </a:rPr>
              <a:t>8th at </a:t>
            </a:r>
            <a:r>
              <a:rPr sz="1000" spc="-10" dirty="0">
                <a:latin typeface="Arial"/>
                <a:cs typeface="Arial"/>
              </a:rPr>
              <a:t>2:00 </a:t>
            </a:r>
            <a:r>
              <a:rPr sz="1000" spc="-5" dirty="0">
                <a:latin typeface="Arial"/>
                <a:cs typeface="Arial"/>
              </a:rPr>
              <a:t>AM. </a:t>
            </a:r>
            <a:r>
              <a:rPr sz="1000" spc="-10" dirty="0">
                <a:latin typeface="Arial"/>
                <a:cs typeface="Arial"/>
              </a:rPr>
              <a:t>As </a:t>
            </a:r>
            <a:r>
              <a:rPr sz="1000" spc="-5" dirty="0">
                <a:latin typeface="Arial"/>
                <a:cs typeface="Arial"/>
              </a:rPr>
              <a:t>a result, 2:00 </a:t>
            </a:r>
            <a:r>
              <a:rPr sz="1000" spc="-10" dirty="0">
                <a:latin typeface="Arial"/>
                <a:cs typeface="Arial"/>
              </a:rPr>
              <a:t>AM  </a:t>
            </a:r>
            <a:r>
              <a:rPr sz="1000" spc="-5" dirty="0">
                <a:latin typeface="Arial"/>
                <a:cs typeface="Arial"/>
              </a:rPr>
              <a:t>becomes </a:t>
            </a:r>
            <a:r>
              <a:rPr sz="1000" spc="-10" dirty="0">
                <a:latin typeface="Arial"/>
                <a:cs typeface="Arial"/>
              </a:rPr>
              <a:t>3:00 AM.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716" y="6569964"/>
            <a:ext cx="57150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3889" y="7531036"/>
            <a:ext cx="1136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4839" y="7856107"/>
          <a:ext cx="1788160" cy="676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242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500" spc="44" baseline="-5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3:00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0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difference: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3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B.</a:t>
                      </a:r>
                      <a:r>
                        <a:rPr sz="1500" spc="44" baseline="-5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2:00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0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difference: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07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C.</a:t>
                      </a:r>
                      <a:r>
                        <a:rPr sz="1500" spc="352" baseline="-5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4:00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0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difference: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69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D.</a:t>
                      </a:r>
                      <a:r>
                        <a:rPr sz="1500" spc="352" baseline="-5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4:00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0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difference: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53889" y="8675664"/>
            <a:ext cx="1133475" cy="4699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447800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629155"/>
            <a:ext cx="5029947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2323617"/>
            <a:ext cx="282067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valid 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Course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enum?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5360" y="2671572"/>
            <a:ext cx="3276224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4291076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5360" y="4326635"/>
            <a:ext cx="3267455" cy="1609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889" y="595532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5360" y="5990844"/>
            <a:ext cx="3429741" cy="1905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58405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5360" y="794004"/>
            <a:ext cx="2971429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2383066"/>
            <a:ext cx="1431925" cy="13309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302895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99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341" y="3852671"/>
            <a:ext cx="3914775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5385358"/>
            <a:ext cx="1350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this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5701284"/>
            <a:ext cx="3886200" cy="2133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789" y="8005000"/>
            <a:ext cx="255778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250190" marR="1308735" indent="-200025">
              <a:lnSpc>
                <a:spcPts val="1060"/>
              </a:lnSpc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Open-Close–  Exception –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  Open–Close–</a:t>
            </a:r>
            <a:endParaRPr sz="100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125"/>
              </a:spcBef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Open–Close–Open–Close–</a:t>
            </a:r>
            <a:endParaRPr sz="100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508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644" y="726401"/>
            <a:ext cx="1701164" cy="3117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64465" marR="5080" indent="-15240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/* insert code here </a:t>
            </a:r>
            <a:r>
              <a:rPr sz="1000" spc="-10" dirty="0">
                <a:latin typeface="Courier New"/>
                <a:cs typeface="Courier New"/>
              </a:rPr>
              <a:t>*/  </a:t>
            </a:r>
            <a:r>
              <a:rPr sz="1000" spc="-5" dirty="0">
                <a:latin typeface="Courier New"/>
                <a:cs typeface="Courier New"/>
              </a:rPr>
              <a:t>this.side =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side;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429" y="994689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726401"/>
            <a:ext cx="25400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9.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10.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11.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12.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429" y="1128776"/>
            <a:ext cx="4139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8665" algn="l"/>
              </a:tabLst>
            </a:pPr>
            <a:r>
              <a:rPr sz="1000" spc="-5" dirty="0">
                <a:latin typeface="Courier New"/>
                <a:cs typeface="Courier New"/>
              </a:rPr>
              <a:t>public void area ( )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	(“Square”);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8537" y="1128776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89" y="1262849"/>
            <a:ext cx="2768600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000" spc="-5" dirty="0">
                <a:latin typeface="Courier New"/>
                <a:cs typeface="Courier New"/>
              </a:rPr>
              <a:t>13.	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14. class Rectangle extends Square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889" y="1531150"/>
            <a:ext cx="25400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15.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16.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17.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18.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3429" y="1531150"/>
            <a:ext cx="215900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int len, </a:t>
            </a:r>
            <a:r>
              <a:rPr sz="1000" spc="-10" dirty="0">
                <a:latin typeface="Courier New"/>
                <a:cs typeface="Courier New"/>
              </a:rPr>
              <a:t>br;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  <a:tabLst>
                <a:tab pos="2069464" algn="l"/>
              </a:tabLst>
            </a:pPr>
            <a:r>
              <a:rPr sz="1000" spc="-10" dirty="0">
                <a:latin typeface="Courier New"/>
                <a:cs typeface="Courier New"/>
              </a:rPr>
              <a:t>Rectang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(in</a:t>
            </a:r>
            <a:r>
              <a:rPr sz="1000" spc="-5" dirty="0">
                <a:latin typeface="Courier New"/>
                <a:cs typeface="Courier New"/>
              </a:rPr>
              <a:t>t 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5" dirty="0">
                <a:latin typeface="Courier New"/>
                <a:cs typeface="Courier New"/>
              </a:rPr>
              <a:t>, 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t </a:t>
            </a:r>
            <a:r>
              <a:rPr sz="1000" spc="-10" dirty="0">
                <a:latin typeface="Courier New"/>
                <a:cs typeface="Courier New"/>
              </a:rPr>
              <a:t>y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865" marR="15684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/* insert code here </a:t>
            </a:r>
            <a:r>
              <a:rPr sz="1000" spc="-10" dirty="0">
                <a:latin typeface="Courier New"/>
                <a:cs typeface="Courier New"/>
              </a:rPr>
              <a:t>*/  </a:t>
            </a:r>
            <a:r>
              <a:rPr sz="1000" spc="-5" dirty="0">
                <a:latin typeface="Courier New"/>
                <a:cs typeface="Courier New"/>
              </a:rPr>
              <a:t>len = x, br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y;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889" y="2067598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000" spc="-10" dirty="0">
                <a:latin typeface="Courier New"/>
                <a:cs typeface="Courier New"/>
              </a:rPr>
              <a:t>19</a:t>
            </a:r>
            <a:r>
              <a:rPr sz="1000" spc="-5" dirty="0">
                <a:latin typeface="Courier New"/>
                <a:cs typeface="Courier New"/>
              </a:rPr>
              <a:t>.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889" y="2201672"/>
            <a:ext cx="2920365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20. void area ( ) {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21.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1577" y="2201672"/>
            <a:ext cx="1091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(“Rectangle”);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8960" y="2201672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889" y="2623781"/>
            <a:ext cx="3826510" cy="140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modifications </a:t>
            </a:r>
            <a:r>
              <a:rPr sz="1000" spc="-10" dirty="0">
                <a:latin typeface="Arial"/>
                <a:cs typeface="Arial"/>
              </a:rPr>
              <a:t>enable the </a:t>
            </a:r>
            <a:r>
              <a:rPr sz="1000" spc="-5" dirty="0">
                <a:latin typeface="Arial"/>
                <a:cs typeface="Arial"/>
              </a:rPr>
              <a:t>code to compile? (Choose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line 1, </a:t>
            </a:r>
            <a:r>
              <a:rPr sz="1000" spc="-5" dirty="0">
                <a:latin typeface="Arial"/>
                <a:cs typeface="Arial"/>
              </a:rPr>
              <a:t>remove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abstract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line 9, insert </a:t>
            </a:r>
            <a:r>
              <a:rPr sz="1000" spc="-5" dirty="0">
                <a:latin typeface="Courier New"/>
                <a:cs typeface="Courier New"/>
              </a:rPr>
              <a:t>super (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line 12, </a:t>
            </a:r>
            <a:r>
              <a:rPr sz="1000" spc="-5" dirty="0">
                <a:latin typeface="Arial"/>
                <a:cs typeface="Arial"/>
              </a:rPr>
              <a:t>remove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public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line 17, </a:t>
            </a:r>
            <a:r>
              <a:rPr sz="1000" spc="-5" dirty="0">
                <a:latin typeface="Arial"/>
                <a:cs typeface="Arial"/>
              </a:rPr>
              <a:t>insert </a:t>
            </a:r>
            <a:r>
              <a:rPr sz="1000" spc="-5" dirty="0">
                <a:latin typeface="Courier New"/>
                <a:cs typeface="Courier New"/>
              </a:rPr>
              <a:t>super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(x);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line 17, </a:t>
            </a:r>
            <a:r>
              <a:rPr sz="1000" spc="-5" dirty="0">
                <a:latin typeface="Arial"/>
                <a:cs typeface="Arial"/>
              </a:rPr>
              <a:t>insert </a:t>
            </a:r>
            <a:r>
              <a:rPr sz="1000" spc="-5" dirty="0">
                <a:latin typeface="Courier New"/>
                <a:cs typeface="Courier New"/>
              </a:rPr>
              <a:t>super (); super.side 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x;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line 20, </a:t>
            </a:r>
            <a:r>
              <a:rPr sz="1000" spc="-5" dirty="0">
                <a:latin typeface="Arial"/>
                <a:cs typeface="Arial"/>
              </a:rPr>
              <a:t>use </a:t>
            </a:r>
            <a:r>
              <a:rPr sz="1000" spc="-5" dirty="0">
                <a:latin typeface="Courier New"/>
                <a:cs typeface="Courier New"/>
              </a:rPr>
              <a:t>public void area ( )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584" y="4213326"/>
            <a:ext cx="1185545" cy="95250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5"/>
              </a:lnSpc>
            </a:pPr>
            <a:r>
              <a:rPr sz="1000" b="1" spc="-10" dirty="0">
                <a:latin typeface="Arial"/>
                <a:cs typeface="Arial"/>
              </a:rPr>
              <a:t>Correct Answer: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889" y="4313974"/>
            <a:ext cx="1431925" cy="11849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87680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Arial"/>
                <a:cs typeface="Arial"/>
              </a:rPr>
              <a:t>Section: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889" y="5588000"/>
            <a:ext cx="3987165" cy="12503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16865" marR="842644" indent="-304800">
              <a:lnSpc>
                <a:spcPts val="1060"/>
              </a:lnSpc>
              <a:spcBef>
                <a:spcPts val="245"/>
              </a:spcBef>
              <a:tabLst>
                <a:tab pos="2754630" algn="l"/>
                <a:tab pos="2830830" algn="l"/>
              </a:tabLst>
            </a:pPr>
            <a:r>
              <a:rPr sz="1000" spc="-5" dirty="0">
                <a:latin typeface="Courier New"/>
                <a:cs typeface="Courier New"/>
              </a:rPr>
              <a:t>class Sum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extends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RecursiveAction	{  static final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THRESHOLD_SIZE		=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3;  </a:t>
            </a:r>
            <a:r>
              <a:rPr sz="1000" spc="-5" dirty="0">
                <a:latin typeface="Courier New"/>
                <a:cs typeface="Courier New"/>
              </a:rPr>
              <a:t>int </a:t>
            </a:r>
            <a:r>
              <a:rPr sz="1000" spc="-10" dirty="0">
                <a:latin typeface="Courier New"/>
                <a:cs typeface="Courier New"/>
              </a:rPr>
              <a:t>stIndex,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lstIndex;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965"/>
              </a:lnSpc>
            </a:pPr>
            <a:r>
              <a:rPr sz="1000" spc="-5" dirty="0">
                <a:latin typeface="Courier New"/>
                <a:cs typeface="Courier New"/>
              </a:rPr>
              <a:t>int [ ] data;</a:t>
            </a:r>
            <a:endParaRPr sz="1000">
              <a:latin typeface="Courier New"/>
              <a:cs typeface="Courier New"/>
            </a:endParaRPr>
          </a:p>
          <a:p>
            <a:pPr marL="621665" marR="5080" indent="-305435">
              <a:lnSpc>
                <a:spcPts val="1060"/>
              </a:lnSpc>
              <a:spcBef>
                <a:spcPts val="80"/>
              </a:spcBef>
              <a:tabLst>
                <a:tab pos="3897629" algn="l"/>
              </a:tabLst>
            </a:pPr>
            <a:r>
              <a:rPr sz="1000" spc="-10" dirty="0">
                <a:latin typeface="Courier New"/>
                <a:cs typeface="Courier New"/>
              </a:rPr>
              <a:t>pub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c </a:t>
            </a:r>
            <a:r>
              <a:rPr sz="1000" spc="-10" dirty="0">
                <a:latin typeface="Courier New"/>
                <a:cs typeface="Courier New"/>
              </a:rPr>
              <a:t>Su</a:t>
            </a:r>
            <a:r>
              <a:rPr sz="1000" spc="-5" dirty="0">
                <a:latin typeface="Courier New"/>
                <a:cs typeface="Courier New"/>
              </a:rPr>
              <a:t>m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t [ </a:t>
            </a:r>
            <a:r>
              <a:rPr sz="1000" spc="-10" dirty="0">
                <a:latin typeface="Courier New"/>
                <a:cs typeface="Courier New"/>
              </a:rPr>
              <a:t>]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ata</a:t>
            </a:r>
            <a:r>
              <a:rPr sz="1000" spc="-5" dirty="0">
                <a:latin typeface="Courier New"/>
                <a:cs typeface="Courier New"/>
              </a:rPr>
              <a:t>, 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start</a:t>
            </a:r>
            <a:r>
              <a:rPr sz="1000" spc="-5" dirty="0">
                <a:latin typeface="Courier New"/>
                <a:cs typeface="Courier New"/>
              </a:rPr>
              <a:t>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</a:t>
            </a:r>
            <a:r>
              <a:rPr sz="1000" spc="-5" dirty="0">
                <a:latin typeface="Courier New"/>
                <a:cs typeface="Courier New"/>
              </a:rPr>
              <a:t>t </a:t>
            </a:r>
            <a:r>
              <a:rPr sz="1000" spc="-10" dirty="0">
                <a:latin typeface="Courier New"/>
                <a:cs typeface="Courier New"/>
              </a:rPr>
              <a:t>end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this.data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data;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this stIndex =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start;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this. lstIndex =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end;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7847" y="5588000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//line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3889" y="6794982"/>
            <a:ext cx="5434965" cy="23431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21665" marR="2747645" indent="-305435">
              <a:lnSpc>
                <a:spcPts val="1060"/>
              </a:lnSpc>
              <a:spcBef>
                <a:spcPts val="245"/>
              </a:spcBef>
              <a:tabLst>
                <a:tab pos="2602865" algn="l"/>
              </a:tabLst>
            </a:pPr>
            <a:r>
              <a:rPr sz="1000" spc="-10" dirty="0">
                <a:latin typeface="Courier New"/>
                <a:cs typeface="Courier New"/>
              </a:rPr>
              <a:t>pro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ecte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v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d </a:t>
            </a:r>
            <a:r>
              <a:rPr sz="1000" spc="-10" dirty="0">
                <a:latin typeface="Courier New"/>
                <a:cs typeface="Courier New"/>
              </a:rPr>
              <a:t>comp</a:t>
            </a:r>
            <a:r>
              <a:rPr sz="1000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t</a:t>
            </a:r>
            <a:r>
              <a:rPr sz="1000" spc="-5" dirty="0">
                <a:latin typeface="Courier New"/>
                <a:cs typeface="Courier New"/>
              </a:rPr>
              <a:t>e ( 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int sum =</a:t>
            </a:r>
            <a:r>
              <a:rPr sz="1000" spc="-10" dirty="0">
                <a:latin typeface="Courier New"/>
                <a:cs typeface="Courier New"/>
              </a:rPr>
              <a:t> 0;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969"/>
              </a:lnSpc>
              <a:tabLst>
                <a:tab pos="3897629" algn="l"/>
              </a:tabLst>
            </a:pPr>
            <a:r>
              <a:rPr sz="1000" spc="-5" dirty="0">
                <a:latin typeface="Courier New"/>
                <a:cs typeface="Courier New"/>
              </a:rPr>
              <a:t>if (lstIndex – stIndex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&lt;=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THRESHOLD_SIZE)	{</a:t>
            </a:r>
            <a:endParaRPr sz="1000">
              <a:latin typeface="Courier New"/>
              <a:cs typeface="Courier New"/>
            </a:endParaRPr>
          </a:p>
          <a:p>
            <a:pPr marL="1231265" marR="1148080" indent="-305435">
              <a:lnSpc>
                <a:spcPts val="1060"/>
              </a:lnSpc>
              <a:spcBef>
                <a:spcPts val="80"/>
              </a:spcBef>
              <a:tabLst>
                <a:tab pos="4202430" algn="l"/>
              </a:tabLst>
            </a:pPr>
            <a:r>
              <a:rPr sz="1000" spc="-10" dirty="0">
                <a:latin typeface="Courier New"/>
                <a:cs typeface="Courier New"/>
              </a:rPr>
              <a:t>fo</a:t>
            </a:r>
            <a:r>
              <a:rPr sz="1000" spc="-5" dirty="0">
                <a:latin typeface="Courier New"/>
                <a:cs typeface="Courier New"/>
              </a:rPr>
              <a:t>r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(in</a:t>
            </a:r>
            <a:r>
              <a:rPr sz="1000" spc="-5" dirty="0">
                <a:latin typeface="Courier New"/>
                <a:cs typeface="Courier New"/>
              </a:rPr>
              <a:t>t i 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stInde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5" dirty="0">
                <a:latin typeface="Courier New"/>
                <a:cs typeface="Courier New"/>
              </a:rPr>
              <a:t>; i &lt; </a:t>
            </a:r>
            <a:r>
              <a:rPr sz="1000" spc="-10" dirty="0">
                <a:latin typeface="Courier New"/>
                <a:cs typeface="Courier New"/>
              </a:rPr>
              <a:t>l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tIndex</a:t>
            </a:r>
            <a:r>
              <a:rPr sz="1000" spc="-5" dirty="0">
                <a:latin typeface="Courier New"/>
                <a:cs typeface="Courier New"/>
              </a:rPr>
              <a:t>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i++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  sum += data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[i];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System.out.println(sum);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 else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6465" marR="508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new Sum (data, stIndex + THRESHOLD_SIZE, lstIndex).fork( </a:t>
            </a:r>
            <a:r>
              <a:rPr sz="1000" spc="-10" dirty="0">
                <a:latin typeface="Courier New"/>
                <a:cs typeface="Courier New"/>
              </a:rPr>
              <a:t>);  </a:t>
            </a:r>
            <a:r>
              <a:rPr sz="1000" spc="-5" dirty="0">
                <a:latin typeface="Courier New"/>
                <a:cs typeface="Courier New"/>
              </a:rPr>
              <a:t>new Sum (data, stIndex,</a:t>
            </a:r>
            <a:endParaRPr sz="1000">
              <a:latin typeface="Courier New"/>
              <a:cs typeface="Courier New"/>
            </a:endParaRPr>
          </a:p>
          <a:p>
            <a:pPr marL="1536065">
              <a:lnSpc>
                <a:spcPts val="969"/>
              </a:lnSpc>
              <a:tabLst>
                <a:tab pos="2297430" algn="l"/>
              </a:tabLst>
            </a:pPr>
            <a:r>
              <a:rPr sz="1000" spc="-5" dirty="0">
                <a:latin typeface="Courier New"/>
                <a:cs typeface="Courier New"/>
              </a:rPr>
              <a:t>Math.min	(lstIndex, </a:t>
            </a:r>
            <a:r>
              <a:rPr sz="1000" spc="-10" dirty="0">
                <a:latin typeface="Courier New"/>
                <a:cs typeface="Courier New"/>
              </a:rPr>
              <a:t>stIndex </a:t>
            </a:r>
            <a:r>
              <a:rPr sz="1000" spc="-5" dirty="0">
                <a:latin typeface="Courier New"/>
                <a:cs typeface="Courier New"/>
              </a:rPr>
              <a:t>+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THRESHOLD_SIZE)</a:t>
            </a:r>
            <a:endParaRPr sz="1000">
              <a:latin typeface="Courier New"/>
              <a:cs typeface="Courier New"/>
            </a:endParaRPr>
          </a:p>
          <a:p>
            <a:pPr marL="15360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).compute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447800" cy="165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7" baseline="-5555" dirty="0">
                <a:latin typeface="Arial"/>
                <a:cs typeface="Arial"/>
              </a:rPr>
              <a:t>D.</a:t>
            </a:r>
            <a:r>
              <a:rPr sz="1500" spc="7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Open–Close–Open–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31940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2535935"/>
            <a:ext cx="5622524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89" y="3201466"/>
            <a:ext cx="4949190" cy="27052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ensures </a:t>
            </a:r>
            <a:r>
              <a:rPr sz="1000" spc="-5" dirty="0">
                <a:latin typeface="Courier New"/>
                <a:cs typeface="Courier New"/>
              </a:rPr>
              <a:t>false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printed?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boolean </a:t>
            </a:r>
            <a:r>
              <a:rPr sz="1000" spc="-5" dirty="0">
                <a:latin typeface="Courier New"/>
                <a:cs typeface="Courier New"/>
              </a:rPr>
              <a:t>b = cs.stream() .findAny() .get()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.equals(“Java”);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boolean </a:t>
            </a:r>
            <a:r>
              <a:rPr sz="1000" spc="-5" dirty="0">
                <a:latin typeface="Courier New"/>
                <a:cs typeface="Courier New"/>
              </a:rPr>
              <a:t>b = cs.stream() .anyMatch (w -&gt; </a:t>
            </a:r>
            <a:r>
              <a:rPr sz="1000" spc="-10" dirty="0">
                <a:latin typeface="Courier New"/>
                <a:cs typeface="Courier New"/>
              </a:rPr>
              <a:t>w.equals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(“Java”));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boolean </a:t>
            </a:r>
            <a:r>
              <a:rPr sz="1000" spc="-5" dirty="0">
                <a:latin typeface="Courier New"/>
                <a:cs typeface="Courier New"/>
              </a:rPr>
              <a:t>b = cs.stream() .findFirst() .get() .equals(“Java”);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boolean </a:t>
            </a:r>
            <a:r>
              <a:rPr sz="1000" spc="-5" dirty="0">
                <a:latin typeface="Courier New"/>
                <a:cs typeface="Courier New"/>
              </a:rPr>
              <a:t>b = cs.stream() .allMatch(w -&gt;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w.equals(“Java”));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88900" marR="375094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D</a:t>
            </a:r>
          </a:p>
          <a:p>
            <a:pPr marL="88900" marR="375094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101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5823203"/>
            <a:ext cx="5658734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8" y="6775246"/>
            <a:ext cx="3284711" cy="24025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4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courseJava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Javacourse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n2.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88900" marR="14357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D </a:t>
            </a:r>
          </a:p>
          <a:p>
            <a:pPr marL="88900" marR="14357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102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921" y="915924"/>
            <a:ext cx="5439150" cy="1552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019" y="2953511"/>
            <a:ext cx="28448" cy="28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019" y="3101339"/>
            <a:ext cx="28448" cy="28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689" y="2591777"/>
            <a:ext cx="5639802" cy="34336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Your design </a:t>
            </a:r>
            <a:r>
              <a:rPr sz="1000" spc="-5" dirty="0">
                <a:latin typeface="Arial"/>
                <a:cs typeface="Arial"/>
              </a:rPr>
              <a:t>requires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279400" marR="55880">
              <a:lnSpc>
                <a:spcPts val="1160"/>
              </a:lnSpc>
            </a:pPr>
            <a:r>
              <a:rPr sz="1000" spc="-5" dirty="0">
                <a:latin typeface="Courier New"/>
                <a:cs typeface="Courier New"/>
              </a:rPr>
              <a:t>fuelLevel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Engine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5" dirty="0">
                <a:latin typeface="Arial"/>
                <a:cs typeface="Arial"/>
              </a:rPr>
              <a:t>be greater than </a:t>
            </a:r>
            <a:r>
              <a:rPr sz="1000" spc="-10" dirty="0">
                <a:latin typeface="Arial"/>
                <a:cs typeface="Arial"/>
              </a:rPr>
              <a:t>zero when the </a:t>
            </a:r>
            <a:r>
              <a:rPr sz="1000" spc="-10" dirty="0">
                <a:latin typeface="Courier New"/>
                <a:cs typeface="Courier New"/>
              </a:rPr>
              <a:t>start()</a:t>
            </a:r>
            <a:r>
              <a:rPr sz="1000" spc="-2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invoked. 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must</a:t>
            </a:r>
            <a:r>
              <a:rPr sz="1000" spc="-5" dirty="0">
                <a:latin typeface="Arial"/>
                <a:cs typeface="Arial"/>
              </a:rPr>
              <a:t> terminate</a:t>
            </a:r>
            <a:r>
              <a:rPr sz="1000" spc="-10" dirty="0">
                <a:latin typeface="Arial"/>
                <a:cs typeface="Arial"/>
              </a:rPr>
              <a:t> if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fuelLevel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Engine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less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than or </a:t>
            </a:r>
            <a:r>
              <a:rPr sz="1000" spc="-10" dirty="0">
                <a:latin typeface="Arial"/>
                <a:cs typeface="Arial"/>
              </a:rPr>
              <a:t>equal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zero.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040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should be </a:t>
            </a:r>
            <a:r>
              <a:rPr sz="1000" spc="-10" dirty="0">
                <a:latin typeface="Arial"/>
                <a:cs typeface="Arial"/>
              </a:rPr>
              <a:t>added 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express this </a:t>
            </a:r>
            <a:r>
              <a:rPr sz="1000" spc="-10" dirty="0">
                <a:latin typeface="Arial"/>
                <a:cs typeface="Arial"/>
              </a:rPr>
              <a:t>invariant </a:t>
            </a:r>
            <a:r>
              <a:rPr sz="1000" spc="-5" dirty="0">
                <a:latin typeface="Arial"/>
                <a:cs typeface="Arial"/>
              </a:rPr>
              <a:t>condition?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assert (fuelLevel) 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“Terminating…”;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assert (fuelLevel &gt; 0) : System.out.println (“Impossible </a:t>
            </a:r>
            <a:r>
              <a:rPr sz="1000" spc="-10" dirty="0">
                <a:latin typeface="Courier New"/>
                <a:cs typeface="Courier New"/>
              </a:rPr>
              <a:t>fuel”);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assert fuelLevel &lt; 0: System.exit(0);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assert fuelLevel &gt; 0: “Impossible fuel”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88900" marR="412115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D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sz="1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88900" marR="4121150">
              <a:lnSpc>
                <a:spcPts val="1150"/>
              </a:lnSpc>
            </a:pP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103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716" y="5929884"/>
            <a:ext cx="5639802" cy="715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7689" y="6805739"/>
            <a:ext cx="1901189" cy="247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Val:20 Val:40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Val:60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Val:10 Val:20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Val:30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Val: Val: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70294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104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813" y="915924"/>
            <a:ext cx="5143127" cy="1418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2457703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2773679"/>
            <a:ext cx="4744212" cy="121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689" y="4182922"/>
            <a:ext cx="1824989" cy="298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88290" indent="-200025">
              <a:lnSpc>
                <a:spcPts val="113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France</a:t>
            </a:r>
            <a:endParaRPr sz="1000">
              <a:latin typeface="Courier New"/>
              <a:cs typeface="Courier New"/>
            </a:endParaRPr>
          </a:p>
          <a:p>
            <a:pPr marL="2882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Optional[NotFound]</a:t>
            </a:r>
            <a:endParaRPr sz="1000">
              <a:latin typeface="Courier New"/>
              <a:cs typeface="Courier New"/>
            </a:endParaRPr>
          </a:p>
          <a:p>
            <a:pPr marL="288290" marR="81280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2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Optional </a:t>
            </a:r>
            <a:r>
              <a:rPr sz="1000" spc="-5" dirty="0">
                <a:latin typeface="Courier New"/>
                <a:cs typeface="Courier New"/>
              </a:rPr>
              <a:t>[France]  </a:t>
            </a:r>
            <a:r>
              <a:rPr sz="1000" spc="-10" dirty="0">
                <a:latin typeface="Courier New"/>
                <a:cs typeface="Courier New"/>
              </a:rPr>
              <a:t>Optional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[NotFound]</a:t>
            </a:r>
            <a:endParaRPr sz="1000">
              <a:latin typeface="Courier New"/>
              <a:cs typeface="Courier New"/>
            </a:endParaRPr>
          </a:p>
          <a:p>
            <a:pPr marL="288290" marR="30988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 startAt="2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Optional[France]  </a:t>
            </a:r>
            <a:r>
              <a:rPr sz="1000" spc="-5" dirty="0">
                <a:latin typeface="Courier New"/>
                <a:cs typeface="Courier New"/>
              </a:rPr>
              <a:t>Not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Found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ts val="1130"/>
              </a:lnSpc>
              <a:spcBef>
                <a:spcPts val="130"/>
              </a:spcBef>
              <a:buFont typeface="Arial"/>
              <a:buAutoNum type="alphaUcPeriod" startAt="2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France</a:t>
            </a:r>
            <a:endParaRPr sz="1000">
              <a:latin typeface="Courier New"/>
              <a:cs typeface="Courier New"/>
            </a:endParaRPr>
          </a:p>
          <a:p>
            <a:pPr marL="2882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Not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Found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88900" marR="61976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105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769" y="7309104"/>
            <a:ext cx="1962501" cy="41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3089" y="7880159"/>
            <a:ext cx="5190490" cy="132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enables </a:t>
            </a:r>
            <a:r>
              <a:rPr sz="1000" spc="-5" dirty="0">
                <a:latin typeface="Arial"/>
                <a:cs typeface="Arial"/>
              </a:rPr>
              <a:t>the code to </a:t>
            </a:r>
            <a:r>
              <a:rPr sz="1000" spc="-10" dirty="0">
                <a:latin typeface="Arial"/>
                <a:cs typeface="Arial"/>
              </a:rPr>
              <a:t>print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/First.txt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Path iP = new Paths (“/First.txt”);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Path iP = Paths.toPath (“/First.txt”);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Path iP = new Path (“/First.txt”);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Path iP = Paths.get (“/”,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“First.txt”);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447800" cy="11849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3555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Arial"/>
                <a:cs typeface="Arial"/>
              </a:rPr>
              <a:t>Section: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2068067"/>
            <a:ext cx="5715000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3372103"/>
            <a:ext cx="5330825" cy="3738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ts val="116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dbURL, userName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 </a:t>
            </a:r>
            <a:r>
              <a:rPr sz="1000" spc="-5" dirty="0">
                <a:latin typeface="Arial"/>
                <a:cs typeface="Arial"/>
              </a:rPr>
              <a:t>exists 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Employee </a:t>
            </a:r>
            <a:r>
              <a:rPr sz="1000" spc="-10" dirty="0">
                <a:latin typeface="Arial"/>
                <a:cs typeface="Arial"/>
              </a:rPr>
              <a:t>table has </a:t>
            </a:r>
            <a:r>
              <a:rPr sz="1000" spc="-5" dirty="0">
                <a:latin typeface="Arial"/>
                <a:cs typeface="Arial"/>
              </a:rPr>
              <a:t>a column </a:t>
            </a:r>
            <a:r>
              <a:rPr sz="1000" spc="-5" dirty="0">
                <a:latin typeface="Courier New"/>
                <a:cs typeface="Courier New"/>
              </a:rPr>
              <a:t>ID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type </a:t>
            </a:r>
            <a:r>
              <a:rPr sz="1000" spc="-10" dirty="0">
                <a:latin typeface="Arial"/>
                <a:cs typeface="Arial"/>
              </a:rPr>
              <a:t>integer </a:t>
            </a:r>
            <a:r>
              <a:rPr sz="1000" spc="-5" dirty="0">
                <a:latin typeface="Arial"/>
                <a:cs typeface="Arial"/>
              </a:rPr>
              <a:t>and the </a:t>
            </a:r>
            <a:r>
              <a:rPr sz="1000" spc="-10" dirty="0">
                <a:latin typeface="Arial"/>
                <a:cs typeface="Arial"/>
              </a:rPr>
              <a:t>SQL query </a:t>
            </a:r>
            <a:r>
              <a:rPr sz="1000" spc="-5" dirty="0">
                <a:latin typeface="Arial"/>
                <a:cs typeface="Arial"/>
              </a:rPr>
              <a:t>matches one</a:t>
            </a:r>
            <a:r>
              <a:rPr sz="1000" spc="-1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record.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Compilation fails </a:t>
            </a:r>
            <a:r>
              <a:rPr sz="1000" spc="-10" dirty="0">
                <a:latin typeface="Arial"/>
                <a:cs typeface="Arial"/>
              </a:rPr>
              <a:t>at line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14.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Compilation fails </a:t>
            </a:r>
            <a:r>
              <a:rPr sz="1000" spc="-10" dirty="0">
                <a:latin typeface="Arial"/>
                <a:cs typeface="Arial"/>
              </a:rPr>
              <a:t>at line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15.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employee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Error.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 marR="420878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endParaRPr lang="en-US" sz="1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84150" marR="4208780" indent="-171450">
              <a:lnSpc>
                <a:spcPts val="1150"/>
              </a:lnSpc>
              <a:buFont typeface="Symbol" panose="05050102010706020507" pitchFamily="18" charset="2"/>
              <a:buChar char="Þ"/>
            </a:pP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</a:p>
          <a:p>
            <a:pPr marL="184150" marR="4208780" indent="-171450">
              <a:lnSpc>
                <a:spcPts val="1150"/>
              </a:lnSpc>
              <a:buFont typeface="Symbol" panose="05050102010706020507" pitchFamily="18" charset="2"/>
              <a:buChar char="Þ"/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107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6850380"/>
            <a:ext cx="5715000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7764284"/>
            <a:ext cx="5434965" cy="15279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n2.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code reads the </a:t>
            </a:r>
            <a:r>
              <a:rPr sz="1000" spc="-10" dirty="0">
                <a:latin typeface="Arial"/>
                <a:cs typeface="Arial"/>
              </a:rPr>
              <a:t>password without echoing </a:t>
            </a:r>
            <a:r>
              <a:rPr sz="1000" spc="-5" dirty="0">
                <a:latin typeface="Arial"/>
                <a:cs typeface="Arial"/>
              </a:rPr>
              <a:t>characters on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console.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because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IOException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isn’t declared to be thrown </a:t>
            </a:r>
            <a:r>
              <a:rPr sz="1000" spc="-10" dirty="0">
                <a:latin typeface="Arial"/>
                <a:cs typeface="Arial"/>
              </a:rPr>
              <a:t>or </a:t>
            </a:r>
            <a:r>
              <a:rPr sz="1000" spc="-5" dirty="0">
                <a:latin typeface="Arial"/>
                <a:cs typeface="Arial"/>
              </a:rPr>
              <a:t>caught?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75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C</a:t>
            </a:r>
            <a:endParaRPr sz="1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Arial"/>
                <a:cs typeface="Arial"/>
              </a:rPr>
              <a:t>Section: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(none)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431925" cy="8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641348"/>
            <a:ext cx="3067812" cy="534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2317546"/>
            <a:ext cx="1364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2633472"/>
            <a:ext cx="5676900" cy="762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9" y="3547427"/>
            <a:ext cx="1536700" cy="247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500" spc="-15" baseline="-5555" dirty="0">
                <a:latin typeface="Arial"/>
                <a:cs typeface="Arial"/>
              </a:rPr>
              <a:t>A.</a:t>
            </a:r>
            <a:r>
              <a:rPr sz="1500" spc="112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$15.00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0"/>
              </a:spcBef>
            </a:pPr>
            <a:r>
              <a:rPr sz="1500" spc="-15" baseline="-5555" dirty="0">
                <a:latin typeface="Arial"/>
                <a:cs typeface="Arial"/>
              </a:rPr>
              <a:t>B. </a:t>
            </a:r>
            <a:r>
              <a:rPr sz="1000" spc="-5" dirty="0">
                <a:latin typeface="Courier New"/>
                <a:cs typeface="Courier New"/>
              </a:rPr>
              <a:t>15</a:t>
            </a:r>
            <a:r>
              <a:rPr sz="1000" spc="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$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 startAt="3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USD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15.00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 startAt="3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USD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$15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33909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109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6161532"/>
            <a:ext cx="3505200" cy="1133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3089" y="7418336"/>
            <a:ext cx="1850389" cy="161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text1text2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text1text2text2text3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10" dirty="0">
                <a:latin typeface="Courier New"/>
                <a:cs typeface="Courier New"/>
              </a:rPr>
              <a:t>text1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10" dirty="0">
                <a:latin typeface="Courier New"/>
                <a:cs typeface="Courier New"/>
              </a:rPr>
              <a:t>[text1,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text2]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63500" marR="67754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431925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4291" y="1629155"/>
            <a:ext cx="4010025" cy="609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2408999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2724911"/>
            <a:ext cx="5676900" cy="1524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9" y="4400740"/>
            <a:ext cx="5812790" cy="2712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interface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java.util.function</a:t>
            </a:r>
            <a:r>
              <a:rPr sz="1000" spc="-30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package should </a:t>
            </a:r>
            <a:r>
              <a:rPr sz="1000" spc="-2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use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refactor </a:t>
            </a:r>
            <a:r>
              <a:rPr sz="1000" spc="-5" dirty="0">
                <a:latin typeface="Arial"/>
                <a:cs typeface="Arial"/>
              </a:rPr>
              <a:t>the class </a:t>
            </a:r>
            <a:r>
              <a:rPr sz="1000" spc="-5" dirty="0">
                <a:latin typeface="Courier New"/>
                <a:cs typeface="Courier New"/>
              </a:rPr>
              <a:t>Txt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Consumer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Predicate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Supplier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Function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88900" marR="460756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B</a:t>
            </a:r>
          </a:p>
          <a:p>
            <a:pPr marL="88900" marR="4607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https://docs.oracle.com/javase/8/docs/api/java/util/function/package-summary.html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111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7022592"/>
            <a:ext cx="4847844" cy="1829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889" y="8994171"/>
            <a:ext cx="1077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command: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89" y="866686"/>
            <a:ext cx="3305810" cy="278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java Product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AssertionError </a:t>
            </a:r>
            <a:r>
              <a:rPr sz="1000" spc="-5" dirty="0">
                <a:latin typeface="Arial"/>
                <a:cs typeface="Arial"/>
              </a:rPr>
              <a:t>is </a:t>
            </a:r>
            <a:r>
              <a:rPr sz="1000" spc="-10" dirty="0">
                <a:latin typeface="Arial"/>
                <a:cs typeface="Arial"/>
              </a:rPr>
              <a:t>thrown.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4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New Price: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0.0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NumberFormatException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88900" marR="210058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112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3785615"/>
            <a:ext cx="5105400" cy="1591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89" y="5499582"/>
            <a:ext cx="3089275" cy="275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of now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6:30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morning.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exception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0</a:t>
            </a:r>
            <a:endParaRPr sz="1500" baseline="5555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60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1</a:t>
            </a:r>
            <a:endParaRPr sz="1500" baseline="5555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88900" marR="18840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113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985" y="849138"/>
            <a:ext cx="5641730" cy="1165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2136152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2528316"/>
            <a:ext cx="52959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6889" y="3489490"/>
            <a:ext cx="4330700" cy="513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339090" indent="-200025">
              <a:lnSpc>
                <a:spcPct val="100000"/>
              </a:lnSpc>
              <a:buAutoNum type="alphaUcPeriod"/>
              <a:tabLst>
                <a:tab pos="339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Courier New"/>
                <a:cs typeface="Courier New"/>
              </a:rPr>
              <a:t>Run…</a:t>
            </a:r>
            <a:r>
              <a:rPr sz="1000" spc="-2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 throws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spc="-10" dirty="0">
                <a:latin typeface="Arial"/>
                <a:cs typeface="Arial"/>
              </a:rPr>
              <a:t>exception.</a:t>
            </a:r>
            <a:endParaRPr sz="1000">
              <a:latin typeface="Arial"/>
              <a:cs typeface="Arial"/>
            </a:endParaRPr>
          </a:p>
          <a:p>
            <a:pPr marL="339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39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>
              <a:latin typeface="Courier New"/>
              <a:cs typeface="Courier New"/>
            </a:endParaRPr>
          </a:p>
          <a:p>
            <a:pPr marL="3390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/>
              <a:tabLst>
                <a:tab pos="339725" algn="l"/>
              </a:tabLst>
            </a:pPr>
            <a:r>
              <a:rPr sz="1000" spc="-10" dirty="0">
                <a:latin typeface="Courier New"/>
                <a:cs typeface="Courier New"/>
              </a:rPr>
              <a:t>Run…</a:t>
            </a:r>
            <a:endParaRPr sz="1000">
              <a:latin typeface="Courier New"/>
              <a:cs typeface="Courier New"/>
            </a:endParaRPr>
          </a:p>
          <a:p>
            <a:pPr marL="3390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Call…</a:t>
            </a:r>
            <a:endParaRPr sz="1000">
              <a:latin typeface="Courier New"/>
              <a:cs typeface="Courier New"/>
            </a:endParaRPr>
          </a:p>
          <a:p>
            <a:pPr marL="339090" indent="-200025">
              <a:lnSpc>
                <a:spcPct val="100000"/>
              </a:lnSpc>
              <a:spcBef>
                <a:spcPts val="254"/>
              </a:spcBef>
              <a:buAutoNum type="alphaUcPeriod" startAt="4"/>
              <a:tabLst>
                <a:tab pos="339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n2.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39700" marR="307467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9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114</a:t>
            </a:r>
            <a:endParaRPr sz="1000">
              <a:latin typeface="Arial"/>
              <a:cs typeface="Arial"/>
            </a:endParaRPr>
          </a:p>
          <a:p>
            <a:pPr marL="1397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are elements of a singleton class? (Choose</a:t>
            </a:r>
            <a:r>
              <a:rPr sz="1000" spc="-10" dirty="0">
                <a:latin typeface="Arial"/>
                <a:cs typeface="Arial"/>
              </a:rPr>
              <a:t> 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339090" indent="-20002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339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transient </a:t>
            </a:r>
            <a:r>
              <a:rPr sz="1000" spc="-5" dirty="0">
                <a:latin typeface="Arial"/>
                <a:cs typeface="Arial"/>
              </a:rPr>
              <a:t>reference to </a:t>
            </a:r>
            <a:r>
              <a:rPr sz="1000" spc="-10" dirty="0">
                <a:latin typeface="Arial"/>
                <a:cs typeface="Arial"/>
              </a:rPr>
              <a:t>point </a:t>
            </a:r>
            <a:r>
              <a:rPr sz="1000" spc="-5" dirty="0">
                <a:latin typeface="Arial"/>
                <a:cs typeface="Arial"/>
              </a:rPr>
              <a:t>to the </a:t>
            </a:r>
            <a:r>
              <a:rPr sz="1000" spc="-10" dirty="0">
                <a:latin typeface="Arial"/>
                <a:cs typeface="Arial"/>
              </a:rPr>
              <a:t>single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  <a:p>
            <a:pPr marL="339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39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to </a:t>
            </a:r>
            <a:r>
              <a:rPr sz="1000" spc="-10" dirty="0">
                <a:latin typeface="Arial"/>
                <a:cs typeface="Arial"/>
              </a:rPr>
              <a:t>instantiate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single instance</a:t>
            </a:r>
            <a:endParaRPr sz="1000">
              <a:latin typeface="Arial"/>
              <a:cs typeface="Arial"/>
            </a:endParaRPr>
          </a:p>
          <a:p>
            <a:pPr marL="339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39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public static</a:t>
            </a:r>
            <a:r>
              <a:rPr sz="1000" spc="-3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to return a copy of the singleton reference</a:t>
            </a:r>
            <a:endParaRPr sz="1000">
              <a:latin typeface="Arial"/>
              <a:cs typeface="Arial"/>
            </a:endParaRPr>
          </a:p>
          <a:p>
            <a:pPr marL="339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339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Courier New"/>
                <a:cs typeface="Courier New"/>
              </a:rPr>
              <a:t>private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constructor to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class</a:t>
            </a:r>
            <a:endParaRPr sz="1000">
              <a:latin typeface="Arial"/>
              <a:cs typeface="Arial"/>
            </a:endParaRPr>
          </a:p>
          <a:p>
            <a:pPr marL="339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39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reference to </a:t>
            </a:r>
            <a:r>
              <a:rPr sz="1000" spc="-10" dirty="0">
                <a:latin typeface="Arial"/>
                <a:cs typeface="Arial"/>
              </a:rPr>
              <a:t>point </a:t>
            </a:r>
            <a:r>
              <a:rPr sz="1000" spc="-5" dirty="0">
                <a:latin typeface="Arial"/>
                <a:cs typeface="Arial"/>
              </a:rPr>
              <a:t>to the </a:t>
            </a:r>
            <a:r>
              <a:rPr sz="1000" spc="-10" dirty="0">
                <a:latin typeface="Arial"/>
                <a:cs typeface="Arial"/>
              </a:rPr>
              <a:t>single instance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39700" marR="299085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BD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397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115</a:t>
            </a:r>
            <a:endParaRPr sz="1000">
              <a:latin typeface="Arial"/>
              <a:cs typeface="Arial"/>
            </a:endParaRPr>
          </a:p>
          <a:p>
            <a:pPr marL="139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813804"/>
            <a:ext cx="3886943" cy="122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389" y="2165121"/>
            <a:ext cx="1508125" cy="353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75590" indent="-200025">
              <a:lnSpc>
                <a:spcPts val="113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David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David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[Susan, Allen]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Susan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Susan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[Susan, Allen]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45"/>
              </a:spcBef>
              <a:buFont typeface="Arial"/>
              <a:buAutoNum type="alphaUcPeriod" startAt="3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Susan</a:t>
            </a:r>
            <a:endParaRPr sz="1000">
              <a:latin typeface="Courier New"/>
              <a:cs typeface="Courier New"/>
            </a:endParaRPr>
          </a:p>
          <a:p>
            <a:pPr marL="275590" marR="691515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Allen  [David]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25"/>
              </a:spcBef>
              <a:buFont typeface="Arial"/>
              <a:buAutoNum type="alphaUcPeriod" startAt="4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David</a:t>
            </a:r>
            <a:endParaRPr sz="1000">
              <a:latin typeface="Courier New"/>
              <a:cs typeface="Courier New"/>
            </a:endParaRPr>
          </a:p>
          <a:p>
            <a:pPr marL="275590" marR="691515">
              <a:lnSpc>
                <a:spcPts val="1060"/>
              </a:lnSpc>
              <a:spcBef>
                <a:spcPts val="80"/>
              </a:spcBef>
            </a:pPr>
            <a:r>
              <a:rPr sz="1000" spc="-10" dirty="0">
                <a:latin typeface="Courier New"/>
                <a:cs typeface="Courier New"/>
              </a:rPr>
              <a:t>Allen  [Susan]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30"/>
              </a:spcBef>
              <a:buFont typeface="Arial"/>
              <a:buAutoNum type="alphaUcPeriod" startAt="5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Susan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055"/>
              </a:lnSpc>
            </a:pPr>
            <a:r>
              <a:rPr sz="1000" spc="-10" dirty="0">
                <a:latin typeface="Courier New"/>
                <a:cs typeface="Courier New"/>
              </a:rPr>
              <a:t>Allen</a:t>
            </a:r>
            <a:endParaRPr sz="100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[Susan, David]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76200" marR="31559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5125212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7342187"/>
            <a:ext cx="934719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116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26401"/>
            <a:ext cx="3606165" cy="185673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80645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ForkJoinPool fjPool = new ForkJoinPool ( </a:t>
            </a:r>
            <a:r>
              <a:rPr sz="1000" spc="-10" dirty="0">
                <a:latin typeface="Courier New"/>
                <a:cs typeface="Courier New"/>
              </a:rPr>
              <a:t>);  </a:t>
            </a:r>
            <a:r>
              <a:rPr sz="1000" spc="-5" dirty="0">
                <a:latin typeface="Courier New"/>
                <a:cs typeface="Courier New"/>
              </a:rPr>
              <a:t>int data [ ] = {1, 2, 3, 4, 5, </a:t>
            </a:r>
            <a:r>
              <a:rPr sz="1000" dirty="0">
                <a:latin typeface="Courier New"/>
                <a:cs typeface="Courier New"/>
              </a:rPr>
              <a:t>6, </a:t>
            </a:r>
            <a:r>
              <a:rPr sz="1000" spc="-5" dirty="0">
                <a:latin typeface="Courier New"/>
                <a:cs typeface="Courier New"/>
              </a:rPr>
              <a:t>7, 8, 9,</a:t>
            </a:r>
            <a:r>
              <a:rPr sz="1000" spc="-10" dirty="0">
                <a:latin typeface="Courier New"/>
                <a:cs typeface="Courier New"/>
              </a:rPr>
              <a:t> 10}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fjPool.invoke (new Sum (data, 0,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data.length));</a:t>
            </a:r>
            <a:endParaRPr sz="1000">
              <a:latin typeface="Courier New"/>
              <a:cs typeface="Courier New"/>
            </a:endParaRPr>
          </a:p>
          <a:p>
            <a:pPr marL="12700" marR="469900">
              <a:lnSpc>
                <a:spcPct val="184000"/>
              </a:lnSpc>
              <a:spcBef>
                <a:spcPts val="60"/>
              </a:spcBef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that the sum of all </a:t>
            </a:r>
            <a:r>
              <a:rPr sz="1000" spc="-10" dirty="0">
                <a:latin typeface="Arial"/>
                <a:cs typeface="Arial"/>
              </a:rPr>
              <a:t>integers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1 to 10 </a:t>
            </a:r>
            <a:r>
              <a:rPr sz="1000" spc="-10" dirty="0">
                <a:latin typeface="Arial"/>
                <a:cs typeface="Arial"/>
              </a:rPr>
              <a:t>is 55.  </a:t>
            </a: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true?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5" dirty="0">
                <a:latin typeface="Arial"/>
                <a:cs typeface="Arial"/>
              </a:rPr>
              <a:t>several </a:t>
            </a:r>
            <a:r>
              <a:rPr sz="1000" spc="-10" dirty="0">
                <a:latin typeface="Arial"/>
                <a:cs typeface="Arial"/>
              </a:rPr>
              <a:t>values </a:t>
            </a:r>
            <a:r>
              <a:rPr sz="1000" spc="-5" dirty="0">
                <a:latin typeface="Arial"/>
                <a:cs typeface="Arial"/>
              </a:rPr>
              <a:t>that total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55.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55.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84" y="2760954"/>
            <a:ext cx="1101725" cy="95250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5"/>
              </a:lnSpc>
            </a:pPr>
            <a:r>
              <a:rPr sz="1000" b="1" spc="-10" dirty="0">
                <a:latin typeface="Arial"/>
                <a:cs typeface="Arial"/>
              </a:rPr>
              <a:t>Correct Answer: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89" y="2861589"/>
            <a:ext cx="5272405" cy="11849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328160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Arial"/>
                <a:cs typeface="Arial"/>
              </a:rPr>
              <a:t>Section: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Operator.java, EngineOperator.java,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Courier New"/>
                <a:cs typeface="Courier New"/>
              </a:rPr>
              <a:t>Engine.java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files: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4192523"/>
            <a:ext cx="5715000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7630211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7946135"/>
            <a:ext cx="3000756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889" y="8450135"/>
            <a:ext cx="3032760" cy="66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Engine.java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fails to compile.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EngineOperator.java</a:t>
            </a:r>
            <a:r>
              <a:rPr sz="1000" spc="-3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fails to compile.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4648200" cy="220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3099269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769" y="3415284"/>
            <a:ext cx="3563096" cy="1277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689" y="4815382"/>
            <a:ext cx="5419725" cy="2935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118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code fragments,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2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independently, enable the </a:t>
            </a:r>
            <a:r>
              <a:rPr sz="1000" spc="-5" dirty="0">
                <a:latin typeface="Arial"/>
                <a:cs typeface="Arial"/>
              </a:rPr>
              <a:t>code to </a:t>
            </a:r>
            <a:r>
              <a:rPr sz="1000" spc="-10" dirty="0">
                <a:latin typeface="Arial"/>
                <a:cs typeface="Arial"/>
              </a:rPr>
              <a:t>print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80"/>
              </a:lnSpc>
            </a:pPr>
            <a:r>
              <a:rPr sz="1000" spc="-5" dirty="0">
                <a:latin typeface="Courier New"/>
                <a:cs typeface="Courier New"/>
              </a:rPr>
              <a:t>TruckCarBike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.sorted </a:t>
            </a:r>
            <a:r>
              <a:rPr sz="1000" spc="-5" dirty="0">
                <a:latin typeface="Courier New"/>
                <a:cs typeface="Courier New"/>
              </a:rPr>
              <a:t>((v1, v2) -&gt; v1.getVId() &lt;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v2.getVId())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.sorted </a:t>
            </a:r>
            <a:r>
              <a:rPr sz="1000" spc="-5" dirty="0">
                <a:latin typeface="Courier New"/>
                <a:cs typeface="Courier New"/>
              </a:rPr>
              <a:t>(Comparable.comparing (Vehicle: :getVName)).reversed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ts val="113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.map (v -&gt; v.getVid())</a:t>
            </a:r>
            <a:endParaRPr sz="1000">
              <a:latin typeface="Courier New"/>
              <a:cs typeface="Courier New"/>
            </a:endParaRPr>
          </a:p>
          <a:p>
            <a:pPr marL="28829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.sorted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45"/>
              </a:spcBef>
              <a:buFont typeface="Arial"/>
              <a:buAutoNum type="alphaUcPeriod" startAt="4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.sorted((v1, v2) -&gt; Integer.compare(v1.getVId(),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v2.getVid()))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 startAt="4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.sorted(Comparator.comparing ((Vehicle </a:t>
            </a:r>
            <a:r>
              <a:rPr sz="1000" dirty="0">
                <a:latin typeface="Courier New"/>
                <a:cs typeface="Courier New"/>
              </a:rPr>
              <a:t>v) </a:t>
            </a:r>
            <a:r>
              <a:rPr sz="1000" spc="-5" dirty="0">
                <a:latin typeface="Courier New"/>
                <a:cs typeface="Courier New"/>
              </a:rPr>
              <a:t>-&gt;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v.getVId()))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413004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DE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117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716" y="7889747"/>
            <a:ext cx="5705782" cy="819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3889" y="8832641"/>
            <a:ext cx="1080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8" y="727291"/>
            <a:ext cx="3195811" cy="226728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75590" indent="-200025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24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3</a:t>
            </a:r>
            <a:endParaRPr sz="1500" baseline="5555" dirty="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2</a:t>
            </a:r>
            <a:endParaRPr sz="1500" baseline="5555" dirty="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76200" marR="14230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</a:t>
            </a:r>
          </a:p>
          <a:p>
            <a:pPr marL="76200" marR="14230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118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3081527"/>
            <a:ext cx="5667756" cy="219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88" y="5395976"/>
            <a:ext cx="3741911" cy="255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 </a:t>
            </a: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1500" spc="-15" baseline="-5555" dirty="0">
                <a:latin typeface="Arial"/>
                <a:cs typeface="Arial"/>
              </a:rPr>
              <a:t>B. </a:t>
            </a:r>
            <a:r>
              <a:rPr sz="1000" spc="-5" dirty="0">
                <a:latin typeface="Courier New"/>
                <a:cs typeface="Courier New"/>
              </a:rPr>
              <a:t>Logged out at: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2015-01-12T21:58:19.880Z</a:t>
            </a:r>
            <a:endParaRPr sz="100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0"/>
              </a:spcBef>
            </a:pPr>
            <a:r>
              <a:rPr sz="1500" spc="-7" baseline="-5555" dirty="0">
                <a:latin typeface="Arial"/>
                <a:cs typeface="Arial"/>
              </a:rPr>
              <a:t>C. </a:t>
            </a:r>
            <a:r>
              <a:rPr sz="1000" spc="-5" dirty="0">
                <a:latin typeface="Courier New"/>
                <a:cs typeface="Courier New"/>
              </a:rPr>
              <a:t>Can’t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logout</a:t>
            </a:r>
            <a:endParaRPr sz="100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0"/>
              </a:spcBef>
            </a:pPr>
            <a:r>
              <a:rPr sz="1500" spc="-7" baseline="-5555" dirty="0">
                <a:latin typeface="Arial"/>
                <a:cs typeface="Arial"/>
              </a:rPr>
              <a:t>D. </a:t>
            </a:r>
            <a:r>
              <a:rPr sz="1000" spc="-5" dirty="0">
                <a:latin typeface="Courier New"/>
                <a:cs typeface="Courier New"/>
              </a:rPr>
              <a:t>Logged out at: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2015-01-12T21:58:00Z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88900" marR="214312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C</a:t>
            </a:r>
          </a:p>
          <a:p>
            <a:pPr marL="88900" marR="214312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119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5715000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4189" y="2384590"/>
            <a:ext cx="5393690" cy="60830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buAutoNum type="alphaUcPeriod"/>
              <a:tabLst>
                <a:tab pos="3524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45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Checking…</a:t>
            </a:r>
            <a:endParaRPr sz="1000" dirty="0">
              <a:latin typeface="Courier New"/>
              <a:cs typeface="Courier New"/>
            </a:endParaRPr>
          </a:p>
          <a:p>
            <a:pPr marL="351790" marR="4347845" indent="-200025">
              <a:lnSpc>
                <a:spcPts val="1060"/>
              </a:lnSpc>
              <a:spcBef>
                <a:spcPts val="34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10" dirty="0">
                <a:latin typeface="Courier New"/>
                <a:cs typeface="Courier New"/>
              </a:rPr>
              <a:t>Checkin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5" dirty="0">
                <a:latin typeface="Courier New"/>
                <a:cs typeface="Courier New"/>
              </a:rPr>
              <a:t>…  </a:t>
            </a:r>
            <a:r>
              <a:rPr sz="1000" spc="-10" dirty="0">
                <a:latin typeface="Courier New"/>
                <a:cs typeface="Courier New"/>
              </a:rPr>
              <a:t>Checkin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5" dirty="0"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240"/>
              </a:spcBef>
              <a:buAutoNum type="alphaUcPeriod"/>
              <a:tabLst>
                <a:tab pos="3524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lang="en-US" sz="1000" spc="-5" dirty="0">
                <a:latin typeface="Arial"/>
                <a:cs typeface="Arial"/>
              </a:rPr>
              <a:t> 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152400" marR="413194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D </a:t>
            </a:r>
          </a:p>
          <a:p>
            <a:pPr marL="152400" marR="4131945">
              <a:lnSpc>
                <a:spcPts val="1150"/>
              </a:lnSpc>
            </a:pP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120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5" dirty="0">
                <a:latin typeface="Courier New"/>
                <a:cs typeface="Courier New"/>
              </a:rPr>
              <a:t>customers.txt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contains multiple </a:t>
            </a:r>
            <a:r>
              <a:rPr sz="1000" spc="-10" dirty="0">
                <a:latin typeface="Arial"/>
                <a:cs typeface="Arial"/>
              </a:rPr>
              <a:t>lines.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070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prints the contents of the </a:t>
            </a:r>
            <a:r>
              <a:rPr sz="1000" spc="-5" dirty="0">
                <a:latin typeface="Courier New"/>
                <a:cs typeface="Courier New"/>
              </a:rPr>
              <a:t>customers.txt</a:t>
            </a:r>
            <a:r>
              <a:rPr sz="1000" spc="-3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file?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Arial"/>
              <a:cs typeface="Arial"/>
            </a:endParaRPr>
          </a:p>
          <a:p>
            <a:pPr marL="351790" marR="81280" indent="-200025">
              <a:lnSpc>
                <a:spcPts val="1060"/>
              </a:lnSpc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Stream&lt;String&gt; stream = Files.find (Paths.get (“customers.txt”));  stream.forEach((String </a:t>
            </a:r>
            <a:r>
              <a:rPr sz="1000" dirty="0">
                <a:latin typeface="Courier New"/>
                <a:cs typeface="Courier New"/>
              </a:rPr>
              <a:t>c) </a:t>
            </a:r>
            <a:r>
              <a:rPr sz="1000" spc="-5" dirty="0">
                <a:latin typeface="Courier New"/>
                <a:cs typeface="Courier New"/>
              </a:rPr>
              <a:t>-&gt;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System.out.println(c));</a:t>
            </a:r>
            <a:endParaRPr sz="1000" dirty="0">
              <a:latin typeface="Courier New"/>
              <a:cs typeface="Courier New"/>
            </a:endParaRPr>
          </a:p>
          <a:p>
            <a:pPr marL="351790" marR="233679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Stream&lt;Path&gt; stream = Files.find (Paths.get (“customers.txt”));  stream.forEach( c) -&gt;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System.out.println(c));</a:t>
            </a:r>
            <a:endParaRPr sz="1000" dirty="0">
              <a:latin typeface="Courier New"/>
              <a:cs typeface="Courier New"/>
            </a:endParaRPr>
          </a:p>
          <a:p>
            <a:pPr marL="351790" marR="233679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Stream&lt;Path&gt; stream = Files.list (Paths.get (“customers.txt”));  stream.forEach( c) -&gt;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System.out.println(c));</a:t>
            </a:r>
            <a:endParaRPr sz="1000" dirty="0">
              <a:latin typeface="Courier New"/>
              <a:cs typeface="Courier New"/>
            </a:endParaRPr>
          </a:p>
          <a:p>
            <a:pPr marL="351790" marR="8128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Stream&lt;String&gt; lines = Files.lines (Paths.get (“customers.txt”));  lines.forEach( </a:t>
            </a:r>
            <a:r>
              <a:rPr sz="1000" dirty="0">
                <a:latin typeface="Courier New"/>
                <a:cs typeface="Courier New"/>
              </a:rPr>
              <a:t>c) </a:t>
            </a:r>
            <a:r>
              <a:rPr sz="1000" spc="-5" dirty="0">
                <a:latin typeface="Courier New"/>
                <a:cs typeface="Courier New"/>
              </a:rPr>
              <a:t>-&gt;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System.out.println(c));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152400" marR="412496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121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8247888"/>
            <a:ext cx="4495800" cy="88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0193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056132"/>
            <a:ext cx="3791712" cy="1124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1489" y="2303754"/>
            <a:ext cx="6469380" cy="681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 An </a:t>
            </a:r>
            <a:r>
              <a:rPr sz="1000" spc="-5" dirty="0">
                <a:latin typeface="Arial"/>
                <a:cs typeface="Arial"/>
              </a:rPr>
              <a:t>exception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1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sz="1500" spc="-15" baseline="-5555" dirty="0">
                <a:latin typeface="Arial"/>
                <a:cs typeface="Arial"/>
              </a:rPr>
              <a:t>B.</a:t>
            </a:r>
            <a:r>
              <a:rPr sz="1500" spc="120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300"/>
              </a:spcBef>
              <a:buAutoNum type="alphaUcPeriod" startAt="3"/>
              <a:tabLst>
                <a:tab pos="365125" algn="l"/>
              </a:tabLst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compilation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error occurs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because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try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block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declared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without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catch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or </a:t>
            </a:r>
            <a:r>
              <a:rPr sz="1000" spc="-10" dirty="0">
                <a:latin typeface="Courier New"/>
                <a:cs typeface="Courier New"/>
              </a:rPr>
              <a:t>finally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block.</a:t>
            </a:r>
            <a:endParaRPr sz="1000">
              <a:latin typeface="Arial"/>
              <a:cs typeface="Arial"/>
            </a:endParaRPr>
          </a:p>
          <a:p>
            <a:pPr marL="364490" indent="-200025">
              <a:lnSpc>
                <a:spcPct val="100000"/>
              </a:lnSpc>
              <a:spcBef>
                <a:spcPts val="250"/>
              </a:spcBef>
              <a:buAutoNum type="alphaUcPeriod" startAt="3"/>
              <a:tabLst>
                <a:tab pos="3651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165100" marR="51949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122</a:t>
            </a:r>
            <a:endParaRPr sz="1000">
              <a:latin typeface="Arial"/>
              <a:cs typeface="Arial"/>
            </a:endParaRPr>
          </a:p>
          <a:p>
            <a:pPr marL="165100" marR="93980">
              <a:lnSpc>
                <a:spcPts val="1160"/>
              </a:lnSpc>
              <a:spcBef>
                <a:spcPts val="30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methods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java.util.stream.Stream </a:t>
            </a:r>
            <a:r>
              <a:rPr sz="1000" spc="-5" dirty="0">
                <a:latin typeface="Arial"/>
                <a:cs typeface="Arial"/>
              </a:rPr>
              <a:t>interface perform a reduction </a:t>
            </a:r>
            <a:r>
              <a:rPr sz="1000" spc="-10" dirty="0">
                <a:latin typeface="Arial"/>
                <a:cs typeface="Arial"/>
              </a:rPr>
              <a:t>operation? </a:t>
            </a:r>
            <a:r>
              <a:rPr sz="1000" spc="-5" dirty="0">
                <a:latin typeface="Arial"/>
                <a:cs typeface="Arial"/>
              </a:rPr>
              <a:t>(Choose 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364490" indent="-200025">
              <a:lnSpc>
                <a:spcPct val="100000"/>
              </a:lnSpc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count</a:t>
            </a:r>
            <a:r>
              <a:rPr sz="1000" spc="-10" dirty="0">
                <a:latin typeface="Courier New"/>
                <a:cs typeface="Courier New"/>
              </a:rPr>
              <a:t> ()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10" dirty="0">
                <a:latin typeface="Courier New"/>
                <a:cs typeface="Courier New"/>
              </a:rPr>
              <a:t>collect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10" dirty="0">
                <a:latin typeface="Courier New"/>
                <a:cs typeface="Courier New"/>
              </a:rPr>
              <a:t>distinct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peek</a:t>
            </a:r>
            <a:r>
              <a:rPr sz="1000" spc="-10" dirty="0">
                <a:latin typeface="Courier New"/>
                <a:cs typeface="Courier New"/>
              </a:rPr>
              <a:t> ()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filter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()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65100" marR="511111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AB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https://docs.oracle.com/javase/8/docs/api/java/util/stream/package-summary.html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123</a:t>
            </a:r>
            <a:endParaRPr sz="1000">
              <a:latin typeface="Arial"/>
              <a:cs typeface="Arial"/>
            </a:endParaRPr>
          </a:p>
          <a:p>
            <a:pPr marL="1651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required </a:t>
            </a:r>
            <a:r>
              <a:rPr sz="1000" spc="-10" dirty="0">
                <a:latin typeface="Arial"/>
                <a:cs typeface="Arial"/>
              </a:rPr>
              <a:t>to load </a:t>
            </a:r>
            <a:r>
              <a:rPr sz="1000" spc="-5" dirty="0">
                <a:latin typeface="Arial"/>
                <a:cs typeface="Arial"/>
              </a:rPr>
              <a:t>a JDBC 3.0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driver?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364490" marR="2668270" indent="-200025">
              <a:lnSpc>
                <a:spcPts val="1060"/>
              </a:lnSpc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Connection con = Connection.getDriver  (“jdbc:xyzdata://localhost:3306/EmployeeDB”);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130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Class.forName(“org.xyzdata.jdbc.NetworkDriver”);</a:t>
            </a:r>
            <a:endParaRPr sz="1000">
              <a:latin typeface="Courier New"/>
              <a:cs typeface="Courier New"/>
            </a:endParaRPr>
          </a:p>
          <a:p>
            <a:pPr marL="364490" marR="2668270" indent="-200025">
              <a:lnSpc>
                <a:spcPts val="1060"/>
              </a:lnSpc>
              <a:spcBef>
                <a:spcPts val="345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Connection con = DriverManager.getConnection  (“jdbc:xyzdata://localhost:3306/EmployeeDB”);</a:t>
            </a:r>
            <a:endParaRPr sz="1000">
              <a:latin typeface="Courier New"/>
              <a:cs typeface="Courier New"/>
            </a:endParaRPr>
          </a:p>
          <a:p>
            <a:pPr marL="364490" indent="-200025">
              <a:lnSpc>
                <a:spcPct val="100000"/>
              </a:lnSpc>
              <a:spcBef>
                <a:spcPts val="125"/>
              </a:spcBef>
              <a:buFont typeface="Arial"/>
              <a:buAutoNum type="alphaUcPeriod"/>
              <a:tabLst>
                <a:tab pos="365125" algn="l"/>
              </a:tabLst>
            </a:pPr>
            <a:r>
              <a:rPr sz="1000" spc="-5" dirty="0">
                <a:latin typeface="Courier New"/>
                <a:cs typeface="Courier New"/>
              </a:rPr>
              <a:t>DriverManager.loadDriver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(“org.xyzdata.jdbc.NetworkDriver”);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65100" marR="519493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431925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629155"/>
            <a:ext cx="5700000" cy="1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89" y="3085604"/>
            <a:ext cx="5862955" cy="26975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option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fails?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Foo&lt;String, Integer&gt; mark = new Foo&lt;String, Integer&gt; (“Steve”,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100);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Foo&lt;String, String&gt; pair = Foo.&lt;String&gt;twice (“Hello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World!”);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Foo&lt;Object, Object&gt; percentage = new Foo&lt;String, Integer&gt;(“Steve”,</a:t>
            </a:r>
            <a:r>
              <a:rPr sz="1000" spc="-10" dirty="0">
                <a:latin typeface="Courier New"/>
                <a:cs typeface="Courier New"/>
              </a:rPr>
              <a:t> 100);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Foo&lt;String, String&gt; grade = new Foo &lt;&gt; (“John”,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“A”);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88900" marR="466471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C</a:t>
            </a:r>
          </a:p>
          <a:p>
            <a:pPr marL="88900" marR="4664710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125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5699759"/>
            <a:ext cx="5707018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6746278"/>
            <a:ext cx="6139815" cy="250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modification </a:t>
            </a:r>
            <a:r>
              <a:rPr sz="1000" spc="-10" dirty="0">
                <a:latin typeface="Arial"/>
                <a:cs typeface="Arial"/>
              </a:rPr>
              <a:t>enables </a:t>
            </a:r>
            <a:r>
              <a:rPr sz="1000" spc="-5" dirty="0">
                <a:latin typeface="Arial"/>
                <a:cs typeface="Arial"/>
              </a:rPr>
              <a:t>the code 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5" dirty="0">
                <a:latin typeface="Courier New"/>
                <a:cs typeface="Courier New"/>
              </a:rPr>
              <a:t>Price 5 New Price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4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ts val="113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.map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-&gt;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(“New Price”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+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 –1))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remove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10" dirty="0">
                <a:latin typeface="Courier New"/>
                <a:cs typeface="Courier New"/>
              </a:rPr>
              <a:t> n3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 startAt="2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n2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Courier New"/>
                <a:cs typeface="Courier New"/>
              </a:rPr>
              <a:t>.mapToInt (n -&gt; n –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1);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 startAt="2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10" dirty="0">
                <a:latin typeface="Courier New"/>
                <a:cs typeface="Courier New"/>
              </a:rPr>
              <a:t>.forEach </a:t>
            </a:r>
            <a:r>
              <a:rPr sz="1000" spc="-5" dirty="0">
                <a:latin typeface="Courier New"/>
                <a:cs typeface="Courier New"/>
              </a:rPr>
              <a:t>(e -&gt; System.out.print </a:t>
            </a:r>
            <a:r>
              <a:rPr sz="1000" spc="-10" dirty="0">
                <a:latin typeface="Courier New"/>
                <a:cs typeface="Courier New"/>
              </a:rPr>
              <a:t>(“Price” </a:t>
            </a:r>
            <a:r>
              <a:rPr sz="1000" spc="-5" dirty="0">
                <a:latin typeface="Courier New"/>
                <a:cs typeface="Courier New"/>
              </a:rPr>
              <a:t>+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e))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 startAt="2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n3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10" dirty="0">
                <a:latin typeface="Courier New"/>
                <a:cs typeface="Courier New"/>
              </a:rPr>
              <a:t>.forEach </a:t>
            </a:r>
            <a:r>
              <a:rPr sz="1000" spc="-5" dirty="0">
                <a:latin typeface="Courier New"/>
                <a:cs typeface="Courier New"/>
              </a:rPr>
              <a:t>(n -&gt; System.out.println (“New Price” +</a:t>
            </a:r>
            <a:r>
              <a:rPr sz="1000" spc="-2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501078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0193"/>
            <a:ext cx="2156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Book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063752"/>
            <a:ext cx="5687302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2567495"/>
            <a:ext cx="2828925" cy="266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true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Book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demonstrates </a:t>
            </a:r>
            <a:r>
              <a:rPr sz="1000" spc="-10" dirty="0">
                <a:latin typeface="Arial"/>
                <a:cs typeface="Arial"/>
              </a:rPr>
              <a:t>encapsulation.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defined </a:t>
            </a:r>
            <a:r>
              <a:rPr sz="1000" spc="-10" dirty="0">
                <a:latin typeface="Arial"/>
                <a:cs typeface="Arial"/>
              </a:rPr>
              <a:t>using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factory </a:t>
            </a:r>
            <a:r>
              <a:rPr sz="1000" spc="-5" dirty="0">
                <a:latin typeface="Arial"/>
                <a:cs typeface="Arial"/>
              </a:rPr>
              <a:t>design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pattern.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defined </a:t>
            </a:r>
            <a:r>
              <a:rPr sz="1000" spc="-10" dirty="0">
                <a:latin typeface="Arial"/>
                <a:cs typeface="Arial"/>
              </a:rPr>
              <a:t>using </a:t>
            </a:r>
            <a:r>
              <a:rPr sz="1000" spc="-5" dirty="0">
                <a:latin typeface="Arial"/>
                <a:cs typeface="Arial"/>
              </a:rPr>
              <a:t>the singleton design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pattern.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demonstrates polymorphism.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an immutable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class.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170688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5366003"/>
            <a:ext cx="5715000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6069546"/>
            <a:ext cx="6186805" cy="92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You have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been</a:t>
            </a:r>
            <a:r>
              <a:rPr sz="1000" dirty="0">
                <a:latin typeface="Arial"/>
                <a:cs typeface="Arial"/>
              </a:rPr>
              <a:t> asked</a:t>
            </a:r>
            <a:r>
              <a:rPr sz="1000" spc="-5" dirty="0">
                <a:latin typeface="Arial"/>
                <a:cs typeface="Arial"/>
              </a:rPr>
              <a:t> to define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ProductCode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class.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definition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ProductCode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10" dirty="0">
                <a:latin typeface="Arial"/>
                <a:cs typeface="Arial"/>
              </a:rPr>
              <a:t>allow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sz="1000" spc="-5" dirty="0">
                <a:latin typeface="Courier New"/>
                <a:cs typeface="Courier New"/>
              </a:rPr>
              <a:t>c1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instantiation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succeed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cause 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compilation error 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c2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instantiation.</a:t>
            </a:r>
            <a:endParaRPr sz="1000">
              <a:latin typeface="Arial"/>
              <a:cs typeface="Arial"/>
            </a:endParaRPr>
          </a:p>
          <a:p>
            <a:pPr marL="12700" marR="2877820">
              <a:lnSpc>
                <a:spcPts val="246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Courier New"/>
                <a:cs typeface="Courier New"/>
              </a:rPr>
              <a:t>ProductCode</a:t>
            </a:r>
            <a:r>
              <a:rPr sz="1000" spc="-2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meets the requirement?  </a:t>
            </a:r>
            <a:r>
              <a:rPr sz="1000" spc="-10" dirty="0">
                <a:latin typeface="Arial"/>
                <a:cs typeface="Arial"/>
              </a:rPr>
              <a:t>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5360" y="6853428"/>
            <a:ext cx="2953512" cy="656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889" y="7529524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5360" y="7565135"/>
            <a:ext cx="2953512" cy="62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3889" y="821383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5360" y="8249411"/>
            <a:ext cx="2133600" cy="656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58405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5360" y="794004"/>
            <a:ext cx="2801112" cy="609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1582877"/>
            <a:ext cx="1447800" cy="13309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326390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3052572"/>
            <a:ext cx="3877055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9" y="4128020"/>
            <a:ext cx="6346825" cy="3284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statement can be </a:t>
            </a:r>
            <a:r>
              <a:rPr sz="1000" spc="-10" dirty="0">
                <a:latin typeface="Arial"/>
                <a:cs typeface="Arial"/>
              </a:rPr>
              <a:t>inserted into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5" dirty="0">
                <a:latin typeface="Courier New"/>
                <a:cs typeface="Courier New"/>
              </a:rPr>
              <a:t>1,2; 1,10;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2,20;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Arial"/>
              <a:cs typeface="Arial"/>
            </a:endParaRPr>
          </a:p>
          <a:p>
            <a:pPr marL="288290" marR="183515" indent="-200025">
              <a:lnSpc>
                <a:spcPts val="1060"/>
              </a:lnSpc>
              <a:spcBef>
                <a:spcPts val="5"/>
              </a:spcBef>
              <a:buFont typeface="Arial"/>
              <a:buAutoNum type="alphaUcPeriod"/>
              <a:tabLst>
                <a:tab pos="288925" algn="l"/>
                <a:tab pos="3564254" algn="l"/>
              </a:tabLst>
            </a:pPr>
            <a:r>
              <a:rPr sz="1000" spc="-5" dirty="0">
                <a:latin typeface="Courier New"/>
                <a:cs typeface="Courier New"/>
              </a:rPr>
              <a:t>BiConsumer&lt;Integer,Integer&gt; c = (i,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j)</a:t>
            </a:r>
            <a:r>
              <a:rPr sz="1000" dirty="0">
                <a:latin typeface="Courier New"/>
                <a:cs typeface="Courier New"/>
              </a:rPr>
              <a:t> -&gt;	</a:t>
            </a:r>
            <a:r>
              <a:rPr sz="1000" spc="-5" dirty="0">
                <a:latin typeface="Courier New"/>
                <a:cs typeface="Courier New"/>
              </a:rPr>
              <a:t>{System.out.print (i + “,” + j+ </a:t>
            </a:r>
            <a:r>
              <a:rPr sz="1000" spc="-10" dirty="0">
                <a:latin typeface="Courier New"/>
                <a:cs typeface="Courier New"/>
              </a:rPr>
              <a:t>“;  “);};</a:t>
            </a:r>
            <a:endParaRPr sz="1000" dirty="0">
              <a:latin typeface="Courier New"/>
              <a:cs typeface="Courier New"/>
            </a:endParaRPr>
          </a:p>
          <a:p>
            <a:pPr marL="288290" marR="121920" indent="-200025">
              <a:lnSpc>
                <a:spcPts val="1060"/>
              </a:lnSpc>
              <a:spcBef>
                <a:spcPts val="38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BiFunction&lt;Integer, Integer, String&gt; c = (i, j) </a:t>
            </a:r>
            <a:r>
              <a:rPr sz="1000" spc="-5" dirty="0">
                <a:latin typeface="Arial"/>
                <a:cs typeface="Arial"/>
              </a:rPr>
              <a:t>–&gt; </a:t>
            </a:r>
            <a:r>
              <a:rPr sz="1000" spc="-5" dirty="0">
                <a:latin typeface="Courier New"/>
                <a:cs typeface="Courier New"/>
              </a:rPr>
              <a:t>{System.out.print (i + “,”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+  j+ “;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“)};</a:t>
            </a:r>
            <a:endParaRPr sz="1000" dirty="0">
              <a:latin typeface="Courier New"/>
              <a:cs typeface="Courier New"/>
            </a:endParaRPr>
          </a:p>
          <a:p>
            <a:pPr marL="288290" marR="81280" indent="-200025">
              <a:lnSpc>
                <a:spcPts val="1060"/>
              </a:lnSpc>
              <a:spcBef>
                <a:spcPts val="3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BiConsumer&lt;Integer, Integer, String&gt; c = (i, j) </a:t>
            </a:r>
            <a:r>
              <a:rPr sz="1000" spc="-5" dirty="0">
                <a:latin typeface="Arial"/>
                <a:cs typeface="Arial"/>
              </a:rPr>
              <a:t>–&gt; </a:t>
            </a:r>
            <a:r>
              <a:rPr sz="1000" spc="-5" dirty="0">
                <a:latin typeface="Courier New"/>
                <a:cs typeface="Courier New"/>
              </a:rPr>
              <a:t>{System.out.print (i + “,” +  j+ “;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“)};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ts val="1130"/>
              </a:lnSpc>
              <a:spcBef>
                <a:spcPts val="23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BiConsumer&lt;Integer, Integer, Integer&gt; c = (i, j) </a:t>
            </a:r>
            <a:r>
              <a:rPr sz="1000" spc="-5" dirty="0">
                <a:latin typeface="Arial"/>
                <a:cs typeface="Arial"/>
              </a:rPr>
              <a:t>–&gt; </a:t>
            </a:r>
            <a:r>
              <a:rPr sz="1000" spc="-5" dirty="0">
                <a:latin typeface="Courier New"/>
                <a:cs typeface="Courier New"/>
              </a:rPr>
              <a:t>{System.out.print (i +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“,”</a:t>
            </a:r>
            <a:endParaRPr sz="1000" dirty="0">
              <a:latin typeface="Courier New"/>
              <a:cs typeface="Courier New"/>
            </a:endParaRPr>
          </a:p>
          <a:p>
            <a:pPr marL="2882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+ j+ “;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“);};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88900" marR="514858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A</a:t>
            </a:r>
          </a:p>
          <a:p>
            <a:pPr marL="88900" marR="5148580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ps://w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ww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.concretep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ag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e.com/java/jdk-8/java-8-biconsumer-bifunction-bipredicate-exampl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129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7303007"/>
            <a:ext cx="3914775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789" y="8264182"/>
            <a:ext cx="1759585" cy="96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50190" indent="-200025">
              <a:lnSpc>
                <a:spcPct val="100000"/>
              </a:lnSpc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Java EEJava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EESE</a:t>
            </a:r>
            <a:endParaRPr sz="1000">
              <a:latin typeface="Courier New"/>
              <a:cs typeface="Courier New"/>
            </a:endParaRPr>
          </a:p>
          <a:p>
            <a:pPr marL="2501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50825" algn="l"/>
              </a:tabLst>
            </a:pP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EESE</a:t>
            </a:r>
            <a:endParaRPr sz="1000">
              <a:latin typeface="Courier New"/>
              <a:cs typeface="Courier New"/>
            </a:endParaRPr>
          </a:p>
          <a:p>
            <a:pPr marL="250190" indent="-200025">
              <a:lnSpc>
                <a:spcPts val="1100"/>
              </a:lnSpc>
              <a:spcBef>
                <a:spcPts val="300"/>
              </a:spcBef>
              <a:buAutoNum type="alphaUcPeriod"/>
              <a:tabLst>
                <a:tab pos="2508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either:</a:t>
            </a:r>
            <a:endParaRPr sz="1000">
              <a:latin typeface="Arial"/>
              <a:cs typeface="Arial"/>
            </a:endParaRPr>
          </a:p>
          <a:p>
            <a:pPr marL="25019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Java EEJava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58405"/>
            <a:ext cx="1623060" cy="195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">
              <a:lnSpc>
                <a:spcPts val="11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  <a:p>
            <a:pPr marR="273050" algn="r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Java SEJava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EE</a:t>
            </a:r>
            <a:endParaRPr sz="1000">
              <a:latin typeface="Courier New"/>
              <a:cs typeface="Courier New"/>
            </a:endParaRPr>
          </a:p>
          <a:p>
            <a:pPr marR="273050" algn="r">
              <a:lnSpc>
                <a:spcPct val="100000"/>
              </a:lnSpc>
              <a:spcBef>
                <a:spcPts val="130"/>
              </a:spcBef>
            </a:pPr>
            <a:r>
              <a:rPr sz="1500" spc="-7" baseline="-5555" dirty="0">
                <a:latin typeface="Arial"/>
                <a:cs typeface="Arial"/>
              </a:rPr>
              <a:t>D.  </a:t>
            </a:r>
            <a:r>
              <a:rPr sz="1000" spc="-5" dirty="0">
                <a:latin typeface="Courier New"/>
                <a:cs typeface="Courier New"/>
              </a:rPr>
              <a:t>Java EEJava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76200" marR="43053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130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 fragments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2846832"/>
            <a:ext cx="5715000" cy="144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4417567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4733544"/>
            <a:ext cx="5715000" cy="638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9" y="5495023"/>
            <a:ext cx="3348354" cy="254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TV Price :110</a:t>
            </a:r>
            <a:r>
              <a:rPr lang="en-US" sz="10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 Refrigerator Price</a:t>
            </a:r>
            <a:r>
              <a:rPr sz="1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Courier New"/>
                <a:cs typeface="Courier New"/>
              </a:rPr>
              <a:t>:2100</a:t>
            </a:r>
            <a:endParaRPr sz="1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TV Price :1000 Refrigerator Price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:2000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88900" marR="21507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131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5715000" cy="165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689" y="2556738"/>
            <a:ext cx="4620895" cy="3061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interfaces can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use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create lambda expressions? (Choose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T</a:t>
            </a:r>
            <a:endParaRPr sz="1500" baseline="5555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R</a:t>
            </a:r>
            <a:endParaRPr sz="1500" baseline="5555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P</a:t>
            </a:r>
            <a:endParaRPr sz="1500" baseline="5555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S</a:t>
            </a:r>
            <a:endParaRPr sz="1500" baseline="5555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Q</a:t>
            </a:r>
            <a:endParaRPr sz="1500" baseline="5555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U</a:t>
            </a:r>
            <a:endParaRPr sz="1500" baseline="5555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Courier New"/>
              <a:cs typeface="Courier New"/>
            </a:endParaRPr>
          </a:p>
          <a:p>
            <a:pPr marL="88900" marR="332422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CD </a:t>
            </a:r>
            <a:r>
              <a:rPr lang="en-US" sz="1000" spc="-10" dirty="0">
                <a:solidFill>
                  <a:srgbClr val="FF0000"/>
                </a:solidFill>
                <a:latin typeface="Arial"/>
                <a:cs typeface="Arial"/>
              </a:rPr>
              <a:t> =&gt; CE</a:t>
            </a:r>
          </a:p>
          <a:p>
            <a:pPr marL="88900" marR="3324225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132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5524500"/>
            <a:ext cx="5620512" cy="2895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5789" y="8571941"/>
            <a:ext cx="1165225" cy="60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 result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50800">
              <a:lnSpc>
                <a:spcPts val="1130"/>
              </a:lnSpc>
            </a:pPr>
            <a:r>
              <a:rPr sz="1500" spc="-15" baseline="-5555" dirty="0">
                <a:latin typeface="Arial"/>
                <a:cs typeface="Arial"/>
              </a:rPr>
              <a:t>A.</a:t>
            </a:r>
            <a:r>
              <a:rPr sz="1500" spc="112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[X]</a:t>
            </a:r>
            <a:endParaRPr sz="1000">
              <a:latin typeface="Courier New"/>
              <a:cs typeface="Courier New"/>
            </a:endParaRPr>
          </a:p>
          <a:p>
            <a:pPr marL="2501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[X,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X]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44740"/>
            <a:ext cx="3043411" cy="2736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[X, X,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X]</a:t>
            </a: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[X, X, </a:t>
            </a:r>
            <a:r>
              <a:rPr sz="1000" dirty="0">
                <a:latin typeface="Courier New"/>
                <a:cs typeface="Courier New"/>
              </a:rPr>
              <a:t>X,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X]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30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[X,</a:t>
            </a:r>
            <a:r>
              <a:rPr sz="1000" spc="-10" dirty="0">
                <a:latin typeface="Courier New"/>
                <a:cs typeface="Courier New"/>
              </a:rPr>
              <a:t> X]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ts val="1130"/>
              </a:lnSpc>
              <a:spcBef>
                <a:spcPts val="195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[X]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[X,</a:t>
            </a:r>
            <a:r>
              <a:rPr sz="1000" spc="-10" dirty="0">
                <a:latin typeface="Courier New"/>
                <a:cs typeface="Courier New"/>
              </a:rPr>
              <a:t> X]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[X, X,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X]</a:t>
            </a:r>
          </a:p>
          <a:p>
            <a:pPr marL="275590" indent="-200025">
              <a:lnSpc>
                <a:spcPts val="1130"/>
              </a:lnSpc>
              <a:spcBef>
                <a:spcPts val="140"/>
              </a:spcBef>
              <a:buFont typeface="Arial"/>
              <a:buAutoNum type="alphaUcPeriod" startAt="4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[X,</a:t>
            </a:r>
            <a:r>
              <a:rPr sz="1000" spc="-10" dirty="0">
                <a:latin typeface="Courier New"/>
                <a:cs typeface="Courier New"/>
              </a:rPr>
              <a:t> X]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[X, X, </a:t>
            </a:r>
            <a:r>
              <a:rPr sz="1000" dirty="0">
                <a:latin typeface="Courier New"/>
                <a:cs typeface="Courier New"/>
              </a:rPr>
              <a:t>X,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X]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ourier New"/>
              <a:cs typeface="Courier New"/>
            </a:endParaRPr>
          </a:p>
          <a:p>
            <a:pPr marL="76200" marR="151638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D</a:t>
            </a:r>
          </a:p>
          <a:p>
            <a:pPr marL="76200" marR="151638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133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that these files exist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accessible: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3584447"/>
            <a:ext cx="2382012" cy="36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4070096"/>
            <a:ext cx="1664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4386071"/>
            <a:ext cx="3505200" cy="390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9" y="4899114"/>
            <a:ext cx="5741670" cy="29617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can be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enable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print </a:t>
            </a:r>
            <a:r>
              <a:rPr sz="1000" spc="-10" dirty="0">
                <a:latin typeface="Arial"/>
                <a:cs typeface="Arial"/>
              </a:rPr>
              <a:t>only </a:t>
            </a:r>
            <a:r>
              <a:rPr sz="1000" spc="-5" dirty="0">
                <a:latin typeface="Courier New"/>
                <a:cs typeface="Courier New"/>
              </a:rPr>
              <a:t>/company/emp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Stream&lt;Path&gt; stream = Files.list (Paths.get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(“/company”));</a:t>
            </a:r>
            <a:endParaRPr sz="1000" dirty="0">
              <a:latin typeface="Courier New"/>
              <a:cs typeface="Courier New"/>
            </a:endParaRPr>
          </a:p>
          <a:p>
            <a:pPr marL="288290" marR="2930525" indent="-200025">
              <a:lnSpc>
                <a:spcPts val="1060"/>
              </a:lnSpc>
              <a:spcBef>
                <a:spcPts val="34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Stream&lt;Path&gt; stream = Files.find(  Paths.get (“/company”),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endParaRPr sz="1000" dirty="0">
              <a:latin typeface="Courier New"/>
              <a:cs typeface="Courier New"/>
            </a:endParaRPr>
          </a:p>
          <a:p>
            <a:pPr marL="2882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(p,b) –&gt; b.isDirectory (),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FileVisitOption.FOLLOW_LINKS);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45"/>
              </a:spcBef>
              <a:buFont typeface="Arial"/>
              <a:buAutoNum type="alphaUcPeriod" startAt="3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Stream&lt;Path&gt; stream = Files.walk (Paths.get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(“/company”));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 startAt="3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Stream&lt;Path&gt; stream = Files.list (Paths.get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(“/company/emp”));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88900" marR="454342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</a:t>
            </a:r>
          </a:p>
          <a:p>
            <a:pPr marL="88900" marR="454342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134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584" y="804113"/>
            <a:ext cx="2562860" cy="118745"/>
          </a:xfrm>
          <a:prstGeom prst="rect">
            <a:avLst/>
          </a:prstGeom>
          <a:solidFill>
            <a:srgbClr val="FFED00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"/>
              </a:lnSpc>
            </a:pPr>
            <a:r>
              <a:rPr sz="1000" spc="-5" dirty="0">
                <a:latin typeface="Arial"/>
                <a:cs typeface="Arial"/>
              </a:rPr>
              <a:t>C.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Operator.java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 fails to compile.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189" y="927645"/>
            <a:ext cx="6407785" cy="8729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500" spc="-7" baseline="-5555" dirty="0">
                <a:latin typeface="Arial"/>
                <a:cs typeface="Arial"/>
              </a:rPr>
              <a:t>D. </a:t>
            </a:r>
            <a:r>
              <a:rPr sz="1000" spc="-5" dirty="0">
                <a:latin typeface="Courier New"/>
                <a:cs typeface="Courier New"/>
              </a:rPr>
              <a:t>ON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OFF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152400" marR="514604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C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Section: </a:t>
            </a:r>
            <a:r>
              <a:rPr sz="1000" b="1" spc="-5" dirty="0">
                <a:latin typeface="Arial"/>
                <a:cs typeface="Arial"/>
              </a:rPr>
              <a:t>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11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456565" marR="3352165" indent="-304800">
              <a:lnSpc>
                <a:spcPts val="106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Stream&lt;List&lt;String&gt;&gt; iStr= Stream.of (  Arrays.asList (“1”,</a:t>
            </a:r>
            <a:r>
              <a:rPr sz="1000" spc="-10" dirty="0">
                <a:latin typeface="Courier New"/>
                <a:cs typeface="Courier New"/>
              </a:rPr>
              <a:t> “John”),</a:t>
            </a:r>
            <a:endParaRPr sz="1000" dirty="0">
              <a:latin typeface="Courier New"/>
              <a:cs typeface="Courier New"/>
            </a:endParaRPr>
          </a:p>
          <a:p>
            <a:pPr marL="456565">
              <a:lnSpc>
                <a:spcPts val="969"/>
              </a:lnSpc>
            </a:pPr>
            <a:r>
              <a:rPr sz="1000" spc="-5" dirty="0">
                <a:latin typeface="Courier New"/>
                <a:cs typeface="Courier New"/>
              </a:rPr>
              <a:t>Arrays.asList (“2”,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null));</a:t>
            </a:r>
            <a:endParaRPr sz="1000" dirty="0">
              <a:latin typeface="Courier New"/>
              <a:cs typeface="Courier New"/>
            </a:endParaRPr>
          </a:p>
          <a:p>
            <a:pPr marL="152400" marR="1447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Stream&lt;&lt;String&gt; nInSt = iStr.flatMapToInt ((x) </a:t>
            </a:r>
            <a:r>
              <a:rPr sz="1000" dirty="0">
                <a:latin typeface="Courier New"/>
                <a:cs typeface="Courier New"/>
              </a:rPr>
              <a:t>-&gt; </a:t>
            </a:r>
            <a:r>
              <a:rPr sz="1000" spc="-5" dirty="0">
                <a:latin typeface="Courier New"/>
                <a:cs typeface="Courier New"/>
              </a:rPr>
              <a:t>x.stream </a:t>
            </a:r>
            <a:r>
              <a:rPr sz="1000" spc="-10" dirty="0">
                <a:latin typeface="Courier New"/>
                <a:cs typeface="Courier New"/>
              </a:rPr>
              <a:t>());  </a:t>
            </a:r>
            <a:r>
              <a:rPr sz="1000" spc="-5" dirty="0">
                <a:latin typeface="Courier New"/>
                <a:cs typeface="Courier New"/>
              </a:rPr>
              <a:t>nInSt.forEach (System.out ::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print);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1John2null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10" dirty="0">
                <a:latin typeface="Courier New"/>
                <a:cs typeface="Courier New"/>
              </a:rPr>
              <a:t>12</a:t>
            </a:r>
            <a:endParaRPr sz="1000" dirty="0">
              <a:latin typeface="Courier New"/>
              <a:cs typeface="Courier New"/>
            </a:endParaRPr>
          </a:p>
          <a:p>
            <a:pPr marL="3517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524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NullPointerException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 marL="3517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3524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52400" marR="513905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12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30"/>
              </a:lnSpc>
              <a:spcBef>
                <a:spcPts val="900"/>
              </a:spcBef>
            </a:pPr>
            <a:r>
              <a:rPr sz="1000" spc="-5" dirty="0">
                <a:latin typeface="Courier New"/>
                <a:cs typeface="Courier New"/>
              </a:rPr>
              <a:t>Path file = Paths.get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(“courses.txt”);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// 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152400">
              <a:lnSpc>
                <a:spcPts val="1180"/>
              </a:lnSpc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courses.txt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accessible.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ts val="1165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can be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2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enable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print the content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courses.txt</a:t>
            </a:r>
            <a:endParaRPr sz="1000" dirty="0">
              <a:latin typeface="Courier New"/>
              <a:cs typeface="Courier New"/>
            </a:endParaRPr>
          </a:p>
          <a:p>
            <a:pPr marL="152400">
              <a:lnSpc>
                <a:spcPts val="1180"/>
              </a:lnSpc>
            </a:pPr>
            <a:r>
              <a:rPr sz="1000" spc="-5" dirty="0">
                <a:latin typeface="Arial"/>
                <a:cs typeface="Arial"/>
              </a:rPr>
              <a:t>file?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Arial"/>
              <a:cs typeface="Arial"/>
            </a:endParaRPr>
          </a:p>
          <a:p>
            <a:pPr marL="351790" marR="2237740" indent="-200025">
              <a:lnSpc>
                <a:spcPts val="1060"/>
              </a:lnSpc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List&lt;String&gt; fc = Files.list(file);  fc.stream().forEach (s - &gt;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System.out.println(s));</a:t>
            </a:r>
            <a:endParaRPr sz="1000" dirty="0">
              <a:latin typeface="Courier New"/>
              <a:cs typeface="Courier New"/>
            </a:endParaRPr>
          </a:p>
          <a:p>
            <a:pPr marL="351790" marR="2543175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Stream&lt;String&gt; </a:t>
            </a:r>
            <a:r>
              <a:rPr sz="1000" dirty="0">
                <a:latin typeface="Courier New"/>
                <a:cs typeface="Courier New"/>
              </a:rPr>
              <a:t>fc </a:t>
            </a:r>
            <a:r>
              <a:rPr sz="1000" spc="-5" dirty="0">
                <a:latin typeface="Courier New"/>
                <a:cs typeface="Courier New"/>
              </a:rPr>
              <a:t>= Files.readAllLines (file);  fc.forEach (s - &gt;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System.out.println(s));</a:t>
            </a:r>
            <a:endParaRPr sz="1000" dirty="0">
              <a:latin typeface="Courier New"/>
              <a:cs typeface="Courier New"/>
            </a:endParaRPr>
          </a:p>
          <a:p>
            <a:pPr marL="351790" marR="223774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List&lt;String&gt; fc = readAllLines(file);  fc.stream().forEach (s - &gt;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System.out.println(s));</a:t>
            </a:r>
            <a:endParaRPr sz="1000" dirty="0">
              <a:latin typeface="Courier New"/>
              <a:cs typeface="Courier New"/>
            </a:endParaRPr>
          </a:p>
          <a:p>
            <a:pPr marL="351790" marR="292354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52425" algn="l"/>
              </a:tabLst>
            </a:pPr>
            <a:r>
              <a:rPr sz="1000" spc="-5" dirty="0">
                <a:latin typeface="Courier New"/>
                <a:cs typeface="Courier New"/>
              </a:rPr>
              <a:t>Stream&lt;String&gt; </a:t>
            </a:r>
            <a:r>
              <a:rPr sz="1000" dirty="0">
                <a:latin typeface="Courier New"/>
                <a:cs typeface="Courier New"/>
              </a:rPr>
              <a:t>fc </a:t>
            </a:r>
            <a:r>
              <a:rPr sz="1000" spc="-5" dirty="0">
                <a:latin typeface="Courier New"/>
                <a:cs typeface="Courier New"/>
              </a:rPr>
              <a:t>= Files.lines </a:t>
            </a:r>
            <a:r>
              <a:rPr sz="1000" spc="-10" dirty="0">
                <a:latin typeface="Courier New"/>
                <a:cs typeface="Courier New"/>
              </a:rPr>
              <a:t>(file);  </a:t>
            </a:r>
            <a:r>
              <a:rPr sz="1000" spc="-5" dirty="0">
                <a:latin typeface="Courier New"/>
                <a:cs typeface="Courier New"/>
              </a:rPr>
              <a:t>fc.forEach (s - &gt;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System.out.println(s));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152400" marR="513905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4038219" cy="1676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2604045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2919983"/>
            <a:ext cx="5715000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988" y="3966489"/>
            <a:ext cx="3145012" cy="28950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300990" indent="-200025">
              <a:lnSpc>
                <a:spcPct val="100000"/>
              </a:lnSpc>
              <a:buFont typeface="Arial"/>
              <a:buAutoNum type="alphaUcPeriod"/>
              <a:tabLst>
                <a:tab pos="3016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0</a:t>
            </a:r>
            <a:endParaRPr sz="1500" baseline="5555" dirty="0">
              <a:latin typeface="Courier New"/>
              <a:cs typeface="Courier New"/>
            </a:endParaRPr>
          </a:p>
          <a:p>
            <a:pPr marL="3009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3016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 dirty="0">
              <a:latin typeface="Courier New"/>
              <a:cs typeface="Courier New"/>
            </a:endParaRPr>
          </a:p>
          <a:p>
            <a:pPr marL="3009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301625" algn="l"/>
              </a:tabLst>
            </a:pP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-5" dirty="0">
                <a:latin typeface="Courier New"/>
                <a:cs typeface="Courier New"/>
              </a:rPr>
              <a:t>Exception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 marL="300990" indent="-200025">
              <a:lnSpc>
                <a:spcPct val="100000"/>
              </a:lnSpc>
              <a:spcBef>
                <a:spcPts val="250"/>
              </a:spcBef>
              <a:buFont typeface="Arial"/>
              <a:buAutoNum type="alphaUcPeriod"/>
              <a:tabLst>
                <a:tab pos="301625" algn="l"/>
              </a:tabLst>
            </a:pPr>
            <a:r>
              <a:rPr sz="1500" spc="-7" baseline="5555" dirty="0">
                <a:latin typeface="Courier New"/>
                <a:cs typeface="Courier New"/>
              </a:rPr>
              <a:t>2</a:t>
            </a:r>
            <a:endParaRPr sz="1500" baseline="5555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Courier New"/>
              <a:cs typeface="Courier New"/>
            </a:endParaRPr>
          </a:p>
          <a:p>
            <a:pPr marL="101600" marR="144843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</a:t>
            </a:r>
          </a:p>
          <a:p>
            <a:pPr marL="101600" marR="1448435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135</a:t>
            </a:r>
            <a:endParaRPr sz="1000" dirty="0">
              <a:latin typeface="Arial"/>
              <a:cs typeface="Arial"/>
            </a:endParaRPr>
          </a:p>
          <a:p>
            <a:pPr marL="1016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class </a:t>
            </a:r>
            <a:r>
              <a:rPr sz="1000" spc="-10" dirty="0">
                <a:latin typeface="Arial"/>
                <a:cs typeface="Arial"/>
              </a:rPr>
              <a:t>definition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compiles?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5360" y="6620256"/>
            <a:ext cx="4114800" cy="972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3889" y="7611871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5360" y="7647431"/>
            <a:ext cx="3704844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58405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5360" y="794004"/>
            <a:ext cx="3047620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19258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5360" y="1961388"/>
            <a:ext cx="3410712" cy="972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3085604"/>
            <a:ext cx="1447800" cy="13309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326390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4555235"/>
            <a:ext cx="3496055" cy="1239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889" y="5917133"/>
            <a:ext cx="1080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34839" y="6242191"/>
          <a:ext cx="1100455" cy="676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49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A.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4000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30"/>
                        </a:lnSpc>
                      </a:pPr>
                      <a:r>
                        <a:rPr sz="1000" spc="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500" spc="-15" baseline="-5555" dirty="0">
                          <a:latin typeface="Arial"/>
                          <a:cs typeface="Arial"/>
                        </a:rPr>
                        <a:t>B.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4000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07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C.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1000</a:t>
                      </a:r>
                      <a:r>
                        <a:rPr sz="1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63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500" spc="-7" baseline="-5555" dirty="0">
                          <a:latin typeface="Arial"/>
                          <a:cs typeface="Arial"/>
                        </a:rPr>
                        <a:t>D.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1000</a:t>
                      </a:r>
                      <a:r>
                        <a:rPr sz="1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53888" y="7061758"/>
            <a:ext cx="3360911" cy="196912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890395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A</a:t>
            </a:r>
          </a:p>
          <a:p>
            <a:pPr marL="12700" marR="1890395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137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that </a:t>
            </a:r>
            <a:r>
              <a:rPr sz="1000" spc="-5" dirty="0">
                <a:latin typeface="Courier New"/>
                <a:cs typeface="Courier New"/>
              </a:rPr>
              <a:t>version.txt</a:t>
            </a:r>
            <a:r>
              <a:rPr sz="1000" spc="-37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contains: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spc="-5" dirty="0">
                <a:latin typeface="Courier New"/>
                <a:cs typeface="Courier New"/>
              </a:rPr>
              <a:t>1234567890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 fragment: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5715000" cy="2162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689" y="3070301"/>
            <a:ext cx="1933575" cy="2334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500" spc="-15" baseline="-5555" dirty="0">
                <a:latin typeface="Arial"/>
                <a:cs typeface="Arial"/>
              </a:rPr>
              <a:t>A. </a:t>
            </a:r>
            <a:r>
              <a:rPr sz="1500" spc="7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121</a:t>
            </a:r>
            <a:endParaRPr sz="100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0"/>
              </a:spcBef>
            </a:pPr>
            <a:r>
              <a:rPr sz="1500" spc="-15" baseline="-5555" dirty="0">
                <a:latin typeface="Arial"/>
                <a:cs typeface="Arial"/>
              </a:rPr>
              <a:t>B. </a:t>
            </a:r>
            <a:r>
              <a:rPr sz="1500" spc="7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122</a:t>
            </a:r>
            <a:endParaRPr sz="100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5"/>
              </a:spcBef>
            </a:pPr>
            <a:r>
              <a:rPr sz="1500" spc="-7" baseline="-5555" dirty="0">
                <a:latin typeface="Arial"/>
                <a:cs typeface="Arial"/>
              </a:rPr>
              <a:t>C.</a:t>
            </a:r>
            <a:r>
              <a:rPr sz="1500" spc="307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135</a:t>
            </a:r>
            <a:endParaRPr sz="1000" dirty="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Arial"/>
                <a:cs typeface="Arial"/>
              </a:rPr>
              <a:t>D.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nothing.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88900" marR="73533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138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5404103"/>
            <a:ext cx="5715000" cy="1514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388" y="7041895"/>
            <a:ext cx="3043411" cy="18075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 </a:t>
            </a: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10" dirty="0">
                <a:latin typeface="Arial"/>
                <a:cs typeface="Arial"/>
              </a:rPr>
              <a:t>line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85"/>
              </a:spcBef>
            </a:pPr>
            <a:r>
              <a:rPr sz="1500" spc="-15" baseline="-5555" dirty="0">
                <a:latin typeface="Arial"/>
                <a:cs typeface="Arial"/>
              </a:rPr>
              <a:t>B.</a:t>
            </a:r>
            <a:r>
              <a:rPr sz="1500" spc="120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300"/>
              </a:spcBef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10" dirty="0">
                <a:latin typeface="Arial"/>
                <a:cs typeface="Arial"/>
              </a:rPr>
              <a:t>line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8.</a:t>
            </a:r>
            <a:endParaRPr sz="1000" dirty="0">
              <a:latin typeface="Arial"/>
              <a:cs typeface="Arial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AutoNum type="alphaUcPeriod" startAt="3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10" dirty="0">
                <a:latin typeface="Arial"/>
                <a:cs typeface="Arial"/>
              </a:rPr>
              <a:t>line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15.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76200" marR="121983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</a:t>
            </a:r>
          </a:p>
          <a:p>
            <a:pPr marL="76200" marR="121983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4740"/>
            <a:ext cx="10502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139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202436"/>
            <a:ext cx="3276600" cy="134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2668054"/>
            <a:ext cx="1664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given </a:t>
            </a:r>
            <a:r>
              <a:rPr sz="1000" spc="-5" dirty="0">
                <a:latin typeface="Arial"/>
                <a:cs typeface="Arial"/>
              </a:rPr>
              <a:t>the code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2983992"/>
            <a:ext cx="5715000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9" y="3611435"/>
            <a:ext cx="6129020" cy="3282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code fragments,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1</a:t>
            </a:r>
            <a:r>
              <a:rPr sz="1000" spc="-2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independently, enable the </a:t>
            </a:r>
            <a:r>
              <a:rPr sz="1000" spc="-5" dirty="0">
                <a:latin typeface="Arial"/>
                <a:cs typeface="Arial"/>
              </a:rPr>
              <a:t>code 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10" dirty="0">
                <a:latin typeface="Arial"/>
                <a:cs typeface="Arial"/>
              </a:rPr>
              <a:t>“Wie </a:t>
            </a:r>
            <a:r>
              <a:rPr sz="1000" spc="-10" dirty="0">
                <a:latin typeface="Arial"/>
                <a:cs typeface="Arial"/>
              </a:rPr>
              <a:t>geht’s?”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currentLocale = new Locale (“de”,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“DE”);</a:t>
            </a:r>
            <a:endParaRPr sz="1000" dirty="0">
              <a:latin typeface="Courier New"/>
              <a:cs typeface="Courier New"/>
            </a:endParaRPr>
          </a:p>
          <a:p>
            <a:pPr marL="288290" marR="803275" indent="-200025">
              <a:lnSpc>
                <a:spcPts val="1060"/>
              </a:lnSpc>
              <a:spcBef>
                <a:spcPts val="34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currentLocale = new Locale.Builder ().setLanguage (“de”).setRegion  </a:t>
            </a:r>
            <a:r>
              <a:rPr sz="1000" spc="-10" dirty="0">
                <a:latin typeface="Courier New"/>
                <a:cs typeface="Courier New"/>
              </a:rPr>
              <a:t>(“DE”).build();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3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currentLocale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Locale.GERMAN;</a:t>
            </a:r>
            <a:endParaRPr sz="1000" dirty="0">
              <a:latin typeface="Courier New"/>
              <a:cs typeface="Courier New"/>
            </a:endParaRPr>
          </a:p>
          <a:p>
            <a:pPr marL="288290" marR="3317875" indent="-200025">
              <a:lnSpc>
                <a:spcPts val="1060"/>
              </a:lnSpc>
              <a:spcBef>
                <a:spcPts val="34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currentlocale = new Locale();  currentLocale.setLanguage (“de”);  currentLocale.setRegion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(“DE”);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2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currentLocale = Locale.getInstance(Locale.GERMAN,Locale.GERMANY);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88900" marR="483997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BD </a:t>
            </a:r>
            <a:r>
              <a:rPr lang="en-US" sz="1000" spc="-10" dirty="0">
                <a:solidFill>
                  <a:srgbClr val="FF0000"/>
                </a:solidFill>
                <a:latin typeface="Arial"/>
                <a:cs typeface="Arial"/>
              </a:rPr>
              <a:t>=&gt; AB</a:t>
            </a:r>
          </a:p>
          <a:p>
            <a:pPr marL="88900" marR="483997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140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716" y="6800088"/>
            <a:ext cx="57150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3089" y="7646911"/>
            <a:ext cx="3679190" cy="162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62890" indent="-200025">
              <a:lnSpc>
                <a:spcPct val="100000"/>
              </a:lnSpc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Word: why what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when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Word: why Word: why what Word: why what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when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63525" algn="l"/>
              </a:tabLst>
            </a:pPr>
            <a:r>
              <a:rPr sz="1000" spc="-5" dirty="0">
                <a:latin typeface="Courier New"/>
                <a:cs typeface="Courier New"/>
              </a:rPr>
              <a:t>Word: why Word: what Word:</a:t>
            </a:r>
            <a:r>
              <a:rPr sz="1000" spc="-10" dirty="0">
                <a:latin typeface="Courier New"/>
                <a:cs typeface="Courier New"/>
              </a:rPr>
              <a:t> when</a:t>
            </a:r>
            <a:endParaRPr sz="1000">
              <a:latin typeface="Courier New"/>
              <a:cs typeface="Courier New"/>
            </a:endParaRPr>
          </a:p>
          <a:p>
            <a:pPr marL="2628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63525" algn="l"/>
              </a:tabLst>
            </a:pPr>
            <a:r>
              <a:rPr sz="1000" spc="-5" dirty="0">
                <a:latin typeface="Arial"/>
                <a:cs typeface="Arial"/>
              </a:rPr>
              <a:t>Compilation fails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n1.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63500" marR="25063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891095"/>
            <a:ext cx="1431925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775460"/>
            <a:ext cx="4791456" cy="304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89" y="4955540"/>
            <a:ext cx="1884045" cy="247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Hi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Interface-2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Hi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Interface-1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Hi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MyClass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67945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142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7569707"/>
            <a:ext cx="3276977" cy="137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9084108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915924"/>
            <a:ext cx="4134612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1915172"/>
            <a:ext cx="364997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ColorSorter</a:t>
            </a:r>
            <a:r>
              <a:rPr sz="1000" spc="-2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class sorts the blocks list?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5360" y="2263139"/>
            <a:ext cx="4486656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3196793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5360" y="3232404"/>
            <a:ext cx="4477512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3889" y="414775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5360" y="4183379"/>
            <a:ext cx="4457700" cy="858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3889" y="5060645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5360" y="5096255"/>
            <a:ext cx="4486656" cy="905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3889" y="6153416"/>
            <a:ext cx="1447800" cy="13309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319405">
              <a:lnSpc>
                <a:spcPts val="1150"/>
              </a:lnSpc>
              <a:spcBef>
                <a:spcPts val="17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900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5716" y="7623047"/>
            <a:ext cx="4495800" cy="1066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889" y="8821890"/>
            <a:ext cx="5879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code fragments,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10" dirty="0">
                <a:latin typeface="Arial"/>
                <a:cs typeface="Arial"/>
              </a:rPr>
              <a:t>independently, </a:t>
            </a:r>
            <a:r>
              <a:rPr sz="1000" spc="-5" dirty="0">
                <a:latin typeface="Arial"/>
                <a:cs typeface="Arial"/>
              </a:rPr>
              <a:t>result </a:t>
            </a:r>
            <a:r>
              <a:rPr sz="1000" spc="-10" dirty="0">
                <a:latin typeface="Arial"/>
                <a:cs typeface="Arial"/>
              </a:rPr>
              <a:t>in the </a:t>
            </a:r>
            <a:r>
              <a:rPr sz="1000" spc="-5" dirty="0">
                <a:latin typeface="Arial"/>
                <a:cs typeface="Arial"/>
              </a:rPr>
              <a:t>output </a:t>
            </a:r>
            <a:r>
              <a:rPr sz="1000" spc="-5" dirty="0">
                <a:latin typeface="Courier New"/>
                <a:cs typeface="Courier New"/>
              </a:rPr>
              <a:t>PEEK:</a:t>
            </a:r>
            <a:r>
              <a:rPr sz="1000" spc="-2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Unix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389" y="721334"/>
            <a:ext cx="1587500" cy="2383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5590" indent="-200025">
              <a:lnSpc>
                <a:spcPct val="100000"/>
              </a:lnSpc>
              <a:spcBef>
                <a:spcPts val="28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.anyMatch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8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.allMatch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10" dirty="0">
                <a:latin typeface="Courier New"/>
                <a:cs typeface="Courier New"/>
              </a:rPr>
              <a:t>.findAny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.noneMatch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.findFirst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76200" marR="31051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CE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144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3243072"/>
            <a:ext cx="2353056" cy="1372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4757445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5073396"/>
            <a:ext cx="5715000" cy="428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5624550"/>
            <a:ext cx="4722495" cy="3630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modifications </a:t>
            </a:r>
            <a:r>
              <a:rPr sz="1000" spc="-10" dirty="0">
                <a:latin typeface="Arial"/>
                <a:cs typeface="Arial"/>
              </a:rPr>
              <a:t>enable to </a:t>
            </a:r>
            <a:r>
              <a:rPr sz="1000" spc="-5" dirty="0">
                <a:latin typeface="Arial"/>
                <a:cs typeface="Arial"/>
              </a:rPr>
              <a:t>sort the elements of the </a:t>
            </a:r>
            <a:r>
              <a:rPr sz="1000" spc="-5" dirty="0">
                <a:latin typeface="Courier New"/>
                <a:cs typeface="Courier New"/>
              </a:rPr>
              <a:t>emps</a:t>
            </a:r>
            <a:r>
              <a:rPr sz="1000" spc="-254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list? </a:t>
            </a:r>
            <a:r>
              <a:rPr sz="1000" spc="-5" dirty="0">
                <a:latin typeface="Arial"/>
                <a:cs typeface="Arial"/>
              </a:rPr>
              <a:t>(Choose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ts val="1130"/>
              </a:lnSpc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class Person extends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Comparator&lt;Person&gt;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4"/>
              </a:spcBef>
              <a:buAutoNum type="alphaUcPeriod" startAt="2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insert</a:t>
            </a:r>
            <a:endParaRPr sz="1000">
              <a:latin typeface="Arial"/>
              <a:cs typeface="Arial"/>
            </a:endParaRPr>
          </a:p>
          <a:p>
            <a:pPr marL="212090" marR="175958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int compareTo (Person p) {  return this.name.compareTo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(p.name);</a:t>
            </a:r>
            <a:endParaRPr sz="1000">
              <a:latin typeface="Courier New"/>
              <a:cs typeface="Courier New"/>
            </a:endParaRPr>
          </a:p>
          <a:p>
            <a:pPr marL="2120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0"/>
              </a:spcBef>
              <a:buAutoNum type="alphaUcPeriod" startAt="3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class Person implements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Comparable&lt;Person&gt;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4"/>
              </a:spcBef>
              <a:buAutoNum type="alphaUcPeriod" startAt="4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insert</a:t>
            </a:r>
            <a:endParaRPr sz="1000">
              <a:latin typeface="Arial"/>
              <a:cs typeface="Arial"/>
            </a:endParaRPr>
          </a:p>
          <a:p>
            <a:pPr marL="212090" marR="122618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int compare (Person p1, Person p2) {  return p1.name.compareTo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(p2.name);</a:t>
            </a:r>
            <a:endParaRPr sz="1000">
              <a:latin typeface="Courier New"/>
              <a:cs typeface="Courier New"/>
            </a:endParaRPr>
          </a:p>
          <a:p>
            <a:pPr marL="2120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0"/>
              </a:spcBef>
              <a:buAutoNum type="alphaUcPeriod" startAt="5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n2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insert:</a:t>
            </a:r>
            <a:endParaRPr sz="1000">
              <a:latin typeface="Arial"/>
              <a:cs typeface="Arial"/>
            </a:endParaRPr>
          </a:p>
          <a:p>
            <a:pPr marL="212090" marR="1149985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public int compareTo (Person p, Person p2) {  return p1.name.compareTo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(p2.name);</a:t>
            </a:r>
            <a:endParaRPr sz="1000">
              <a:latin typeface="Courier New"/>
              <a:cs typeface="Courier New"/>
            </a:endParaRPr>
          </a:p>
          <a:p>
            <a:pPr marL="212090"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4"/>
              </a:spcBef>
              <a:buAutoNum type="alphaUcPeriod" startAt="6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class Person implements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Comparator&lt;Person&gt;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350964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10" dirty="0">
                <a:latin typeface="Arial"/>
                <a:cs typeface="Arial"/>
              </a:rPr>
              <a:t>BC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891095"/>
            <a:ext cx="1431925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775460"/>
            <a:ext cx="5020056" cy="173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3632682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3948684"/>
            <a:ext cx="5029200" cy="173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9" y="5805944"/>
            <a:ext cx="1884045" cy="247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500" spc="-15" baseline="-5555" dirty="0">
                <a:latin typeface="Arial"/>
                <a:cs typeface="Arial"/>
              </a:rPr>
              <a:t>A.</a:t>
            </a:r>
            <a:r>
              <a:rPr sz="1500" spc="120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0.0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0"/>
              </a:spcBef>
            </a:pPr>
            <a:r>
              <a:rPr sz="1500" spc="-15" baseline="-5555" dirty="0">
                <a:latin typeface="Arial"/>
                <a:cs typeface="Arial"/>
              </a:rPr>
              <a:t>B.</a:t>
            </a:r>
            <a:r>
              <a:rPr sz="1500" spc="120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1500.0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Arial"/>
                <a:cs typeface="Arial"/>
              </a:rPr>
              <a:t>C. A compilation error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85"/>
              </a:spcBef>
            </a:pPr>
            <a:r>
              <a:rPr sz="1500" spc="-7" baseline="-5555" dirty="0">
                <a:latin typeface="Arial"/>
                <a:cs typeface="Arial"/>
              </a:rPr>
              <a:t>D.</a:t>
            </a:r>
            <a:r>
              <a:rPr sz="1500" spc="22" baseline="-555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2000.0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686435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146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4943856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689" y="2575077"/>
            <a:ext cx="6241415" cy="395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5" dirty="0">
                <a:latin typeface="Courier New"/>
                <a:cs typeface="Courier New"/>
              </a:rPr>
              <a:t>dbURL, userName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valid.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06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can be </a:t>
            </a:r>
            <a:r>
              <a:rPr sz="1000" spc="-10" dirty="0">
                <a:latin typeface="Arial"/>
                <a:cs typeface="Arial"/>
              </a:rPr>
              <a:t>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enable </a:t>
            </a:r>
            <a:r>
              <a:rPr sz="1000" spc="-5" dirty="0">
                <a:latin typeface="Arial"/>
                <a:cs typeface="Arial"/>
              </a:rPr>
              <a:t>the code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print </a:t>
            </a:r>
            <a:r>
              <a:rPr sz="1000" spc="-5" dirty="0">
                <a:latin typeface="Courier New"/>
                <a:cs typeface="Courier New"/>
              </a:rPr>
              <a:t>Connection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Established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288290" marR="3277870" indent="-200025">
              <a:lnSpc>
                <a:spcPts val="106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Properties prop = new Properties();  </a:t>
            </a:r>
            <a:r>
              <a:rPr sz="1000" spc="-10" dirty="0">
                <a:latin typeface="Courier New"/>
                <a:cs typeface="Courier New"/>
              </a:rPr>
              <a:t>prop.put </a:t>
            </a:r>
            <a:r>
              <a:rPr sz="1000" spc="-5" dirty="0">
                <a:latin typeface="Courier New"/>
                <a:cs typeface="Courier New"/>
              </a:rPr>
              <a:t>(“user”, userName);  </a:t>
            </a:r>
            <a:r>
              <a:rPr sz="1000" spc="-10" dirty="0">
                <a:latin typeface="Courier New"/>
                <a:cs typeface="Courier New"/>
              </a:rPr>
              <a:t>prop.put </a:t>
            </a:r>
            <a:r>
              <a:rPr sz="1000" spc="-5" dirty="0">
                <a:latin typeface="Courier New"/>
                <a:cs typeface="Courier New"/>
              </a:rPr>
              <a:t>(“password”,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password);</a:t>
            </a:r>
            <a:endParaRPr sz="1000">
              <a:latin typeface="Courier New"/>
              <a:cs typeface="Courier New"/>
            </a:endParaRPr>
          </a:p>
          <a:p>
            <a:pPr marL="288290">
              <a:lnSpc>
                <a:spcPts val="1035"/>
              </a:lnSpc>
            </a:pPr>
            <a:r>
              <a:rPr sz="1000" spc="-5" dirty="0">
                <a:latin typeface="Courier New"/>
                <a:cs typeface="Courier New"/>
              </a:rPr>
              <a:t>con = DriverManager.getConnection (dbURL,</a:t>
            </a:r>
            <a:r>
              <a:rPr sz="1000" spc="-10" dirty="0">
                <a:latin typeface="Courier New"/>
                <a:cs typeface="Courier New"/>
              </a:rPr>
              <a:t> prop);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45"/>
              </a:spcBef>
              <a:buFont typeface="Arial"/>
              <a:buAutoNum type="alphaUcPeriod" startAt="2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con = DriverManager.getConnection (userName, password,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dbURL);</a:t>
            </a:r>
            <a:endParaRPr sz="1000">
              <a:latin typeface="Courier New"/>
              <a:cs typeface="Courier New"/>
            </a:endParaRPr>
          </a:p>
          <a:p>
            <a:pPr marL="288290" marR="3277870" indent="-200025">
              <a:lnSpc>
                <a:spcPts val="1060"/>
              </a:lnSpc>
              <a:spcBef>
                <a:spcPts val="345"/>
              </a:spcBef>
              <a:buFont typeface="Arial"/>
              <a:buAutoNum type="alphaUcPeriod" startAt="2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Properties prop = new Properties();  </a:t>
            </a:r>
            <a:r>
              <a:rPr sz="1000" spc="-10" dirty="0">
                <a:latin typeface="Courier New"/>
                <a:cs typeface="Courier New"/>
              </a:rPr>
              <a:t>prop.put </a:t>
            </a:r>
            <a:r>
              <a:rPr sz="1000" spc="-5" dirty="0">
                <a:latin typeface="Courier New"/>
                <a:cs typeface="Courier New"/>
              </a:rPr>
              <a:t>(“userid”, userName);  </a:t>
            </a:r>
            <a:r>
              <a:rPr sz="1000" spc="-10" dirty="0">
                <a:latin typeface="Courier New"/>
                <a:cs typeface="Courier New"/>
              </a:rPr>
              <a:t>prop.put </a:t>
            </a:r>
            <a:r>
              <a:rPr sz="1000" spc="-5" dirty="0">
                <a:latin typeface="Courier New"/>
                <a:cs typeface="Courier New"/>
              </a:rPr>
              <a:t>(“password”, password);  prop.put(“url”, </a:t>
            </a:r>
            <a:r>
              <a:rPr sz="1000" spc="-10" dirty="0">
                <a:latin typeface="Courier New"/>
                <a:cs typeface="Courier New"/>
              </a:rPr>
              <a:t>dbURL);</a:t>
            </a:r>
            <a:endParaRPr sz="1000">
              <a:latin typeface="Courier New"/>
              <a:cs typeface="Courier New"/>
            </a:endParaRPr>
          </a:p>
          <a:p>
            <a:pPr marL="288290">
              <a:lnSpc>
                <a:spcPts val="1030"/>
              </a:lnSpc>
            </a:pPr>
            <a:r>
              <a:rPr sz="1000" spc="-5" dirty="0">
                <a:latin typeface="Courier New"/>
                <a:cs typeface="Courier New"/>
              </a:rPr>
              <a:t>con = DriverManager.getConnection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(prop);</a:t>
            </a:r>
            <a:endParaRPr sz="1000">
              <a:latin typeface="Courier New"/>
              <a:cs typeface="Courier New"/>
            </a:endParaRPr>
          </a:p>
          <a:p>
            <a:pPr marL="288290" marR="2744470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4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con = DriverManager.getConnection (dbURL);  con.setClientInfo (“user”, userName);  con.setClientInfo (“password”,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password);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urier New"/>
              <a:cs typeface="Courier New"/>
            </a:endParaRPr>
          </a:p>
          <a:p>
            <a:pPr marL="88900" marR="504317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147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5" dirty="0">
                <a:latin typeface="Courier New"/>
                <a:cs typeface="Courier New"/>
              </a:rPr>
              <a:t>Greetings.properties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file, </a:t>
            </a:r>
            <a:r>
              <a:rPr sz="1000" spc="-10" dirty="0">
                <a:latin typeface="Arial"/>
                <a:cs typeface="Arial"/>
              </a:rPr>
              <a:t>containing: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6681216"/>
            <a:ext cx="2591545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7118045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716" y="7434071"/>
            <a:ext cx="5715000" cy="1629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89" y="740193"/>
            <a:ext cx="1673225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Compilation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fails.</a:t>
            </a: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GOODBY_MSG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Hello,</a:t>
            </a:r>
            <a:r>
              <a:rPr sz="1000" spc="-10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everyone!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Goodbye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everyone!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HELLO_MSG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47498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148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3531108"/>
            <a:ext cx="5715000" cy="1315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4996650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5312664"/>
            <a:ext cx="51054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688" y="6159487"/>
            <a:ext cx="3056111" cy="26975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10" dirty="0">
                <a:latin typeface="Courier New"/>
                <a:cs typeface="Courier New"/>
              </a:rPr>
              <a:t>null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889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DogCatMouse</a:t>
            </a:r>
            <a:endParaRPr sz="1000" dirty="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[Dog, Cat,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Mouse]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88900" marR="132207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</a:t>
            </a:r>
          </a:p>
          <a:p>
            <a:pPr marL="88900" marR="1322070">
              <a:lnSpc>
                <a:spcPts val="1150"/>
              </a:lnSpc>
              <a:spcBef>
                <a:spcPts val="5"/>
              </a:spcBef>
            </a:pPr>
            <a:endParaRPr lang="en-US" sz="1000" spc="-5" dirty="0">
              <a:latin typeface="Arial"/>
              <a:cs typeface="Arial"/>
            </a:endParaRPr>
          </a:p>
          <a:p>
            <a:pPr marL="88900" marR="1322070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149</a:t>
            </a:r>
            <a:endParaRPr sz="1000" dirty="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records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STUDENT</a:t>
            </a:r>
            <a:r>
              <a:rPr sz="1000" spc="-3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1025181"/>
            <a:ext cx="467296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316865" marR="5080" indent="-304800">
              <a:lnSpc>
                <a:spcPts val="1060"/>
              </a:lnSpc>
              <a:tabLst>
                <a:tab pos="4355465" algn="l"/>
                <a:tab pos="4583430" algn="l"/>
              </a:tabLst>
            </a:pPr>
            <a:r>
              <a:rPr sz="1000" spc="-5" dirty="0">
                <a:latin typeface="Courier New"/>
                <a:cs typeface="Courier New"/>
              </a:rPr>
              <a:t>public void recDelete (String dirName)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throws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IOException	{  File [ ] listOfFiles = new File (dirName) .listFiles();  if (listOfFiles ! = null &amp;&amp;</a:t>
            </a:r>
            <a:r>
              <a:rPr sz="1000" spc="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listOfFiles.length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&gt;0)	{</a:t>
            </a:r>
            <a:endParaRPr sz="1000">
              <a:latin typeface="Courier New"/>
              <a:cs typeface="Courier New"/>
            </a:endParaRPr>
          </a:p>
          <a:p>
            <a:pPr marR="1452245" algn="r">
              <a:lnSpc>
                <a:spcPts val="965"/>
              </a:lnSpc>
              <a:tabLst>
                <a:tab pos="2513965" algn="l"/>
              </a:tabLst>
            </a:pPr>
            <a:r>
              <a:rPr sz="1000" spc="-10" dirty="0">
                <a:latin typeface="Courier New"/>
                <a:cs typeface="Courier New"/>
              </a:rPr>
              <a:t>fo</a:t>
            </a:r>
            <a:r>
              <a:rPr sz="1000" spc="-5" dirty="0">
                <a:latin typeface="Courier New"/>
                <a:cs typeface="Courier New"/>
              </a:rPr>
              <a:t>r </a:t>
            </a:r>
            <a:r>
              <a:rPr sz="1000" spc="-10" dirty="0">
                <a:latin typeface="Courier New"/>
                <a:cs typeface="Courier New"/>
              </a:rPr>
              <a:t>(Fi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5" dirty="0">
                <a:latin typeface="Courier New"/>
                <a:cs typeface="Courier New"/>
              </a:rPr>
              <a:t>e </a:t>
            </a:r>
            <a:r>
              <a:rPr sz="1000" spc="-10" dirty="0">
                <a:latin typeface="Courier New"/>
                <a:cs typeface="Courier New"/>
              </a:rPr>
              <a:t>aFil</a:t>
            </a:r>
            <a:r>
              <a:rPr sz="1000" spc="-5" dirty="0">
                <a:latin typeface="Courier New"/>
                <a:cs typeface="Courier New"/>
              </a:rPr>
              <a:t>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 </a:t>
            </a:r>
            <a:r>
              <a:rPr sz="1000" spc="-10" dirty="0">
                <a:latin typeface="Courier New"/>
                <a:cs typeface="Courier New"/>
              </a:rPr>
              <a:t>listO</a:t>
            </a:r>
            <a:r>
              <a:rPr sz="1000" dirty="0">
                <a:latin typeface="Courier New"/>
                <a:cs typeface="Courier New"/>
              </a:rPr>
              <a:t>f</a:t>
            </a:r>
            <a:r>
              <a:rPr sz="1000" spc="-10" dirty="0">
                <a:latin typeface="Courier New"/>
                <a:cs typeface="Courier New"/>
              </a:rPr>
              <a:t>Files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R="1451610" algn="r">
              <a:lnSpc>
                <a:spcPts val="1055"/>
              </a:lnSpc>
              <a:tabLst>
                <a:tab pos="2209800" algn="l"/>
              </a:tabLst>
            </a:pPr>
            <a:r>
              <a:rPr sz="1000" spc="-10" dirty="0">
                <a:latin typeface="Courier New"/>
                <a:cs typeface="Courier New"/>
              </a:rPr>
              <a:t>i</a:t>
            </a:r>
            <a:r>
              <a:rPr sz="1000" spc="-5" dirty="0">
                <a:latin typeface="Courier New"/>
                <a:cs typeface="Courier New"/>
              </a:rPr>
              <a:t>f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spc="-10" dirty="0">
                <a:latin typeface="Courier New"/>
                <a:cs typeface="Courier New"/>
              </a:rPr>
              <a:t>aFile.i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Directo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5" dirty="0">
                <a:latin typeface="Courier New"/>
                <a:cs typeface="Courier New"/>
              </a:rPr>
              <a:t>y </a:t>
            </a:r>
            <a:r>
              <a:rPr sz="1000" spc="-10" dirty="0">
                <a:latin typeface="Courier New"/>
                <a:cs typeface="Courier New"/>
              </a:rPr>
              <a:t>()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23126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recDelete (aFile.getAbsolutePath</a:t>
            </a:r>
            <a:r>
              <a:rPr sz="1000" spc="-10" dirty="0">
                <a:latin typeface="Courier New"/>
                <a:cs typeface="Courier New"/>
              </a:rPr>
              <a:t> ());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7870" y="2238234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3044" y="2238234"/>
            <a:ext cx="314960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ts val="113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000" spc="-5" dirty="0">
                <a:latin typeface="Courier New"/>
                <a:cs typeface="Courier New"/>
              </a:rPr>
              <a:t>else	{</a:t>
            </a:r>
            <a:endParaRPr sz="1000">
              <a:latin typeface="Courier New"/>
              <a:cs typeface="Courier New"/>
            </a:endParaRPr>
          </a:p>
          <a:p>
            <a:pPr marL="316865" marR="5080" indent="-304800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if (aFile.getName ().endsWith (“.class”))  aFile.delete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89" y="2640609"/>
            <a:ext cx="6017260" cy="3484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>
              <a:lnSpc>
                <a:spcPts val="113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60"/>
              </a:lnSpc>
            </a:pPr>
            <a:r>
              <a:rPr sz="1000" dirty="0">
                <a:latin typeface="Arial"/>
                <a:cs typeface="Arial"/>
              </a:rPr>
              <a:t>Assume </a:t>
            </a:r>
            <a:r>
              <a:rPr sz="1000" spc="-10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contains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subdirectories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contain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.class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passed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argument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 the </a:t>
            </a:r>
            <a:r>
              <a:rPr sz="1000" spc="-5" dirty="0">
                <a:latin typeface="Courier New"/>
                <a:cs typeface="Courier New"/>
              </a:rPr>
              <a:t>recDelete ()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10" dirty="0">
                <a:latin typeface="Arial"/>
                <a:cs typeface="Arial"/>
              </a:rPr>
              <a:t>when it is </a:t>
            </a:r>
            <a:r>
              <a:rPr sz="1000" spc="-5" dirty="0">
                <a:latin typeface="Arial"/>
                <a:cs typeface="Arial"/>
              </a:rPr>
              <a:t>invoked.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method deletes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all</a:t>
            </a:r>
            <a:r>
              <a:rPr sz="1000" spc="-5" dirty="0">
                <a:latin typeface="Arial"/>
                <a:cs typeface="Arial"/>
              </a:rPr>
              <a:t> 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.class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directory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subdirectories.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method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deletes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.class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files 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directory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only.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10" dirty="0">
                <a:latin typeface="Arial"/>
                <a:cs typeface="Arial"/>
              </a:rPr>
              <a:t>executes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does not </a:t>
            </a:r>
            <a:r>
              <a:rPr sz="1000" dirty="0">
                <a:latin typeface="Arial"/>
                <a:cs typeface="Arial"/>
              </a:rPr>
              <a:t>make </a:t>
            </a:r>
            <a:r>
              <a:rPr sz="1000" spc="-10" dirty="0">
                <a:latin typeface="Arial"/>
                <a:cs typeface="Arial"/>
              </a:rPr>
              <a:t>any </a:t>
            </a:r>
            <a:r>
              <a:rPr sz="1000" spc="-5" dirty="0">
                <a:latin typeface="Arial"/>
                <a:cs typeface="Arial"/>
              </a:rPr>
              <a:t>changes to the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directory.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method throws an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IOException.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4895215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A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4839" y="6248274"/>
          <a:ext cx="6005194" cy="190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906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4.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{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09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5.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void doStuff() throws ArithmeticException,</a:t>
                      </a:r>
                      <a:r>
                        <a:rPr sz="10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NumberFormatException,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04165">
                        <a:lnSpc>
                          <a:spcPts val="1165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(Math.random() &gt;-1 throw new Exception (“Try</a:t>
                      </a:r>
                      <a:r>
                        <a:rPr sz="1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again”);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Exception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10">
                <a:tc>
                  <a:txBody>
                    <a:bodyPr/>
                    <a:lstStyle/>
                    <a:p>
                      <a:pPr marR="36195" algn="ctr">
                        <a:lnSpc>
                          <a:spcPts val="994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6.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994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48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57">
                <a:tc>
                  <a:txBody>
                    <a:bodyPr/>
                    <a:lstStyle/>
                    <a:p>
                      <a:pPr marL="31115" algn="ctr">
                        <a:lnSpc>
                          <a:spcPts val="1165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24.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65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try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43">
                <a:tc>
                  <a:txBody>
                    <a:bodyPr/>
                    <a:lstStyle/>
                    <a:p>
                      <a:pPr marL="31115" algn="ctr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25.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95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doStuff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):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143">
                <a:tc>
                  <a:txBody>
                    <a:bodyPr/>
                    <a:lstStyle/>
                    <a:p>
                      <a:pPr marL="31115" algn="ctr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26.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} catch (ArithmeticException | NumberFormatException |</a:t>
                      </a:r>
                      <a:r>
                        <a:rPr sz="1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Exception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955"/>
                        </a:lnSpc>
                        <a:tabLst>
                          <a:tab pos="342900" algn="l"/>
                        </a:tabLst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e)	{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080">
                <a:tc>
                  <a:txBody>
                    <a:bodyPr/>
                    <a:lstStyle/>
                    <a:p>
                      <a:pPr marL="31115" algn="ctr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System.out.println (e.getMessage());</a:t>
                      </a:r>
                      <a:r>
                        <a:rPr sz="1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080">
                <a:tc>
                  <a:txBody>
                    <a:bodyPr/>
                    <a:lstStyle/>
                    <a:p>
                      <a:pPr marL="31115" algn="ctr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28.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  <a:tabLst>
                          <a:tab pos="1828164" algn="l"/>
                        </a:tabLst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catch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(Exception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e)	{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143">
                <a:tc>
                  <a:txBody>
                    <a:bodyPr/>
                    <a:lstStyle/>
                    <a:p>
                      <a:pPr marL="31115" algn="ctr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29.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95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System.out.println (e.getMessage());</a:t>
                      </a:r>
                      <a:r>
                        <a:rPr sz="1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746">
                <a:tc>
                  <a:txBody>
                    <a:bodyPr/>
                    <a:lstStyle/>
                    <a:p>
                      <a:pPr marL="31115" algn="ctr">
                        <a:lnSpc>
                          <a:spcPts val="99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30.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9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3889" y="8264182"/>
            <a:ext cx="5622290" cy="99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modification </a:t>
            </a:r>
            <a:r>
              <a:rPr sz="1000" spc="-10" dirty="0">
                <a:latin typeface="Arial"/>
                <a:cs typeface="Arial"/>
              </a:rPr>
              <a:t>enables </a:t>
            </a:r>
            <a:r>
              <a:rPr sz="1000" spc="-5" dirty="0">
                <a:latin typeface="Arial"/>
                <a:cs typeface="Arial"/>
              </a:rPr>
              <a:t>the code 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5" dirty="0">
                <a:latin typeface="Courier New"/>
                <a:cs typeface="Courier New"/>
              </a:rPr>
              <a:t>Try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again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Comment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lines 28, 29 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30.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ts val="115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line 26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  <a:p>
            <a:pPr marL="352425">
              <a:lnSpc>
                <a:spcPts val="1150"/>
              </a:lnSpc>
            </a:pPr>
            <a:r>
              <a:rPr sz="1000" spc="-5" dirty="0">
                <a:latin typeface="Courier New"/>
                <a:cs typeface="Courier New"/>
              </a:rPr>
              <a:t>} catch (Exception | ArithmeticException | NumberFormatException e)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 startAt="3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Replace line 26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2362200" cy="99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1898344"/>
            <a:ext cx="144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2214372"/>
            <a:ext cx="5715000" cy="2066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4403902"/>
            <a:ext cx="3741911" cy="38388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URL, username,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spc="-10" dirty="0">
                <a:latin typeface="Arial"/>
                <a:cs typeface="Arial"/>
              </a:rPr>
              <a:t> valid.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ts val="113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STUDENT </a:t>
            </a:r>
            <a:r>
              <a:rPr sz="1000" spc="-5" dirty="0">
                <a:latin typeface="Arial"/>
                <a:cs typeface="Arial"/>
              </a:rPr>
              <a:t>table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not updated </a:t>
            </a: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114 : John 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  <a:hlinkClick r:id="rId4"/>
              </a:rPr>
              <a:t>john@uni.com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4"/>
              </a:spcBef>
              <a:buAutoNum type="alphaUcPeriod" startAt="2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STUDENT</a:t>
            </a:r>
            <a:r>
              <a:rPr sz="1000" spc="-3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 is updated with the </a:t>
            </a:r>
            <a:r>
              <a:rPr sz="1000" spc="-5" dirty="0">
                <a:latin typeface="Arial"/>
                <a:cs typeface="Arial"/>
              </a:rPr>
              <a:t>record:</a:t>
            </a:r>
            <a:endParaRPr sz="1000" dirty="0">
              <a:latin typeface="Arial"/>
              <a:cs typeface="Arial"/>
            </a:endParaRPr>
          </a:p>
          <a:p>
            <a:pPr marL="516255" lvl="1" indent="-304800">
              <a:lnSpc>
                <a:spcPts val="1110"/>
              </a:lnSpc>
              <a:buAutoNum type="arabicPlain" startAt="113"/>
              <a:tabLst>
                <a:tab pos="516890" algn="l"/>
              </a:tabLst>
            </a:pPr>
            <a:r>
              <a:rPr sz="1000" spc="-5" dirty="0">
                <a:latin typeface="Courier New"/>
                <a:cs typeface="Courier New"/>
              </a:rPr>
              <a:t>: Jannet 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  <a:hlinkClick r:id="rId5"/>
              </a:rPr>
              <a:t>jannet@uni.com</a:t>
            </a:r>
            <a:endParaRPr sz="1000" dirty="0">
              <a:latin typeface="Courier New"/>
              <a:cs typeface="Courier New"/>
            </a:endParaRPr>
          </a:p>
          <a:p>
            <a:pPr marL="212090">
              <a:lnSpc>
                <a:spcPts val="108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 dirty="0">
              <a:latin typeface="Arial"/>
              <a:cs typeface="Arial"/>
            </a:endParaRPr>
          </a:p>
          <a:p>
            <a:pPr marL="516255" lvl="1" indent="-304800">
              <a:lnSpc>
                <a:spcPts val="1100"/>
              </a:lnSpc>
              <a:buAutoNum type="arabicPlain" startAt="114"/>
              <a:tabLst>
                <a:tab pos="516890" algn="l"/>
              </a:tabLst>
            </a:pPr>
            <a:r>
              <a:rPr sz="1000" spc="-5" dirty="0">
                <a:latin typeface="Courier New"/>
                <a:cs typeface="Courier New"/>
              </a:rPr>
              <a:t>: John 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  <a:hlinkClick r:id="rId4"/>
              </a:rPr>
              <a:t>john@uni.com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ts val="1130"/>
              </a:lnSpc>
              <a:spcBef>
                <a:spcPts val="250"/>
              </a:spcBef>
              <a:buAutoNum type="alphaUcPeriod" startAt="2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STUDENT</a:t>
            </a:r>
            <a:r>
              <a:rPr sz="1000" spc="-3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 is updated with the </a:t>
            </a:r>
            <a:r>
              <a:rPr sz="1000" spc="-5" dirty="0">
                <a:latin typeface="Arial"/>
                <a:cs typeface="Arial"/>
              </a:rPr>
              <a:t>record: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110"/>
              </a:lnSpc>
            </a:pPr>
            <a:r>
              <a:rPr sz="1000" spc="-5" dirty="0">
                <a:latin typeface="Courier New"/>
                <a:cs typeface="Courier New"/>
              </a:rPr>
              <a:t>113 : Jannet 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  <a:hlinkClick r:id="rId5"/>
              </a:rPr>
              <a:t>jannet@uni.com</a:t>
            </a:r>
            <a:endParaRPr sz="1000" dirty="0">
              <a:latin typeface="Courier New"/>
              <a:cs typeface="Courier New"/>
            </a:endParaRPr>
          </a:p>
          <a:p>
            <a:pPr marL="212090">
              <a:lnSpc>
                <a:spcPts val="1080"/>
              </a:lnSpc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program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prints:</a:t>
            </a:r>
            <a:endParaRPr sz="1000" dirty="0">
              <a:latin typeface="Arial"/>
              <a:cs typeface="Arial"/>
            </a:endParaRPr>
          </a:p>
          <a:p>
            <a:pPr marL="21209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113 : Jannet 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  <a:hlinkClick r:id="rId5"/>
              </a:rPr>
              <a:t>jannet@uni.com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latin typeface="Arial"/>
                <a:cs typeface="Arial"/>
              </a:rPr>
              <a:t>D. A </a:t>
            </a:r>
            <a:r>
              <a:rPr sz="1000" spc="-5" dirty="0">
                <a:latin typeface="Courier New"/>
                <a:cs typeface="Courier New"/>
              </a:rPr>
              <a:t>SQLException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 time.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 marR="240474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lang="en-US" sz="1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2404745">
              <a:lnSpc>
                <a:spcPts val="1150"/>
              </a:lnSpc>
            </a:pP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150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716" y="8287511"/>
            <a:ext cx="4419219" cy="64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3889" y="9058177"/>
            <a:ext cx="3855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code </a:t>
            </a:r>
            <a:r>
              <a:rPr sz="1000" dirty="0">
                <a:latin typeface="Arial"/>
                <a:cs typeface="Arial"/>
              </a:rPr>
              <a:t>fragment, </a:t>
            </a:r>
            <a:r>
              <a:rPr sz="1000" spc="-10" dirty="0">
                <a:latin typeface="Arial"/>
                <a:cs typeface="Arial"/>
              </a:rPr>
              <a:t>when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10" dirty="0">
                <a:latin typeface="Arial"/>
                <a:cs typeface="Arial"/>
              </a:rPr>
              <a:t>line 7, enables printing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100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789" y="891095"/>
            <a:ext cx="6424295" cy="8803051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77190" marR="3067685" indent="-200025">
              <a:lnSpc>
                <a:spcPts val="1060"/>
              </a:lnSpc>
              <a:spcBef>
                <a:spcPts val="245"/>
              </a:spcBef>
              <a:buFont typeface="Arial"/>
              <a:buAutoNum type="alphaUcPeriod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Function&lt;Integer&gt; funRef = e –&gt; e + </a:t>
            </a:r>
            <a:r>
              <a:rPr sz="1000" spc="-10" dirty="0">
                <a:latin typeface="Courier New"/>
                <a:cs typeface="Courier New"/>
              </a:rPr>
              <a:t>10;  Integer </a:t>
            </a:r>
            <a:r>
              <a:rPr sz="1000" spc="-5" dirty="0">
                <a:latin typeface="Courier New"/>
                <a:cs typeface="Courier New"/>
              </a:rPr>
              <a:t>result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funRef.apply(value);</a:t>
            </a:r>
            <a:endParaRPr sz="1000" dirty="0">
              <a:latin typeface="Courier New"/>
              <a:cs typeface="Courier New"/>
            </a:endParaRPr>
          </a:p>
          <a:p>
            <a:pPr marL="377190" marR="337185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IntFunction funRef = e </a:t>
            </a:r>
            <a:r>
              <a:rPr sz="1000" dirty="0">
                <a:latin typeface="Courier New"/>
                <a:cs typeface="Courier New"/>
              </a:rPr>
              <a:t>–&gt; </a:t>
            </a:r>
            <a:r>
              <a:rPr sz="1000" spc="-5" dirty="0">
                <a:latin typeface="Courier New"/>
                <a:cs typeface="Courier New"/>
              </a:rPr>
              <a:t>e + 10;  </a:t>
            </a:r>
            <a:r>
              <a:rPr sz="1000" spc="-10" dirty="0">
                <a:latin typeface="Courier New"/>
                <a:cs typeface="Courier New"/>
              </a:rPr>
              <a:t>Integer </a:t>
            </a:r>
            <a:r>
              <a:rPr sz="1000" spc="-5" dirty="0">
                <a:latin typeface="Courier New"/>
                <a:cs typeface="Courier New"/>
              </a:rPr>
              <a:t>result = funRef.apply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(10);</a:t>
            </a:r>
            <a:endParaRPr sz="1000" dirty="0">
              <a:latin typeface="Courier New"/>
              <a:cs typeface="Courier New"/>
            </a:endParaRPr>
          </a:p>
          <a:p>
            <a:pPr marL="377190" marR="2686685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ToIntFunction&lt;Integer&gt; funRef = e –&gt; e + </a:t>
            </a:r>
            <a:r>
              <a:rPr sz="1000" spc="-10" dirty="0">
                <a:latin typeface="Courier New"/>
                <a:cs typeface="Courier New"/>
              </a:rPr>
              <a:t>10;  </a:t>
            </a:r>
            <a:r>
              <a:rPr sz="1000" spc="-5" dirty="0">
                <a:latin typeface="Courier New"/>
                <a:cs typeface="Courier New"/>
              </a:rPr>
              <a:t>int result = funRef.applyAsInt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(value);</a:t>
            </a:r>
            <a:endParaRPr sz="1000" dirty="0">
              <a:latin typeface="Courier New"/>
              <a:cs typeface="Courier New"/>
            </a:endParaRPr>
          </a:p>
          <a:p>
            <a:pPr marL="377190" marR="337185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ToIntFunction funRef = e –&gt; e + </a:t>
            </a:r>
            <a:r>
              <a:rPr sz="1000" spc="-10" dirty="0">
                <a:latin typeface="Courier New"/>
                <a:cs typeface="Courier New"/>
              </a:rPr>
              <a:t>10;  </a:t>
            </a:r>
            <a:r>
              <a:rPr sz="1000" spc="-5" dirty="0">
                <a:latin typeface="Courier New"/>
                <a:cs typeface="Courier New"/>
              </a:rPr>
              <a:t>int result = funRef.apply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(value);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177800" marR="513715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C</a:t>
            </a:r>
          </a:p>
          <a:p>
            <a:pPr marL="177800" marR="513715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151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statements are true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Arial"/>
                <a:cs typeface="Arial"/>
              </a:rPr>
              <a:t>the Fork/Join Framework? (Choose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buAutoNum type="alphaUcPeriod"/>
              <a:tabLst>
                <a:tab pos="3778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RecursiveTask</a:t>
            </a:r>
            <a:r>
              <a:rPr sz="1000" spc="-2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subclass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used </a:t>
            </a:r>
            <a:r>
              <a:rPr sz="1000" spc="-10" dirty="0">
                <a:latin typeface="Arial"/>
                <a:cs typeface="Arial"/>
              </a:rPr>
              <a:t>when </a:t>
            </a:r>
            <a:r>
              <a:rPr sz="1000" spc="-5" dirty="0">
                <a:latin typeface="Arial"/>
                <a:cs typeface="Arial"/>
              </a:rPr>
              <a:t>a task </a:t>
            </a:r>
            <a:r>
              <a:rPr sz="1000" spc="-10" dirty="0">
                <a:latin typeface="Arial"/>
                <a:cs typeface="Arial"/>
              </a:rPr>
              <a:t>does not need to </a:t>
            </a:r>
            <a:r>
              <a:rPr sz="1000" spc="-5" dirty="0">
                <a:latin typeface="Arial"/>
                <a:cs typeface="Arial"/>
              </a:rPr>
              <a:t>return a result.</a:t>
            </a:r>
            <a:endParaRPr sz="1000" dirty="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377825" algn="l"/>
              </a:tabLst>
            </a:pPr>
            <a:r>
              <a:rPr sz="1000" dirty="0">
                <a:latin typeface="Arial"/>
                <a:cs typeface="Arial"/>
              </a:rPr>
              <a:t>The Fork/Join </a:t>
            </a:r>
            <a:r>
              <a:rPr sz="1000" spc="-5" dirty="0">
                <a:latin typeface="Arial"/>
                <a:cs typeface="Arial"/>
              </a:rPr>
              <a:t>framework can </a:t>
            </a:r>
            <a:r>
              <a:rPr sz="1000" spc="-10" dirty="0">
                <a:latin typeface="Arial"/>
                <a:cs typeface="Arial"/>
              </a:rPr>
              <a:t>help </a:t>
            </a:r>
            <a:r>
              <a:rPr sz="1000" spc="-20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take </a:t>
            </a:r>
            <a:r>
              <a:rPr sz="1000" spc="-10" dirty="0">
                <a:latin typeface="Arial"/>
                <a:cs typeface="Arial"/>
              </a:rPr>
              <a:t>advantage of </a:t>
            </a:r>
            <a:r>
              <a:rPr sz="1000" spc="-5" dirty="0">
                <a:latin typeface="Arial"/>
                <a:cs typeface="Arial"/>
              </a:rPr>
              <a:t>multicore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hardware.</a:t>
            </a:r>
            <a:endParaRPr sz="1000" dirty="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377825" algn="l"/>
              </a:tabLst>
            </a:pPr>
            <a:r>
              <a:rPr sz="1000" dirty="0">
                <a:latin typeface="Arial"/>
                <a:cs typeface="Arial"/>
              </a:rPr>
              <a:t>The Fork/Join </a:t>
            </a:r>
            <a:r>
              <a:rPr sz="1000" spc="-5" dirty="0">
                <a:latin typeface="Arial"/>
                <a:cs typeface="Arial"/>
              </a:rPr>
              <a:t>framework implements a work-stealing algorithm.</a:t>
            </a:r>
            <a:endParaRPr sz="1000" dirty="0">
              <a:latin typeface="Arial"/>
              <a:cs typeface="Arial"/>
            </a:endParaRPr>
          </a:p>
          <a:p>
            <a:pPr marL="377190" marR="225425" indent="-200025">
              <a:lnSpc>
                <a:spcPts val="1100"/>
              </a:lnSpc>
              <a:spcBef>
                <a:spcPts val="310"/>
              </a:spcBef>
              <a:buAutoNum type="alphaUcPeriod"/>
              <a:tabLst>
                <a:tab pos="377825" algn="l"/>
              </a:tabLst>
            </a:pPr>
            <a:r>
              <a:rPr sz="1000" dirty="0">
                <a:latin typeface="Arial"/>
                <a:cs typeface="Arial"/>
              </a:rPr>
              <a:t>The Fork/Join </a:t>
            </a:r>
            <a:r>
              <a:rPr sz="1000" spc="-10" dirty="0">
                <a:latin typeface="Arial"/>
                <a:cs typeface="Arial"/>
              </a:rPr>
              <a:t>solution when </a:t>
            </a:r>
            <a:r>
              <a:rPr sz="1000" spc="-5" dirty="0">
                <a:latin typeface="Arial"/>
                <a:cs typeface="Arial"/>
              </a:rPr>
              <a:t>run on multicore </a:t>
            </a:r>
            <a:r>
              <a:rPr sz="1000" spc="-10" dirty="0">
                <a:latin typeface="Arial"/>
                <a:cs typeface="Arial"/>
              </a:rPr>
              <a:t>hardware </a:t>
            </a:r>
            <a:r>
              <a:rPr sz="1000" spc="-15" dirty="0">
                <a:latin typeface="Arial"/>
                <a:cs typeface="Arial"/>
              </a:rPr>
              <a:t>always </a:t>
            </a:r>
            <a:r>
              <a:rPr sz="1000" dirty="0">
                <a:latin typeface="Arial"/>
                <a:cs typeface="Arial"/>
              </a:rPr>
              <a:t>performs </a:t>
            </a:r>
            <a:r>
              <a:rPr sz="1000" spc="-5" dirty="0">
                <a:latin typeface="Arial"/>
                <a:cs typeface="Arial"/>
              </a:rPr>
              <a:t>faster than standard </a:t>
            </a:r>
            <a:r>
              <a:rPr sz="1000" spc="-10" dirty="0">
                <a:latin typeface="Arial"/>
                <a:cs typeface="Arial"/>
              </a:rPr>
              <a:t>sequential  </a:t>
            </a:r>
            <a:r>
              <a:rPr sz="1000" spc="-5" dirty="0">
                <a:latin typeface="Arial"/>
                <a:cs typeface="Arial"/>
              </a:rPr>
              <a:t>solution.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Arial"/>
              <a:cs typeface="Arial"/>
            </a:endParaRPr>
          </a:p>
          <a:p>
            <a:pPr marL="177800" marR="504634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AC </a:t>
            </a:r>
            <a:r>
              <a:rPr lang="en-US" sz="1000" spc="-10" dirty="0">
                <a:solidFill>
                  <a:srgbClr val="FF0000"/>
                </a:solidFill>
                <a:latin typeface="Arial"/>
                <a:cs typeface="Arial"/>
              </a:rPr>
              <a:t> =&gt; BC </a:t>
            </a:r>
          </a:p>
          <a:p>
            <a:pPr marL="177800" marR="5046345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ps://w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ww.l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ogicbig.com/tutorials/core-java-tutorial/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j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ava-multi-threading/fork-and-join.html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152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statements are true </a:t>
            </a:r>
            <a:r>
              <a:rPr sz="1000" spc="-10" dirty="0">
                <a:latin typeface="Arial"/>
                <a:cs typeface="Arial"/>
              </a:rPr>
              <a:t>about synchronization and </a:t>
            </a:r>
            <a:r>
              <a:rPr sz="1000" spc="-5" dirty="0">
                <a:latin typeface="Arial"/>
                <a:cs typeface="Arial"/>
              </a:rPr>
              <a:t>locks? (Choose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two.)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buAutoNum type="alphaUcPeriod"/>
              <a:tabLst>
                <a:tab pos="377825" algn="l"/>
              </a:tabLst>
            </a:pPr>
            <a:r>
              <a:rPr sz="1000" spc="-5" dirty="0">
                <a:latin typeface="Arial"/>
                <a:cs typeface="Arial"/>
              </a:rPr>
              <a:t>A thread automatically </a:t>
            </a:r>
            <a:r>
              <a:rPr sz="1000" spc="-10" dirty="0">
                <a:latin typeface="Arial"/>
                <a:cs typeface="Arial"/>
              </a:rPr>
              <a:t>acquires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intrinsic lock </a:t>
            </a:r>
            <a:r>
              <a:rPr sz="1000" spc="-5" dirty="0">
                <a:latin typeface="Arial"/>
                <a:cs typeface="Arial"/>
              </a:rPr>
              <a:t>on a </a:t>
            </a:r>
            <a:r>
              <a:rPr sz="1000" spc="-10" dirty="0">
                <a:latin typeface="Arial"/>
                <a:cs typeface="Arial"/>
              </a:rPr>
              <a:t>synchronized </a:t>
            </a:r>
            <a:r>
              <a:rPr sz="1000" spc="-5" dirty="0">
                <a:latin typeface="Arial"/>
                <a:cs typeface="Arial"/>
              </a:rPr>
              <a:t>statement </a:t>
            </a:r>
            <a:r>
              <a:rPr sz="1000" spc="-10" dirty="0">
                <a:latin typeface="Arial"/>
                <a:cs typeface="Arial"/>
              </a:rPr>
              <a:t>when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executed.</a:t>
            </a:r>
            <a:endParaRPr sz="1000" dirty="0">
              <a:latin typeface="Arial"/>
              <a:cs typeface="Arial"/>
            </a:endParaRPr>
          </a:p>
          <a:p>
            <a:pPr marL="377190" marR="551180" indent="-200025">
              <a:lnSpc>
                <a:spcPts val="1100"/>
              </a:lnSpc>
              <a:spcBef>
                <a:spcPts val="310"/>
              </a:spcBef>
              <a:buAutoNum type="alphaUcPeriod"/>
              <a:tabLst>
                <a:tab pos="3778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intrinsic lock will </a:t>
            </a:r>
            <a:r>
              <a:rPr sz="1000" spc="-5" dirty="0">
                <a:latin typeface="Arial"/>
                <a:cs typeface="Arial"/>
              </a:rPr>
              <a:t>be retained by a thread </a:t>
            </a:r>
            <a:r>
              <a:rPr sz="1000" spc="-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return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synchronized </a:t>
            </a:r>
            <a:r>
              <a:rPr sz="1000" spc="-5" dirty="0">
                <a:latin typeface="Arial"/>
                <a:cs typeface="Arial"/>
              </a:rPr>
              <a:t>method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caused </a:t>
            </a:r>
            <a:r>
              <a:rPr sz="1000" spc="-10" dirty="0">
                <a:latin typeface="Arial"/>
                <a:cs typeface="Arial"/>
              </a:rPr>
              <a:t>by an  </a:t>
            </a:r>
            <a:r>
              <a:rPr sz="1000" spc="-5" dirty="0">
                <a:latin typeface="Arial"/>
                <a:cs typeface="Arial"/>
              </a:rPr>
              <a:t>uncaught </a:t>
            </a:r>
            <a:r>
              <a:rPr sz="1000" spc="-10" dirty="0">
                <a:latin typeface="Arial"/>
                <a:cs typeface="Arial"/>
              </a:rPr>
              <a:t>exception.</a:t>
            </a:r>
            <a:endParaRPr sz="1000" dirty="0">
              <a:latin typeface="Arial"/>
              <a:cs typeface="Arial"/>
            </a:endParaRPr>
          </a:p>
          <a:p>
            <a:pPr marL="377190" marR="55880" indent="-200025">
              <a:lnSpc>
                <a:spcPts val="1100"/>
              </a:lnSpc>
              <a:spcBef>
                <a:spcPts val="295"/>
              </a:spcBef>
              <a:buAutoNum type="alphaUcPeriod"/>
              <a:tabLst>
                <a:tab pos="377825" algn="l"/>
              </a:tabLst>
            </a:pPr>
            <a:r>
              <a:rPr sz="1000" spc="-5" dirty="0">
                <a:latin typeface="Arial"/>
                <a:cs typeface="Arial"/>
              </a:rPr>
              <a:t>A thread </a:t>
            </a:r>
            <a:r>
              <a:rPr sz="1000" spc="-10" dirty="0">
                <a:latin typeface="Arial"/>
                <a:cs typeface="Arial"/>
              </a:rPr>
              <a:t>exclusively owns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intrinsic lock </a:t>
            </a:r>
            <a:r>
              <a:rPr sz="1000" spc="-5" dirty="0">
                <a:latin typeface="Arial"/>
                <a:cs typeface="Arial"/>
              </a:rPr>
              <a:t>of an </a:t>
            </a:r>
            <a:r>
              <a:rPr sz="1000" spc="-10" dirty="0">
                <a:latin typeface="Arial"/>
                <a:cs typeface="Arial"/>
              </a:rPr>
              <a:t>object between the </a:t>
            </a:r>
            <a:r>
              <a:rPr sz="100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it </a:t>
            </a:r>
            <a:r>
              <a:rPr sz="1000" spc="-5" dirty="0">
                <a:latin typeface="Arial"/>
                <a:cs typeface="Arial"/>
              </a:rPr>
              <a:t>acquires the lock </a:t>
            </a: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it  </a:t>
            </a:r>
            <a:r>
              <a:rPr sz="1000" spc="-5" dirty="0">
                <a:latin typeface="Arial"/>
                <a:cs typeface="Arial"/>
              </a:rPr>
              <a:t>releases</a:t>
            </a:r>
            <a:r>
              <a:rPr sz="1000" spc="-10" dirty="0">
                <a:latin typeface="Arial"/>
                <a:cs typeface="Arial"/>
              </a:rPr>
              <a:t> it.</a:t>
            </a:r>
            <a:endParaRPr sz="1000" dirty="0">
              <a:latin typeface="Arial"/>
              <a:cs typeface="Arial"/>
            </a:endParaRPr>
          </a:p>
          <a:p>
            <a:pPr marL="377190" marR="293370" indent="-200025">
              <a:lnSpc>
                <a:spcPts val="1100"/>
              </a:lnSpc>
              <a:spcBef>
                <a:spcPts val="300"/>
              </a:spcBef>
              <a:buAutoNum type="alphaUcPeriod"/>
              <a:tabLst>
                <a:tab pos="377825" algn="l"/>
              </a:tabLst>
            </a:pPr>
            <a:r>
              <a:rPr sz="1000" spc="-5" dirty="0">
                <a:latin typeface="Arial"/>
                <a:cs typeface="Arial"/>
              </a:rPr>
              <a:t>A thread automatically </a:t>
            </a:r>
            <a:r>
              <a:rPr sz="1000" spc="-10" dirty="0">
                <a:latin typeface="Arial"/>
                <a:cs typeface="Arial"/>
              </a:rPr>
              <a:t>acquires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intrinsic lock </a:t>
            </a:r>
            <a:r>
              <a:rPr sz="1000" spc="-5" dirty="0">
                <a:latin typeface="Arial"/>
                <a:cs typeface="Arial"/>
              </a:rPr>
              <a:t>on a </a:t>
            </a:r>
            <a:r>
              <a:rPr sz="1000" spc="-10" dirty="0">
                <a:latin typeface="Arial"/>
                <a:cs typeface="Arial"/>
              </a:rPr>
              <a:t>synchronized </a:t>
            </a:r>
            <a:r>
              <a:rPr sz="1000" spc="-5" dirty="0">
                <a:latin typeface="Arial"/>
                <a:cs typeface="Arial"/>
              </a:rPr>
              <a:t>method’s </a:t>
            </a:r>
            <a:r>
              <a:rPr sz="1000" spc="-10" dirty="0">
                <a:latin typeface="Arial"/>
                <a:cs typeface="Arial"/>
              </a:rPr>
              <a:t>object when </a:t>
            </a:r>
            <a:r>
              <a:rPr sz="1000" spc="-5" dirty="0">
                <a:latin typeface="Arial"/>
                <a:cs typeface="Arial"/>
              </a:rPr>
              <a:t>entering </a:t>
            </a:r>
            <a:r>
              <a:rPr sz="1000" spc="-10" dirty="0">
                <a:latin typeface="Arial"/>
                <a:cs typeface="Arial"/>
              </a:rPr>
              <a:t>that  </a:t>
            </a:r>
            <a:r>
              <a:rPr sz="1000" spc="-5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  <a:p>
            <a:pPr marL="377190" indent="-200025">
              <a:lnSpc>
                <a:spcPct val="100000"/>
              </a:lnSpc>
              <a:spcBef>
                <a:spcPts val="175"/>
              </a:spcBef>
              <a:buAutoNum type="alphaUcPeriod"/>
              <a:tabLst>
                <a:tab pos="377825" algn="l"/>
              </a:tabLst>
            </a:pPr>
            <a:r>
              <a:rPr sz="1000" spc="-5" dirty="0">
                <a:latin typeface="Arial"/>
                <a:cs typeface="Arial"/>
              </a:rPr>
              <a:t>Threads cannot acquire </a:t>
            </a:r>
            <a:r>
              <a:rPr sz="1000" spc="-10" dirty="0">
                <a:latin typeface="Arial"/>
                <a:cs typeface="Arial"/>
              </a:rPr>
              <a:t>intrinsic </a:t>
            </a:r>
            <a:r>
              <a:rPr sz="1000" spc="-5" dirty="0">
                <a:latin typeface="Arial"/>
                <a:cs typeface="Arial"/>
              </a:rPr>
              <a:t>locks 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classes.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77800" marR="505333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AB </a:t>
            </a:r>
            <a:r>
              <a:rPr lang="en-US" sz="1000" spc="-10" dirty="0">
                <a:solidFill>
                  <a:srgbClr val="FF0000"/>
                </a:solidFill>
                <a:latin typeface="Arial"/>
                <a:cs typeface="Arial"/>
              </a:rPr>
              <a:t>=&gt; AC </a:t>
            </a:r>
          </a:p>
          <a:p>
            <a:pPr marL="177800" marR="505333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https://docs.oracle.com/javase/tutorial/essential/concurrency/locksync.html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153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775716"/>
            <a:ext cx="3639312" cy="600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289" y="1499145"/>
            <a:ext cx="4237990" cy="325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should </a:t>
            </a:r>
            <a:r>
              <a:rPr sz="1000" spc="-10" dirty="0">
                <a:latin typeface="Arial"/>
                <a:cs typeface="Arial"/>
              </a:rPr>
              <a:t>be inserted into </a:t>
            </a:r>
            <a:r>
              <a:rPr sz="1000" spc="-5" dirty="0">
                <a:latin typeface="Courier New"/>
                <a:cs typeface="Courier New"/>
              </a:rPr>
              <a:t>line n1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print </a:t>
            </a:r>
            <a:r>
              <a:rPr sz="1000" spc="-10" dirty="0">
                <a:latin typeface="Courier New"/>
                <a:cs typeface="Courier New"/>
              </a:rPr>
              <a:t>Average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-2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2.5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 marL="313690" indent="-200025">
              <a:lnSpc>
                <a:spcPct val="100000"/>
              </a:lnSpc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IntStream str = Stream.of (1, 2, 3, </a:t>
            </a:r>
            <a:r>
              <a:rPr sz="1000" spc="-10" dirty="0">
                <a:latin typeface="Courier New"/>
                <a:cs typeface="Courier New"/>
              </a:rPr>
              <a:t>4);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IntStream str = IntStream.of (1, 2, 3,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4);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DoubleStream str = Stream.of (1.0, 2.0, 3.0,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4.0);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Stream str = Stream.of (1, 2, 3,</a:t>
            </a:r>
            <a:r>
              <a:rPr sz="1000" spc="-10" dirty="0">
                <a:latin typeface="Courier New"/>
                <a:cs typeface="Courier New"/>
              </a:rPr>
              <a:t> 4);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114300" marR="3007360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 B</a:t>
            </a:r>
          </a:p>
          <a:p>
            <a:pPr marL="114300" marR="30073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154</a:t>
            </a:r>
            <a:endParaRPr sz="10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structure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Student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table:</a:t>
            </a:r>
            <a:endParaRPr sz="1000" dirty="0">
              <a:latin typeface="Arial"/>
              <a:cs typeface="Arial"/>
            </a:endParaRPr>
          </a:p>
          <a:p>
            <a:pPr marL="114300" marR="1702435">
              <a:lnSpc>
                <a:spcPct val="189000"/>
              </a:lnSpc>
            </a:pPr>
            <a:r>
              <a:rPr sz="1000" spc="-10" dirty="0">
                <a:latin typeface="Arial"/>
                <a:cs typeface="Arial"/>
              </a:rPr>
              <a:t>Student </a:t>
            </a:r>
            <a:r>
              <a:rPr sz="1000" spc="-5" dirty="0">
                <a:latin typeface="Arial"/>
                <a:cs typeface="Arial"/>
              </a:rPr>
              <a:t>(id </a:t>
            </a:r>
            <a:r>
              <a:rPr sz="1000" spc="-5" dirty="0">
                <a:latin typeface="Courier New"/>
                <a:cs typeface="Courier New"/>
              </a:rPr>
              <a:t>INTEGER</a:t>
            </a:r>
            <a:r>
              <a:rPr sz="1000" spc="-5" dirty="0">
                <a:latin typeface="Arial"/>
                <a:cs typeface="Arial"/>
              </a:rPr>
              <a:t>, name </a:t>
            </a:r>
            <a:r>
              <a:rPr sz="1000" spc="-5" dirty="0">
                <a:latin typeface="Courier New"/>
                <a:cs typeface="Courier New"/>
              </a:rPr>
              <a:t>VARCHAR</a:t>
            </a:r>
            <a:r>
              <a:rPr sz="1000" spc="-5" dirty="0">
                <a:latin typeface="Arial"/>
                <a:cs typeface="Arial"/>
              </a:rPr>
              <a:t>)  Given the records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STUDENT</a:t>
            </a:r>
            <a:r>
              <a:rPr sz="1000" spc="-3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4704588"/>
            <a:ext cx="2039112" cy="86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889" y="5694629"/>
            <a:ext cx="144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716" y="6010655"/>
            <a:ext cx="5697333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019" y="6935723"/>
            <a:ext cx="28448" cy="28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019" y="7075931"/>
            <a:ext cx="28448" cy="28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3889" y="6714273"/>
            <a:ext cx="552767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Assume</a:t>
            </a:r>
            <a:r>
              <a:rPr sz="1000" spc="-10" dirty="0">
                <a:latin typeface="Arial"/>
                <a:cs typeface="Arial"/>
              </a:rPr>
              <a:t> that:</a:t>
            </a:r>
            <a:endParaRPr sz="1000" dirty="0">
              <a:latin typeface="Arial"/>
              <a:cs typeface="Arial"/>
            </a:endParaRPr>
          </a:p>
          <a:p>
            <a:pPr marL="2032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required database driver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configured </a:t>
            </a:r>
            <a:r>
              <a:rPr sz="1000" spc="-10" dirty="0">
                <a:latin typeface="Arial"/>
                <a:cs typeface="Arial"/>
              </a:rPr>
              <a:t>in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classpath.</a:t>
            </a:r>
            <a:endParaRPr sz="1000" dirty="0">
              <a:latin typeface="Arial"/>
              <a:cs typeface="Arial"/>
            </a:endParaRPr>
          </a:p>
          <a:p>
            <a:pPr marL="203200">
              <a:lnSpc>
                <a:spcPts val="115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appropriate database is </a:t>
            </a:r>
            <a:r>
              <a:rPr sz="1000" spc="-5" dirty="0">
                <a:latin typeface="Arial"/>
                <a:cs typeface="Arial"/>
              </a:rPr>
              <a:t>accessible </a:t>
            </a:r>
            <a:r>
              <a:rPr sz="1000" spc="-10" dirty="0">
                <a:latin typeface="Arial"/>
                <a:cs typeface="Arial"/>
              </a:rPr>
              <a:t>with the </a:t>
            </a:r>
            <a:r>
              <a:rPr sz="1000" spc="-5" dirty="0">
                <a:latin typeface="Courier New"/>
                <a:cs typeface="Courier New"/>
              </a:rPr>
              <a:t>dbURL, userName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10" dirty="0">
                <a:latin typeface="Courier New"/>
                <a:cs typeface="Courier New"/>
              </a:rPr>
              <a:t>passWord</a:t>
            </a:r>
            <a:r>
              <a:rPr sz="1000" spc="1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exists.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10" dirty="0">
                <a:latin typeface="Courier New"/>
                <a:cs typeface="Courier New"/>
              </a:rPr>
              <a:t>Status: </a:t>
            </a:r>
            <a:r>
              <a:rPr sz="1000" spc="-5" dirty="0">
                <a:latin typeface="Courier New"/>
                <a:cs typeface="Courier New"/>
              </a:rPr>
              <a:t>true </a:t>
            </a:r>
            <a:r>
              <a:rPr sz="1000" spc="-10" dirty="0">
                <a:latin typeface="Arial"/>
                <a:cs typeface="Arial"/>
              </a:rPr>
              <a:t>and two </a:t>
            </a:r>
            <a:r>
              <a:rPr sz="1000" spc="-5" dirty="0">
                <a:latin typeface="Arial"/>
                <a:cs typeface="Arial"/>
              </a:rPr>
              <a:t>records are </a:t>
            </a:r>
            <a:r>
              <a:rPr sz="1000" spc="-10" dirty="0">
                <a:latin typeface="Arial"/>
                <a:cs typeface="Arial"/>
              </a:rPr>
              <a:t>deleted </a:t>
            </a:r>
            <a:r>
              <a:rPr sz="1000" spc="-5" dirty="0">
                <a:latin typeface="Arial"/>
                <a:cs typeface="Arial"/>
              </a:rPr>
              <a:t>from the </a:t>
            </a:r>
            <a:r>
              <a:rPr sz="1000" spc="-10" dirty="0">
                <a:latin typeface="Courier New"/>
                <a:cs typeface="Courier New"/>
              </a:rPr>
              <a:t>Student</a:t>
            </a:r>
            <a:r>
              <a:rPr sz="1000" spc="-1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table.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10" dirty="0">
                <a:latin typeface="Courier New"/>
                <a:cs typeface="Courier New"/>
              </a:rPr>
              <a:t>Status: </a:t>
            </a:r>
            <a:r>
              <a:rPr sz="1000" spc="-5" dirty="0">
                <a:latin typeface="Courier New"/>
                <a:cs typeface="Courier New"/>
              </a:rPr>
              <a:t>false </a:t>
            </a:r>
            <a:r>
              <a:rPr sz="1000" spc="-10" dirty="0">
                <a:latin typeface="Arial"/>
                <a:cs typeface="Arial"/>
              </a:rPr>
              <a:t>and two </a:t>
            </a:r>
            <a:r>
              <a:rPr sz="1000" spc="-5" dirty="0">
                <a:latin typeface="Arial"/>
                <a:cs typeface="Arial"/>
              </a:rPr>
              <a:t>records are </a:t>
            </a:r>
            <a:r>
              <a:rPr sz="1000" spc="-10" dirty="0">
                <a:latin typeface="Arial"/>
                <a:cs typeface="Arial"/>
              </a:rPr>
              <a:t>deleted </a:t>
            </a:r>
            <a:r>
              <a:rPr sz="1000" spc="-5" dirty="0">
                <a:latin typeface="Arial"/>
                <a:cs typeface="Arial"/>
              </a:rPr>
              <a:t>from the </a:t>
            </a:r>
            <a:r>
              <a:rPr sz="1000" spc="-10" dirty="0">
                <a:latin typeface="Courier New"/>
                <a:cs typeface="Courier New"/>
              </a:rPr>
              <a:t>Student</a:t>
            </a:r>
            <a:r>
              <a:rPr sz="1000" spc="-1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table.</a:t>
            </a:r>
            <a:endParaRPr sz="1000" dirty="0">
              <a:latin typeface="Courier New"/>
              <a:cs typeface="Courier New"/>
            </a:endParaRPr>
          </a:p>
          <a:p>
            <a:pPr marL="2120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latin typeface="Courier New"/>
                <a:cs typeface="Courier New"/>
              </a:rPr>
              <a:t>SQLException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thrown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5" dirty="0">
                <a:latin typeface="Arial"/>
                <a:cs typeface="Arial"/>
              </a:rPr>
              <a:t>runtime.</a:t>
            </a:r>
            <a:endParaRPr sz="1000" dirty="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254"/>
              </a:spcBef>
              <a:buAutoNum type="alphaUcPeriod"/>
              <a:tabLst>
                <a:tab pos="212725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program </a:t>
            </a:r>
            <a:r>
              <a:rPr sz="1000" spc="-10" dirty="0">
                <a:latin typeface="Arial"/>
                <a:cs typeface="Arial"/>
              </a:rPr>
              <a:t>prints </a:t>
            </a:r>
            <a:r>
              <a:rPr sz="1000" spc="-10" dirty="0">
                <a:latin typeface="Courier New"/>
                <a:cs typeface="Courier New"/>
              </a:rPr>
              <a:t>Status: </a:t>
            </a:r>
            <a:r>
              <a:rPr sz="1000" spc="-5" dirty="0">
                <a:latin typeface="Courier New"/>
                <a:cs typeface="Courier New"/>
              </a:rPr>
              <a:t>false </a:t>
            </a:r>
            <a:r>
              <a:rPr sz="1000" spc="-10" dirty="0">
                <a:latin typeface="Arial"/>
                <a:cs typeface="Arial"/>
              </a:rPr>
              <a:t>but </a:t>
            </a:r>
            <a:r>
              <a:rPr sz="1000" spc="-5" dirty="0">
                <a:latin typeface="Arial"/>
                <a:cs typeface="Arial"/>
              </a:rPr>
              <a:t>the records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Courier New"/>
                <a:cs typeface="Courier New"/>
              </a:rPr>
              <a:t>Student</a:t>
            </a:r>
            <a:r>
              <a:rPr sz="1000" spc="-4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table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not deleted.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440626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</a:p>
          <a:p>
            <a:pPr marL="12700" marR="440626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1025181"/>
            <a:ext cx="151130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482852"/>
            <a:ext cx="4038219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89" y="3683025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3998976"/>
            <a:ext cx="3323844" cy="83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89" y="5027129"/>
            <a:ext cx="4648835" cy="451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26390" indent="-200025">
              <a:lnSpc>
                <a:spcPct val="100000"/>
              </a:lnSpc>
              <a:buFont typeface="Arial"/>
              <a:buAutoNum type="alphaUcPeriod"/>
              <a:tabLst>
                <a:tab pos="327025" algn="l"/>
              </a:tabLst>
            </a:pPr>
            <a:r>
              <a:rPr sz="1000" spc="-5" dirty="0">
                <a:latin typeface="Courier New"/>
                <a:cs typeface="Courier New"/>
              </a:rPr>
              <a:t>Video played.Game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played.</a:t>
            </a:r>
            <a:endParaRPr sz="1000" dirty="0">
              <a:latin typeface="Courier New"/>
              <a:cs typeface="Courier New"/>
            </a:endParaRPr>
          </a:p>
          <a:p>
            <a:pPr marL="326390" indent="-20002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270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 marL="326390" indent="-200025">
              <a:lnSpc>
                <a:spcPct val="100000"/>
              </a:lnSpc>
              <a:spcBef>
                <a:spcPts val="85"/>
              </a:spcBef>
              <a:buFont typeface="Arial"/>
              <a:buAutoNum type="alphaUcPeriod"/>
              <a:tabLst>
                <a:tab pos="32702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java.lang.Exception</a:t>
            </a:r>
            <a:endParaRPr sz="1000" dirty="0">
              <a:latin typeface="Courier New"/>
              <a:cs typeface="Courier New"/>
            </a:endParaRPr>
          </a:p>
          <a:p>
            <a:pPr marL="3263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27025" algn="l"/>
              </a:tabLst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java.io.IOException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0" marR="3405504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B</a:t>
            </a:r>
          </a:p>
          <a:p>
            <a:pPr marL="127000" marR="3405504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270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156</a:t>
            </a:r>
            <a:endParaRPr sz="1000" dirty="0">
              <a:latin typeface="Arial"/>
              <a:cs typeface="Arial"/>
            </a:endParaRPr>
          </a:p>
          <a:p>
            <a:pPr marL="127000">
              <a:lnSpc>
                <a:spcPts val="116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true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java.sql.Statement</a:t>
            </a:r>
            <a:r>
              <a:rPr sz="1000" spc="-2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interface?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326390" indent="-200025">
              <a:lnSpc>
                <a:spcPct val="100000"/>
              </a:lnSpc>
              <a:buAutoNum type="alphaUcPeriod"/>
              <a:tabLst>
                <a:tab pos="3270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a session </a:t>
            </a:r>
            <a:r>
              <a:rPr sz="1000" spc="-10" dirty="0">
                <a:latin typeface="Arial"/>
                <a:cs typeface="Arial"/>
              </a:rPr>
              <a:t>with 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database.</a:t>
            </a:r>
            <a:endParaRPr sz="1000" dirty="0">
              <a:latin typeface="Arial"/>
              <a:cs typeface="Arial"/>
            </a:endParaRPr>
          </a:p>
          <a:p>
            <a:pPr marL="3263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3270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used to </a:t>
            </a:r>
            <a:r>
              <a:rPr sz="1000" spc="-10" dirty="0">
                <a:latin typeface="Arial"/>
                <a:cs typeface="Arial"/>
              </a:rPr>
              <a:t>get an instance </a:t>
            </a:r>
            <a:r>
              <a:rPr sz="1000" spc="-5" dirty="0">
                <a:latin typeface="Arial"/>
                <a:cs typeface="Arial"/>
              </a:rPr>
              <a:t>of a </a:t>
            </a:r>
            <a:r>
              <a:rPr sz="1000" spc="-5" dirty="0">
                <a:latin typeface="Courier New"/>
                <a:cs typeface="Courier New"/>
              </a:rPr>
              <a:t>Connection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object by </a:t>
            </a:r>
            <a:r>
              <a:rPr sz="1000" spc="-10" dirty="0">
                <a:latin typeface="Arial"/>
                <a:cs typeface="Arial"/>
              </a:rPr>
              <a:t>using </a:t>
            </a:r>
            <a:r>
              <a:rPr sz="1000" spc="-5" dirty="0">
                <a:latin typeface="Arial"/>
                <a:cs typeface="Arial"/>
              </a:rPr>
              <a:t>JDBC </a:t>
            </a:r>
            <a:r>
              <a:rPr sz="1000" spc="-10" dirty="0">
                <a:latin typeface="Arial"/>
                <a:cs typeface="Arial"/>
              </a:rPr>
              <a:t>drivers.</a:t>
            </a:r>
            <a:endParaRPr sz="1000" dirty="0">
              <a:latin typeface="Arial"/>
              <a:cs typeface="Arial"/>
            </a:endParaRPr>
          </a:p>
          <a:p>
            <a:pPr marL="326390" indent="-20002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3270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a cursor to fetch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resulting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data.</a:t>
            </a:r>
            <a:endParaRPr sz="1000" dirty="0">
              <a:latin typeface="Arial"/>
              <a:cs typeface="Arial"/>
            </a:endParaRPr>
          </a:p>
          <a:p>
            <a:pPr marL="3263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327025" algn="l"/>
              </a:tabLst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provides </a:t>
            </a:r>
            <a:r>
              <a:rPr sz="1000" spc="-5" dirty="0">
                <a:latin typeface="Arial"/>
                <a:cs typeface="Arial"/>
              </a:rPr>
              <a:t>a class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executing </a:t>
            </a:r>
            <a:r>
              <a:rPr sz="1000" spc="-5" dirty="0">
                <a:latin typeface="Arial"/>
                <a:cs typeface="Arial"/>
              </a:rPr>
              <a:t>SQL statements and returning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0" marR="3405504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89" y="740193"/>
            <a:ext cx="543941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Reference: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https://docs.oracle.com/cd/E13222_01/wls/docs45/classdocs/java.sql.Statement.html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that data.txt </a:t>
            </a:r>
            <a:r>
              <a:rPr sz="1000" spc="-10" dirty="0">
                <a:latin typeface="Arial"/>
                <a:cs typeface="Arial"/>
              </a:rPr>
              <a:t>and alldata.txt </a:t>
            </a:r>
            <a:r>
              <a:rPr sz="1000" spc="-5" dirty="0">
                <a:latin typeface="Arial"/>
                <a:cs typeface="Arial"/>
              </a:rPr>
              <a:t>are accessible, </a:t>
            </a: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716" y="1482852"/>
            <a:ext cx="5706301" cy="1286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89" y="2892069"/>
            <a:ext cx="5392420" cy="248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required 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enable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overwrite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alldata.txt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data.txt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288290" indent="-200025">
              <a:lnSpc>
                <a:spcPct val="100000"/>
              </a:lnSpc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br.close();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bw.writeln();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br.flush();</a:t>
            </a:r>
            <a:endParaRPr sz="1000">
              <a:latin typeface="Courier New"/>
              <a:cs typeface="Courier New"/>
            </a:endParaRPr>
          </a:p>
          <a:p>
            <a:pPr marL="2882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288925" algn="l"/>
              </a:tabLst>
            </a:pPr>
            <a:r>
              <a:rPr sz="1000" spc="-5" dirty="0">
                <a:latin typeface="Courier New"/>
                <a:cs typeface="Courier New"/>
              </a:rPr>
              <a:t>bw.flush();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88900" marR="418719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  <a:spcBef>
                <a:spcPts val="895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158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716" y="5513832"/>
            <a:ext cx="5715000" cy="1873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889" y="7617942"/>
            <a:ext cx="1329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the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851935"/>
            <a:ext cx="5181219" cy="1371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389" y="2369274"/>
            <a:ext cx="3932554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275590" indent="-200025">
              <a:lnSpc>
                <a:spcPts val="1130"/>
              </a:lnSpc>
              <a:buFont typeface="Arial"/>
              <a:buAutoNum type="alphaUcPeriod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[Java EE:</a:t>
            </a:r>
            <a:r>
              <a:rPr sz="1000" spc="-10" dirty="0">
                <a:latin typeface="Courier New"/>
                <a:cs typeface="Courier New"/>
              </a:rPr>
              <a:t> Helen:Houston]</a:t>
            </a:r>
            <a:endParaRPr sz="1000" dirty="0">
              <a:latin typeface="Courier New"/>
              <a:cs typeface="Courier New"/>
            </a:endParaRPr>
          </a:p>
          <a:p>
            <a:pPr marL="27559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[Java ME: Jessy:Chicago, Java ME: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Mark:Chicago]</a:t>
            </a:r>
            <a:endParaRPr sz="1000" dirty="0">
              <a:latin typeface="Courier New"/>
              <a:cs typeface="Courier New"/>
            </a:endParaRPr>
          </a:p>
          <a:p>
            <a:pPr marL="275590" marR="3115945" indent="-2000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EE  </a:t>
            </a:r>
            <a:r>
              <a:rPr sz="1000" spc="-5" dirty="0">
                <a:latin typeface="Courier New"/>
                <a:cs typeface="Courier New"/>
              </a:rPr>
              <a:t>Java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</a:t>
            </a:r>
            <a:endParaRPr sz="1000" dirty="0">
              <a:latin typeface="Courier New"/>
              <a:cs typeface="Courier New"/>
            </a:endParaRPr>
          </a:p>
          <a:p>
            <a:pPr marL="275590" marR="68580" indent="-200025">
              <a:lnSpc>
                <a:spcPts val="1060"/>
              </a:lnSpc>
              <a:spcBef>
                <a:spcPts val="280"/>
              </a:spcBef>
              <a:buFont typeface="Arial"/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Courier New"/>
                <a:cs typeface="Courier New"/>
              </a:rPr>
              <a:t>[Java ME: Jessy:Chicago, Java ME: Mark:Chicago]  [Java EE:</a:t>
            </a:r>
            <a:r>
              <a:rPr sz="1000" spc="-10" dirty="0">
                <a:latin typeface="Courier New"/>
                <a:cs typeface="Courier New"/>
              </a:rPr>
              <a:t> Helen:Houston]</a:t>
            </a:r>
            <a:endParaRPr sz="1000" dirty="0">
              <a:latin typeface="Courier New"/>
              <a:cs typeface="Courier New"/>
            </a:endParaRPr>
          </a:p>
          <a:p>
            <a:pPr marL="275590" indent="-200025">
              <a:lnSpc>
                <a:spcPct val="100000"/>
              </a:lnSpc>
              <a:spcBef>
                <a:spcPts val="235"/>
              </a:spcBef>
              <a:buAutoNum type="alphaUcPeriod" startAt="2"/>
              <a:tabLst>
                <a:tab pos="276225" algn="l"/>
              </a:tabLst>
            </a:pPr>
            <a:r>
              <a:rPr sz="1000" spc="-5" dirty="0">
                <a:latin typeface="Arial"/>
                <a:cs typeface="Arial"/>
              </a:rPr>
              <a:t>A compilation error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occurs.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76200" marR="2740025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B</a:t>
            </a:r>
          </a:p>
          <a:p>
            <a:pPr marL="76200" marR="2740025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76200">
              <a:lnSpc>
                <a:spcPts val="116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8116" y="851916"/>
            <a:ext cx="40005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7608836"/>
            <a:ext cx="934719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QUESTION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159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921" y="851910"/>
            <a:ext cx="4877170" cy="4647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5746496"/>
            <a:ext cx="3133725" cy="247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From </a:t>
            </a:r>
            <a:r>
              <a:rPr sz="1000" spc="-10" dirty="0">
                <a:latin typeface="Arial"/>
                <a:cs typeface="Arial"/>
              </a:rPr>
              <a:t>what </a:t>
            </a:r>
            <a:r>
              <a:rPr sz="1000" spc="-5" dirty="0">
                <a:latin typeface="Arial"/>
                <a:cs typeface="Arial"/>
              </a:rPr>
              <a:t>threading problem </a:t>
            </a:r>
            <a:r>
              <a:rPr sz="1000" spc="-10" dirty="0">
                <a:latin typeface="Arial"/>
                <a:cs typeface="Arial"/>
              </a:rPr>
              <a:t>does </a:t>
            </a:r>
            <a:r>
              <a:rPr sz="1000" spc="-5" dirty="0">
                <a:latin typeface="Arial"/>
                <a:cs typeface="Arial"/>
              </a:rPr>
              <a:t>the program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suffer?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race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condition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deadlock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212725" algn="l"/>
              </a:tabLst>
            </a:pPr>
            <a:r>
              <a:rPr sz="1000" spc="-5" dirty="0">
                <a:latin typeface="Arial"/>
                <a:cs typeface="Arial"/>
              </a:rPr>
              <a:t>starvation</a:t>
            </a:r>
            <a:endParaRPr sz="1000">
              <a:latin typeface="Arial"/>
              <a:cs typeface="Arial"/>
            </a:endParaRPr>
          </a:p>
          <a:p>
            <a:pPr marL="212090" indent="-2000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212725" algn="l"/>
              </a:tabLst>
            </a:pPr>
            <a:r>
              <a:rPr sz="1000" spc="-10" dirty="0">
                <a:latin typeface="Arial"/>
                <a:cs typeface="Arial"/>
              </a:rPr>
              <a:t>livelock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 marR="201168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B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</a:t>
            </a:r>
            <a:r>
              <a:rPr sz="1000" spc="-10" dirty="0">
                <a:latin typeface="Arial"/>
                <a:cs typeface="Arial"/>
              </a:rPr>
              <a:t>definition of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Employee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class: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6" y="851927"/>
            <a:ext cx="4266832" cy="23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89" y="3404108"/>
            <a:ext cx="1350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and this </a:t>
            </a:r>
            <a:r>
              <a:rPr sz="1000" spc="-5" dirty="0">
                <a:latin typeface="Arial"/>
                <a:cs typeface="Arial"/>
              </a:rPr>
              <a:t>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716" y="3790824"/>
            <a:ext cx="5644444" cy="1485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2289" y="5452402"/>
            <a:ext cx="4723765" cy="3951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313690" indent="-200025">
              <a:lnSpc>
                <a:spcPct val="100000"/>
              </a:lnSpc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[sales:Ada, hr:Bob, sales:Bob,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hr:Eva]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5" dirty="0">
                <a:latin typeface="Courier New"/>
                <a:cs typeface="Courier New"/>
              </a:rPr>
              <a:t>[Ada:sales, Bob:sales, Bob:hr,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Eva:hr]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5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10" dirty="0">
                <a:latin typeface="Courier New"/>
                <a:cs typeface="Courier New"/>
              </a:rPr>
              <a:t>[hr:Eva, hr:Bob, </a:t>
            </a:r>
            <a:r>
              <a:rPr sz="1000" spc="-5" dirty="0">
                <a:latin typeface="Courier New"/>
                <a:cs typeface="Courier New"/>
              </a:rPr>
              <a:t>sales:Bob,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sales:Ada]</a:t>
            </a:r>
            <a:endParaRPr sz="1000" dirty="0">
              <a:latin typeface="Courier New"/>
              <a:cs typeface="Courier New"/>
            </a:endParaRPr>
          </a:p>
          <a:p>
            <a:pPr marL="313690" indent="-200025">
              <a:lnSpc>
                <a:spcPct val="100000"/>
              </a:lnSpc>
              <a:spcBef>
                <a:spcPts val="190"/>
              </a:spcBef>
              <a:buFont typeface="Arial"/>
              <a:buAutoNum type="alphaUcPeriod"/>
              <a:tabLst>
                <a:tab pos="314325" algn="l"/>
              </a:tabLst>
            </a:pPr>
            <a:r>
              <a:rPr sz="1000" spc="-10" dirty="0">
                <a:latin typeface="Courier New"/>
                <a:cs typeface="Courier New"/>
              </a:rPr>
              <a:t>[hr:Bob, hr:Eva, </a:t>
            </a:r>
            <a:r>
              <a:rPr sz="1000" spc="-5" dirty="0">
                <a:latin typeface="Courier New"/>
                <a:cs typeface="Courier New"/>
              </a:rPr>
              <a:t>sales:Ada,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sales:Bob]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ourier New"/>
              <a:cs typeface="Courier New"/>
            </a:endParaRPr>
          </a:p>
          <a:p>
            <a:pPr marL="114300" marR="3500120">
              <a:lnSpc>
                <a:spcPts val="115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=&gt; D</a:t>
            </a:r>
          </a:p>
          <a:p>
            <a:pPr marL="114300" marR="3500120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161</a:t>
            </a:r>
            <a:endParaRPr sz="1000" dirty="0">
              <a:latin typeface="Arial"/>
              <a:cs typeface="Arial"/>
            </a:endParaRPr>
          </a:p>
          <a:p>
            <a:pPr marL="1143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fragments:</a:t>
            </a:r>
            <a:endParaRPr sz="1000" dirty="0">
              <a:latin typeface="Arial"/>
              <a:cs typeface="Arial"/>
            </a:endParaRPr>
          </a:p>
          <a:p>
            <a:pPr marL="114300">
              <a:lnSpc>
                <a:spcPts val="1130"/>
              </a:lnSpc>
              <a:spcBef>
                <a:spcPts val="855"/>
              </a:spcBef>
            </a:pPr>
            <a:r>
              <a:rPr sz="1000" spc="-5" dirty="0">
                <a:latin typeface="Courier New"/>
                <a:cs typeface="Courier New"/>
              </a:rPr>
              <a:t>class ThreadRunner implements Runnable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418465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void run () { System.out.print (“Runnable”) ;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143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 marL="1143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class ThreadCaller implements Callable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 dirty="0">
              <a:latin typeface="Courier New"/>
              <a:cs typeface="Courier New"/>
            </a:endParaRPr>
          </a:p>
          <a:p>
            <a:pPr marL="114300">
              <a:lnSpc>
                <a:spcPts val="1055"/>
              </a:lnSpc>
            </a:pPr>
            <a:r>
              <a:rPr sz="1000" spc="-5" dirty="0">
                <a:latin typeface="Courier New"/>
                <a:cs typeface="Courier New"/>
              </a:rPr>
              <a:t>Public String call () throws Exception {return “Callable”;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)</a:t>
            </a:r>
            <a:endParaRPr sz="1000" dirty="0">
              <a:latin typeface="Courier New"/>
              <a:cs typeface="Courier New"/>
            </a:endParaRPr>
          </a:p>
          <a:p>
            <a:pPr marL="1143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and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789" y="726401"/>
            <a:ext cx="5219700" cy="7348807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7800" marR="919480">
              <a:lnSpc>
                <a:spcPts val="106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ExecutorService es = Executors.newCachedThreadPool </a:t>
            </a:r>
            <a:r>
              <a:rPr sz="1000" spc="-10" dirty="0">
                <a:latin typeface="Courier New"/>
                <a:cs typeface="Courier New"/>
              </a:rPr>
              <a:t>();  Runnable </a:t>
            </a:r>
            <a:r>
              <a:rPr sz="1000" spc="-5" dirty="0">
                <a:latin typeface="Courier New"/>
                <a:cs typeface="Courier New"/>
              </a:rPr>
              <a:t>r1 = new ThreadRunner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 dirty="0">
              <a:latin typeface="Courier New"/>
              <a:cs typeface="Courier New"/>
            </a:endParaRPr>
          </a:p>
          <a:p>
            <a:pPr marL="177800">
              <a:lnSpc>
                <a:spcPts val="969"/>
              </a:lnSpc>
            </a:pPr>
            <a:r>
              <a:rPr sz="1000" spc="-10" dirty="0">
                <a:latin typeface="Courier New"/>
                <a:cs typeface="Courier New"/>
              </a:rPr>
              <a:t>Callable </a:t>
            </a:r>
            <a:r>
              <a:rPr sz="1000" spc="-5" dirty="0">
                <a:latin typeface="Courier New"/>
                <a:cs typeface="Courier New"/>
              </a:rPr>
              <a:t>c1 = new ThreadCaller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 dirty="0">
              <a:latin typeface="Courier New"/>
              <a:cs typeface="Courier New"/>
            </a:endParaRPr>
          </a:p>
          <a:p>
            <a:pPr marL="177800" marR="3967479">
              <a:lnSpc>
                <a:spcPts val="106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// line </a:t>
            </a:r>
            <a:r>
              <a:rPr sz="1000" spc="-10" dirty="0">
                <a:latin typeface="Courier New"/>
                <a:cs typeface="Courier New"/>
              </a:rPr>
              <a:t>n1  es.shutdown();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Which</a:t>
            </a:r>
            <a:r>
              <a:rPr sz="1000" spc="-5" dirty="0">
                <a:latin typeface="Arial"/>
                <a:cs typeface="Arial"/>
              </a:rPr>
              <a:t> code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fragment </a:t>
            </a:r>
            <a:r>
              <a:rPr sz="1000" spc="-5" dirty="0">
                <a:latin typeface="Arial"/>
                <a:cs typeface="Arial"/>
              </a:rPr>
              <a:t>can be</a:t>
            </a:r>
            <a:r>
              <a:rPr sz="1000" spc="-10" dirty="0">
                <a:latin typeface="Arial"/>
                <a:cs typeface="Arial"/>
              </a:rPr>
              <a:t> inserted </a:t>
            </a:r>
            <a:r>
              <a:rPr sz="1000" spc="-5" dirty="0">
                <a:latin typeface="Arial"/>
                <a:cs typeface="Arial"/>
              </a:rPr>
              <a:t>at </a:t>
            </a:r>
            <a:r>
              <a:rPr sz="1000" spc="-5" dirty="0">
                <a:latin typeface="Courier New"/>
                <a:cs typeface="Courier New"/>
              </a:rPr>
              <a:t>line n1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to start </a:t>
            </a: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c1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threads?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Arial"/>
              <a:cs typeface="Arial"/>
            </a:endParaRPr>
          </a:p>
          <a:p>
            <a:pPr marL="377825" marR="872490" indent="-377825">
              <a:lnSpc>
                <a:spcPts val="1060"/>
              </a:lnSpc>
              <a:spcBef>
                <a:spcPts val="5"/>
              </a:spcBef>
              <a:buFont typeface="Arial"/>
              <a:buAutoNum type="alphaUcPeriod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Future&lt;String&gt; </a:t>
            </a:r>
            <a:r>
              <a:rPr sz="1000" dirty="0">
                <a:latin typeface="Courier New"/>
                <a:cs typeface="Courier New"/>
              </a:rPr>
              <a:t>f1 </a:t>
            </a:r>
            <a:r>
              <a:rPr sz="1000" spc="-5" dirty="0">
                <a:latin typeface="Courier New"/>
                <a:cs typeface="Courier New"/>
              </a:rPr>
              <a:t>= (Future&lt;String&gt;) es.submit (r1);  es.execute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(c1);</a:t>
            </a:r>
            <a:endParaRPr sz="1000" dirty="0">
              <a:latin typeface="Courier New"/>
              <a:cs typeface="Courier New"/>
            </a:endParaRPr>
          </a:p>
          <a:p>
            <a:pPr marL="377190" indent="-200025">
              <a:lnSpc>
                <a:spcPts val="1130"/>
              </a:lnSpc>
              <a:spcBef>
                <a:spcPts val="125"/>
              </a:spcBef>
              <a:buFont typeface="Arial"/>
              <a:buAutoNum type="alphaUcPeriod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es.execute</a:t>
            </a:r>
            <a:r>
              <a:rPr sz="1000" spc="-10" dirty="0">
                <a:latin typeface="Courier New"/>
                <a:cs typeface="Courier New"/>
              </a:rPr>
              <a:t> (r1);</a:t>
            </a:r>
            <a:endParaRPr sz="1000" dirty="0">
              <a:latin typeface="Courier New"/>
              <a:cs typeface="Courier New"/>
            </a:endParaRPr>
          </a:p>
          <a:p>
            <a:pPr marL="75755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Future&lt;String&gt; f1 = es.execute (c1)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;</a:t>
            </a:r>
            <a:endParaRPr sz="1000" dirty="0">
              <a:latin typeface="Courier New"/>
              <a:cs typeface="Courier New"/>
            </a:endParaRPr>
          </a:p>
          <a:p>
            <a:pPr marL="377825" marR="490855" indent="-377825">
              <a:lnSpc>
                <a:spcPts val="1060"/>
              </a:lnSpc>
              <a:spcBef>
                <a:spcPts val="295"/>
              </a:spcBef>
              <a:buFont typeface="Arial"/>
              <a:buAutoNum type="alphaUcPeriod" startAt="3"/>
              <a:tabLst>
                <a:tab pos="377825" algn="l"/>
              </a:tabLst>
            </a:pPr>
            <a:r>
              <a:rPr sz="1000" spc="-5" dirty="0">
                <a:latin typeface="Courier New"/>
                <a:cs typeface="Courier New"/>
              </a:rPr>
              <a:t>Future&lt;String&gt; </a:t>
            </a:r>
            <a:r>
              <a:rPr sz="1000" dirty="0">
                <a:latin typeface="Courier New"/>
                <a:cs typeface="Courier New"/>
              </a:rPr>
              <a:t>f1 </a:t>
            </a:r>
            <a:r>
              <a:rPr sz="1000" spc="-5" dirty="0">
                <a:latin typeface="Courier New"/>
                <a:cs typeface="Courier New"/>
              </a:rPr>
              <a:t>= (Future&lt;String&gt;) es.execute(r1);  Future&lt;String&gt; f2 = (Future&lt;String&gt;)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es.execute(c1);</a:t>
            </a:r>
            <a:endParaRPr sz="1000" dirty="0">
              <a:latin typeface="Courier New"/>
              <a:cs typeface="Courier New"/>
            </a:endParaRPr>
          </a:p>
          <a:p>
            <a:pPr marL="377190" indent="-200025">
              <a:lnSpc>
                <a:spcPts val="1130"/>
              </a:lnSpc>
              <a:spcBef>
                <a:spcPts val="130"/>
              </a:spcBef>
              <a:buFont typeface="Arial"/>
              <a:buAutoNum type="alphaUcPeriod" startAt="3"/>
              <a:tabLst>
                <a:tab pos="377825" algn="l"/>
              </a:tabLst>
            </a:pPr>
            <a:r>
              <a:rPr sz="1000" spc="-10" dirty="0">
                <a:latin typeface="Courier New"/>
                <a:cs typeface="Courier New"/>
              </a:rPr>
              <a:t>es.submit(r1);</a:t>
            </a:r>
            <a:endParaRPr sz="1000" dirty="0">
              <a:latin typeface="Courier New"/>
              <a:cs typeface="Courier New"/>
            </a:endParaRPr>
          </a:p>
          <a:p>
            <a:pPr marL="757555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Future&lt;String&gt; f1 = es.submit </a:t>
            </a:r>
            <a:r>
              <a:rPr sz="1000" spc="-10" dirty="0">
                <a:latin typeface="Courier New"/>
                <a:cs typeface="Courier New"/>
              </a:rPr>
              <a:t>(c1);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ourier New"/>
              <a:cs typeface="Courier New"/>
            </a:endParaRPr>
          </a:p>
          <a:p>
            <a:pPr marL="177800" marR="392557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Correct Answer: </a:t>
            </a:r>
            <a:r>
              <a:rPr sz="1000" spc="-5" dirty="0">
                <a:latin typeface="Arial"/>
                <a:cs typeface="Arial"/>
              </a:rPr>
              <a:t>D 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  <a:spcBef>
                <a:spcPts val="894"/>
              </a:spcBef>
            </a:pPr>
            <a:r>
              <a:rPr sz="1000" b="1" spc="-5" dirty="0">
                <a:latin typeface="Arial"/>
                <a:cs typeface="Arial"/>
              </a:rPr>
              <a:t>QUESTION </a:t>
            </a:r>
            <a:r>
              <a:rPr sz="1000" b="1" spc="-10" dirty="0">
                <a:latin typeface="Arial"/>
                <a:cs typeface="Arial"/>
              </a:rPr>
              <a:t>162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Given the 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fragment: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Arial"/>
              <a:cs typeface="Arial"/>
            </a:endParaRPr>
          </a:p>
          <a:p>
            <a:pPr marL="177800" marR="919480">
              <a:lnSpc>
                <a:spcPts val="1060"/>
              </a:lnSpc>
            </a:pPr>
            <a:r>
              <a:rPr sz="1000" spc="-5" dirty="0">
                <a:latin typeface="Courier New"/>
                <a:cs typeface="Courier New"/>
              </a:rPr>
              <a:t>List&lt;Double&gt; doubles = Arrays.asList (100.12, 200.32);  DoubleFunction funD = d –&gt; d +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100.0;</a:t>
            </a:r>
            <a:endParaRPr sz="1000" dirty="0">
              <a:latin typeface="Courier New"/>
              <a:cs typeface="Courier New"/>
            </a:endParaRPr>
          </a:p>
          <a:p>
            <a:pPr marL="177800">
              <a:lnSpc>
                <a:spcPts val="969"/>
              </a:lnSpc>
              <a:tabLst>
                <a:tab pos="4367530" algn="l"/>
              </a:tabLst>
            </a:pPr>
            <a:r>
              <a:rPr sz="1000" spc="-5" dirty="0">
                <a:latin typeface="Courier New"/>
                <a:cs typeface="Courier New"/>
              </a:rPr>
              <a:t>doubles.stream ().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forEach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(funD);	</a:t>
            </a:r>
            <a:r>
              <a:rPr sz="1000" dirty="0">
                <a:latin typeface="Courier New"/>
                <a:cs typeface="Courier New"/>
              </a:rPr>
              <a:t>//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n1</a:t>
            </a:r>
          </a:p>
          <a:p>
            <a:pPr marL="177800">
              <a:lnSpc>
                <a:spcPts val="1130"/>
              </a:lnSpc>
            </a:pPr>
            <a:r>
              <a:rPr sz="1000" spc="-5" dirty="0">
                <a:latin typeface="Courier New"/>
                <a:cs typeface="Courier New"/>
              </a:rPr>
              <a:t>doubles.stream(). forEach(e –&gt; System.out.println(e)); </a:t>
            </a:r>
            <a:r>
              <a:rPr sz="1000" dirty="0">
                <a:latin typeface="Courier New"/>
                <a:cs typeface="Courier New"/>
              </a:rPr>
              <a:t>//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n2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What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A. </a:t>
            </a:r>
            <a:r>
              <a:rPr sz="1000" spc="-5" dirty="0">
                <a:latin typeface="Arial"/>
                <a:cs typeface="Arial"/>
              </a:rPr>
              <a:t>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-1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n2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R="4448175" algn="r">
              <a:lnSpc>
                <a:spcPts val="1150"/>
              </a:lnSpc>
              <a:spcBef>
                <a:spcPts val="250"/>
              </a:spcBef>
            </a:pPr>
            <a:r>
              <a:rPr sz="1000" spc="-10" dirty="0">
                <a:latin typeface="Arial"/>
                <a:cs typeface="Arial"/>
              </a:rPr>
              <a:t>B.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200.12</a:t>
            </a:r>
            <a:endParaRPr sz="1000" dirty="0">
              <a:latin typeface="Arial"/>
              <a:cs typeface="Arial"/>
            </a:endParaRPr>
          </a:p>
          <a:p>
            <a:pPr marR="4448175" algn="r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0.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 dirty="0">
              <a:latin typeface="Arial"/>
              <a:cs typeface="Arial"/>
            </a:endParaRPr>
          </a:p>
          <a:p>
            <a:pPr marR="4448175" algn="r">
              <a:lnSpc>
                <a:spcPts val="115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C.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100.12</a:t>
            </a:r>
            <a:endParaRPr sz="1000" dirty="0">
              <a:latin typeface="Arial"/>
              <a:cs typeface="Arial"/>
            </a:endParaRPr>
          </a:p>
          <a:p>
            <a:pPr marR="4448175" algn="r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0.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Arial"/>
                <a:cs typeface="Arial"/>
              </a:rPr>
              <a:t>D. A compilation error occurs at </a:t>
            </a:r>
            <a:r>
              <a:rPr sz="1000" spc="-5" dirty="0">
                <a:latin typeface="Courier New"/>
                <a:cs typeface="Courier New"/>
              </a:rPr>
              <a:t>line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/>
              <a:cs typeface="Arial"/>
            </a:endParaRPr>
          </a:p>
          <a:p>
            <a:pPr marL="177800" marR="3932554">
              <a:lnSpc>
                <a:spcPts val="115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Correct Answer: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000" spc="-5" dirty="0">
                <a:solidFill>
                  <a:srgbClr val="FF0000"/>
                </a:solidFill>
                <a:latin typeface="Arial"/>
                <a:cs typeface="Arial"/>
              </a:rPr>
              <a:t> =&gt; D</a:t>
            </a:r>
          </a:p>
          <a:p>
            <a:pPr marL="177800" marR="3932554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Section: (none)  Explanation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b="1" spc="-5" dirty="0">
                <a:latin typeface="Arial"/>
                <a:cs typeface="Arial"/>
              </a:rPr>
              <a:t>Explanation/Reference: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160"/>
              </a:lnSpc>
            </a:pPr>
            <a:r>
              <a:rPr sz="1000" spc="-10" dirty="0">
                <a:latin typeface="Arial"/>
                <a:cs typeface="Arial"/>
              </a:rPr>
              <a:t>Explanation: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14069</Words>
  <Application>Microsoft Office PowerPoint</Application>
  <PresentationFormat>Custom</PresentationFormat>
  <Paragraphs>4379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4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Trinh Duc Giang</cp:lastModifiedBy>
  <cp:revision>90</cp:revision>
  <dcterms:created xsi:type="dcterms:W3CDTF">2021-11-27T01:30:55Z</dcterms:created>
  <dcterms:modified xsi:type="dcterms:W3CDTF">2022-12-16T11:38:57Z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2021-07-08T00:00:00Z</vt:filetime>
  </property>
  <property fmtid="{D5CDD505-2E9C-101B-9397-08002B2CF9AE}" pid="3" name="LastSaved">
    <vt:filetime>2021-11-27T00:00:00Z</vt:filetime>
  </property>
</Properties>
</file>