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94" autoAdjust="0"/>
  </p:normalViewPr>
  <p:slideViewPr>
    <p:cSldViewPr snapToGrid="0">
      <p:cViewPr varScale="1">
        <p:scale>
          <a:sx n="50" d="100"/>
          <a:sy n="50" d="100"/>
        </p:scale>
        <p:origin x="18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BA0CF08-AD64-4331-987C-D31B493CFD12}" type="slidenum">
              <a:t>‹#›</a:t>
            </a:fld>
            <a:endParaRPr lang="en-IN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5111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975D5492-8BFF-44FE-8BB3-B6856B9EDE9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66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SimSun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DCCF4C5-F9B3-4E01-9979-CB681A8B8F69}" type="slidenum">
              <a:t>1</a:t>
            </a:fld>
            <a:endParaRPr lang="en-IN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01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19D48EE-D466-4788-857C-E3DF83D5FECB}" type="slidenum">
              <a:t>2</a:t>
            </a:fld>
            <a:endParaRPr lang="en-IN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196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2C70172-E0A5-4EFF-AD51-311B4BB0C1B2}" type="slidenum">
              <a:t>3</a:t>
            </a:fld>
            <a:endParaRPr lang="en-IN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IN" dirty="0" err="1" smtClean="0"/>
              <a:t>userA</a:t>
            </a:r>
            <a:r>
              <a:rPr lang="en-IN" dirty="0" smtClean="0"/>
              <a:t>’ or ’a’ = ‘a</a:t>
            </a:r>
          </a:p>
          <a:p>
            <a:pPr marL="457200" indent="-457200">
              <a:buAutoNum type="arabicPeriod"/>
            </a:pPr>
            <a:r>
              <a:rPr lang="en-IN" dirty="0" err="1" smtClean="0"/>
              <a:t>UserA</a:t>
            </a:r>
            <a:r>
              <a:rPr lang="en-IN" dirty="0" smtClean="0"/>
              <a:t>’;insert into</a:t>
            </a:r>
            <a:r>
              <a:rPr lang="en-IN" baseline="0" dirty="0" smtClean="0"/>
              <a:t> </a:t>
            </a:r>
            <a:r>
              <a:rPr lang="en-IN" baseline="0" dirty="0" err="1" smtClean="0"/>
              <a:t>tblUser</a:t>
            </a:r>
            <a:r>
              <a:rPr lang="en-IN" baseline="0" dirty="0" smtClean="0"/>
              <a:t> values(‘hacker’, ‘123’)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3587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9D79CFD-E5CE-435B-A4C0-2444EDAA5C73}" type="slidenum">
              <a:t>4</a:t>
            </a:fld>
            <a:endParaRPr lang="en-IN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IN" dirty="0" smtClean="0"/>
              <a:t>Without</a:t>
            </a:r>
            <a:r>
              <a:rPr lang="en-IN" baseline="0" dirty="0" smtClean="0"/>
              <a:t> </a:t>
            </a:r>
            <a:r>
              <a:rPr lang="en-IN" baseline="0" dirty="0" err="1" smtClean="0"/>
              <a:t>XssFilter</a:t>
            </a:r>
            <a:endParaRPr lang="en-IN" dirty="0" smtClean="0"/>
          </a:p>
          <a:p>
            <a:pPr marL="457200" indent="-457200">
              <a:buAutoNum type="arabicPeriod"/>
            </a:pPr>
            <a:r>
              <a:rPr lang="en-IN" baseline="0" dirty="0" smtClean="0"/>
              <a:t>&lt;script&gt;alert(‘hi’);&lt;/script&gt;</a:t>
            </a:r>
          </a:p>
          <a:p>
            <a:pPr marL="457200" indent="-457200">
              <a:buAutoNum type="arabicPeriod"/>
            </a:pPr>
            <a:r>
              <a:rPr lang="en-IN" baseline="0" dirty="0" smtClean="0"/>
              <a:t>&lt;script&gt;console.info(</a:t>
            </a:r>
            <a:r>
              <a:rPr lang="en-IN" baseline="0" dirty="0" err="1" smtClean="0"/>
              <a:t>document.cookie</a:t>
            </a:r>
            <a:r>
              <a:rPr lang="en-IN" baseline="0" dirty="0" smtClean="0"/>
              <a:t>);&lt;/script&gt;</a:t>
            </a:r>
          </a:p>
          <a:p>
            <a:pPr marL="457200" indent="-457200">
              <a:buAutoNum type="arabicPeriod"/>
            </a:pPr>
            <a:r>
              <a:rPr lang="en-IN" baseline="0" dirty="0" smtClean="0"/>
              <a:t>&lt;h2&gt;title&lt;/h2&gt;</a:t>
            </a:r>
          </a:p>
          <a:p>
            <a:pPr marL="0" indent="0">
              <a:buNone/>
            </a:pPr>
            <a:r>
              <a:rPr lang="en-IN" baseline="0" dirty="0" smtClean="0"/>
              <a:t>4. Log on as another user</a:t>
            </a:r>
          </a:p>
          <a:p>
            <a:pPr marL="0" indent="0">
              <a:buNone/>
            </a:pPr>
            <a:endParaRPr lang="en-IN" baseline="0" dirty="0" smtClean="0"/>
          </a:p>
          <a:p>
            <a:pPr marL="0" indent="0">
              <a:buNone/>
            </a:pPr>
            <a:r>
              <a:rPr lang="en-IN" baseline="0" dirty="0" smtClean="0"/>
              <a:t>Enable </a:t>
            </a:r>
            <a:r>
              <a:rPr lang="en-IN" baseline="0" dirty="0" err="1" smtClean="0"/>
              <a:t>XssFilter</a:t>
            </a:r>
            <a:endParaRPr lang="en-IN" baseline="0" dirty="0" smtClean="0"/>
          </a:p>
          <a:p>
            <a:pPr marL="0" indent="0">
              <a:buNone/>
            </a:pPr>
            <a:r>
              <a:rPr lang="en-IN" baseline="0" dirty="0" smtClean="0"/>
              <a:t>Try the above step again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721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GB" dirty="0" smtClean="0"/>
              <a:t>Explain Alice</a:t>
            </a:r>
            <a:r>
              <a:rPr lang="en-GB" baseline="0" dirty="0" smtClean="0"/>
              <a:t> and Bob’s certificate exchange in a secure conversation</a:t>
            </a:r>
          </a:p>
          <a:p>
            <a:pPr marL="457200" indent="-457200">
              <a:buAutoNum type="arabicPeriod"/>
            </a:pPr>
            <a:r>
              <a:rPr lang="en-GB" baseline="0" dirty="0" smtClean="0"/>
              <a:t>Put a man, Eve, in the middle pretending Bob</a:t>
            </a:r>
          </a:p>
          <a:p>
            <a:pPr marL="457200" indent="-457200">
              <a:buAutoNum type="arabicPeriod"/>
            </a:pPr>
            <a:r>
              <a:rPr lang="en-GB" baseline="0" dirty="0" smtClean="0"/>
              <a:t>Use a https site to show that Fiddler2 is actually a man in the middle</a:t>
            </a:r>
          </a:p>
          <a:p>
            <a:pPr marL="457200" indent="-457200">
              <a:buAutoNum type="arabicPeriod"/>
            </a:pPr>
            <a:r>
              <a:rPr lang="en-GB" baseline="0" dirty="0" smtClean="0"/>
              <a:t>To protect this vulnerability, we need exchange </a:t>
            </a:r>
          </a:p>
          <a:p>
            <a:pPr marL="457200" indent="-457200">
              <a:buAutoNum type="arabicPeriod"/>
            </a:pPr>
            <a:r>
              <a:rPr lang="en-GB" baseline="0" dirty="0" smtClean="0"/>
              <a:t>Want to know more? Come to the training session on 20th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75D5492-8BFF-44FE-8BB3-B6856B9EDE9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4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9F34DD0-CAE3-4A13-BD72-94C7B0561B70}" type="slidenum">
              <a:t>6</a:t>
            </a:fld>
            <a:endParaRPr lang="en-IN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IN" dirty="0" smtClean="0"/>
              <a:t>Show the step of</a:t>
            </a:r>
            <a:r>
              <a:rPr lang="en-IN" baseline="0" dirty="0" smtClean="0"/>
              <a:t> phishing a victim to visit my fake site</a:t>
            </a:r>
          </a:p>
          <a:p>
            <a:pPr marL="457200" indent="-457200">
              <a:buAutoNum type="arabicPeriod"/>
            </a:pPr>
            <a:r>
              <a:rPr lang="en-IN" baseline="0" dirty="0" smtClean="0"/>
              <a:t>Ask how to resolve it</a:t>
            </a:r>
          </a:p>
          <a:p>
            <a:pPr marL="457200" indent="-457200">
              <a:buAutoNum type="arabicPeriod"/>
            </a:pPr>
            <a:r>
              <a:rPr lang="en-IN" baseline="0" dirty="0" smtClean="0"/>
              <a:t>Suggest to use 2-factor authentication (OTP or </a:t>
            </a:r>
            <a:r>
              <a:rPr lang="en-IN" baseline="0" dirty="0" err="1" smtClean="0"/>
              <a:t>Typesense</a:t>
            </a:r>
            <a:r>
              <a:rPr lang="en-IN" baseline="0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611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75D5492-8BFF-44FE-8BB3-B6856B9EDE9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52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778963" y="1289632"/>
            <a:ext cx="5308021" cy="550474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037" y="587975"/>
            <a:ext cx="6785144" cy="3443853"/>
          </a:xfrm>
        </p:spPr>
        <p:txBody>
          <a:bodyPr anchor="b">
            <a:normAutofit/>
          </a:bodyPr>
          <a:lstStyle>
            <a:lvl1pPr algn="l">
              <a:defRPr sz="485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036" y="4237153"/>
            <a:ext cx="5461717" cy="2109242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1F1F1D7-4349-4B58-8B6D-85F1EEE59577}" type="datetime1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715819-F484-40DB-9897-74BE26451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73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88037" y="587975"/>
            <a:ext cx="8904552" cy="3443852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40054" y="4237152"/>
            <a:ext cx="8027163" cy="503978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76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2ED5710-69E9-4225-8EA2-9590F6C71A1E}" type="datetime1">
              <a:rPr lang="en-GB" smtClean="0"/>
              <a:t>24/09/2015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4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587975"/>
            <a:ext cx="8904552" cy="3191863"/>
          </a:xfrm>
        </p:spPr>
        <p:txBody>
          <a:bodyPr anchor="ctr">
            <a:normAutofit/>
          </a:bodyPr>
          <a:lstStyle>
            <a:lvl1pPr algn="l">
              <a:defRPr sz="3086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4535805"/>
            <a:ext cx="7037423" cy="2099910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6002638-F4CA-451B-9F2C-0D8298E85E5A}" type="datetime1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93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93" y="587975"/>
            <a:ext cx="7562439" cy="3191863"/>
          </a:xfrm>
        </p:spPr>
        <p:txBody>
          <a:bodyPr anchor="ctr">
            <a:normAutofit/>
          </a:bodyPr>
          <a:lstStyle>
            <a:lvl1pPr algn="l">
              <a:defRPr sz="3086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76074" y="3779838"/>
            <a:ext cx="7058275" cy="53197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4741133"/>
            <a:ext cx="7036110" cy="1894582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6F04DC2-A776-409D-A225-5E4DB9B35D3E}" type="datetime1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52016" y="783331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4527" y="3051870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7243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3779838"/>
            <a:ext cx="7036110" cy="1871069"/>
          </a:xfrm>
        </p:spPr>
        <p:txBody>
          <a:bodyPr anchor="b">
            <a:normAutofit/>
          </a:bodyPr>
          <a:lstStyle>
            <a:lvl1pPr algn="l">
              <a:defRPr sz="3086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658160"/>
            <a:ext cx="7037423" cy="977554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20FEE59-AAEB-4952-B524-CA8B82E76033}" type="datetime1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48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93" y="587975"/>
            <a:ext cx="7562438" cy="3191863"/>
          </a:xfrm>
        </p:spPr>
        <p:txBody>
          <a:bodyPr anchor="ctr">
            <a:normAutofit/>
          </a:bodyPr>
          <a:lstStyle>
            <a:lvl1pPr algn="l">
              <a:defRPr sz="3086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8037" y="4283816"/>
            <a:ext cx="7036110" cy="1157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459766"/>
            <a:ext cx="7036109" cy="1175949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4DFA245-FBB4-45CE-9CDE-0558C572CA1D}" type="datetime1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52016" y="783331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4527" y="3051870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024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587975"/>
            <a:ext cx="8296515" cy="31918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6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8037" y="4330481"/>
            <a:ext cx="7036110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6" y="5254443"/>
            <a:ext cx="7036109" cy="138127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CB100FC-43A9-4085-9F72-384723C889D1}" type="datetime1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6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 algn="l">
              <a:defRPr sz="308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037" y="587976"/>
            <a:ext cx="7226286" cy="4153158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2B653C1-F15A-42C8-8B84-7D15BBED0E9B}" type="datetime1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704874-8DBE-4490-9B71-9FA71F74D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97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7" y="587975"/>
            <a:ext cx="2253582" cy="4871791"/>
          </a:xfrm>
        </p:spPr>
        <p:txBody>
          <a:bodyPr vert="eaVert">
            <a:normAutofit/>
          </a:bodyPr>
          <a:lstStyle>
            <a:lvl1pPr>
              <a:defRPr sz="308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036" y="587975"/>
            <a:ext cx="6449232" cy="60477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22C5A4F-ACCF-44AB-B4F4-96F9328AA05A}" type="datetime1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787A9-2136-4DD3-8152-46D782DB5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2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7" y="587975"/>
            <a:ext cx="7226286" cy="4153158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074847D-BD8F-4BFC-BB47-C51D12543F2E}" type="datetime1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B7E253-85DF-47E0-95AE-251142738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96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2183905"/>
            <a:ext cx="7058276" cy="2557224"/>
          </a:xfrm>
        </p:spPr>
        <p:txBody>
          <a:bodyPr anchor="b">
            <a:normAutofit/>
          </a:bodyPr>
          <a:lstStyle>
            <a:lvl1pPr algn="l">
              <a:defRPr sz="3527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4946454"/>
            <a:ext cx="7058275" cy="1689261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bg2">
                    <a:lumMod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602532B-378D-4E5B-BEE5-AF3672FB55D7}" type="datetime1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72238-304B-4500-9E4B-E12938921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33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88037" y="587975"/>
            <a:ext cx="4354564" cy="415315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5139930" y="587975"/>
            <a:ext cx="4352658" cy="4143822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2F5F050-9E28-4BCF-8D01-F7AC832202C0}" type="datetime1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67CD94-2D87-44A3-9CE3-0B48E1F01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95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53" y="587975"/>
            <a:ext cx="4097587" cy="671971"/>
          </a:xfrm>
        </p:spPr>
        <p:txBody>
          <a:bodyPr anchor="b">
            <a:noAutofit/>
          </a:bodyPr>
          <a:lstStyle>
            <a:lvl1pPr marL="0" indent="0">
              <a:buNone/>
              <a:defRPr sz="2646" b="0" cap="all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36" y="1259946"/>
            <a:ext cx="4349603" cy="3481184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2318" y="624724"/>
            <a:ext cx="4149605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 cap="all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9931" y="1259946"/>
            <a:ext cx="4361992" cy="34718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C165619-6BC0-479C-B9DD-57EF65B8FF67}" type="datetime1">
              <a:rPr lang="en-GB" smtClean="0"/>
              <a:t>24/09/2015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607BC6-A82B-42AC-8609-3602DCDD2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7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2227772-7F1D-44EF-A87B-C545F972E880}" type="datetime1">
              <a:rPr lang="en-GB" smtClean="0"/>
              <a:t>24/09/2015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F8DB4A-538B-4044-B176-D136220D0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71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1BB31F5-A6F1-4E54-B7B1-358AB9105404}" type="datetime1">
              <a:rPr lang="en-GB" smtClean="0"/>
              <a:t>24/09/2015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DC19B2-D187-41CA-AA4B-B0DCD547A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6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3704" y="587975"/>
            <a:ext cx="3528219" cy="1679928"/>
          </a:xfrm>
        </p:spPr>
        <p:txBody>
          <a:bodyPr anchor="b">
            <a:normAutofit/>
          </a:bodyPr>
          <a:lstStyle>
            <a:lvl1pPr algn="l">
              <a:defRPr sz="2205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6" y="587975"/>
            <a:ext cx="4893419" cy="604774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3704" y="2435898"/>
            <a:ext cx="3528219" cy="2305235"/>
          </a:xfrm>
        </p:spPr>
        <p:txBody>
          <a:bodyPr anchor="t"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5080C05-CDE7-4A73-A8AB-8D94D69E3E3E}" type="datetime1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5B9CC-D9C9-4953-AFE6-D0C08F354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07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308" y="1595931"/>
            <a:ext cx="3928244" cy="1259946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40052" y="1007956"/>
            <a:ext cx="3617046" cy="529177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6558" y="3023870"/>
            <a:ext cx="3929308" cy="2295901"/>
          </a:xfrm>
        </p:spPr>
        <p:txBody>
          <a:bodyPr anchor="t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BA41A5-4AC0-4305-B698-933A5C90A549}" type="datetime1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8037" y="6803708"/>
            <a:ext cx="6407022" cy="402483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189B54-45C6-406F-BF7C-CC5B2EBA8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353956" y="4293150"/>
            <a:ext cx="2723506" cy="2930540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037" y="4955787"/>
            <a:ext cx="7226286" cy="16799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7" y="587976"/>
            <a:ext cx="7226286" cy="4153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91330" y="6803711"/>
            <a:ext cx="1323427" cy="4024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fld id="{5DDED4DB-336B-42A3-9901-79975F7B7A63}" type="datetime1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8037" y="6803708"/>
            <a:ext cx="6407022" cy="4024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766" y="6149240"/>
            <a:ext cx="944680" cy="7384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086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fld id="{E886B2AD-E60E-44BF-8B9D-36FCAB30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508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/>
  <p:txStyles>
    <p:titleStyle>
      <a:lvl1pPr algn="l" defTabSz="503972" rtl="0" eaLnBrk="1" latinLnBrk="0" hangingPunct="1">
        <a:spcBef>
          <a:spcPct val="0"/>
        </a:spcBef>
        <a:buNone/>
        <a:defRPr sz="3527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0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8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6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3458540" y="5944552"/>
            <a:ext cx="2635214" cy="402483"/>
          </a:xfrm>
        </p:spPr>
        <p:txBody>
          <a:bodyPr/>
          <a:lstStyle/>
          <a:p>
            <a:pPr lvl="0" algn="ctr"/>
            <a:fld id="{C0285524-B7FC-4F8B-BECD-8B87B90477AC}" type="datetime1">
              <a:rPr lang="en-GB" sz="1400" smtClean="0"/>
              <a:t>24/09/2015</a:t>
            </a:fld>
            <a:endParaRPr lang="en-GB" sz="1400" dirty="0"/>
          </a:p>
        </p:txBody>
      </p:sp>
      <p:sp>
        <p:nvSpPr>
          <p:cNvPr id="2" name="任意多边形 1"/>
          <p:cNvSpPr/>
          <p:nvPr/>
        </p:nvSpPr>
        <p:spPr>
          <a:xfrm>
            <a:off x="1620000" y="864000"/>
            <a:ext cx="7019640" cy="19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5500">
                <a:moveTo>
                  <a:pt x="0" y="5500"/>
                </a:moveTo>
                <a:cubicBezTo>
                  <a:pt x="0" y="3667"/>
                  <a:pt x="0" y="18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833"/>
                  <a:pt x="19500" y="3667"/>
                  <a:pt x="19500" y="5500"/>
                </a:cubicBezTo>
                <a:cubicBezTo>
                  <a:pt x="13000" y="5500"/>
                  <a:pt x="6500" y="5500"/>
                  <a:pt x="0" y="55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8280" y="1044000"/>
            <a:ext cx="5071320" cy="80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800" b="0" i="0" u="none" strike="noStrike" kern="120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Java Secure Coding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57087" y="2016000"/>
            <a:ext cx="3272759" cy="5079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800" b="0" i="0" u="none" strike="noStrike" kern="1200" dirty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For Web Application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57087" y="3820435"/>
            <a:ext cx="2238120" cy="1083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dirty="0">
                <a:ln>
                  <a:noFill/>
                </a:ln>
                <a:latin typeface="Cambria" pitchFamily="18"/>
                <a:ea typeface="SimSun" pitchFamily="2"/>
                <a:cs typeface="Lucida Sans" pitchFamily="2"/>
              </a:rPr>
              <a:t>Presentation by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400" b="0" i="0" u="none" strike="noStrike" kern="1200" dirty="0">
              <a:ln>
                <a:noFill/>
              </a:ln>
              <a:latin typeface="Cambria" pitchFamily="18"/>
              <a:ea typeface="SimSun" pitchFamily="2"/>
              <a:cs typeface="Lucida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dirty="0">
                <a:ln>
                  <a:noFill/>
                </a:ln>
                <a:latin typeface="Cambria" pitchFamily="18"/>
                <a:ea typeface="SimSun" pitchFamily="2"/>
                <a:cs typeface="Lucida Sans" pitchFamily="2"/>
              </a:rPr>
              <a:t>- Yifan </a:t>
            </a:r>
            <a:r>
              <a:rPr lang="en-IN" sz="1800" b="0" i="0" u="none" strike="noStrike" kern="1200" dirty="0" smtClean="0">
                <a:ln>
                  <a:noFill/>
                </a:ln>
                <a:latin typeface="Cambria" pitchFamily="18"/>
                <a:ea typeface="SimSun" pitchFamily="2"/>
                <a:cs typeface="Lucida Sans" pitchFamily="2"/>
              </a:rPr>
              <a:t>Liu</a:t>
            </a:r>
            <a:endParaRPr lang="en-IN" sz="1800" b="0" i="0" u="none" strike="noStrike" kern="1200" dirty="0">
              <a:ln>
                <a:noFill/>
              </a:ln>
              <a:latin typeface="Cambria" pitchFamily="18"/>
              <a:ea typeface="SimSun" pitchFamily="2"/>
              <a:cs typeface="Lucid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0D2826A7-A66B-4B5B-98A9-57641F24BA94}" type="datetime1">
              <a:rPr lang="en-GB" sz="1400" smtClean="0"/>
              <a:t>24/09/2015</a:t>
            </a:fld>
            <a:endParaRPr lang="en-GB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1655999" y="3014077"/>
            <a:ext cx="6139469" cy="33988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r>
              <a:rPr lang="en-IN" sz="2200" b="0" i="0" u="none" strike="noStrike" kern="1200" dirty="0" smtClean="0">
                <a:ln>
                  <a:noFill/>
                </a:ln>
                <a:latin typeface="Cambria" pitchFamily="18"/>
                <a:ea typeface="SimSun" pitchFamily="2"/>
                <a:cs typeface="Lucida Sans" pitchFamily="2"/>
              </a:rPr>
              <a:t>I don’t need a password</a:t>
            </a:r>
            <a:endParaRPr lang="en-IN" sz="2200" dirty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endParaRPr lang="en-IN" sz="2200" dirty="0" smtClean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r>
              <a:rPr lang="en-IN" sz="2200" dirty="0" smtClean="0">
                <a:latin typeface="Cambria" pitchFamily="18"/>
                <a:ea typeface="SimSun" pitchFamily="2"/>
                <a:cs typeface="Lucida Sans" pitchFamily="2"/>
              </a:rPr>
              <a:t>Cookies</a:t>
            </a:r>
            <a:endParaRPr lang="en-IN" sz="2200" dirty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endParaRPr lang="en-IN" sz="2200" dirty="0" smtClean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r>
              <a:rPr lang="en-IN" sz="2200" dirty="0" smtClean="0">
                <a:latin typeface="Cambria" pitchFamily="18"/>
                <a:ea typeface="SimSun" pitchFamily="2"/>
                <a:cs typeface="Lucida Sans" pitchFamily="2"/>
              </a:rPr>
              <a:t>Hey</a:t>
            </a:r>
            <a:r>
              <a:rPr lang="en-IN" sz="2200" dirty="0">
                <a:latin typeface="Cambria" pitchFamily="18"/>
                <a:ea typeface="SimSun" pitchFamily="2"/>
                <a:cs typeface="Lucida Sans" pitchFamily="2"/>
              </a:rPr>
              <a:t>, this is Bob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endParaRPr lang="en-IN" sz="2200" dirty="0" smtClean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r>
              <a:rPr lang="en-IN" sz="2200" dirty="0" smtClean="0">
                <a:latin typeface="Cambria" pitchFamily="18"/>
                <a:ea typeface="SimSun" pitchFamily="2"/>
                <a:cs typeface="Lucida Sans" pitchFamily="2"/>
              </a:rPr>
              <a:t>A important email</a:t>
            </a:r>
            <a:endParaRPr lang="en-IN" sz="2200" dirty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endParaRPr lang="en-IN" sz="2200" dirty="0" smtClean="0">
              <a:latin typeface="Cambria" pitchFamily="18"/>
              <a:ea typeface="SimSun" pitchFamily="2"/>
              <a:cs typeface="Lucida Sans" pitchFamily="2"/>
            </a:endParaRPr>
          </a:p>
          <a:p>
            <a:pPr marL="342900" indent="-342900" hangingPunct="0">
              <a:buFont typeface="Wingdings" panose="05000000000000000000" pitchFamily="2" charset="2"/>
              <a:buChar char="Ø"/>
              <a:defRPr sz="2200"/>
            </a:pPr>
            <a:r>
              <a:rPr lang="en-IN" sz="2200" dirty="0" smtClean="0">
                <a:latin typeface="Cambria" pitchFamily="18"/>
                <a:ea typeface="SimSun" pitchFamily="2"/>
                <a:cs typeface="Lucida Sans" pitchFamily="2"/>
              </a:rPr>
              <a:t>Real </a:t>
            </a:r>
            <a:r>
              <a:rPr lang="en-IN" sz="2200" dirty="0">
                <a:latin typeface="Cambria" pitchFamily="18"/>
                <a:ea typeface="SimSun" pitchFamily="2"/>
                <a:cs typeface="Lucida Sans" pitchFamily="2"/>
              </a:rPr>
              <a:t>world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endParaRPr lang="en-IN" sz="2200" b="0" i="0" u="none" strike="noStrike" kern="1200" dirty="0" smtClean="0">
              <a:ln>
                <a:noFill/>
              </a:ln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56170" y="4514754"/>
            <a:ext cx="360" cy="433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655999" y="432000"/>
            <a:ext cx="7019640" cy="19064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4300">
                <a:moveTo>
                  <a:pt x="0" y="4300"/>
                </a:moveTo>
                <a:cubicBezTo>
                  <a:pt x="0" y="2867"/>
                  <a:pt x="0" y="14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433"/>
                  <a:pt x="19500" y="2867"/>
                  <a:pt x="19500" y="4300"/>
                </a:cubicBezTo>
                <a:cubicBezTo>
                  <a:pt x="13000" y="4300"/>
                  <a:pt x="6500" y="4300"/>
                  <a:pt x="0" y="43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dirty="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rPr>
              <a:t>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028251" y="906564"/>
            <a:ext cx="2667269" cy="8125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800" b="0" i="0" u="none" strike="noStrike" kern="1200" dirty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620000" y="585560"/>
            <a:ext cx="7019640" cy="19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5500">
                <a:moveTo>
                  <a:pt x="0" y="5500"/>
                </a:moveTo>
                <a:cubicBezTo>
                  <a:pt x="0" y="3667"/>
                  <a:pt x="0" y="18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833"/>
                  <a:pt x="19500" y="3667"/>
                  <a:pt x="19500" y="5500"/>
                </a:cubicBezTo>
                <a:cubicBezTo>
                  <a:pt x="13000" y="5500"/>
                  <a:pt x="6500" y="5500"/>
                  <a:pt x="0" y="55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80139" y="1043666"/>
            <a:ext cx="6399165" cy="8125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I don’t need a password</a:t>
            </a:r>
            <a:endParaRPr lang="en-IN" sz="4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7494FFFA-40F1-4529-AC2E-CD6341706B16}" type="datetime1">
              <a:rPr lang="en-GB" sz="1400" smtClean="0"/>
              <a:t>24/09/2015</a:t>
            </a:fld>
            <a:endParaRPr lang="en-GB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1620000" y="3473137"/>
            <a:ext cx="4746790" cy="135372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SQL Injection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endParaRPr lang="en-IN" sz="2800" dirty="0"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  <a:p>
            <a:pPr marL="457200" lvl="0" indent="-457200" hangingPunct="0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Do </a:t>
            </a:r>
            <a:r>
              <a:rPr lang="en-IN" sz="2800" dirty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not </a:t>
            </a: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concatenate Strings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20000" y="585560"/>
            <a:ext cx="7019640" cy="19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5500">
                <a:moveTo>
                  <a:pt x="0" y="5500"/>
                </a:moveTo>
                <a:cubicBezTo>
                  <a:pt x="0" y="3667"/>
                  <a:pt x="0" y="18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833"/>
                  <a:pt x="19500" y="3667"/>
                  <a:pt x="19500" y="5500"/>
                </a:cubicBezTo>
                <a:cubicBezTo>
                  <a:pt x="13000" y="5500"/>
                  <a:pt x="6500" y="5500"/>
                  <a:pt x="0" y="55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11922" y="1169104"/>
            <a:ext cx="2239950" cy="8125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IN" sz="4800" dirty="0">
                <a:latin typeface="Cambria" pitchFamily="18"/>
                <a:ea typeface="SimSun" pitchFamily="2"/>
                <a:cs typeface="Lucida Sans" pitchFamily="2"/>
              </a:rPr>
              <a:t>Cookies</a:t>
            </a:r>
            <a:endParaRPr lang="en-IN" sz="4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20000" y="3640476"/>
            <a:ext cx="3600771" cy="135372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Cross Site Scripting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Not only cookies</a:t>
            </a: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23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7494FFFA-40F1-4529-AC2E-CD6341706B16}" type="datetime1">
              <a:rPr lang="en-GB" sz="1400" smtClean="0"/>
              <a:t>24/09/2015</a:t>
            </a:fld>
            <a:endParaRPr lang="en-GB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445760" y="360707"/>
            <a:ext cx="7019640" cy="19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5500">
                <a:moveTo>
                  <a:pt x="0" y="5500"/>
                </a:moveTo>
                <a:cubicBezTo>
                  <a:pt x="0" y="3667"/>
                  <a:pt x="0" y="18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833"/>
                  <a:pt x="19500" y="3667"/>
                  <a:pt x="19500" y="5500"/>
                </a:cubicBezTo>
                <a:cubicBezTo>
                  <a:pt x="13000" y="5500"/>
                  <a:pt x="6500" y="5500"/>
                  <a:pt x="0" y="55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0824" y="944251"/>
            <a:ext cx="4149511" cy="8125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>
              <a:defRPr sz="2200"/>
            </a:pPr>
            <a:r>
              <a:rPr lang="en-IN" sz="4800" dirty="0" smtClean="0">
                <a:latin typeface="Cambria" pitchFamily="18"/>
                <a:ea typeface="SimSun" pitchFamily="2"/>
                <a:cs typeface="Lucida Sans" pitchFamily="2"/>
              </a:rPr>
              <a:t>Hey, this is Bob</a:t>
            </a:r>
            <a:endParaRPr lang="en-IN" sz="4800" dirty="0"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5760" y="3616910"/>
            <a:ext cx="4089494" cy="135372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Men in the middle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You’re actually using it</a:t>
            </a: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7494FFFA-40F1-4529-AC2E-CD6341706B16}" type="datetime1">
              <a:rPr lang="en-GB" sz="1400" smtClean="0"/>
              <a:t>24/09/2015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221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445760" y="360707"/>
            <a:ext cx="7019640" cy="19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5500">
                <a:moveTo>
                  <a:pt x="0" y="5500"/>
                </a:moveTo>
                <a:cubicBezTo>
                  <a:pt x="0" y="3667"/>
                  <a:pt x="0" y="18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833"/>
                  <a:pt x="19500" y="3667"/>
                  <a:pt x="19500" y="5500"/>
                </a:cubicBezTo>
                <a:cubicBezTo>
                  <a:pt x="13000" y="5500"/>
                  <a:pt x="6500" y="5500"/>
                  <a:pt x="0" y="55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74492" y="944251"/>
            <a:ext cx="4954988" cy="8125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>
              <a:defRPr sz="2200"/>
            </a:pPr>
            <a:r>
              <a:rPr lang="en-IN" sz="4800" dirty="0" smtClean="0">
                <a:latin typeface="Cambria" pitchFamily="18"/>
                <a:ea typeface="SimSun" pitchFamily="2"/>
                <a:cs typeface="Lucida Sans" pitchFamily="2"/>
              </a:rPr>
              <a:t>A important email</a:t>
            </a:r>
            <a:endParaRPr lang="en-IN" sz="4800" dirty="0"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45760" y="3242156"/>
            <a:ext cx="2891535" cy="1353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Phishing BIF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We can fix it</a:t>
            </a: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7494FFFA-40F1-4529-AC2E-CD6341706B16}" type="datetime1">
              <a:rPr lang="en-GB" sz="1400" smtClean="0"/>
              <a:t>24/09/2015</a:t>
            </a:fld>
            <a:endParaRPr lang="en-GB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445760" y="360707"/>
            <a:ext cx="7019640" cy="19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00" h="5500">
                <a:moveTo>
                  <a:pt x="0" y="5500"/>
                </a:moveTo>
                <a:cubicBezTo>
                  <a:pt x="0" y="3667"/>
                  <a:pt x="0" y="1833"/>
                  <a:pt x="0" y="0"/>
                </a:cubicBezTo>
                <a:cubicBezTo>
                  <a:pt x="6500" y="0"/>
                  <a:pt x="13000" y="0"/>
                  <a:pt x="19500" y="0"/>
                </a:cubicBezTo>
                <a:cubicBezTo>
                  <a:pt x="19500" y="1833"/>
                  <a:pt x="19500" y="3667"/>
                  <a:pt x="19500" y="5500"/>
                </a:cubicBezTo>
                <a:cubicBezTo>
                  <a:pt x="13000" y="5500"/>
                  <a:pt x="6500" y="5500"/>
                  <a:pt x="0" y="5500"/>
                </a:cubicBezTo>
                <a:close/>
              </a:path>
            </a:pathLst>
          </a:custGeom>
          <a:solidFill>
            <a:srgbClr val="004586"/>
          </a:solidFill>
          <a:ln w="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/>
            </a:outerShdw>
          </a:effectLst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49506" y="944251"/>
            <a:ext cx="3012148" cy="8125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>
              <a:defRPr sz="2200"/>
            </a:pPr>
            <a:r>
              <a:rPr lang="en-IN" sz="4800" dirty="0" smtClean="0">
                <a:latin typeface="Cambria" pitchFamily="18"/>
                <a:ea typeface="SimSun" pitchFamily="2"/>
                <a:cs typeface="Lucida Sans" pitchFamily="2"/>
              </a:rPr>
              <a:t>Real world</a:t>
            </a:r>
            <a:endParaRPr lang="en-IN" sz="4800" dirty="0"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5760" y="3155522"/>
            <a:ext cx="5154914" cy="380151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Bank Of IRL project</a:t>
            </a:r>
          </a:p>
          <a:p>
            <a:pPr marL="914400" lvl="1" indent="-4572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Download XML as a dealer</a:t>
            </a:r>
          </a:p>
          <a:p>
            <a:pPr marL="914400" lvl="1" indent="-4572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Log plain text password</a:t>
            </a:r>
          </a:p>
          <a:p>
            <a:pPr marL="457200" marR="0" lvl="0" indent="-45720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</a:pPr>
            <a:r>
              <a:rPr lang="en-IN" sz="2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Personal accounts</a:t>
            </a:r>
          </a:p>
          <a:p>
            <a:pPr marL="914400" lvl="1" indent="-4572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Weak passwords</a:t>
            </a:r>
          </a:p>
          <a:p>
            <a:pPr marL="914400" lvl="1" indent="-4572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SimSun" pitchFamily="2"/>
                <a:cs typeface="Lucida Sans" pitchFamily="2"/>
              </a:rPr>
              <a:t>Phishing emails</a:t>
            </a:r>
            <a:endParaRPr lang="en-IN" sz="2800" b="0" i="0" u="none" strike="noStrike" kern="1200" dirty="0">
              <a:ln>
                <a:noFill/>
              </a:ln>
              <a:solidFill>
                <a:srgbClr val="FFFFFF"/>
              </a:solidFill>
              <a:latin typeface="Cambria" pitchFamily="18"/>
              <a:ea typeface="SimSun" pitchFamily="2"/>
              <a:cs typeface="Lucida Sans" pitchFamily="2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7629480" y="7088525"/>
            <a:ext cx="2334469" cy="286636"/>
          </a:xfrm>
        </p:spPr>
        <p:txBody>
          <a:bodyPr/>
          <a:lstStyle/>
          <a:p>
            <a:pPr lvl="0" algn="ctr"/>
            <a:fld id="{7494FFFA-40F1-4529-AC2E-CD6341706B16}" type="datetime1">
              <a:rPr lang="en-GB" sz="1400" smtClean="0"/>
              <a:t>24/09/2015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66024286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234</TotalTime>
  <Words>240</Words>
  <Application>Microsoft Office PowerPoint</Application>
  <PresentationFormat>自定义</PresentationFormat>
  <Paragraphs>71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 Unicode MS</vt:lpstr>
      <vt:lpstr>Lucida Sans</vt:lpstr>
      <vt:lpstr>SimSun</vt:lpstr>
      <vt:lpstr>幼圆</vt:lpstr>
      <vt:lpstr>Arial</vt:lpstr>
      <vt:lpstr>Calibri</vt:lpstr>
      <vt:lpstr>Cambria</vt:lpstr>
      <vt:lpstr>Century Gothic</vt:lpstr>
      <vt:lpstr>Tahoma</vt:lpstr>
      <vt:lpstr>Times New Roman</vt:lpstr>
      <vt:lpstr>Wingdings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Presentation</dc:title>
  <dc:subject>Professional Presentation</dc:subject>
  <dc:creator>yifan liu</dc:creator>
  <cp:keywords>Office,Professional,Presentation</cp:keywords>
  <dc:description>This is a template for professional presentation. I used this for my master's degree end of the semester presentation</dc:description>
  <cp:lastModifiedBy>yifan liu</cp:lastModifiedBy>
  <cp:revision>37</cp:revision>
  <dcterms:created xsi:type="dcterms:W3CDTF">2015-09-21T22:45:12Z</dcterms:created>
  <dcterms:modified xsi:type="dcterms:W3CDTF">2015-09-24T21:34:45Z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