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  <p:sldId id="262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94" autoAdjust="0"/>
  </p:normalViewPr>
  <p:slideViewPr>
    <p:cSldViewPr snapToGrid="0">
      <p:cViewPr varScale="1">
        <p:scale>
          <a:sx n="57" d="100"/>
          <a:sy n="57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BA0CF08-AD64-4331-987C-D31B493CFD12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511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75D5492-8BFF-44FE-8BB3-B6856B9EDE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CCF4C5-F9B3-4E01-9979-CB681A8B8F69}" type="slidenum">
              <a:t>1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IN" dirty="0" smtClean="0"/>
              <a:t>Security</a:t>
            </a:r>
            <a:r>
              <a:rPr lang="en-IN" baseline="0" dirty="0" smtClean="0"/>
              <a:t> is a very big topic</a:t>
            </a:r>
          </a:p>
          <a:p>
            <a:r>
              <a:rPr lang="en-IN" baseline="0" dirty="0" smtClean="0"/>
              <a:t>Today we are going to focus on web applications only</a:t>
            </a:r>
          </a:p>
          <a:p>
            <a:r>
              <a:rPr lang="en-IN" baseline="0" dirty="0" smtClean="0"/>
              <a:t>I’ll show you a few attacks and how to defence them by couple of demos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1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SHA-1 not safe</a:t>
            </a:r>
            <a:r>
              <a:rPr lang="en-GB" baseline="0" dirty="0" smtClean="0"/>
              <a:t> any more, must be changed!!!</a:t>
            </a:r>
          </a:p>
          <a:p>
            <a:r>
              <a:rPr lang="en-GB" baseline="0" dirty="0" smtClean="0"/>
              <a:t>In CALMS, some </a:t>
            </a:r>
            <a:r>
              <a:rPr lang="en-GB" baseline="0" dirty="0" err="1" smtClean="0"/>
              <a:t>ajax</a:t>
            </a:r>
            <a:r>
              <a:rPr lang="en-GB" baseline="0" dirty="0" smtClean="0"/>
              <a:t> handler lack of authentication,  e.g. xml downloading</a:t>
            </a:r>
          </a:p>
          <a:p>
            <a:r>
              <a:rPr lang="en-GB" baseline="0" dirty="0" smtClean="0"/>
              <a:t>Must add 2</a:t>
            </a:r>
            <a:r>
              <a:rPr lang="en-GB" baseline="30000" dirty="0" smtClean="0"/>
              <a:t>nd</a:t>
            </a:r>
            <a:r>
              <a:rPr lang="en-GB" baseline="0" dirty="0" smtClean="0"/>
              <a:t> factor when logging on</a:t>
            </a:r>
          </a:p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2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9D48EE-D466-4788-857C-E3DF83D5FECB}" type="slidenum">
              <a:t>2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C70172-E0A5-4EFF-AD51-311B4BB0C1B2}" type="slidenum">
              <a:t>3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 or ’a’ = ‘a</a:t>
            </a:r>
          </a:p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’;insert into</a:t>
            </a:r>
            <a:r>
              <a:rPr lang="en-IN" baseline="0" dirty="0" smtClean="0"/>
              <a:t> </a:t>
            </a:r>
            <a:r>
              <a:rPr lang="en-IN" baseline="0" dirty="0" err="1" smtClean="0"/>
              <a:t>tblUser</a:t>
            </a:r>
            <a:r>
              <a:rPr lang="en-IN" baseline="0" dirty="0" smtClean="0"/>
              <a:t> values(‘hacker’, ‘123’);select * from </a:t>
            </a:r>
            <a:r>
              <a:rPr lang="en-IN" baseline="0" dirty="0" err="1" smtClean="0"/>
              <a:t>tblUser</a:t>
            </a:r>
            <a:r>
              <a:rPr lang="en-IN" baseline="0" dirty="0" smtClean="0"/>
              <a:t> where Password = ‘</a:t>
            </a:r>
            <a:r>
              <a:rPr lang="en-IN" baseline="0" dirty="0" err="1" smtClean="0"/>
              <a:t>abc</a:t>
            </a:r>
            <a:r>
              <a:rPr lang="en-IN" baseline="0" smtClean="0"/>
              <a:t>’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587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D79CFD-E5CE-435B-A4C0-2444EDAA5C73}" type="slidenum">
              <a:t>4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IN" dirty="0" smtClean="0"/>
              <a:t>Without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XssFilter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baseline="0" dirty="0" smtClean="0"/>
              <a:t>&lt;script&gt;alert(‘hi’);&lt;/script&gt;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&lt;script&gt;console.info(</a:t>
            </a:r>
            <a:r>
              <a:rPr lang="en-IN" baseline="0" dirty="0" err="1" smtClean="0"/>
              <a:t>document.cookie</a:t>
            </a:r>
            <a:r>
              <a:rPr lang="en-IN" baseline="0" dirty="0" smtClean="0"/>
              <a:t>);&lt;/script&gt;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&lt;h2&gt;title&lt;/h2&gt;</a:t>
            </a:r>
          </a:p>
          <a:p>
            <a:pPr marL="0" indent="0">
              <a:buNone/>
            </a:pPr>
            <a:r>
              <a:rPr lang="en-IN" baseline="0" dirty="0" smtClean="0"/>
              <a:t>4. Log on as another user</a:t>
            </a:r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Enable </a:t>
            </a:r>
            <a:r>
              <a:rPr lang="en-IN" baseline="0" dirty="0" err="1" smtClean="0"/>
              <a:t>XssFilter</a:t>
            </a: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Try the above step again</a:t>
            </a:r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Introduce input validation in CALMS: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2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There are few different</a:t>
            </a:r>
            <a:r>
              <a:rPr lang="en-GB" baseline="0" dirty="0" smtClean="0"/>
              <a:t> ways to do man in the middle: sniffing, acting as a proxy(D-F key exchange, SSL striping), phishing(show it later)</a:t>
            </a: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/>
              <a:t>Explain Alice</a:t>
            </a:r>
            <a:r>
              <a:rPr lang="en-GB" baseline="0" dirty="0" smtClean="0"/>
              <a:t> and Bob’s certificate exchange in a secure conversation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Put a man, Eve, in the middle pretending Bob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Use a https site to show that Fiddler2 is actually a man in the middle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To protect this vulnerability, we need exchange 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Want to know more? Come to the training session on 20th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4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b="0" i="0" u="none" strike="noStrike" kern="1200" dirty="0" smtClean="0">
                <a:ln>
                  <a:noFill/>
                </a:ln>
                <a:effectLst/>
                <a:latin typeface="Arial" pitchFamily="18"/>
                <a:ea typeface="SimSun" pitchFamily="2"/>
              </a:rPr>
              <a:t>symmetric encryption</a:t>
            </a:r>
            <a:r>
              <a:rPr lang="en-GB" sz="2000" b="0" i="0" u="none" strike="noStrike" kern="1200" baseline="0" dirty="0" smtClean="0">
                <a:ln>
                  <a:noFill/>
                </a:ln>
                <a:effectLst/>
                <a:latin typeface="Arial" pitchFamily="18"/>
                <a:ea typeface="SimSun" pitchFamily="2"/>
              </a:rPr>
              <a:t> have to send the key out, which is extremely insecure</a:t>
            </a:r>
          </a:p>
          <a:p>
            <a:pPr marL="457200" indent="-457200">
              <a:buAutoNum type="arabicPeriod"/>
            </a:pPr>
            <a:endParaRPr lang="en-GB" sz="2000" b="0" i="0" u="none" strike="noStrike" kern="1200" baseline="0" dirty="0" smtClean="0">
              <a:ln>
                <a:noFill/>
              </a:ln>
              <a:effectLst/>
              <a:latin typeface="Arial" pitchFamily="18"/>
              <a:ea typeface="SimSun" pitchFamily="2"/>
            </a:endParaRPr>
          </a:p>
          <a:p>
            <a:r>
              <a:rPr lang="en-GB" sz="2000" b="0" i="0" u="none" strike="noStrike" kern="1200" baseline="0" dirty="0" smtClean="0">
                <a:ln>
                  <a:noFill/>
                </a:ln>
                <a:effectLst/>
                <a:latin typeface="Arial" pitchFamily="18"/>
                <a:ea typeface="SimSun" pitchFamily="2"/>
              </a:rPr>
              <a:t>asymmetric encryption using key exchange protocol to void exposing encrypt key on the internet, a lot more secure</a:t>
            </a:r>
          </a:p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9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i="0" u="none" strike="noStrike" kern="1200" baseline="0" dirty="0" smtClean="0">
                <a:ln>
                  <a:noFill/>
                </a:ln>
                <a:effectLst/>
                <a:latin typeface="Arial" pitchFamily="18"/>
                <a:ea typeface="SimSun" pitchFamily="2"/>
              </a:rPr>
              <a:t>D-H key is not secure enough because it lacks of authentication</a:t>
            </a:r>
          </a:p>
          <a:p>
            <a:r>
              <a:rPr lang="en-GB" dirty="0" smtClean="0"/>
              <a:t>The</a:t>
            </a:r>
            <a:r>
              <a:rPr lang="en-GB" baseline="0" dirty="0" smtClean="0"/>
              <a:t> attacker can generate k1 and k2 against Alice and Bob</a:t>
            </a:r>
            <a:endParaRPr lang="en-GB" dirty="0" smtClean="0"/>
          </a:p>
          <a:p>
            <a:r>
              <a:rPr lang="en-GB" dirty="0" smtClean="0"/>
              <a:t>That’s why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7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3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F34DD0-CAE3-4A13-BD72-94C7B0561B70}" type="slidenum">
              <a:t>9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Show the step of</a:t>
            </a:r>
            <a:r>
              <a:rPr lang="en-IN" baseline="0" dirty="0" smtClean="0"/>
              <a:t> phishing a victim to visit my fake site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Ask how to resolve it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Suggest to use 2-factor authentication (OTP or other </a:t>
            </a:r>
            <a:r>
              <a:rPr lang="en-IN" baseline="0" smtClean="0"/>
              <a:t>2</a:t>
            </a:r>
            <a:r>
              <a:rPr lang="en-IN" baseline="30000" smtClean="0"/>
              <a:t>nd</a:t>
            </a:r>
            <a:r>
              <a:rPr lang="en-IN" baseline="0" smtClean="0"/>
              <a:t> factors)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61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F1F1D7-4349-4B58-8B6D-85F1EEE59577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15819-F484-40DB-9897-74BE26451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ED5710-69E9-4225-8EA2-9590F6C71A1E}" type="datetime1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4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002638-F4CA-451B-9F2C-0D8298E85E5A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9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F04DC2-A776-409D-A225-5E4DB9B35D3E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24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20FEE59-AAEB-4952-B524-CA8B82E76033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8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FA245-FBB4-45CE-9CDE-0558C572CA1D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24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CB100FC-43A9-4085-9F72-384723C889D1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B653C1-F15A-42C8-8B84-7D15BBED0E9B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704874-8DBE-4490-9B71-9FA71F74D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9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2C5A4F-ACCF-44AB-B4F4-96F9328AA05A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787A9-2136-4DD3-8152-46D782DB5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74847D-BD8F-4BFC-BB47-C51D12543F2E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7E253-85DF-47E0-95AE-251142738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02532B-378D-4E5B-BEE5-AF3672FB55D7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72238-304B-4500-9E4B-E1293892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F5F050-9E28-4BCF-8D01-F7AC832202C0}" type="datetime1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7CD94-2D87-44A3-9CE3-0B48E1F01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165619-6BC0-479C-B9DD-57EF65B8FF67}" type="datetime1">
              <a:rPr lang="en-GB" smtClean="0"/>
              <a:t>28/09/2015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07BC6-A82B-42AC-8609-3602DCDD2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227772-7F1D-44EF-A87B-C545F972E880}" type="datetime1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F8DB4A-538B-4044-B176-D136220D0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BB31F5-A6F1-4E54-B7B1-358AB9105404}" type="datetime1">
              <a:rPr lang="en-GB" smtClean="0"/>
              <a:t>28/09/2015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DC19B2-D187-41CA-AA4B-B0DCD547A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5080C05-CDE7-4A73-A8AB-8D94D69E3E3E}" type="datetime1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5B9CC-D9C9-4953-AFE6-D0C08F35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BA41A5-4AC0-4305-B698-933A5C90A549}" type="datetime1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189B54-45C6-406F-BF7C-CC5B2EBA8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5DDED4DB-336B-42A3-9901-79975F7B7A63}" type="datetime1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08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/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3458540" y="5944552"/>
            <a:ext cx="2635214" cy="402483"/>
          </a:xfrm>
        </p:spPr>
        <p:txBody>
          <a:bodyPr/>
          <a:lstStyle/>
          <a:p>
            <a:pPr lvl="0" algn="ctr"/>
            <a:fld id="{C0285524-B7FC-4F8B-BECD-8B87B90477AC}" type="datetime1">
              <a:rPr lang="en-GB" sz="1400" smtClean="0"/>
              <a:t>28/09/2015</a:t>
            </a:fld>
            <a:endParaRPr lang="en-GB" sz="1400" dirty="0"/>
          </a:p>
        </p:txBody>
      </p:sp>
      <p:sp>
        <p:nvSpPr>
          <p:cNvPr id="2" name="任意多边形 1"/>
          <p:cNvSpPr/>
          <p:nvPr/>
        </p:nvSpPr>
        <p:spPr>
          <a:xfrm>
            <a:off x="1620000" y="86400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8280" y="1044000"/>
            <a:ext cx="5071320" cy="8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Java Secure Coding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4182" y="2014065"/>
            <a:ext cx="3459515" cy="5118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For Web </a:t>
            </a: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Applications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087" y="3820435"/>
            <a:ext cx="2238120" cy="1083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Presentation by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- Yifan </a:t>
            </a:r>
            <a:r>
              <a:rPr lang="en-IN" sz="18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Liu</a:t>
            </a:r>
            <a:endParaRPr lang="en-IN" sz="18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4572" y="944251"/>
            <a:ext cx="4214721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The Real World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155522"/>
            <a:ext cx="5154914" cy="32481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Bank Of IRL project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Download XML as a dealer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Log plain text password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Weak/Static </a:t>
            </a: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passwords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emails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0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0D2826A7-A66B-4B5B-98A9-57641F24BA94}" type="datetime1">
              <a:rPr lang="en-GB" sz="1400" smtClean="0"/>
              <a:t>28/09/2015</a:t>
            </a:fld>
            <a:endParaRPr lang="en-GB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655999" y="3014077"/>
            <a:ext cx="6139469" cy="33988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Hey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, this is Bob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An Important Email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The Real 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world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en-IN" sz="2200" b="0" i="0" u="none" strike="noStrike" kern="1200" dirty="0" smtClean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6170" y="4514754"/>
            <a:ext cx="360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655999" y="432000"/>
            <a:ext cx="7019640" cy="1906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4300">
                <a:moveTo>
                  <a:pt x="0" y="4300"/>
                </a:moveTo>
                <a:cubicBezTo>
                  <a:pt x="0" y="2867"/>
                  <a:pt x="0" y="14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433"/>
                  <a:pt x="19500" y="2867"/>
                  <a:pt x="19500" y="4300"/>
                </a:cubicBezTo>
                <a:cubicBezTo>
                  <a:pt x="13000" y="4300"/>
                  <a:pt x="6500" y="4300"/>
                  <a:pt x="0" y="43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32184" y="978957"/>
            <a:ext cx="2667269" cy="8125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0139" y="1043666"/>
            <a:ext cx="6399165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20000" y="3473137"/>
            <a:ext cx="4746790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SQL Injection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dirty="0"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 </a:t>
            </a:r>
            <a:r>
              <a:rPr lang="en-IN" sz="2800" dirty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</a:t>
            </a: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concatenate Strings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11922" y="1169104"/>
            <a:ext cx="2239950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IN" sz="4800" dirty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0000" y="3640476"/>
            <a:ext cx="3600771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Cross Site Scripting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only cookies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0824" y="944251"/>
            <a:ext cx="4149511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Hey, this is Bob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616910"/>
            <a:ext cx="4089494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Men in the middle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You’re actually using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221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787983"/>
            <a:ext cx="9067800" cy="63005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76929" y="141652"/>
            <a:ext cx="66848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 Key Exchange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876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2" y="954441"/>
            <a:ext cx="7517460" cy="5650793"/>
          </a:xfrm>
          <a:prstGeom prst="rect">
            <a:avLst/>
          </a:prstGeom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  <p:sp>
        <p:nvSpPr>
          <p:cNvPr id="5" name="矩形 4"/>
          <p:cNvSpPr/>
          <p:nvPr/>
        </p:nvSpPr>
        <p:spPr>
          <a:xfrm>
            <a:off x="1776929" y="141652"/>
            <a:ext cx="66848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28210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352791"/>
            <a:ext cx="8543330" cy="5078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8983" y="372006"/>
            <a:ext cx="19816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smtClean="0"/>
              <a:t> </a:t>
            </a:r>
            <a:r>
              <a:rPr lang="en-GB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 Strip</a:t>
            </a:r>
            <a:endParaRPr lang="en-GB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1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0494" y="927318"/>
            <a:ext cx="5380938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An Important </a:t>
            </a:r>
            <a:r>
              <a:rPr lang="en-IN" sz="4800" dirty="0">
                <a:latin typeface="Cambria" pitchFamily="18"/>
                <a:ea typeface="SimSun" pitchFamily="2"/>
                <a:cs typeface="Lucida Sans" pitchFamily="2"/>
              </a:rPr>
              <a:t>E</a:t>
            </a: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mail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5760" y="3242156"/>
            <a:ext cx="4421640" cy="1353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BIF’s dealers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 can fix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28/09/2015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390</Words>
  <Application>Microsoft Office PowerPoint</Application>
  <PresentationFormat>自定义</PresentationFormat>
  <Paragraphs>93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 Unicode MS</vt:lpstr>
      <vt:lpstr>Lucida Sans</vt:lpstr>
      <vt:lpstr>SimSun</vt:lpstr>
      <vt:lpstr>幼圆</vt:lpstr>
      <vt:lpstr>Arial</vt:lpstr>
      <vt:lpstr>Calibri</vt:lpstr>
      <vt:lpstr>Cambria</vt:lpstr>
      <vt:lpstr>Century Gothic</vt:lpstr>
      <vt:lpstr>Tahoma</vt:lpstr>
      <vt:lpstr>Times New Roman</vt:lpstr>
      <vt:lpstr>Wingdings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Presentation</dc:title>
  <dc:subject>Professional Presentation</dc:subject>
  <dc:creator>yifan liu</dc:creator>
  <cp:keywords>Office,Professional,Presentation</cp:keywords>
  <dc:description>This is a template for professional presentation. I used this for my master's degree end of the semester presentation</dc:description>
  <cp:lastModifiedBy>yifan liu</cp:lastModifiedBy>
  <cp:revision>68</cp:revision>
  <dcterms:created xsi:type="dcterms:W3CDTF">2015-09-21T22:45:12Z</dcterms:created>
  <dcterms:modified xsi:type="dcterms:W3CDTF">2015-09-28T20:51:08Z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