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82" r:id="rId4"/>
    <p:sldId id="259" r:id="rId5"/>
    <p:sldId id="261" r:id="rId6"/>
    <p:sldId id="283" r:id="rId7"/>
    <p:sldId id="260" r:id="rId8"/>
    <p:sldId id="263" r:id="rId9"/>
    <p:sldId id="285" r:id="rId10"/>
    <p:sldId id="287" r:id="rId11"/>
    <p:sldId id="286" r:id="rId12"/>
    <p:sldId id="289" r:id="rId13"/>
    <p:sldId id="290" r:id="rId14"/>
    <p:sldId id="284" r:id="rId15"/>
    <p:sldId id="292" r:id="rId16"/>
    <p:sldId id="291" r:id="rId17"/>
    <p:sldId id="264" r:id="rId18"/>
    <p:sldId id="295" r:id="rId19"/>
    <p:sldId id="294" r:id="rId20"/>
    <p:sldId id="297" r:id="rId21"/>
    <p:sldId id="298" r:id="rId22"/>
    <p:sldId id="299" r:id="rId23"/>
    <p:sldId id="288" r:id="rId24"/>
    <p:sldId id="300" r:id="rId2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091418-A8D3-466B-915B-DE762A13E705}">
  <a:tblStyle styleId="{24091418-A8D3-466B-915B-DE762A13E7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0" autoAdjust="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22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6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4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19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53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5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56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94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009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21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2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6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0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ihaoo/telebot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i-hao-le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yihao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Telegram Bot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47964" y="24112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Yi Hao;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3"/>
              </a:rPr>
              <a:t>https://github.com/lyihaoo/telebot-workshop</a:t>
            </a:r>
            <a:r>
              <a:rPr lang="en" dirty="0"/>
              <a:t> 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Telebot_Workshop.html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 err="1">
                <a:solidFill>
                  <a:schemeClr val="bg2"/>
                </a:solidFill>
              </a:rPr>
              <a:t>BotFather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&lt;Telegram Bot Creator&gt;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bot_father.html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98A1C-42E9-47B8-B41A-9491BDE2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40" y="1380689"/>
            <a:ext cx="2382122" cy="23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7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the </a:t>
            </a:r>
            <a:r>
              <a:rPr lang="en" dirty="0">
                <a:solidFill>
                  <a:schemeClr val="accent2"/>
                </a:solidFill>
              </a:rPr>
              <a:t>‘Bot’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Chat with @BotFather on Telegram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 /newbot command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Enter Name of the Bot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Enter Username of the Bot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bot_father.html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8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accent1"/>
                </a:solidFill>
              </a:rPr>
              <a:t>Notification Bot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&lt;Bot that notifies, literally&gt;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notification_bot.html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5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05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tx2"/>
                </a:solidFill>
              </a:rPr>
              <a:t>Chat vs Notification Bot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&lt;Same same but different&gt;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chat_vs_noti_bot.html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Chat Bot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64773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 Bot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3127806" y="1375350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chat_vs_noti_bot.html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3034798" y="1322083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96615-ABF0-4652-91EC-BFF4970D1293}"/>
              </a:ext>
            </a:extLst>
          </p:cNvPr>
          <p:cNvGrpSpPr/>
          <p:nvPr/>
        </p:nvGrpSpPr>
        <p:grpSpPr>
          <a:xfrm>
            <a:off x="5099192" y="1315710"/>
            <a:ext cx="506092" cy="426611"/>
            <a:chOff x="5099192" y="1315710"/>
            <a:chExt cx="506092" cy="426611"/>
          </a:xfrm>
        </p:grpSpPr>
        <p:grpSp>
          <p:nvGrpSpPr>
            <p:cNvPr id="47" name="Google Shape;2875;p50">
              <a:extLst>
                <a:ext uri="{FF2B5EF4-FFF2-40B4-BE49-F238E27FC236}">
                  <a16:creationId xmlns:a16="http://schemas.microsoft.com/office/drawing/2014/main" id="{E9D3A86A-860C-4E14-A52D-32D94B9CAE1E}"/>
                </a:ext>
              </a:extLst>
            </p:cNvPr>
            <p:cNvGrpSpPr/>
            <p:nvPr/>
          </p:nvGrpSpPr>
          <p:grpSpPr>
            <a:xfrm>
              <a:off x="5253225" y="1352520"/>
              <a:ext cx="215157" cy="365738"/>
              <a:chOff x="7382238" y="3252975"/>
              <a:chExt cx="364550" cy="621475"/>
            </a:xfrm>
          </p:grpSpPr>
          <p:sp>
            <p:nvSpPr>
              <p:cNvPr id="48" name="Google Shape;2876;p50">
                <a:extLst>
                  <a:ext uri="{FF2B5EF4-FFF2-40B4-BE49-F238E27FC236}">
                    <a16:creationId xmlns:a16="http://schemas.microsoft.com/office/drawing/2014/main" id="{7314A206-1E47-4AB9-9D33-1A6A40EE76AB}"/>
                  </a:ext>
                </a:extLst>
              </p:cNvPr>
              <p:cNvSpPr/>
              <p:nvPr/>
            </p:nvSpPr>
            <p:spPr>
              <a:xfrm>
                <a:off x="7394563" y="3757825"/>
                <a:ext cx="33990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4191" extrusionOk="0">
                    <a:moveTo>
                      <a:pt x="0" y="0"/>
                    </a:moveTo>
                    <a:lnTo>
                      <a:pt x="0" y="3205"/>
                    </a:lnTo>
                    <a:cubicBezTo>
                      <a:pt x="0" y="3755"/>
                      <a:pt x="436" y="4191"/>
                      <a:pt x="967" y="4191"/>
                    </a:cubicBezTo>
                    <a:lnTo>
                      <a:pt x="12628" y="4191"/>
                    </a:lnTo>
                    <a:cubicBezTo>
                      <a:pt x="13159" y="4191"/>
                      <a:pt x="13596" y="3755"/>
                      <a:pt x="13596" y="3205"/>
                    </a:cubicBezTo>
                    <a:lnTo>
                      <a:pt x="13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77;p50">
                <a:extLst>
                  <a:ext uri="{FF2B5EF4-FFF2-40B4-BE49-F238E27FC236}">
                    <a16:creationId xmlns:a16="http://schemas.microsoft.com/office/drawing/2014/main" id="{367E34F8-246C-4074-887E-A4B178492BF0}"/>
                  </a:ext>
                </a:extLst>
              </p:cNvPr>
              <p:cNvSpPr/>
              <p:nvPr/>
            </p:nvSpPr>
            <p:spPr>
              <a:xfrm>
                <a:off x="7394563" y="3344950"/>
                <a:ext cx="339900" cy="412900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16516" extrusionOk="0">
                    <a:moveTo>
                      <a:pt x="0" y="0"/>
                    </a:moveTo>
                    <a:lnTo>
                      <a:pt x="0" y="16515"/>
                    </a:lnTo>
                    <a:lnTo>
                      <a:pt x="13596" y="16515"/>
                    </a:lnTo>
                    <a:lnTo>
                      <a:pt x="135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78;p50">
                <a:extLst>
                  <a:ext uri="{FF2B5EF4-FFF2-40B4-BE49-F238E27FC236}">
                    <a16:creationId xmlns:a16="http://schemas.microsoft.com/office/drawing/2014/main" id="{DA8D7EDB-AA4C-474D-8482-732450FCA0A8}"/>
                  </a:ext>
                </a:extLst>
              </p:cNvPr>
              <p:cNvSpPr/>
              <p:nvPr/>
            </p:nvSpPr>
            <p:spPr>
              <a:xfrm>
                <a:off x="7394563" y="3264825"/>
                <a:ext cx="3399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3206" extrusionOk="0">
                    <a:moveTo>
                      <a:pt x="967" y="1"/>
                    </a:moveTo>
                    <a:cubicBezTo>
                      <a:pt x="436" y="1"/>
                      <a:pt x="0" y="437"/>
                      <a:pt x="0" y="968"/>
                    </a:cubicBezTo>
                    <a:lnTo>
                      <a:pt x="0" y="3205"/>
                    </a:lnTo>
                    <a:lnTo>
                      <a:pt x="13596" y="3205"/>
                    </a:lnTo>
                    <a:lnTo>
                      <a:pt x="13596" y="968"/>
                    </a:lnTo>
                    <a:cubicBezTo>
                      <a:pt x="13596" y="437"/>
                      <a:pt x="13159" y="1"/>
                      <a:pt x="12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79;p50">
                <a:extLst>
                  <a:ext uri="{FF2B5EF4-FFF2-40B4-BE49-F238E27FC236}">
                    <a16:creationId xmlns:a16="http://schemas.microsoft.com/office/drawing/2014/main" id="{37C212FB-E107-4D9F-B4B8-05AB6A93BD46}"/>
                  </a:ext>
                </a:extLst>
              </p:cNvPr>
              <p:cNvSpPr/>
              <p:nvPr/>
            </p:nvSpPr>
            <p:spPr>
              <a:xfrm>
                <a:off x="7467088" y="3636475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2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2920" y="2920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80;p50">
                <a:extLst>
                  <a:ext uri="{FF2B5EF4-FFF2-40B4-BE49-F238E27FC236}">
                    <a16:creationId xmlns:a16="http://schemas.microsoft.com/office/drawing/2014/main" id="{1688CE86-019C-42B6-90F3-E523C8D33305}"/>
                  </a:ext>
                </a:extLst>
              </p:cNvPr>
              <p:cNvSpPr/>
              <p:nvPr/>
            </p:nvSpPr>
            <p:spPr>
              <a:xfrm>
                <a:off x="7467088" y="3515125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2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2920" y="2920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81;p50">
                <a:extLst>
                  <a:ext uri="{FF2B5EF4-FFF2-40B4-BE49-F238E27FC236}">
                    <a16:creationId xmlns:a16="http://schemas.microsoft.com/office/drawing/2014/main" id="{D3AFAFA2-B06A-4F12-95C4-884FC573A2C3}"/>
                  </a:ext>
                </a:extLst>
              </p:cNvPr>
              <p:cNvSpPr/>
              <p:nvPr/>
            </p:nvSpPr>
            <p:spPr>
              <a:xfrm>
                <a:off x="7467088" y="3393775"/>
                <a:ext cx="730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02" extrusionOk="0">
                    <a:moveTo>
                      <a:pt x="0" y="0"/>
                    </a:moveTo>
                    <a:lnTo>
                      <a:pt x="0" y="2901"/>
                    </a:lnTo>
                    <a:lnTo>
                      <a:pt x="2920" y="2901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82;p50">
                <a:extLst>
                  <a:ext uri="{FF2B5EF4-FFF2-40B4-BE49-F238E27FC236}">
                    <a16:creationId xmlns:a16="http://schemas.microsoft.com/office/drawing/2014/main" id="{B25B5CD7-65F0-41D9-9D81-4B79D2871A74}"/>
                  </a:ext>
                </a:extLst>
              </p:cNvPr>
              <p:cNvSpPr/>
              <p:nvPr/>
            </p:nvSpPr>
            <p:spPr>
              <a:xfrm>
                <a:off x="7601238" y="3798125"/>
                <a:ext cx="28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968" extrusionOk="0">
                    <a:moveTo>
                      <a:pt x="492" y="0"/>
                    </a:moveTo>
                    <a:cubicBezTo>
                      <a:pt x="241" y="0"/>
                      <a:pt x="0" y="199"/>
                      <a:pt x="0" y="493"/>
                    </a:cubicBezTo>
                    <a:cubicBezTo>
                      <a:pt x="0" y="740"/>
                      <a:pt x="209" y="967"/>
                      <a:pt x="474" y="967"/>
                    </a:cubicBezTo>
                    <a:cubicBezTo>
                      <a:pt x="482" y="968"/>
                      <a:pt x="490" y="968"/>
                      <a:pt x="497" y="968"/>
                    </a:cubicBezTo>
                    <a:cubicBezTo>
                      <a:pt x="918" y="968"/>
                      <a:pt x="1133" y="450"/>
                      <a:pt x="835" y="152"/>
                    </a:cubicBezTo>
                    <a:cubicBezTo>
                      <a:pt x="736" y="47"/>
                      <a:pt x="613" y="0"/>
                      <a:pt x="4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83;p50">
                <a:extLst>
                  <a:ext uri="{FF2B5EF4-FFF2-40B4-BE49-F238E27FC236}">
                    <a16:creationId xmlns:a16="http://schemas.microsoft.com/office/drawing/2014/main" id="{DC4C5E91-0B03-4CA8-8B1F-9C681E52BF80}"/>
                  </a:ext>
                </a:extLst>
              </p:cNvPr>
              <p:cNvSpPr/>
              <p:nvPr/>
            </p:nvSpPr>
            <p:spPr>
              <a:xfrm>
                <a:off x="7382238" y="3252975"/>
                <a:ext cx="364550" cy="62147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24859" extrusionOk="0">
                    <a:moveTo>
                      <a:pt x="13103" y="968"/>
                    </a:moveTo>
                    <a:cubicBezTo>
                      <a:pt x="13368" y="968"/>
                      <a:pt x="13577" y="1195"/>
                      <a:pt x="13577" y="1442"/>
                    </a:cubicBezTo>
                    <a:lnTo>
                      <a:pt x="13577" y="3205"/>
                    </a:lnTo>
                    <a:lnTo>
                      <a:pt x="948" y="3205"/>
                    </a:lnTo>
                    <a:lnTo>
                      <a:pt x="986" y="1442"/>
                    </a:lnTo>
                    <a:cubicBezTo>
                      <a:pt x="986" y="1195"/>
                      <a:pt x="1195" y="968"/>
                      <a:pt x="1460" y="968"/>
                    </a:cubicBezTo>
                    <a:close/>
                    <a:moveTo>
                      <a:pt x="13614" y="4172"/>
                    </a:moveTo>
                    <a:lnTo>
                      <a:pt x="13614" y="19720"/>
                    </a:lnTo>
                    <a:lnTo>
                      <a:pt x="986" y="19720"/>
                    </a:lnTo>
                    <a:lnTo>
                      <a:pt x="986" y="4172"/>
                    </a:lnTo>
                    <a:close/>
                    <a:moveTo>
                      <a:pt x="13614" y="20687"/>
                    </a:moveTo>
                    <a:lnTo>
                      <a:pt x="13614" y="23399"/>
                    </a:lnTo>
                    <a:cubicBezTo>
                      <a:pt x="13614" y="23664"/>
                      <a:pt x="13387" y="23873"/>
                      <a:pt x="13140" y="23873"/>
                    </a:cubicBezTo>
                    <a:lnTo>
                      <a:pt x="1479" y="23873"/>
                    </a:lnTo>
                    <a:cubicBezTo>
                      <a:pt x="1214" y="23873"/>
                      <a:pt x="1005" y="23664"/>
                      <a:pt x="1005" y="23399"/>
                    </a:cubicBezTo>
                    <a:lnTo>
                      <a:pt x="986" y="23399"/>
                    </a:lnTo>
                    <a:lnTo>
                      <a:pt x="986" y="20687"/>
                    </a:lnTo>
                    <a:close/>
                    <a:moveTo>
                      <a:pt x="1460" y="1"/>
                    </a:moveTo>
                    <a:cubicBezTo>
                      <a:pt x="664" y="1"/>
                      <a:pt x="0" y="645"/>
                      <a:pt x="0" y="1442"/>
                    </a:cubicBezTo>
                    <a:lnTo>
                      <a:pt x="0" y="23399"/>
                    </a:lnTo>
                    <a:cubicBezTo>
                      <a:pt x="0" y="24214"/>
                      <a:pt x="664" y="24859"/>
                      <a:pt x="1460" y="24859"/>
                    </a:cubicBezTo>
                    <a:lnTo>
                      <a:pt x="13121" y="24859"/>
                    </a:lnTo>
                    <a:cubicBezTo>
                      <a:pt x="13918" y="24859"/>
                      <a:pt x="14582" y="24214"/>
                      <a:pt x="14582" y="23399"/>
                    </a:cubicBezTo>
                    <a:lnTo>
                      <a:pt x="14582" y="1442"/>
                    </a:lnTo>
                    <a:cubicBezTo>
                      <a:pt x="14582" y="645"/>
                      <a:pt x="13918" y="1"/>
                      <a:pt x="13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84;p50">
                <a:extLst>
                  <a:ext uri="{FF2B5EF4-FFF2-40B4-BE49-F238E27FC236}">
                    <a16:creationId xmlns:a16="http://schemas.microsoft.com/office/drawing/2014/main" id="{F88797D8-93B5-42ED-AD04-4C46E71093FB}"/>
                  </a:ext>
                </a:extLst>
              </p:cNvPr>
              <p:cNvSpPr/>
              <p:nvPr/>
            </p:nvSpPr>
            <p:spPr>
              <a:xfrm>
                <a:off x="7499788" y="3798125"/>
                <a:ext cx="81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85;p50">
                <a:extLst>
                  <a:ext uri="{FF2B5EF4-FFF2-40B4-BE49-F238E27FC236}">
                    <a16:creationId xmlns:a16="http://schemas.microsoft.com/office/drawing/2014/main" id="{CE35BB56-0292-47D9-8279-56F8B47D9C6F}"/>
                  </a:ext>
                </a:extLst>
              </p:cNvPr>
              <p:cNvSpPr/>
              <p:nvPr/>
            </p:nvSpPr>
            <p:spPr>
              <a:xfrm>
                <a:off x="7455238" y="3381450"/>
                <a:ext cx="972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869" extrusionOk="0">
                    <a:moveTo>
                      <a:pt x="2920" y="967"/>
                    </a:moveTo>
                    <a:lnTo>
                      <a:pt x="2920" y="2920"/>
                    </a:lnTo>
                    <a:lnTo>
                      <a:pt x="986" y="2920"/>
                    </a:lnTo>
                    <a:lnTo>
                      <a:pt x="986" y="967"/>
                    </a:lnTo>
                    <a:close/>
                    <a:moveTo>
                      <a:pt x="493" y="0"/>
                    </a:moveTo>
                    <a:cubicBezTo>
                      <a:pt x="228" y="0"/>
                      <a:pt x="19" y="209"/>
                      <a:pt x="19" y="474"/>
                    </a:cubicBezTo>
                    <a:lnTo>
                      <a:pt x="19" y="3394"/>
                    </a:lnTo>
                    <a:cubicBezTo>
                      <a:pt x="0" y="3660"/>
                      <a:pt x="209" y="3868"/>
                      <a:pt x="493" y="3868"/>
                    </a:cubicBezTo>
                    <a:lnTo>
                      <a:pt x="3394" y="3868"/>
                    </a:lnTo>
                    <a:cubicBezTo>
                      <a:pt x="3660" y="3868"/>
                      <a:pt x="3887" y="3660"/>
                      <a:pt x="3868" y="3394"/>
                    </a:cubicBezTo>
                    <a:lnTo>
                      <a:pt x="3868" y="493"/>
                    </a:lnTo>
                    <a:cubicBezTo>
                      <a:pt x="3868" y="228"/>
                      <a:pt x="3660" y="19"/>
                      <a:pt x="3394" y="19"/>
                    </a:cubicBez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86;p50">
                <a:extLst>
                  <a:ext uri="{FF2B5EF4-FFF2-40B4-BE49-F238E27FC236}">
                    <a16:creationId xmlns:a16="http://schemas.microsoft.com/office/drawing/2014/main" id="{FA9F0A51-E1EE-4690-BCC7-65F3CBBF221F}"/>
                  </a:ext>
                </a:extLst>
              </p:cNvPr>
              <p:cNvSpPr/>
              <p:nvPr/>
            </p:nvSpPr>
            <p:spPr>
              <a:xfrm>
                <a:off x="7455238" y="3502800"/>
                <a:ext cx="96725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88" extrusionOk="0">
                    <a:moveTo>
                      <a:pt x="2920" y="986"/>
                    </a:moveTo>
                    <a:lnTo>
                      <a:pt x="2920" y="2920"/>
                    </a:lnTo>
                    <a:lnTo>
                      <a:pt x="986" y="2920"/>
                    </a:lnTo>
                    <a:lnTo>
                      <a:pt x="986" y="986"/>
                    </a:lnTo>
                    <a:close/>
                    <a:moveTo>
                      <a:pt x="493" y="0"/>
                    </a:moveTo>
                    <a:cubicBezTo>
                      <a:pt x="228" y="19"/>
                      <a:pt x="19" y="228"/>
                      <a:pt x="19" y="474"/>
                    </a:cubicBezTo>
                    <a:lnTo>
                      <a:pt x="19" y="3394"/>
                    </a:lnTo>
                    <a:cubicBezTo>
                      <a:pt x="0" y="3660"/>
                      <a:pt x="228" y="3868"/>
                      <a:pt x="493" y="3887"/>
                    </a:cubicBezTo>
                    <a:lnTo>
                      <a:pt x="3394" y="3887"/>
                    </a:lnTo>
                    <a:cubicBezTo>
                      <a:pt x="3660" y="3868"/>
                      <a:pt x="3868" y="3660"/>
                      <a:pt x="3868" y="3394"/>
                    </a:cubicBezTo>
                    <a:lnTo>
                      <a:pt x="3868" y="474"/>
                    </a:lnTo>
                    <a:cubicBezTo>
                      <a:pt x="3868" y="228"/>
                      <a:pt x="3660" y="19"/>
                      <a:pt x="3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87;p50">
                <a:extLst>
                  <a:ext uri="{FF2B5EF4-FFF2-40B4-BE49-F238E27FC236}">
                    <a16:creationId xmlns:a16="http://schemas.microsoft.com/office/drawing/2014/main" id="{5469DA8D-347A-42CC-A7D3-6AA4105EE192}"/>
                  </a:ext>
                </a:extLst>
              </p:cNvPr>
              <p:cNvSpPr/>
              <p:nvPr/>
            </p:nvSpPr>
            <p:spPr>
              <a:xfrm>
                <a:off x="7455238" y="3624625"/>
                <a:ext cx="972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869" extrusionOk="0">
                    <a:moveTo>
                      <a:pt x="2920" y="967"/>
                    </a:moveTo>
                    <a:lnTo>
                      <a:pt x="2920" y="2901"/>
                    </a:lnTo>
                    <a:lnTo>
                      <a:pt x="986" y="2901"/>
                    </a:lnTo>
                    <a:lnTo>
                      <a:pt x="986" y="967"/>
                    </a:lnTo>
                    <a:close/>
                    <a:moveTo>
                      <a:pt x="493" y="0"/>
                    </a:moveTo>
                    <a:cubicBezTo>
                      <a:pt x="228" y="0"/>
                      <a:pt x="19" y="209"/>
                      <a:pt x="19" y="474"/>
                    </a:cubicBezTo>
                    <a:lnTo>
                      <a:pt x="19" y="3375"/>
                    </a:lnTo>
                    <a:cubicBezTo>
                      <a:pt x="0" y="3641"/>
                      <a:pt x="209" y="3868"/>
                      <a:pt x="493" y="3868"/>
                    </a:cubicBezTo>
                    <a:lnTo>
                      <a:pt x="3394" y="3868"/>
                    </a:lnTo>
                    <a:cubicBezTo>
                      <a:pt x="3660" y="3868"/>
                      <a:pt x="3887" y="3641"/>
                      <a:pt x="3868" y="3375"/>
                    </a:cubicBezTo>
                    <a:lnTo>
                      <a:pt x="3868" y="474"/>
                    </a:lnTo>
                    <a:cubicBezTo>
                      <a:pt x="3868" y="209"/>
                      <a:pt x="3660" y="0"/>
                      <a:pt x="3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88;p50">
                <a:extLst>
                  <a:ext uri="{FF2B5EF4-FFF2-40B4-BE49-F238E27FC236}">
                    <a16:creationId xmlns:a16="http://schemas.microsoft.com/office/drawing/2014/main" id="{9A669B87-A27A-4051-9FD2-DC4B37E49DC6}"/>
                  </a:ext>
                </a:extLst>
              </p:cNvPr>
              <p:cNvSpPr/>
              <p:nvPr/>
            </p:nvSpPr>
            <p:spPr>
              <a:xfrm>
                <a:off x="7572788" y="339377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89;p50">
                <a:extLst>
                  <a:ext uri="{FF2B5EF4-FFF2-40B4-BE49-F238E27FC236}">
                    <a16:creationId xmlns:a16="http://schemas.microsoft.com/office/drawing/2014/main" id="{EE2EB357-73AB-4265-853B-1209168D68A3}"/>
                  </a:ext>
                </a:extLst>
              </p:cNvPr>
              <p:cNvSpPr/>
              <p:nvPr/>
            </p:nvSpPr>
            <p:spPr>
              <a:xfrm>
                <a:off x="7572788" y="3442125"/>
                <a:ext cx="811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90;p50">
                <a:extLst>
                  <a:ext uri="{FF2B5EF4-FFF2-40B4-BE49-F238E27FC236}">
                    <a16:creationId xmlns:a16="http://schemas.microsoft.com/office/drawing/2014/main" id="{B9E8FFC7-519D-4C5F-8D3E-710668B514BA}"/>
                  </a:ext>
                </a:extLst>
              </p:cNvPr>
              <p:cNvSpPr/>
              <p:nvPr/>
            </p:nvSpPr>
            <p:spPr>
              <a:xfrm>
                <a:off x="7572788" y="3563475"/>
                <a:ext cx="811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87" extrusionOk="0">
                    <a:moveTo>
                      <a:pt x="645" y="0"/>
                    </a:moveTo>
                    <a:cubicBezTo>
                      <a:pt x="1" y="0"/>
                      <a:pt x="1" y="986"/>
                      <a:pt x="645" y="986"/>
                    </a:cubicBezTo>
                    <a:lnTo>
                      <a:pt x="2598" y="986"/>
                    </a:lnTo>
                    <a:cubicBezTo>
                      <a:pt x="3243" y="986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891;p50">
                <a:extLst>
                  <a:ext uri="{FF2B5EF4-FFF2-40B4-BE49-F238E27FC236}">
                    <a16:creationId xmlns:a16="http://schemas.microsoft.com/office/drawing/2014/main" id="{3CAA60F6-3B98-4031-9F0F-00987539C254}"/>
                  </a:ext>
                </a:extLst>
              </p:cNvPr>
              <p:cNvSpPr/>
              <p:nvPr/>
            </p:nvSpPr>
            <p:spPr>
              <a:xfrm>
                <a:off x="7572788" y="3685300"/>
                <a:ext cx="811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892;p50">
                <a:extLst>
                  <a:ext uri="{FF2B5EF4-FFF2-40B4-BE49-F238E27FC236}">
                    <a16:creationId xmlns:a16="http://schemas.microsoft.com/office/drawing/2014/main" id="{A5372AF2-B6F7-4199-9D64-BB1948744661}"/>
                  </a:ext>
                </a:extLst>
              </p:cNvPr>
              <p:cNvSpPr/>
              <p:nvPr/>
            </p:nvSpPr>
            <p:spPr>
              <a:xfrm>
                <a:off x="7572788" y="351512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893;p50">
                <a:extLst>
                  <a:ext uri="{FF2B5EF4-FFF2-40B4-BE49-F238E27FC236}">
                    <a16:creationId xmlns:a16="http://schemas.microsoft.com/office/drawing/2014/main" id="{256DFC54-0EF7-47BA-A9BA-419FEA4A25B9}"/>
                  </a:ext>
                </a:extLst>
              </p:cNvPr>
              <p:cNvSpPr/>
              <p:nvPr/>
            </p:nvSpPr>
            <p:spPr>
              <a:xfrm>
                <a:off x="7572788" y="363647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546;p31">
              <a:extLst>
                <a:ext uri="{FF2B5EF4-FFF2-40B4-BE49-F238E27FC236}">
                  <a16:creationId xmlns:a16="http://schemas.microsoft.com/office/drawing/2014/main" id="{E523A3B6-CD50-4D8F-906B-57F26FCD71B3}"/>
                </a:ext>
              </a:extLst>
            </p:cNvPr>
            <p:cNvSpPr/>
            <p:nvPr/>
          </p:nvSpPr>
          <p:spPr>
            <a:xfrm flipH="1">
              <a:off x="5545165" y="1315710"/>
              <a:ext cx="60119" cy="426611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47;p31">
              <a:extLst>
                <a:ext uri="{FF2B5EF4-FFF2-40B4-BE49-F238E27FC236}">
                  <a16:creationId xmlns:a16="http://schemas.microsoft.com/office/drawing/2014/main" id="{22D0311E-83BA-47E8-B180-A077C6BE7C42}"/>
                </a:ext>
              </a:extLst>
            </p:cNvPr>
            <p:cNvSpPr/>
            <p:nvPr/>
          </p:nvSpPr>
          <p:spPr>
            <a:xfrm>
              <a:off x="5099192" y="1315710"/>
              <a:ext cx="60119" cy="426611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B0DA4A-2DA0-48CF-AE1B-07BF9AD8A9E5}"/>
              </a:ext>
            </a:extLst>
          </p:cNvPr>
          <p:cNvCxnSpPr>
            <a:cxnSpLocks/>
            <a:stCxn id="546" idx="1"/>
            <a:endCxn id="67" idx="1"/>
          </p:cNvCxnSpPr>
          <p:nvPr/>
        </p:nvCxnSpPr>
        <p:spPr>
          <a:xfrm flipV="1">
            <a:off x="3540890" y="1529016"/>
            <a:ext cx="1558302" cy="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146DA5-7834-4FC4-97E0-1CBD7B53CFE2}"/>
              </a:ext>
            </a:extLst>
          </p:cNvPr>
          <p:cNvSpPr txBox="1"/>
          <p:nvPr/>
        </p:nvSpPr>
        <p:spPr>
          <a:xfrm>
            <a:off x="3620434" y="1285614"/>
            <a:ext cx="1257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accent6"/>
                </a:solidFill>
              </a:rPr>
              <a:t>Data</a:t>
            </a:r>
          </a:p>
        </p:txBody>
      </p:sp>
      <p:grpSp>
        <p:nvGrpSpPr>
          <p:cNvPr id="79" name="Google Shape;516;p31">
            <a:extLst>
              <a:ext uri="{FF2B5EF4-FFF2-40B4-BE49-F238E27FC236}">
                <a16:creationId xmlns:a16="http://schemas.microsoft.com/office/drawing/2014/main" id="{531ED11A-9B05-4211-BB43-FA1D3A5FD291}"/>
              </a:ext>
            </a:extLst>
          </p:cNvPr>
          <p:cNvGrpSpPr/>
          <p:nvPr/>
        </p:nvGrpSpPr>
        <p:grpSpPr>
          <a:xfrm>
            <a:off x="3127806" y="3339580"/>
            <a:ext cx="320076" cy="320076"/>
            <a:chOff x="1562938" y="4248450"/>
            <a:chExt cx="475950" cy="475950"/>
          </a:xfrm>
        </p:grpSpPr>
        <p:sp>
          <p:nvSpPr>
            <p:cNvPr id="80" name="Google Shape;517;p31">
              <a:extLst>
                <a:ext uri="{FF2B5EF4-FFF2-40B4-BE49-F238E27FC236}">
                  <a16:creationId xmlns:a16="http://schemas.microsoft.com/office/drawing/2014/main" id="{160CAC8F-4BC2-427B-A748-799AD1D82D1A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8;p31">
              <a:extLst>
                <a:ext uri="{FF2B5EF4-FFF2-40B4-BE49-F238E27FC236}">
                  <a16:creationId xmlns:a16="http://schemas.microsoft.com/office/drawing/2014/main" id="{5BDFA25D-0982-4EF8-BF6A-64E23AF0F585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19;p31">
              <a:extLst>
                <a:ext uri="{FF2B5EF4-FFF2-40B4-BE49-F238E27FC236}">
                  <a16:creationId xmlns:a16="http://schemas.microsoft.com/office/drawing/2014/main" id="{3E7E811D-DADA-4E07-9E2C-E8232AE08175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;p31">
              <a:extLst>
                <a:ext uri="{FF2B5EF4-FFF2-40B4-BE49-F238E27FC236}">
                  <a16:creationId xmlns:a16="http://schemas.microsoft.com/office/drawing/2014/main" id="{5AABB2BA-844B-4E04-81BF-55C62234D8F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1;p31">
              <a:extLst>
                <a:ext uri="{FF2B5EF4-FFF2-40B4-BE49-F238E27FC236}">
                  <a16:creationId xmlns:a16="http://schemas.microsoft.com/office/drawing/2014/main" id="{48CB8C79-9264-448F-9D7F-7685BB9B7567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2;p31">
              <a:extLst>
                <a:ext uri="{FF2B5EF4-FFF2-40B4-BE49-F238E27FC236}">
                  <a16:creationId xmlns:a16="http://schemas.microsoft.com/office/drawing/2014/main" id="{AA11CA7E-68A0-4A19-A235-C35B348D7AC6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3;p31">
              <a:extLst>
                <a:ext uri="{FF2B5EF4-FFF2-40B4-BE49-F238E27FC236}">
                  <a16:creationId xmlns:a16="http://schemas.microsoft.com/office/drawing/2014/main" id="{2EF91B9B-44FA-4CCB-969D-49A63210D648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4;p31">
              <a:extLst>
                <a:ext uri="{FF2B5EF4-FFF2-40B4-BE49-F238E27FC236}">
                  <a16:creationId xmlns:a16="http://schemas.microsoft.com/office/drawing/2014/main" id="{B15F0192-6EAD-437D-A38F-B1D5F32E3826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5;p31">
              <a:extLst>
                <a:ext uri="{FF2B5EF4-FFF2-40B4-BE49-F238E27FC236}">
                  <a16:creationId xmlns:a16="http://schemas.microsoft.com/office/drawing/2014/main" id="{32BCE364-9E2E-4BE2-942B-D55E22618E37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6;p31">
              <a:extLst>
                <a:ext uri="{FF2B5EF4-FFF2-40B4-BE49-F238E27FC236}">
                  <a16:creationId xmlns:a16="http://schemas.microsoft.com/office/drawing/2014/main" id="{C693569C-BFD0-43F8-85DF-93E2E3E45525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7;p31">
              <a:extLst>
                <a:ext uri="{FF2B5EF4-FFF2-40B4-BE49-F238E27FC236}">
                  <a16:creationId xmlns:a16="http://schemas.microsoft.com/office/drawing/2014/main" id="{B244DF6A-304F-4ADF-9475-6076C85A3C62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8;p31">
              <a:extLst>
                <a:ext uri="{FF2B5EF4-FFF2-40B4-BE49-F238E27FC236}">
                  <a16:creationId xmlns:a16="http://schemas.microsoft.com/office/drawing/2014/main" id="{53E569D3-4B86-4AAE-83C8-76235E9E5BA8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9;p31">
              <a:extLst>
                <a:ext uri="{FF2B5EF4-FFF2-40B4-BE49-F238E27FC236}">
                  <a16:creationId xmlns:a16="http://schemas.microsoft.com/office/drawing/2014/main" id="{E68D7C92-DB53-48EB-A73B-3659A7B52BB5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0;p31">
              <a:extLst>
                <a:ext uri="{FF2B5EF4-FFF2-40B4-BE49-F238E27FC236}">
                  <a16:creationId xmlns:a16="http://schemas.microsoft.com/office/drawing/2014/main" id="{FE213369-24C2-4788-8BAE-6940E4833EDB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1;p31">
              <a:extLst>
                <a:ext uri="{FF2B5EF4-FFF2-40B4-BE49-F238E27FC236}">
                  <a16:creationId xmlns:a16="http://schemas.microsoft.com/office/drawing/2014/main" id="{E8CCF069-7CCB-4938-9CD0-3646E0DF1074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545;p31">
            <a:extLst>
              <a:ext uri="{FF2B5EF4-FFF2-40B4-BE49-F238E27FC236}">
                <a16:creationId xmlns:a16="http://schemas.microsoft.com/office/drawing/2014/main" id="{7C31F034-16F7-4B50-98B0-402584B28813}"/>
              </a:ext>
            </a:extLst>
          </p:cNvPr>
          <p:cNvGrpSpPr/>
          <p:nvPr/>
        </p:nvGrpSpPr>
        <p:grpSpPr>
          <a:xfrm>
            <a:off x="3034798" y="3286313"/>
            <a:ext cx="506092" cy="426611"/>
            <a:chOff x="1665363" y="1706700"/>
            <a:chExt cx="578325" cy="487500"/>
          </a:xfrm>
        </p:grpSpPr>
        <p:sp>
          <p:nvSpPr>
            <p:cNvPr id="96" name="Google Shape;546;p31">
              <a:extLst>
                <a:ext uri="{FF2B5EF4-FFF2-40B4-BE49-F238E27FC236}">
                  <a16:creationId xmlns:a16="http://schemas.microsoft.com/office/drawing/2014/main" id="{ED89939F-F9CB-4963-A5B8-A943E5879E4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7;p31">
              <a:extLst>
                <a:ext uri="{FF2B5EF4-FFF2-40B4-BE49-F238E27FC236}">
                  <a16:creationId xmlns:a16="http://schemas.microsoft.com/office/drawing/2014/main" id="{6BE31063-6F09-4024-80FD-F82891BEFFA5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E87D638-DA13-418B-9BBA-BBF924DCDA2D}"/>
              </a:ext>
            </a:extLst>
          </p:cNvPr>
          <p:cNvGrpSpPr/>
          <p:nvPr/>
        </p:nvGrpSpPr>
        <p:grpSpPr>
          <a:xfrm>
            <a:off x="4994613" y="3283280"/>
            <a:ext cx="506092" cy="426611"/>
            <a:chOff x="5099192" y="1315710"/>
            <a:chExt cx="506092" cy="426611"/>
          </a:xfrm>
        </p:grpSpPr>
        <p:grpSp>
          <p:nvGrpSpPr>
            <p:cNvPr id="99" name="Google Shape;2875;p50">
              <a:extLst>
                <a:ext uri="{FF2B5EF4-FFF2-40B4-BE49-F238E27FC236}">
                  <a16:creationId xmlns:a16="http://schemas.microsoft.com/office/drawing/2014/main" id="{EFF2DE50-8161-431F-A13B-883FF9480C0D}"/>
                </a:ext>
              </a:extLst>
            </p:cNvPr>
            <p:cNvGrpSpPr/>
            <p:nvPr/>
          </p:nvGrpSpPr>
          <p:grpSpPr>
            <a:xfrm>
              <a:off x="5253225" y="1352520"/>
              <a:ext cx="215157" cy="365738"/>
              <a:chOff x="7382238" y="3252975"/>
              <a:chExt cx="364550" cy="621475"/>
            </a:xfrm>
          </p:grpSpPr>
          <p:sp>
            <p:nvSpPr>
              <p:cNvPr id="102" name="Google Shape;2876;p50">
                <a:extLst>
                  <a:ext uri="{FF2B5EF4-FFF2-40B4-BE49-F238E27FC236}">
                    <a16:creationId xmlns:a16="http://schemas.microsoft.com/office/drawing/2014/main" id="{1255E84A-BA5A-493F-B7BE-A762E52FD87F}"/>
                  </a:ext>
                </a:extLst>
              </p:cNvPr>
              <p:cNvSpPr/>
              <p:nvPr/>
            </p:nvSpPr>
            <p:spPr>
              <a:xfrm>
                <a:off x="7394563" y="3757825"/>
                <a:ext cx="33990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4191" extrusionOk="0">
                    <a:moveTo>
                      <a:pt x="0" y="0"/>
                    </a:moveTo>
                    <a:lnTo>
                      <a:pt x="0" y="3205"/>
                    </a:lnTo>
                    <a:cubicBezTo>
                      <a:pt x="0" y="3755"/>
                      <a:pt x="436" y="4191"/>
                      <a:pt x="967" y="4191"/>
                    </a:cubicBezTo>
                    <a:lnTo>
                      <a:pt x="12628" y="4191"/>
                    </a:lnTo>
                    <a:cubicBezTo>
                      <a:pt x="13159" y="4191"/>
                      <a:pt x="13596" y="3755"/>
                      <a:pt x="13596" y="3205"/>
                    </a:cubicBezTo>
                    <a:lnTo>
                      <a:pt x="13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77;p50">
                <a:extLst>
                  <a:ext uri="{FF2B5EF4-FFF2-40B4-BE49-F238E27FC236}">
                    <a16:creationId xmlns:a16="http://schemas.microsoft.com/office/drawing/2014/main" id="{842458A3-D5EB-4EE2-88B1-7C51725FC569}"/>
                  </a:ext>
                </a:extLst>
              </p:cNvPr>
              <p:cNvSpPr/>
              <p:nvPr/>
            </p:nvSpPr>
            <p:spPr>
              <a:xfrm>
                <a:off x="7394563" y="3344950"/>
                <a:ext cx="339900" cy="412900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16516" extrusionOk="0">
                    <a:moveTo>
                      <a:pt x="0" y="0"/>
                    </a:moveTo>
                    <a:lnTo>
                      <a:pt x="0" y="16515"/>
                    </a:lnTo>
                    <a:lnTo>
                      <a:pt x="13596" y="16515"/>
                    </a:lnTo>
                    <a:lnTo>
                      <a:pt x="135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78;p50">
                <a:extLst>
                  <a:ext uri="{FF2B5EF4-FFF2-40B4-BE49-F238E27FC236}">
                    <a16:creationId xmlns:a16="http://schemas.microsoft.com/office/drawing/2014/main" id="{5BA678F3-B56F-45F3-8305-692F0A0CA21F}"/>
                  </a:ext>
                </a:extLst>
              </p:cNvPr>
              <p:cNvSpPr/>
              <p:nvPr/>
            </p:nvSpPr>
            <p:spPr>
              <a:xfrm>
                <a:off x="7394563" y="3264825"/>
                <a:ext cx="3399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13596" h="3206" extrusionOk="0">
                    <a:moveTo>
                      <a:pt x="967" y="1"/>
                    </a:moveTo>
                    <a:cubicBezTo>
                      <a:pt x="436" y="1"/>
                      <a:pt x="0" y="437"/>
                      <a:pt x="0" y="968"/>
                    </a:cubicBezTo>
                    <a:lnTo>
                      <a:pt x="0" y="3205"/>
                    </a:lnTo>
                    <a:lnTo>
                      <a:pt x="13596" y="3205"/>
                    </a:lnTo>
                    <a:lnTo>
                      <a:pt x="13596" y="968"/>
                    </a:lnTo>
                    <a:cubicBezTo>
                      <a:pt x="13596" y="437"/>
                      <a:pt x="13159" y="1"/>
                      <a:pt x="12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79;p50">
                <a:extLst>
                  <a:ext uri="{FF2B5EF4-FFF2-40B4-BE49-F238E27FC236}">
                    <a16:creationId xmlns:a16="http://schemas.microsoft.com/office/drawing/2014/main" id="{23FE7B2E-1C53-413F-8D51-2B4FD25B53EB}"/>
                  </a:ext>
                </a:extLst>
              </p:cNvPr>
              <p:cNvSpPr/>
              <p:nvPr/>
            </p:nvSpPr>
            <p:spPr>
              <a:xfrm>
                <a:off x="7467088" y="3636475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2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2920" y="2920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80;p50">
                <a:extLst>
                  <a:ext uri="{FF2B5EF4-FFF2-40B4-BE49-F238E27FC236}">
                    <a16:creationId xmlns:a16="http://schemas.microsoft.com/office/drawing/2014/main" id="{5D9F8EDD-13A4-4614-B490-88CC89BE4543}"/>
                  </a:ext>
                </a:extLst>
              </p:cNvPr>
              <p:cNvSpPr/>
              <p:nvPr/>
            </p:nvSpPr>
            <p:spPr>
              <a:xfrm>
                <a:off x="7467088" y="3515125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2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2920" y="2920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81;p50">
                <a:extLst>
                  <a:ext uri="{FF2B5EF4-FFF2-40B4-BE49-F238E27FC236}">
                    <a16:creationId xmlns:a16="http://schemas.microsoft.com/office/drawing/2014/main" id="{7EEE0039-5BE9-4D9D-A5CA-E018E78D5895}"/>
                  </a:ext>
                </a:extLst>
              </p:cNvPr>
              <p:cNvSpPr/>
              <p:nvPr/>
            </p:nvSpPr>
            <p:spPr>
              <a:xfrm>
                <a:off x="7467088" y="3393775"/>
                <a:ext cx="730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02" extrusionOk="0">
                    <a:moveTo>
                      <a:pt x="0" y="0"/>
                    </a:moveTo>
                    <a:lnTo>
                      <a:pt x="0" y="2901"/>
                    </a:lnTo>
                    <a:lnTo>
                      <a:pt x="2920" y="2901"/>
                    </a:lnTo>
                    <a:lnTo>
                      <a:pt x="2920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82;p50">
                <a:extLst>
                  <a:ext uri="{FF2B5EF4-FFF2-40B4-BE49-F238E27FC236}">
                    <a16:creationId xmlns:a16="http://schemas.microsoft.com/office/drawing/2014/main" id="{59D72B68-56CC-4E86-BBEA-84361683711C}"/>
                  </a:ext>
                </a:extLst>
              </p:cNvPr>
              <p:cNvSpPr/>
              <p:nvPr/>
            </p:nvSpPr>
            <p:spPr>
              <a:xfrm>
                <a:off x="7601238" y="3798125"/>
                <a:ext cx="28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968" extrusionOk="0">
                    <a:moveTo>
                      <a:pt x="492" y="0"/>
                    </a:moveTo>
                    <a:cubicBezTo>
                      <a:pt x="241" y="0"/>
                      <a:pt x="0" y="199"/>
                      <a:pt x="0" y="493"/>
                    </a:cubicBezTo>
                    <a:cubicBezTo>
                      <a:pt x="0" y="740"/>
                      <a:pt x="209" y="967"/>
                      <a:pt x="474" y="967"/>
                    </a:cubicBezTo>
                    <a:cubicBezTo>
                      <a:pt x="482" y="968"/>
                      <a:pt x="490" y="968"/>
                      <a:pt x="497" y="968"/>
                    </a:cubicBezTo>
                    <a:cubicBezTo>
                      <a:pt x="918" y="968"/>
                      <a:pt x="1133" y="450"/>
                      <a:pt x="835" y="152"/>
                    </a:cubicBezTo>
                    <a:cubicBezTo>
                      <a:pt x="736" y="47"/>
                      <a:pt x="613" y="0"/>
                      <a:pt x="4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83;p50">
                <a:extLst>
                  <a:ext uri="{FF2B5EF4-FFF2-40B4-BE49-F238E27FC236}">
                    <a16:creationId xmlns:a16="http://schemas.microsoft.com/office/drawing/2014/main" id="{974E53D7-85F7-4B54-8439-C656BB3BDEC9}"/>
                  </a:ext>
                </a:extLst>
              </p:cNvPr>
              <p:cNvSpPr/>
              <p:nvPr/>
            </p:nvSpPr>
            <p:spPr>
              <a:xfrm>
                <a:off x="7382238" y="3252975"/>
                <a:ext cx="364550" cy="62147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24859" extrusionOk="0">
                    <a:moveTo>
                      <a:pt x="13103" y="968"/>
                    </a:moveTo>
                    <a:cubicBezTo>
                      <a:pt x="13368" y="968"/>
                      <a:pt x="13577" y="1195"/>
                      <a:pt x="13577" y="1442"/>
                    </a:cubicBezTo>
                    <a:lnTo>
                      <a:pt x="13577" y="3205"/>
                    </a:lnTo>
                    <a:lnTo>
                      <a:pt x="948" y="3205"/>
                    </a:lnTo>
                    <a:lnTo>
                      <a:pt x="986" y="1442"/>
                    </a:lnTo>
                    <a:cubicBezTo>
                      <a:pt x="986" y="1195"/>
                      <a:pt x="1195" y="968"/>
                      <a:pt x="1460" y="968"/>
                    </a:cubicBezTo>
                    <a:close/>
                    <a:moveTo>
                      <a:pt x="13614" y="4172"/>
                    </a:moveTo>
                    <a:lnTo>
                      <a:pt x="13614" y="19720"/>
                    </a:lnTo>
                    <a:lnTo>
                      <a:pt x="986" y="19720"/>
                    </a:lnTo>
                    <a:lnTo>
                      <a:pt x="986" y="4172"/>
                    </a:lnTo>
                    <a:close/>
                    <a:moveTo>
                      <a:pt x="13614" y="20687"/>
                    </a:moveTo>
                    <a:lnTo>
                      <a:pt x="13614" y="23399"/>
                    </a:lnTo>
                    <a:cubicBezTo>
                      <a:pt x="13614" y="23664"/>
                      <a:pt x="13387" y="23873"/>
                      <a:pt x="13140" y="23873"/>
                    </a:cubicBezTo>
                    <a:lnTo>
                      <a:pt x="1479" y="23873"/>
                    </a:lnTo>
                    <a:cubicBezTo>
                      <a:pt x="1214" y="23873"/>
                      <a:pt x="1005" y="23664"/>
                      <a:pt x="1005" y="23399"/>
                    </a:cubicBezTo>
                    <a:lnTo>
                      <a:pt x="986" y="23399"/>
                    </a:lnTo>
                    <a:lnTo>
                      <a:pt x="986" y="20687"/>
                    </a:lnTo>
                    <a:close/>
                    <a:moveTo>
                      <a:pt x="1460" y="1"/>
                    </a:moveTo>
                    <a:cubicBezTo>
                      <a:pt x="664" y="1"/>
                      <a:pt x="0" y="645"/>
                      <a:pt x="0" y="1442"/>
                    </a:cubicBezTo>
                    <a:lnTo>
                      <a:pt x="0" y="23399"/>
                    </a:lnTo>
                    <a:cubicBezTo>
                      <a:pt x="0" y="24214"/>
                      <a:pt x="664" y="24859"/>
                      <a:pt x="1460" y="24859"/>
                    </a:cubicBezTo>
                    <a:lnTo>
                      <a:pt x="13121" y="24859"/>
                    </a:lnTo>
                    <a:cubicBezTo>
                      <a:pt x="13918" y="24859"/>
                      <a:pt x="14582" y="24214"/>
                      <a:pt x="14582" y="23399"/>
                    </a:cubicBezTo>
                    <a:lnTo>
                      <a:pt x="14582" y="1442"/>
                    </a:lnTo>
                    <a:cubicBezTo>
                      <a:pt x="14582" y="645"/>
                      <a:pt x="13918" y="1"/>
                      <a:pt x="13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84;p50">
                <a:extLst>
                  <a:ext uri="{FF2B5EF4-FFF2-40B4-BE49-F238E27FC236}">
                    <a16:creationId xmlns:a16="http://schemas.microsoft.com/office/drawing/2014/main" id="{AFCD8370-5815-4EF9-8369-F8C8AFD4710A}"/>
                  </a:ext>
                </a:extLst>
              </p:cNvPr>
              <p:cNvSpPr/>
              <p:nvPr/>
            </p:nvSpPr>
            <p:spPr>
              <a:xfrm>
                <a:off x="7499788" y="3798125"/>
                <a:ext cx="81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85;p50">
                <a:extLst>
                  <a:ext uri="{FF2B5EF4-FFF2-40B4-BE49-F238E27FC236}">
                    <a16:creationId xmlns:a16="http://schemas.microsoft.com/office/drawing/2014/main" id="{4E4EB63B-302D-48ED-AEB3-F0E5DDB70B80}"/>
                  </a:ext>
                </a:extLst>
              </p:cNvPr>
              <p:cNvSpPr/>
              <p:nvPr/>
            </p:nvSpPr>
            <p:spPr>
              <a:xfrm>
                <a:off x="7455238" y="3381450"/>
                <a:ext cx="972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869" extrusionOk="0">
                    <a:moveTo>
                      <a:pt x="2920" y="967"/>
                    </a:moveTo>
                    <a:lnTo>
                      <a:pt x="2920" y="2920"/>
                    </a:lnTo>
                    <a:lnTo>
                      <a:pt x="986" y="2920"/>
                    </a:lnTo>
                    <a:lnTo>
                      <a:pt x="986" y="967"/>
                    </a:lnTo>
                    <a:close/>
                    <a:moveTo>
                      <a:pt x="493" y="0"/>
                    </a:moveTo>
                    <a:cubicBezTo>
                      <a:pt x="228" y="0"/>
                      <a:pt x="19" y="209"/>
                      <a:pt x="19" y="474"/>
                    </a:cubicBezTo>
                    <a:lnTo>
                      <a:pt x="19" y="3394"/>
                    </a:lnTo>
                    <a:cubicBezTo>
                      <a:pt x="0" y="3660"/>
                      <a:pt x="209" y="3868"/>
                      <a:pt x="493" y="3868"/>
                    </a:cubicBezTo>
                    <a:lnTo>
                      <a:pt x="3394" y="3868"/>
                    </a:lnTo>
                    <a:cubicBezTo>
                      <a:pt x="3660" y="3868"/>
                      <a:pt x="3887" y="3660"/>
                      <a:pt x="3868" y="3394"/>
                    </a:cubicBezTo>
                    <a:lnTo>
                      <a:pt x="3868" y="493"/>
                    </a:lnTo>
                    <a:cubicBezTo>
                      <a:pt x="3868" y="228"/>
                      <a:pt x="3660" y="19"/>
                      <a:pt x="3394" y="19"/>
                    </a:cubicBez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86;p50">
                <a:extLst>
                  <a:ext uri="{FF2B5EF4-FFF2-40B4-BE49-F238E27FC236}">
                    <a16:creationId xmlns:a16="http://schemas.microsoft.com/office/drawing/2014/main" id="{008B5EE3-4381-41F6-A8DE-E52171567485}"/>
                  </a:ext>
                </a:extLst>
              </p:cNvPr>
              <p:cNvSpPr/>
              <p:nvPr/>
            </p:nvSpPr>
            <p:spPr>
              <a:xfrm>
                <a:off x="7455238" y="3502800"/>
                <a:ext cx="96725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88" extrusionOk="0">
                    <a:moveTo>
                      <a:pt x="2920" y="986"/>
                    </a:moveTo>
                    <a:lnTo>
                      <a:pt x="2920" y="2920"/>
                    </a:lnTo>
                    <a:lnTo>
                      <a:pt x="986" y="2920"/>
                    </a:lnTo>
                    <a:lnTo>
                      <a:pt x="986" y="986"/>
                    </a:lnTo>
                    <a:close/>
                    <a:moveTo>
                      <a:pt x="493" y="0"/>
                    </a:moveTo>
                    <a:cubicBezTo>
                      <a:pt x="228" y="19"/>
                      <a:pt x="19" y="228"/>
                      <a:pt x="19" y="474"/>
                    </a:cubicBezTo>
                    <a:lnTo>
                      <a:pt x="19" y="3394"/>
                    </a:lnTo>
                    <a:cubicBezTo>
                      <a:pt x="0" y="3660"/>
                      <a:pt x="228" y="3868"/>
                      <a:pt x="493" y="3887"/>
                    </a:cubicBezTo>
                    <a:lnTo>
                      <a:pt x="3394" y="3887"/>
                    </a:lnTo>
                    <a:cubicBezTo>
                      <a:pt x="3660" y="3868"/>
                      <a:pt x="3868" y="3660"/>
                      <a:pt x="3868" y="3394"/>
                    </a:cubicBezTo>
                    <a:lnTo>
                      <a:pt x="3868" y="474"/>
                    </a:lnTo>
                    <a:cubicBezTo>
                      <a:pt x="3868" y="228"/>
                      <a:pt x="3660" y="19"/>
                      <a:pt x="3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87;p50">
                <a:extLst>
                  <a:ext uri="{FF2B5EF4-FFF2-40B4-BE49-F238E27FC236}">
                    <a16:creationId xmlns:a16="http://schemas.microsoft.com/office/drawing/2014/main" id="{07681437-BD90-4E6D-BFB4-7B39A4B5FBDD}"/>
                  </a:ext>
                </a:extLst>
              </p:cNvPr>
              <p:cNvSpPr/>
              <p:nvPr/>
            </p:nvSpPr>
            <p:spPr>
              <a:xfrm>
                <a:off x="7455238" y="3624625"/>
                <a:ext cx="9720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869" extrusionOk="0">
                    <a:moveTo>
                      <a:pt x="2920" y="967"/>
                    </a:moveTo>
                    <a:lnTo>
                      <a:pt x="2920" y="2901"/>
                    </a:lnTo>
                    <a:lnTo>
                      <a:pt x="986" y="2901"/>
                    </a:lnTo>
                    <a:lnTo>
                      <a:pt x="986" y="967"/>
                    </a:lnTo>
                    <a:close/>
                    <a:moveTo>
                      <a:pt x="493" y="0"/>
                    </a:moveTo>
                    <a:cubicBezTo>
                      <a:pt x="228" y="0"/>
                      <a:pt x="19" y="209"/>
                      <a:pt x="19" y="474"/>
                    </a:cubicBezTo>
                    <a:lnTo>
                      <a:pt x="19" y="3375"/>
                    </a:lnTo>
                    <a:cubicBezTo>
                      <a:pt x="0" y="3641"/>
                      <a:pt x="209" y="3868"/>
                      <a:pt x="493" y="3868"/>
                    </a:cubicBezTo>
                    <a:lnTo>
                      <a:pt x="3394" y="3868"/>
                    </a:lnTo>
                    <a:cubicBezTo>
                      <a:pt x="3660" y="3868"/>
                      <a:pt x="3887" y="3641"/>
                      <a:pt x="3868" y="3375"/>
                    </a:cubicBezTo>
                    <a:lnTo>
                      <a:pt x="3868" y="474"/>
                    </a:lnTo>
                    <a:cubicBezTo>
                      <a:pt x="3868" y="209"/>
                      <a:pt x="3660" y="0"/>
                      <a:pt x="3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88;p50">
                <a:extLst>
                  <a:ext uri="{FF2B5EF4-FFF2-40B4-BE49-F238E27FC236}">
                    <a16:creationId xmlns:a16="http://schemas.microsoft.com/office/drawing/2014/main" id="{7284152D-E0A5-43D3-8250-9AD171FAFD95}"/>
                  </a:ext>
                </a:extLst>
              </p:cNvPr>
              <p:cNvSpPr/>
              <p:nvPr/>
            </p:nvSpPr>
            <p:spPr>
              <a:xfrm>
                <a:off x="7572788" y="339377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89;p50">
                <a:extLst>
                  <a:ext uri="{FF2B5EF4-FFF2-40B4-BE49-F238E27FC236}">
                    <a16:creationId xmlns:a16="http://schemas.microsoft.com/office/drawing/2014/main" id="{57830798-67AE-460A-B296-9253B5239F9B}"/>
                  </a:ext>
                </a:extLst>
              </p:cNvPr>
              <p:cNvSpPr/>
              <p:nvPr/>
            </p:nvSpPr>
            <p:spPr>
              <a:xfrm>
                <a:off x="7572788" y="3442125"/>
                <a:ext cx="811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90;p50">
                <a:extLst>
                  <a:ext uri="{FF2B5EF4-FFF2-40B4-BE49-F238E27FC236}">
                    <a16:creationId xmlns:a16="http://schemas.microsoft.com/office/drawing/2014/main" id="{FA45C780-B488-460B-9E8C-CF584686618F}"/>
                  </a:ext>
                </a:extLst>
              </p:cNvPr>
              <p:cNvSpPr/>
              <p:nvPr/>
            </p:nvSpPr>
            <p:spPr>
              <a:xfrm>
                <a:off x="7572788" y="3563475"/>
                <a:ext cx="811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87" extrusionOk="0">
                    <a:moveTo>
                      <a:pt x="645" y="0"/>
                    </a:moveTo>
                    <a:cubicBezTo>
                      <a:pt x="1" y="0"/>
                      <a:pt x="1" y="986"/>
                      <a:pt x="645" y="986"/>
                    </a:cubicBezTo>
                    <a:lnTo>
                      <a:pt x="2598" y="986"/>
                    </a:lnTo>
                    <a:cubicBezTo>
                      <a:pt x="3243" y="986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91;p50">
                <a:extLst>
                  <a:ext uri="{FF2B5EF4-FFF2-40B4-BE49-F238E27FC236}">
                    <a16:creationId xmlns:a16="http://schemas.microsoft.com/office/drawing/2014/main" id="{811FA7AA-92FC-422F-9EFD-599BFADA5586}"/>
                  </a:ext>
                </a:extLst>
              </p:cNvPr>
              <p:cNvSpPr/>
              <p:nvPr/>
            </p:nvSpPr>
            <p:spPr>
              <a:xfrm>
                <a:off x="7572788" y="3685300"/>
                <a:ext cx="811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2598" y="967"/>
                    </a:lnTo>
                    <a:cubicBezTo>
                      <a:pt x="3243" y="967"/>
                      <a:pt x="3243" y="0"/>
                      <a:pt x="2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92;p50">
                <a:extLst>
                  <a:ext uri="{FF2B5EF4-FFF2-40B4-BE49-F238E27FC236}">
                    <a16:creationId xmlns:a16="http://schemas.microsoft.com/office/drawing/2014/main" id="{E5516EF6-5D03-4D37-8E4C-EB28FC2E851B}"/>
                  </a:ext>
                </a:extLst>
              </p:cNvPr>
              <p:cNvSpPr/>
              <p:nvPr/>
            </p:nvSpPr>
            <p:spPr>
              <a:xfrm>
                <a:off x="7572788" y="351512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93;p50">
                <a:extLst>
                  <a:ext uri="{FF2B5EF4-FFF2-40B4-BE49-F238E27FC236}">
                    <a16:creationId xmlns:a16="http://schemas.microsoft.com/office/drawing/2014/main" id="{E42C1D7D-EBC7-4F0C-B5FC-3FC0262CFB6A}"/>
                  </a:ext>
                </a:extLst>
              </p:cNvPr>
              <p:cNvSpPr/>
              <p:nvPr/>
            </p:nvSpPr>
            <p:spPr>
              <a:xfrm>
                <a:off x="7572788" y="3636475"/>
                <a:ext cx="1052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968" extrusionOk="0">
                    <a:moveTo>
                      <a:pt x="645" y="0"/>
                    </a:moveTo>
                    <a:cubicBezTo>
                      <a:pt x="1" y="0"/>
                      <a:pt x="1" y="967"/>
                      <a:pt x="645" y="967"/>
                    </a:cubicBezTo>
                    <a:lnTo>
                      <a:pt x="3565" y="967"/>
                    </a:lnTo>
                    <a:cubicBezTo>
                      <a:pt x="4210" y="967"/>
                      <a:pt x="4210" y="0"/>
                      <a:pt x="35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546;p31">
              <a:extLst>
                <a:ext uri="{FF2B5EF4-FFF2-40B4-BE49-F238E27FC236}">
                  <a16:creationId xmlns:a16="http://schemas.microsoft.com/office/drawing/2014/main" id="{2456DC76-DFDB-4A01-951C-6B82FBA692FB}"/>
                </a:ext>
              </a:extLst>
            </p:cNvPr>
            <p:cNvSpPr/>
            <p:nvPr/>
          </p:nvSpPr>
          <p:spPr>
            <a:xfrm flipH="1">
              <a:off x="5545165" y="1315710"/>
              <a:ext cx="60119" cy="426611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7;p31">
              <a:extLst>
                <a:ext uri="{FF2B5EF4-FFF2-40B4-BE49-F238E27FC236}">
                  <a16:creationId xmlns:a16="http://schemas.microsoft.com/office/drawing/2014/main" id="{CF4D1CE5-45A4-4062-9F9C-C43BA7AFC60B}"/>
                </a:ext>
              </a:extLst>
            </p:cNvPr>
            <p:cNvSpPr/>
            <p:nvPr/>
          </p:nvSpPr>
          <p:spPr>
            <a:xfrm>
              <a:off x="5099192" y="1315710"/>
              <a:ext cx="60119" cy="426611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7E71398-825F-4CB0-ADD6-9C48378F764F}"/>
              </a:ext>
            </a:extLst>
          </p:cNvPr>
          <p:cNvCxnSpPr>
            <a:cxnSpLocks/>
            <a:stCxn id="96" idx="1"/>
            <a:endCxn id="101" idx="1"/>
          </p:cNvCxnSpPr>
          <p:nvPr/>
        </p:nvCxnSpPr>
        <p:spPr>
          <a:xfrm flipV="1">
            <a:off x="3540890" y="3496586"/>
            <a:ext cx="1453723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F1FC72-7815-4D0A-A4EB-BA76D5B297AF}"/>
              </a:ext>
            </a:extLst>
          </p:cNvPr>
          <p:cNvSpPr txBox="1"/>
          <p:nvPr/>
        </p:nvSpPr>
        <p:spPr>
          <a:xfrm>
            <a:off x="3620434" y="3249844"/>
            <a:ext cx="1257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accent6"/>
                </a:solidFill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6B8B-7134-47F9-A11D-2A182B9BD495}"/>
              </a:ext>
            </a:extLst>
          </p:cNvPr>
          <p:cNvCxnSpPr>
            <a:cxnSpLocks/>
          </p:cNvCxnSpPr>
          <p:nvPr/>
        </p:nvCxnSpPr>
        <p:spPr>
          <a:xfrm flipH="1">
            <a:off x="3540892" y="3571173"/>
            <a:ext cx="1453721" cy="551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8497B52-4AB4-4C11-882D-F478ED2A15C6}"/>
              </a:ext>
            </a:extLst>
          </p:cNvPr>
          <p:cNvSpPr txBox="1"/>
          <p:nvPr/>
        </p:nvSpPr>
        <p:spPr>
          <a:xfrm>
            <a:off x="3630899" y="3573930"/>
            <a:ext cx="1257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chemeClr val="accent6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086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06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bg2"/>
                </a:solidFill>
              </a:rPr>
              <a:t>Receiving Updates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&lt;Updater Class&gt;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updates.html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9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49" y="1151940"/>
            <a:ext cx="5727959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Retrieve the updates stored on Telegram Server &gt;</a:t>
            </a:r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25985" y="3197871"/>
            <a:ext cx="5727958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Updates will be sent to your designated address which your script will be listening to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Webhooks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42427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getUpdates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updates.html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47" name="Google Shape;2594;p50">
            <a:extLst>
              <a:ext uri="{FF2B5EF4-FFF2-40B4-BE49-F238E27FC236}">
                <a16:creationId xmlns:a16="http://schemas.microsoft.com/office/drawing/2014/main" id="{77BF918C-F84D-423F-9403-C24C4EC599DB}"/>
              </a:ext>
            </a:extLst>
          </p:cNvPr>
          <p:cNvGrpSpPr/>
          <p:nvPr/>
        </p:nvGrpSpPr>
        <p:grpSpPr>
          <a:xfrm>
            <a:off x="1693016" y="3400999"/>
            <a:ext cx="365741" cy="365763"/>
            <a:chOff x="1776263" y="1291425"/>
            <a:chExt cx="431400" cy="431375"/>
          </a:xfrm>
        </p:grpSpPr>
        <p:sp>
          <p:nvSpPr>
            <p:cNvPr id="48" name="Google Shape;2595;p50">
              <a:extLst>
                <a:ext uri="{FF2B5EF4-FFF2-40B4-BE49-F238E27FC236}">
                  <a16:creationId xmlns:a16="http://schemas.microsoft.com/office/drawing/2014/main" id="{79F28386-7D71-4BD5-BA30-177B0D16124B}"/>
                </a:ext>
              </a:extLst>
            </p:cNvPr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96;p50">
              <a:extLst>
                <a:ext uri="{FF2B5EF4-FFF2-40B4-BE49-F238E27FC236}">
                  <a16:creationId xmlns:a16="http://schemas.microsoft.com/office/drawing/2014/main" id="{FB58BDD9-51D7-4758-B637-3497E09B0EAD}"/>
                </a:ext>
              </a:extLst>
            </p:cNvPr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97;p50">
              <a:extLst>
                <a:ext uri="{FF2B5EF4-FFF2-40B4-BE49-F238E27FC236}">
                  <a16:creationId xmlns:a16="http://schemas.microsoft.com/office/drawing/2014/main" id="{0225A50E-4A41-4A52-8F4F-9FBB6652C9E3}"/>
                </a:ext>
              </a:extLst>
            </p:cNvPr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98;p50">
              <a:extLst>
                <a:ext uri="{FF2B5EF4-FFF2-40B4-BE49-F238E27FC236}">
                  <a16:creationId xmlns:a16="http://schemas.microsoft.com/office/drawing/2014/main" id="{1C67954C-536E-4BC9-809E-B381033B2476}"/>
                </a:ext>
              </a:extLst>
            </p:cNvPr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99;p50">
              <a:extLst>
                <a:ext uri="{FF2B5EF4-FFF2-40B4-BE49-F238E27FC236}">
                  <a16:creationId xmlns:a16="http://schemas.microsoft.com/office/drawing/2014/main" id="{9BB81833-A802-4978-892A-B167CB5B660F}"/>
                </a:ext>
              </a:extLst>
            </p:cNvPr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0;p50">
              <a:extLst>
                <a:ext uri="{FF2B5EF4-FFF2-40B4-BE49-F238E27FC236}">
                  <a16:creationId xmlns:a16="http://schemas.microsoft.com/office/drawing/2014/main" id="{9EAAC6EF-72B5-46C0-A93A-F26C9B4E54D4}"/>
                </a:ext>
              </a:extLst>
            </p:cNvPr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1;p50">
              <a:extLst>
                <a:ext uri="{FF2B5EF4-FFF2-40B4-BE49-F238E27FC236}">
                  <a16:creationId xmlns:a16="http://schemas.microsoft.com/office/drawing/2014/main" id="{425782E5-DF4F-4FC0-8476-A4156D00E1BC}"/>
                </a:ext>
              </a:extLst>
            </p:cNvPr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2;p50">
              <a:extLst>
                <a:ext uri="{FF2B5EF4-FFF2-40B4-BE49-F238E27FC236}">
                  <a16:creationId xmlns:a16="http://schemas.microsoft.com/office/drawing/2014/main" id="{5F2B8500-6879-4242-A2E5-4D833F86559D}"/>
                </a:ext>
              </a:extLst>
            </p:cNvPr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3;p50">
              <a:extLst>
                <a:ext uri="{FF2B5EF4-FFF2-40B4-BE49-F238E27FC236}">
                  <a16:creationId xmlns:a16="http://schemas.microsoft.com/office/drawing/2014/main" id="{DF135C48-E62F-4047-A423-0D4B9004E7BB}"/>
                </a:ext>
              </a:extLst>
            </p:cNvPr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4;p50">
              <a:extLst>
                <a:ext uri="{FF2B5EF4-FFF2-40B4-BE49-F238E27FC236}">
                  <a16:creationId xmlns:a16="http://schemas.microsoft.com/office/drawing/2014/main" id="{BD3AC3C5-1681-4323-ADCF-3AD4A8C47BC6}"/>
                </a:ext>
              </a:extLst>
            </p:cNvPr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5;p50">
              <a:extLst>
                <a:ext uri="{FF2B5EF4-FFF2-40B4-BE49-F238E27FC236}">
                  <a16:creationId xmlns:a16="http://schemas.microsoft.com/office/drawing/2014/main" id="{EF27D352-10B0-430E-AA6F-E0FB2A973EF5}"/>
                </a:ext>
              </a:extLst>
            </p:cNvPr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6;p50">
              <a:extLst>
                <a:ext uri="{FF2B5EF4-FFF2-40B4-BE49-F238E27FC236}">
                  <a16:creationId xmlns:a16="http://schemas.microsoft.com/office/drawing/2014/main" id="{7FE322CE-9C75-4C25-9FFA-7D7E253DD7B2}"/>
                </a:ext>
              </a:extLst>
            </p:cNvPr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682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updates.html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F5AD69D-7B5A-4C7C-99AD-E9CA9AFC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63359"/>
              </p:ext>
            </p:extLst>
          </p:nvPr>
        </p:nvGraphicFramePr>
        <p:xfrm>
          <a:off x="1590925" y="1785414"/>
          <a:ext cx="6995506" cy="1351085"/>
        </p:xfrm>
        <a:graphic>
          <a:graphicData uri="http://schemas.openxmlformats.org/drawingml/2006/table">
            <a:tbl>
              <a:tblPr firstRow="1" bandRow="1">
                <a:tableStyleId>{24091418-A8D3-466B-915B-DE762A13E705}</a:tableStyleId>
              </a:tblPr>
              <a:tblGrid>
                <a:gridCol w="3497753">
                  <a:extLst>
                    <a:ext uri="{9D8B030D-6E8A-4147-A177-3AD203B41FA5}">
                      <a16:colId xmlns:a16="http://schemas.microsoft.com/office/drawing/2014/main" val="1900605427"/>
                    </a:ext>
                  </a:extLst>
                </a:gridCol>
                <a:gridCol w="3497753">
                  <a:extLst>
                    <a:ext uri="{9D8B030D-6E8A-4147-A177-3AD203B41FA5}">
                      <a16:colId xmlns:a16="http://schemas.microsoft.com/office/drawing/2014/main" val="224514911"/>
                    </a:ext>
                  </a:extLst>
                </a:gridCol>
              </a:tblGrid>
              <a:tr h="414804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getUpdates</a:t>
                      </a:r>
                      <a:endParaRPr lang="en-SG" dirty="0">
                        <a:solidFill>
                          <a:schemeClr val="accent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Webhooks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7242"/>
                  </a:ext>
                </a:extLst>
              </a:tr>
              <a:tr h="4181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No need for server to receive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Need to maintain own server to receive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63534"/>
                  </a:ext>
                </a:extLst>
              </a:tr>
              <a:tr h="4181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Not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2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Highly Customizable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297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07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bg2"/>
                </a:solidFill>
              </a:rPr>
              <a:t>Handlers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40321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&lt;Handling different updates&gt;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handlers.html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0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Handlers;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 bot talks to you&gt;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Any text sent 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Message Handler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Updates starting with / 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Command Handler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Conversation Handler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handlers.html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9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625456" y="15604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97556" y="156047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031982" y="20020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904082" y="200198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Guide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463183" y="2431689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335283" y="243167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BotFather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Telebot_Workshop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2884762" y="285414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3756862" y="2854158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Notification Bot</a:t>
            </a:r>
          </a:p>
        </p:txBody>
      </p:sp>
      <p:sp>
        <p:nvSpPr>
          <p:cNvPr id="40" name="Google Shape;483;p29">
            <a:extLst>
              <a:ext uri="{FF2B5EF4-FFF2-40B4-BE49-F238E27FC236}">
                <a16:creationId xmlns:a16="http://schemas.microsoft.com/office/drawing/2014/main" id="{2265CDBE-F108-4D8E-9AF6-C13DAE58998B}"/>
              </a:ext>
            </a:extLst>
          </p:cNvPr>
          <p:cNvSpPr txBox="1">
            <a:spLocks/>
          </p:cNvSpPr>
          <p:nvPr/>
        </p:nvSpPr>
        <p:spPr>
          <a:xfrm flipH="1">
            <a:off x="3291288" y="329568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1" name="Google Shape;485;p29">
            <a:extLst>
              <a:ext uri="{FF2B5EF4-FFF2-40B4-BE49-F238E27FC236}">
                <a16:creationId xmlns:a16="http://schemas.microsoft.com/office/drawing/2014/main" id="{1B54FFB4-0216-4230-88DF-0E3802B74FFB}"/>
              </a:ext>
            </a:extLst>
          </p:cNvPr>
          <p:cNvSpPr txBox="1">
            <a:spLocks/>
          </p:cNvSpPr>
          <p:nvPr/>
        </p:nvSpPr>
        <p:spPr>
          <a:xfrm>
            <a:off x="4163387" y="3295671"/>
            <a:ext cx="362619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Chat vs Notification Bot</a:t>
            </a:r>
          </a:p>
        </p:txBody>
      </p:sp>
      <p:sp>
        <p:nvSpPr>
          <p:cNvPr id="42" name="Google Shape;486;p29">
            <a:extLst>
              <a:ext uri="{FF2B5EF4-FFF2-40B4-BE49-F238E27FC236}">
                <a16:creationId xmlns:a16="http://schemas.microsoft.com/office/drawing/2014/main" id="{69D4EDB8-0405-4462-929B-FB5EC341FB76}"/>
              </a:ext>
            </a:extLst>
          </p:cNvPr>
          <p:cNvSpPr txBox="1">
            <a:spLocks/>
          </p:cNvSpPr>
          <p:nvPr/>
        </p:nvSpPr>
        <p:spPr>
          <a:xfrm flipH="1">
            <a:off x="3722489" y="372537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3" name="Google Shape;488;p29">
            <a:extLst>
              <a:ext uri="{FF2B5EF4-FFF2-40B4-BE49-F238E27FC236}">
                <a16:creationId xmlns:a16="http://schemas.microsoft.com/office/drawing/2014/main" id="{C893A501-DD1A-45E7-B5BA-A6ACC3D438EF}"/>
              </a:ext>
            </a:extLst>
          </p:cNvPr>
          <p:cNvSpPr txBox="1">
            <a:spLocks/>
          </p:cNvSpPr>
          <p:nvPr/>
        </p:nvSpPr>
        <p:spPr>
          <a:xfrm>
            <a:off x="4594589" y="372536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Receiving Updates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08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accent1"/>
                </a:solidFill>
              </a:rPr>
              <a:t>Keyboards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40321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&lt;Buttons on Telegram&gt;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keyboards.html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2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09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tx2"/>
                </a:solidFill>
              </a:rPr>
              <a:t>Inline Mode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40321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&lt;Queries with text messages&gt;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inline_mode.html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0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10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44899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bg2"/>
                </a:solidFill>
              </a:rPr>
              <a:t>Deployment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403215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&lt;Running the bot in cloud&gt;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deployment.html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2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Deploying your Bot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Choose a Cloud Service Provider (CSP) – AWS, Google Cloud, Heroku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540819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Choose Deployment Type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IaaS (EC2, Google Compute Engine),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PaaS (EBS, Fargate, Google App Engine, Heroku), Serverless (Lambda, Google Cloud Functions)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Upload Code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Install Dependencies &amp; Run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deployment.html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3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the_end.html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" name="Google Shape;2544;p49">
            <a:extLst>
              <a:ext uri="{FF2B5EF4-FFF2-40B4-BE49-F238E27FC236}">
                <a16:creationId xmlns:a16="http://schemas.microsoft.com/office/drawing/2014/main" id="{00E70F7E-EC66-4DC6-98AF-6F0644B20824}"/>
              </a:ext>
            </a:extLst>
          </p:cNvPr>
          <p:cNvSpPr txBox="1">
            <a:spLocks/>
          </p:cNvSpPr>
          <p:nvPr/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SG"/>
              <a:t>Thanks; </a:t>
            </a:r>
            <a:r>
              <a:rPr lang="en-SG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71" name="Google Shape;2545;p49">
            <a:extLst>
              <a:ext uri="{FF2B5EF4-FFF2-40B4-BE49-F238E27FC236}">
                <a16:creationId xmlns:a16="http://schemas.microsoft.com/office/drawing/2014/main" id="{F65810DE-B4D9-4BE2-98C3-0BA4C2F1C4F4}"/>
              </a:ext>
            </a:extLst>
          </p:cNvPr>
          <p:cNvSpPr txBox="1">
            <a:spLocks/>
          </p:cNvSpPr>
          <p:nvPr/>
        </p:nvSpPr>
        <p:spPr>
          <a:xfrm>
            <a:off x="2009190" y="2700595"/>
            <a:ext cx="4495687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>
                <a:solidFill>
                  <a:schemeClr val="accent3"/>
                </a:solidFill>
              </a:rPr>
              <a:t>yihao.lee.2019@scis.smu.edu.sg</a:t>
            </a:r>
          </a:p>
          <a:p>
            <a:pPr marL="0" indent="0"/>
            <a:r>
              <a:rPr lang="en-SG" dirty="0" err="1">
                <a:solidFill>
                  <a:schemeClr val="accent3"/>
                </a:solidFill>
              </a:rPr>
              <a:t>TeleHandle</a:t>
            </a:r>
            <a:r>
              <a:rPr lang="en-SG" dirty="0">
                <a:solidFill>
                  <a:schemeClr val="accent3"/>
                </a:solidFill>
              </a:rPr>
              <a:t>: @YiHao123</a:t>
            </a:r>
          </a:p>
          <a:p>
            <a:pPr marL="0" indent="0"/>
            <a:r>
              <a:rPr lang="en-SG" dirty="0">
                <a:solidFill>
                  <a:schemeClr val="accent3"/>
                </a:solidFill>
                <a:hlinkClick r:id="rId3"/>
              </a:rPr>
              <a:t>https://www.linkedin.com/in/yi-hao-lee/</a:t>
            </a:r>
            <a:endParaRPr lang="en-SG" dirty="0">
              <a:solidFill>
                <a:schemeClr val="accent3"/>
              </a:solidFill>
            </a:endParaRPr>
          </a:p>
          <a:p>
            <a:pPr marL="0" indent="0"/>
            <a:r>
              <a:rPr lang="en-SG" dirty="0">
                <a:solidFill>
                  <a:schemeClr val="accent3"/>
                </a:solidFill>
                <a:hlinkClick r:id="rId4"/>
              </a:rPr>
              <a:t>https://github.com/lyihaoo</a:t>
            </a:r>
            <a:r>
              <a:rPr lang="en-SG" dirty="0">
                <a:solidFill>
                  <a:schemeClr val="accent3"/>
                </a:solidFill>
              </a:rPr>
              <a:t> </a:t>
            </a:r>
          </a:p>
          <a:p>
            <a:pPr marL="0" indent="0"/>
            <a:r>
              <a:rPr lang="en-SG" dirty="0">
                <a:solidFill>
                  <a:schemeClr val="accent3"/>
                </a:solidFill>
              </a:rPr>
              <a:t> </a:t>
            </a:r>
          </a:p>
          <a:p>
            <a:pPr marL="0" indent="0"/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72" name="Google Shape;2546;p49">
            <a:extLst>
              <a:ext uri="{FF2B5EF4-FFF2-40B4-BE49-F238E27FC236}">
                <a16:creationId xmlns:a16="http://schemas.microsoft.com/office/drawing/2014/main" id="{A7B0BAB6-E80A-4FDC-8876-687FBD5BC028}"/>
              </a:ext>
            </a:extLst>
          </p:cNvPr>
          <p:cNvSpPr txBox="1">
            <a:spLocks/>
          </p:cNvSpPr>
          <p:nvPr/>
        </p:nvSpPr>
        <p:spPr>
          <a:xfrm>
            <a:off x="1590925" y="171406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‘Do you have any questions?’</a:t>
            </a:r>
          </a:p>
        </p:txBody>
      </p:sp>
    </p:spTree>
    <p:extLst>
      <p:ext uri="{BB962C8B-B14F-4D97-AF65-F5344CB8AC3E}">
        <p14:creationId xmlns:p14="http://schemas.microsoft.com/office/powerpoint/2010/main" val="6397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921089" y="183124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793189" y="183125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Handlers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27615" y="227277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99715" y="227276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758816" y="270246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630916" y="2702454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Inline Mode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Telebot_Workshop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C1A803AC-01CA-49D7-8317-9989F7F3FAB5}"/>
              </a:ext>
            </a:extLst>
          </p:cNvPr>
          <p:cNvSpPr txBox="1">
            <a:spLocks/>
          </p:cNvSpPr>
          <p:nvPr/>
        </p:nvSpPr>
        <p:spPr>
          <a:xfrm flipH="1">
            <a:off x="3194145" y="3104298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39" name="Google Shape;482;p29">
            <a:extLst>
              <a:ext uri="{FF2B5EF4-FFF2-40B4-BE49-F238E27FC236}">
                <a16:creationId xmlns:a16="http://schemas.microsoft.com/office/drawing/2014/main" id="{52C36CB4-2206-4190-A4FC-DD15E73B7741}"/>
              </a:ext>
            </a:extLst>
          </p:cNvPr>
          <p:cNvSpPr txBox="1">
            <a:spLocks/>
          </p:cNvSpPr>
          <p:nvPr/>
        </p:nvSpPr>
        <p:spPr>
          <a:xfrm>
            <a:off x="4066245" y="310431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SG" dirty="0"/>
              <a:t>Bonus - Deployment</a:t>
            </a:r>
          </a:p>
        </p:txBody>
      </p:sp>
    </p:spTree>
    <p:extLst>
      <p:ext uri="{BB962C8B-B14F-4D97-AF65-F5344CB8AC3E}">
        <p14:creationId xmlns:p14="http://schemas.microsoft.com/office/powerpoint/2010/main" val="40918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&lt;about me&gt;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‘Year 3 SCIS Student Majoring in BA &amp; DCS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2</a:t>
            </a:r>
            <a:r>
              <a:rPr lang="en" baseline="30000" dirty="0">
                <a:solidFill>
                  <a:schemeClr val="accent2"/>
                </a:solidFill>
              </a:rPr>
              <a:t>nd</a:t>
            </a:r>
            <a:r>
              <a:rPr lang="en" dirty="0">
                <a:solidFill>
                  <a:schemeClr val="accent2"/>
                </a:solidFill>
              </a:rPr>
              <a:t> Major in CyberSec??’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Operations Director of 17</a:t>
            </a:r>
            <a:r>
              <a:rPr lang="en" baseline="30000" dirty="0">
                <a:solidFill>
                  <a:schemeClr val="accent3"/>
                </a:solidFill>
              </a:rPr>
              <a:t>th</a:t>
            </a:r>
            <a:r>
              <a:rPr lang="en" dirty="0">
                <a:solidFill>
                  <a:schemeClr val="accent3"/>
                </a:solidFill>
              </a:rPr>
              <a:t> Ellipsis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   Guy Behind </a:t>
            </a:r>
            <a:r>
              <a:rPr lang="en-SG" dirty="0">
                <a:solidFill>
                  <a:schemeClr val="accent3"/>
                </a:solidFill>
              </a:rPr>
              <a:t>@smu_timetablebot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</a:t>
            </a:r>
            <a:r>
              <a:rPr lang="en" sz="1400" dirty="0">
                <a:solidFill>
                  <a:schemeClr val="accent3"/>
                </a:solidFill>
              </a:rPr>
              <a:t>ntroduction.html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F880715C-218A-45E1-9D30-B62CF7B56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16" y="1925156"/>
            <a:ext cx="1433798" cy="1911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6"/>
                </a:solidFill>
              </a:rPr>
              <a:t>[</a:t>
            </a:r>
            <a:r>
              <a:rPr lang="en-SG" dirty="0">
                <a:solidFill>
                  <a:schemeClr val="tx2"/>
                </a:solidFill>
              </a:rPr>
              <a:t>Installation Guide</a:t>
            </a:r>
            <a:r>
              <a:rPr lang="en-SG" dirty="0">
                <a:solidFill>
                  <a:schemeClr val="accent6"/>
                </a:solidFill>
              </a:rPr>
              <a:t>]</a:t>
            </a:r>
            <a:r>
              <a:rPr lang="en-SG" dirty="0">
                <a:solidFill>
                  <a:schemeClr val="accent1"/>
                </a:solidFill>
              </a:rPr>
              <a:t> </a:t>
            </a:r>
            <a:endParaRPr lang="en-SG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&lt;Github &amp; Dependencies&gt;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installation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Remote Repository &amp; Version Control System &gt;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Used to interact with Telegram Bot API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Python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installation.html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</a:t>
            </a:r>
            <a:r>
              <a:rPr lang="en" dirty="0">
                <a:solidFill>
                  <a:schemeClr val="accent2"/>
                </a:solidFill>
              </a:rPr>
              <a:t>‘Crash Course’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4" y="1261475"/>
            <a:ext cx="194472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Git clone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322010" y="127968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Copies code from Remote Repository to Local Repository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506671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Git pull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663808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Pull changes from Remote Repository to Local Repository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921895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Git add &amp; Git commit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327989" y="270428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Add file changes to a commit and commit it to Local Repository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4" y="3429125"/>
            <a:ext cx="14459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Git push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566025" y="344360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Push commits from Local Repository to Remote Repository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installation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49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Installing Python</a:t>
            </a:r>
            <a:r>
              <a:rPr lang="en" dirty="0">
                <a:solidFill>
                  <a:schemeClr val="accent2"/>
                </a:solidFill>
              </a:rPr>
              <a:t>‘Dependencies’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96028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96026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Open shell and change directory to cloned repo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268281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268281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pip install –r requirements.txt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installation.html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225248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97501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91725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9369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812</Words>
  <Application>Microsoft Office PowerPoint</Application>
  <PresentationFormat>On-screen Show (16:9)</PresentationFormat>
  <Paragraphs>228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Fira Code</vt:lpstr>
      <vt:lpstr>Arial</vt:lpstr>
      <vt:lpstr>Programming Language Workshop for Beginners by Slidesgo</vt:lpstr>
      <vt:lpstr>Telegram Bot{</vt:lpstr>
      <vt:lpstr>01</vt:lpstr>
      <vt:lpstr>07</vt:lpstr>
      <vt:lpstr>01 {</vt:lpstr>
      <vt:lpstr>introduction; {</vt:lpstr>
      <vt:lpstr>02 {</vt:lpstr>
      <vt:lpstr>GitHub &lt; /1 &gt; { </vt:lpstr>
      <vt:lpstr>Github ‘Crash Course’ {</vt:lpstr>
      <vt:lpstr>Installing Python‘Dependencies’ {</vt:lpstr>
      <vt:lpstr>03 {</vt:lpstr>
      <vt:lpstr>Creating the ‘Bot’ {</vt:lpstr>
      <vt:lpstr>04 {</vt:lpstr>
      <vt:lpstr>05 {</vt:lpstr>
      <vt:lpstr>Notification Bot &lt; /1 &gt; { </vt:lpstr>
      <vt:lpstr>06 {</vt:lpstr>
      <vt:lpstr>getUpdates &lt; /1 &gt; { </vt:lpstr>
      <vt:lpstr>Difference; {</vt:lpstr>
      <vt:lpstr>07 {</vt:lpstr>
      <vt:lpstr>Handlers; {</vt:lpstr>
      <vt:lpstr>08 {</vt:lpstr>
      <vt:lpstr>09 {</vt:lpstr>
      <vt:lpstr>10 {</vt:lpstr>
      <vt:lpstr>Deploying your Bot {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Bot{</dc:title>
  <cp:lastModifiedBy>LEE Yi Hao</cp:lastModifiedBy>
  <cp:revision>7</cp:revision>
  <dcterms:modified xsi:type="dcterms:W3CDTF">2021-12-07T11:02:23Z</dcterms:modified>
</cp:coreProperties>
</file>