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60" r:id="rId4"/>
    <p:sldId id="259" r:id="rId5"/>
    <p:sldId id="261" r:id="rId6"/>
    <p:sldId id="264" r:id="rId7"/>
    <p:sldId id="266" r:id="rId8"/>
    <p:sldId id="272" r:id="rId9"/>
    <p:sldId id="265" r:id="rId10"/>
    <p:sldId id="269" r:id="rId11"/>
    <p:sldId id="270" r:id="rId12"/>
    <p:sldId id="271" r:id="rId13"/>
    <p:sldId id="262" r:id="rId14"/>
    <p:sldId id="273" r:id="rId15"/>
    <p:sldId id="275" r:id="rId16"/>
    <p:sldId id="276" r:id="rId17"/>
    <p:sldId id="277" r:id="rId18"/>
    <p:sldId id="278" r:id="rId19"/>
    <p:sldId id="281"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7D8285-F372-42A7-9E1E-3BA74DB2174B}"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en-GB"/>
        </a:p>
      </dgm:t>
    </dgm:pt>
    <dgm:pt modelId="{76031504-B5E1-4C29-A136-84F8474616E7}">
      <dgm:prSet phldrT="[Text]"/>
      <dgm:spPr/>
      <dgm:t>
        <a:bodyPr/>
        <a:lstStyle/>
        <a:p>
          <a:r>
            <a:rPr lang="en-GB" dirty="0"/>
            <a:t>Python</a:t>
          </a:r>
        </a:p>
      </dgm:t>
    </dgm:pt>
    <dgm:pt modelId="{A7524539-E60C-48A5-97C7-67FA17675D53}" type="parTrans" cxnId="{9C8172FF-719C-4080-9046-0ACA054D63DD}">
      <dgm:prSet/>
      <dgm:spPr/>
      <dgm:t>
        <a:bodyPr/>
        <a:lstStyle/>
        <a:p>
          <a:endParaRPr lang="en-GB"/>
        </a:p>
      </dgm:t>
    </dgm:pt>
    <dgm:pt modelId="{6151B231-1036-427D-9F3C-91018475D925}" type="sibTrans" cxnId="{9C8172FF-719C-4080-9046-0ACA054D63DD}">
      <dgm:prSet/>
      <dgm:spPr/>
      <dgm:t>
        <a:bodyPr/>
        <a:lstStyle/>
        <a:p>
          <a:endParaRPr lang="en-GB"/>
        </a:p>
      </dgm:t>
    </dgm:pt>
    <dgm:pt modelId="{36099AD6-11AA-4F07-AC40-07A47195E90D}">
      <dgm:prSet phldrT="[Text]"/>
      <dgm:spPr/>
      <dgm:t>
        <a:bodyPr/>
        <a:lstStyle/>
        <a:p>
          <a:r>
            <a:rPr lang="en-GB" dirty="0"/>
            <a:t>C</a:t>
          </a:r>
        </a:p>
      </dgm:t>
    </dgm:pt>
    <dgm:pt modelId="{D8731E9D-E641-444C-8FD4-2E6E2CC0B01D}" type="parTrans" cxnId="{C8C758E6-7949-41F5-98A4-0F033A353383}">
      <dgm:prSet/>
      <dgm:spPr/>
      <dgm:t>
        <a:bodyPr/>
        <a:lstStyle/>
        <a:p>
          <a:endParaRPr lang="en-GB"/>
        </a:p>
      </dgm:t>
    </dgm:pt>
    <dgm:pt modelId="{3244BBD9-EFA6-436D-94A0-94FD40878DAC}" type="sibTrans" cxnId="{C8C758E6-7949-41F5-98A4-0F033A353383}">
      <dgm:prSet/>
      <dgm:spPr/>
      <dgm:t>
        <a:bodyPr/>
        <a:lstStyle/>
        <a:p>
          <a:endParaRPr lang="en-GB"/>
        </a:p>
      </dgm:t>
    </dgm:pt>
    <dgm:pt modelId="{15A21168-D69F-41D3-9CEF-E347E7883816}">
      <dgm:prSet phldrT="[Text]"/>
      <dgm:spPr/>
      <dgm:t>
        <a:bodyPr/>
        <a:lstStyle/>
        <a:p>
          <a:r>
            <a:rPr lang="en-GB" dirty="0"/>
            <a:t>Assembly (x86-64 Linux)</a:t>
          </a:r>
        </a:p>
      </dgm:t>
    </dgm:pt>
    <dgm:pt modelId="{E6C37519-950E-4D83-92C6-77EA32EC2950}" type="parTrans" cxnId="{AA43FC1F-0967-4CE7-B8EC-987BEE874FA1}">
      <dgm:prSet/>
      <dgm:spPr/>
      <dgm:t>
        <a:bodyPr/>
        <a:lstStyle/>
        <a:p>
          <a:endParaRPr lang="en-GB"/>
        </a:p>
      </dgm:t>
    </dgm:pt>
    <dgm:pt modelId="{FEDCB0D5-821A-48A0-BBBC-6E44FBC3BEF1}" type="sibTrans" cxnId="{AA43FC1F-0967-4CE7-B8EC-987BEE874FA1}">
      <dgm:prSet/>
      <dgm:spPr/>
      <dgm:t>
        <a:bodyPr/>
        <a:lstStyle/>
        <a:p>
          <a:endParaRPr lang="en-GB"/>
        </a:p>
      </dgm:t>
    </dgm:pt>
    <dgm:pt modelId="{1FF6D388-6B70-43BD-8A71-E3C3D79BB7B7}">
      <dgm:prSet phldrT="[Text]"/>
      <dgm:spPr/>
      <dgm:t>
        <a:bodyPr/>
        <a:lstStyle/>
        <a:p>
          <a:r>
            <a:rPr lang="en-GB" dirty="0"/>
            <a:t>print (“Hello, world!”)</a:t>
          </a:r>
        </a:p>
      </dgm:t>
    </dgm:pt>
    <dgm:pt modelId="{793CB6DB-C287-47D2-9409-C65305D7CAED}" type="parTrans" cxnId="{8F9480BE-9C9C-4ECE-8245-48988844E816}">
      <dgm:prSet/>
      <dgm:spPr/>
      <dgm:t>
        <a:bodyPr/>
        <a:lstStyle/>
        <a:p>
          <a:endParaRPr lang="en-GB"/>
        </a:p>
      </dgm:t>
    </dgm:pt>
    <dgm:pt modelId="{D73E003C-9A5D-46E4-8650-3653F8F00EF6}" type="sibTrans" cxnId="{8F9480BE-9C9C-4ECE-8245-48988844E816}">
      <dgm:prSet/>
      <dgm:spPr/>
      <dgm:t>
        <a:bodyPr/>
        <a:lstStyle/>
        <a:p>
          <a:endParaRPr lang="en-GB"/>
        </a:p>
      </dgm:t>
    </dgm:pt>
    <dgm:pt modelId="{3C2E1048-4588-4429-9989-0E944352F094}">
      <dgm:prSet phldrT="[Text]"/>
      <dgm:spPr/>
      <dgm:t>
        <a:bodyPr/>
        <a:lstStyle/>
        <a:p>
          <a:r>
            <a:rPr lang="en-GB" dirty="0" err="1"/>
            <a:t>printf</a:t>
          </a:r>
          <a:r>
            <a:rPr lang="en-GB" dirty="0"/>
            <a:t> (“Hello, world!\n”)</a:t>
          </a:r>
        </a:p>
      </dgm:t>
    </dgm:pt>
    <dgm:pt modelId="{6C2BAF91-6FC0-497B-AF69-19435C1F2B56}" type="parTrans" cxnId="{D2542EBF-5118-40B2-A9EA-90DAEE1DBFD1}">
      <dgm:prSet/>
      <dgm:spPr/>
      <dgm:t>
        <a:bodyPr/>
        <a:lstStyle/>
        <a:p>
          <a:endParaRPr lang="en-GB"/>
        </a:p>
      </dgm:t>
    </dgm:pt>
    <dgm:pt modelId="{D47A6FF7-1CF3-4002-846E-005AC2D8C45B}" type="sibTrans" cxnId="{D2542EBF-5118-40B2-A9EA-90DAEE1DBFD1}">
      <dgm:prSet/>
      <dgm:spPr/>
      <dgm:t>
        <a:bodyPr/>
        <a:lstStyle/>
        <a:p>
          <a:endParaRPr lang="en-GB"/>
        </a:p>
      </dgm:t>
    </dgm:pt>
    <dgm:pt modelId="{413FF690-1D6E-41FF-A761-2101BD51D612}">
      <dgm:prSet phldrT="[Text]"/>
      <dgm:spPr/>
      <dgm:t>
        <a:bodyPr/>
        <a:lstStyle/>
        <a:p>
          <a:r>
            <a:rPr lang="en-GB" dirty="0"/>
            <a:t>string:</a:t>
          </a:r>
          <a:br>
            <a:rPr lang="en-GB" dirty="0"/>
          </a:br>
          <a:r>
            <a:rPr lang="en-GB" dirty="0"/>
            <a:t>    .</a:t>
          </a:r>
          <a:r>
            <a:rPr lang="en-GB" dirty="0" err="1"/>
            <a:t>ascii</a:t>
          </a:r>
          <a:r>
            <a:rPr lang="en-GB" dirty="0"/>
            <a:t> “Hello, world!\n”</a:t>
          </a:r>
          <a:br>
            <a:rPr lang="en-GB" dirty="0"/>
          </a:br>
          <a:r>
            <a:rPr lang="en-GB" dirty="0"/>
            <a:t>_start:</a:t>
          </a:r>
        </a:p>
        <a:p>
          <a:r>
            <a:rPr lang="en-GB" dirty="0"/>
            <a:t>    </a:t>
          </a:r>
          <a:r>
            <a:rPr lang="en-GB" dirty="0" err="1"/>
            <a:t>moveq</a:t>
          </a:r>
          <a:r>
            <a:rPr lang="en-GB" dirty="0"/>
            <a:t> $string, %</a:t>
          </a:r>
          <a:r>
            <a:rPr lang="en-GB" dirty="0" err="1"/>
            <a:t>rcx</a:t>
          </a:r>
          <a:br>
            <a:rPr lang="en-GB" dirty="0"/>
          </a:br>
          <a:endParaRPr lang="en-GB" dirty="0"/>
        </a:p>
      </dgm:t>
    </dgm:pt>
    <dgm:pt modelId="{9560A3EA-076C-45C6-B724-912F5ACCC1B8}" type="parTrans" cxnId="{5BB8BB36-86AC-4FE6-B7E1-41B23AE7D262}">
      <dgm:prSet/>
      <dgm:spPr/>
      <dgm:t>
        <a:bodyPr/>
        <a:lstStyle/>
        <a:p>
          <a:endParaRPr lang="en-GB"/>
        </a:p>
      </dgm:t>
    </dgm:pt>
    <dgm:pt modelId="{5DAFFD70-4CA0-44E3-9196-1039C4BFF34C}" type="sibTrans" cxnId="{5BB8BB36-86AC-4FE6-B7E1-41B23AE7D262}">
      <dgm:prSet/>
      <dgm:spPr/>
      <dgm:t>
        <a:bodyPr/>
        <a:lstStyle/>
        <a:p>
          <a:endParaRPr lang="en-GB"/>
        </a:p>
      </dgm:t>
    </dgm:pt>
    <dgm:pt modelId="{DB685B1E-4090-4B42-9021-C7A14C1A2CD8}" type="pres">
      <dgm:prSet presAssocID="{D07D8285-F372-42A7-9E1E-3BA74DB2174B}" presName="linearFlow" presStyleCnt="0">
        <dgm:presLayoutVars>
          <dgm:dir/>
          <dgm:animLvl val="lvl"/>
          <dgm:resizeHandles val="exact"/>
        </dgm:presLayoutVars>
      </dgm:prSet>
      <dgm:spPr/>
    </dgm:pt>
    <dgm:pt modelId="{205065EF-BF55-47D3-81FC-41FFCB013568}" type="pres">
      <dgm:prSet presAssocID="{76031504-B5E1-4C29-A136-84F8474616E7}" presName="composite" presStyleCnt="0"/>
      <dgm:spPr/>
    </dgm:pt>
    <dgm:pt modelId="{C3659661-C723-46E0-B430-BF5819E60B61}" type="pres">
      <dgm:prSet presAssocID="{76031504-B5E1-4C29-A136-84F8474616E7}" presName="parentText" presStyleLbl="alignNode1" presStyleIdx="0" presStyleCnt="3">
        <dgm:presLayoutVars>
          <dgm:chMax val="1"/>
          <dgm:bulletEnabled val="1"/>
        </dgm:presLayoutVars>
      </dgm:prSet>
      <dgm:spPr/>
    </dgm:pt>
    <dgm:pt modelId="{21C4CA4D-F27A-441D-92A5-D3050EEDE018}" type="pres">
      <dgm:prSet presAssocID="{76031504-B5E1-4C29-A136-84F8474616E7}" presName="descendantText" presStyleLbl="alignAcc1" presStyleIdx="0" presStyleCnt="3">
        <dgm:presLayoutVars>
          <dgm:bulletEnabled val="1"/>
        </dgm:presLayoutVars>
      </dgm:prSet>
      <dgm:spPr/>
    </dgm:pt>
    <dgm:pt modelId="{66498D64-2534-440D-B361-DF103954AE57}" type="pres">
      <dgm:prSet presAssocID="{6151B231-1036-427D-9F3C-91018475D925}" presName="sp" presStyleCnt="0"/>
      <dgm:spPr/>
    </dgm:pt>
    <dgm:pt modelId="{FABB560F-6676-4F9E-BFCD-F8776E3FEFFA}" type="pres">
      <dgm:prSet presAssocID="{36099AD6-11AA-4F07-AC40-07A47195E90D}" presName="composite" presStyleCnt="0"/>
      <dgm:spPr/>
    </dgm:pt>
    <dgm:pt modelId="{FA9BF611-7034-4873-9652-59BFFA22247C}" type="pres">
      <dgm:prSet presAssocID="{36099AD6-11AA-4F07-AC40-07A47195E90D}" presName="parentText" presStyleLbl="alignNode1" presStyleIdx="1" presStyleCnt="3">
        <dgm:presLayoutVars>
          <dgm:chMax val="1"/>
          <dgm:bulletEnabled val="1"/>
        </dgm:presLayoutVars>
      </dgm:prSet>
      <dgm:spPr/>
    </dgm:pt>
    <dgm:pt modelId="{51128036-1A6D-43D3-8452-56DEE1A430E2}" type="pres">
      <dgm:prSet presAssocID="{36099AD6-11AA-4F07-AC40-07A47195E90D}" presName="descendantText" presStyleLbl="alignAcc1" presStyleIdx="1" presStyleCnt="3">
        <dgm:presLayoutVars>
          <dgm:bulletEnabled val="1"/>
        </dgm:presLayoutVars>
      </dgm:prSet>
      <dgm:spPr/>
    </dgm:pt>
    <dgm:pt modelId="{748B8316-7196-4CEE-A230-15F1B5E9E624}" type="pres">
      <dgm:prSet presAssocID="{3244BBD9-EFA6-436D-94A0-94FD40878DAC}" presName="sp" presStyleCnt="0"/>
      <dgm:spPr/>
    </dgm:pt>
    <dgm:pt modelId="{664A5A52-83C3-4E12-A2F2-B9309FC8D856}" type="pres">
      <dgm:prSet presAssocID="{15A21168-D69F-41D3-9CEF-E347E7883816}" presName="composite" presStyleCnt="0"/>
      <dgm:spPr/>
    </dgm:pt>
    <dgm:pt modelId="{21E537FC-2DA2-49F3-A4E9-795CBBEABF82}" type="pres">
      <dgm:prSet presAssocID="{15A21168-D69F-41D3-9CEF-E347E7883816}" presName="parentText" presStyleLbl="alignNode1" presStyleIdx="2" presStyleCnt="3">
        <dgm:presLayoutVars>
          <dgm:chMax val="1"/>
          <dgm:bulletEnabled val="1"/>
        </dgm:presLayoutVars>
      </dgm:prSet>
      <dgm:spPr/>
    </dgm:pt>
    <dgm:pt modelId="{72AE7087-266D-4407-88AC-274904EF0491}" type="pres">
      <dgm:prSet presAssocID="{15A21168-D69F-41D3-9CEF-E347E7883816}" presName="descendantText" presStyleLbl="alignAcc1" presStyleIdx="2" presStyleCnt="3">
        <dgm:presLayoutVars>
          <dgm:bulletEnabled val="1"/>
        </dgm:presLayoutVars>
      </dgm:prSet>
      <dgm:spPr/>
    </dgm:pt>
  </dgm:ptLst>
  <dgm:cxnLst>
    <dgm:cxn modelId="{41781303-0923-4BD1-9403-97C12464697A}" type="presOf" srcId="{1FF6D388-6B70-43BD-8A71-E3C3D79BB7B7}" destId="{21C4CA4D-F27A-441D-92A5-D3050EEDE018}" srcOrd="0" destOrd="0" presId="urn:microsoft.com/office/officeart/2005/8/layout/chevron2"/>
    <dgm:cxn modelId="{AA43FC1F-0967-4CE7-B8EC-987BEE874FA1}" srcId="{D07D8285-F372-42A7-9E1E-3BA74DB2174B}" destId="{15A21168-D69F-41D3-9CEF-E347E7883816}" srcOrd="2" destOrd="0" parTransId="{E6C37519-950E-4D83-92C6-77EA32EC2950}" sibTransId="{FEDCB0D5-821A-48A0-BBBC-6E44FBC3BEF1}"/>
    <dgm:cxn modelId="{5BB8BB36-86AC-4FE6-B7E1-41B23AE7D262}" srcId="{15A21168-D69F-41D3-9CEF-E347E7883816}" destId="{413FF690-1D6E-41FF-A761-2101BD51D612}" srcOrd="0" destOrd="0" parTransId="{9560A3EA-076C-45C6-B724-912F5ACCC1B8}" sibTransId="{5DAFFD70-4CA0-44E3-9196-1039C4BFF34C}"/>
    <dgm:cxn modelId="{EC40D371-F785-42D5-BD60-75245B94314E}" type="presOf" srcId="{413FF690-1D6E-41FF-A761-2101BD51D612}" destId="{72AE7087-266D-4407-88AC-274904EF0491}" srcOrd="0" destOrd="0" presId="urn:microsoft.com/office/officeart/2005/8/layout/chevron2"/>
    <dgm:cxn modelId="{E96F1A74-9EA5-45FF-B20F-582509C2D8F4}" type="presOf" srcId="{76031504-B5E1-4C29-A136-84F8474616E7}" destId="{C3659661-C723-46E0-B430-BF5819E60B61}" srcOrd="0" destOrd="0" presId="urn:microsoft.com/office/officeart/2005/8/layout/chevron2"/>
    <dgm:cxn modelId="{D6D37657-87B0-48D6-ADF4-2CE38BF912A3}" type="presOf" srcId="{15A21168-D69F-41D3-9CEF-E347E7883816}" destId="{21E537FC-2DA2-49F3-A4E9-795CBBEABF82}" srcOrd="0" destOrd="0" presId="urn:microsoft.com/office/officeart/2005/8/layout/chevron2"/>
    <dgm:cxn modelId="{24ED4688-3CB6-4DA4-83A4-82B48272DCC2}" type="presOf" srcId="{36099AD6-11AA-4F07-AC40-07A47195E90D}" destId="{FA9BF611-7034-4873-9652-59BFFA22247C}" srcOrd="0" destOrd="0" presId="urn:microsoft.com/office/officeart/2005/8/layout/chevron2"/>
    <dgm:cxn modelId="{AAAC5988-19FE-4F82-95CB-15C6D84AEDCF}" type="presOf" srcId="{D07D8285-F372-42A7-9E1E-3BA74DB2174B}" destId="{DB685B1E-4090-4B42-9021-C7A14C1A2CD8}" srcOrd="0" destOrd="0" presId="urn:microsoft.com/office/officeart/2005/8/layout/chevron2"/>
    <dgm:cxn modelId="{8F9480BE-9C9C-4ECE-8245-48988844E816}" srcId="{76031504-B5E1-4C29-A136-84F8474616E7}" destId="{1FF6D388-6B70-43BD-8A71-E3C3D79BB7B7}" srcOrd="0" destOrd="0" parTransId="{793CB6DB-C287-47D2-9409-C65305D7CAED}" sibTransId="{D73E003C-9A5D-46E4-8650-3653F8F00EF6}"/>
    <dgm:cxn modelId="{D2542EBF-5118-40B2-A9EA-90DAEE1DBFD1}" srcId="{36099AD6-11AA-4F07-AC40-07A47195E90D}" destId="{3C2E1048-4588-4429-9989-0E944352F094}" srcOrd="0" destOrd="0" parTransId="{6C2BAF91-6FC0-497B-AF69-19435C1F2B56}" sibTransId="{D47A6FF7-1CF3-4002-846E-005AC2D8C45B}"/>
    <dgm:cxn modelId="{C8C758E6-7949-41F5-98A4-0F033A353383}" srcId="{D07D8285-F372-42A7-9E1E-3BA74DB2174B}" destId="{36099AD6-11AA-4F07-AC40-07A47195E90D}" srcOrd="1" destOrd="0" parTransId="{D8731E9D-E641-444C-8FD4-2E6E2CC0B01D}" sibTransId="{3244BBD9-EFA6-436D-94A0-94FD40878DAC}"/>
    <dgm:cxn modelId="{50CF46EE-0187-44A1-A1B3-D45E2C114870}" type="presOf" srcId="{3C2E1048-4588-4429-9989-0E944352F094}" destId="{51128036-1A6D-43D3-8452-56DEE1A430E2}" srcOrd="0" destOrd="0" presId="urn:microsoft.com/office/officeart/2005/8/layout/chevron2"/>
    <dgm:cxn modelId="{9C8172FF-719C-4080-9046-0ACA054D63DD}" srcId="{D07D8285-F372-42A7-9E1E-3BA74DB2174B}" destId="{76031504-B5E1-4C29-A136-84F8474616E7}" srcOrd="0" destOrd="0" parTransId="{A7524539-E60C-48A5-97C7-67FA17675D53}" sibTransId="{6151B231-1036-427D-9F3C-91018475D925}"/>
    <dgm:cxn modelId="{87BE9D99-9AE3-48E8-9B52-A156FCEB46FE}" type="presParOf" srcId="{DB685B1E-4090-4B42-9021-C7A14C1A2CD8}" destId="{205065EF-BF55-47D3-81FC-41FFCB013568}" srcOrd="0" destOrd="0" presId="urn:microsoft.com/office/officeart/2005/8/layout/chevron2"/>
    <dgm:cxn modelId="{9ABE0D4C-34B4-4C5F-ABCC-73D562826450}" type="presParOf" srcId="{205065EF-BF55-47D3-81FC-41FFCB013568}" destId="{C3659661-C723-46E0-B430-BF5819E60B61}" srcOrd="0" destOrd="0" presId="urn:microsoft.com/office/officeart/2005/8/layout/chevron2"/>
    <dgm:cxn modelId="{7048F508-7D74-496B-8902-F420C58CC391}" type="presParOf" srcId="{205065EF-BF55-47D3-81FC-41FFCB013568}" destId="{21C4CA4D-F27A-441D-92A5-D3050EEDE018}" srcOrd="1" destOrd="0" presId="urn:microsoft.com/office/officeart/2005/8/layout/chevron2"/>
    <dgm:cxn modelId="{F9B73395-A7A5-491E-A14E-147F4F9C2EEA}" type="presParOf" srcId="{DB685B1E-4090-4B42-9021-C7A14C1A2CD8}" destId="{66498D64-2534-440D-B361-DF103954AE57}" srcOrd="1" destOrd="0" presId="urn:microsoft.com/office/officeart/2005/8/layout/chevron2"/>
    <dgm:cxn modelId="{326D001C-621C-41F3-A76F-C92100DBAE92}" type="presParOf" srcId="{DB685B1E-4090-4B42-9021-C7A14C1A2CD8}" destId="{FABB560F-6676-4F9E-BFCD-F8776E3FEFFA}" srcOrd="2" destOrd="0" presId="urn:microsoft.com/office/officeart/2005/8/layout/chevron2"/>
    <dgm:cxn modelId="{8C77A920-349F-4DDC-AB66-1D24404C45B1}" type="presParOf" srcId="{FABB560F-6676-4F9E-BFCD-F8776E3FEFFA}" destId="{FA9BF611-7034-4873-9652-59BFFA22247C}" srcOrd="0" destOrd="0" presId="urn:microsoft.com/office/officeart/2005/8/layout/chevron2"/>
    <dgm:cxn modelId="{5DE8CE6E-5C80-44A7-BE8A-D9D153C07FA6}" type="presParOf" srcId="{FABB560F-6676-4F9E-BFCD-F8776E3FEFFA}" destId="{51128036-1A6D-43D3-8452-56DEE1A430E2}" srcOrd="1" destOrd="0" presId="urn:microsoft.com/office/officeart/2005/8/layout/chevron2"/>
    <dgm:cxn modelId="{88181800-6D86-4C8D-A4CC-9FF168B47AE3}" type="presParOf" srcId="{DB685B1E-4090-4B42-9021-C7A14C1A2CD8}" destId="{748B8316-7196-4CEE-A230-15F1B5E9E624}" srcOrd="3" destOrd="0" presId="urn:microsoft.com/office/officeart/2005/8/layout/chevron2"/>
    <dgm:cxn modelId="{BA662FD1-1B87-46B5-88BE-4EC1A44C39E8}" type="presParOf" srcId="{DB685B1E-4090-4B42-9021-C7A14C1A2CD8}" destId="{664A5A52-83C3-4E12-A2F2-B9309FC8D856}" srcOrd="4" destOrd="0" presId="urn:microsoft.com/office/officeart/2005/8/layout/chevron2"/>
    <dgm:cxn modelId="{5211A513-6145-4DD4-B06F-90AA8315957E}" type="presParOf" srcId="{664A5A52-83C3-4E12-A2F2-B9309FC8D856}" destId="{21E537FC-2DA2-49F3-A4E9-795CBBEABF82}" srcOrd="0" destOrd="0" presId="urn:microsoft.com/office/officeart/2005/8/layout/chevron2"/>
    <dgm:cxn modelId="{CB899916-46D3-456C-B372-CF1C5E58F9A8}" type="presParOf" srcId="{664A5A52-83C3-4E12-A2F2-B9309FC8D856}" destId="{72AE7087-266D-4407-88AC-274904EF049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59661-C723-46E0-B430-BF5819E60B61}">
      <dsp:nvSpPr>
        <dsp:cNvPr id="0" name=""/>
        <dsp:cNvSpPr/>
      </dsp:nvSpPr>
      <dsp:spPr>
        <a:xfrm rot="5400000">
          <a:off x="-259461" y="260952"/>
          <a:ext cx="1729743" cy="1210820"/>
        </a:xfrm>
        <a:prstGeom prst="chevron">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Python</a:t>
          </a:r>
        </a:p>
      </dsp:txBody>
      <dsp:txXfrm rot="-5400000">
        <a:off x="1" y="606900"/>
        <a:ext cx="1210820" cy="518923"/>
      </dsp:txXfrm>
    </dsp:sp>
    <dsp:sp modelId="{21C4CA4D-F27A-441D-92A5-D3050EEDE018}">
      <dsp:nvSpPr>
        <dsp:cNvPr id="0" name=""/>
        <dsp:cNvSpPr/>
      </dsp:nvSpPr>
      <dsp:spPr>
        <a:xfrm rot="5400000">
          <a:off x="4903374" y="-3691063"/>
          <a:ext cx="1124333" cy="85094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print (“Hello, world!”)</a:t>
          </a:r>
        </a:p>
      </dsp:txBody>
      <dsp:txXfrm rot="-5400000">
        <a:off x="1210821" y="56375"/>
        <a:ext cx="8454556" cy="1014563"/>
      </dsp:txXfrm>
    </dsp:sp>
    <dsp:sp modelId="{FA9BF611-7034-4873-9652-59BFFA22247C}">
      <dsp:nvSpPr>
        <dsp:cNvPr id="0" name=""/>
        <dsp:cNvSpPr/>
      </dsp:nvSpPr>
      <dsp:spPr>
        <a:xfrm rot="5400000">
          <a:off x="-259461" y="1797924"/>
          <a:ext cx="1729743" cy="1210820"/>
        </a:xfrm>
        <a:prstGeom prst="chevron">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C</a:t>
          </a:r>
        </a:p>
      </dsp:txBody>
      <dsp:txXfrm rot="-5400000">
        <a:off x="1" y="2143872"/>
        <a:ext cx="1210820" cy="518923"/>
      </dsp:txXfrm>
    </dsp:sp>
    <dsp:sp modelId="{51128036-1A6D-43D3-8452-56DEE1A430E2}">
      <dsp:nvSpPr>
        <dsp:cNvPr id="0" name=""/>
        <dsp:cNvSpPr/>
      </dsp:nvSpPr>
      <dsp:spPr>
        <a:xfrm rot="5400000">
          <a:off x="4903374" y="-2154091"/>
          <a:ext cx="1124333" cy="85094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err="1"/>
            <a:t>printf</a:t>
          </a:r>
          <a:r>
            <a:rPr lang="en-GB" sz="1500" kern="1200" dirty="0"/>
            <a:t> (“Hello, world!\n”)</a:t>
          </a:r>
        </a:p>
      </dsp:txBody>
      <dsp:txXfrm rot="-5400000">
        <a:off x="1210821" y="1593347"/>
        <a:ext cx="8454556" cy="1014563"/>
      </dsp:txXfrm>
    </dsp:sp>
    <dsp:sp modelId="{21E537FC-2DA2-49F3-A4E9-795CBBEABF82}">
      <dsp:nvSpPr>
        <dsp:cNvPr id="0" name=""/>
        <dsp:cNvSpPr/>
      </dsp:nvSpPr>
      <dsp:spPr>
        <a:xfrm rot="5400000">
          <a:off x="-259461" y="3334896"/>
          <a:ext cx="1729743" cy="1210820"/>
        </a:xfrm>
        <a:prstGeom prst="chevron">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Assembly (x86-64 Linux)</a:t>
          </a:r>
        </a:p>
      </dsp:txBody>
      <dsp:txXfrm rot="-5400000">
        <a:off x="1" y="3680844"/>
        <a:ext cx="1210820" cy="518923"/>
      </dsp:txXfrm>
    </dsp:sp>
    <dsp:sp modelId="{72AE7087-266D-4407-88AC-274904EF0491}">
      <dsp:nvSpPr>
        <dsp:cNvPr id="0" name=""/>
        <dsp:cNvSpPr/>
      </dsp:nvSpPr>
      <dsp:spPr>
        <a:xfrm rot="5400000">
          <a:off x="4903374" y="-617119"/>
          <a:ext cx="1124333" cy="85094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string:</a:t>
          </a:r>
          <a:br>
            <a:rPr lang="en-GB" sz="1500" kern="1200" dirty="0"/>
          </a:br>
          <a:r>
            <a:rPr lang="en-GB" sz="1500" kern="1200" dirty="0"/>
            <a:t>    .</a:t>
          </a:r>
          <a:r>
            <a:rPr lang="en-GB" sz="1500" kern="1200" dirty="0" err="1"/>
            <a:t>ascii</a:t>
          </a:r>
          <a:r>
            <a:rPr lang="en-GB" sz="1500" kern="1200" dirty="0"/>
            <a:t> “Hello, world!\n”</a:t>
          </a:r>
          <a:br>
            <a:rPr lang="en-GB" sz="1500" kern="1200" dirty="0"/>
          </a:br>
          <a:r>
            <a:rPr lang="en-GB" sz="1500" kern="1200" dirty="0"/>
            <a:t>_start:</a:t>
          </a:r>
        </a:p>
        <a:p>
          <a:pPr marL="114300" lvl="1" indent="-114300" algn="l" defTabSz="666750">
            <a:lnSpc>
              <a:spcPct val="90000"/>
            </a:lnSpc>
            <a:spcBef>
              <a:spcPct val="0"/>
            </a:spcBef>
            <a:spcAft>
              <a:spcPct val="15000"/>
            </a:spcAft>
            <a:buChar char="•"/>
          </a:pPr>
          <a:r>
            <a:rPr lang="en-GB" sz="1500" kern="1200" dirty="0"/>
            <a:t>    </a:t>
          </a:r>
          <a:r>
            <a:rPr lang="en-GB" sz="1500" kern="1200" dirty="0" err="1"/>
            <a:t>moveq</a:t>
          </a:r>
          <a:r>
            <a:rPr lang="en-GB" sz="1500" kern="1200" dirty="0"/>
            <a:t> $string, %</a:t>
          </a:r>
          <a:r>
            <a:rPr lang="en-GB" sz="1500" kern="1200" dirty="0" err="1"/>
            <a:t>rcx</a:t>
          </a:r>
          <a:br>
            <a:rPr lang="en-GB" sz="1500" kern="1200" dirty="0"/>
          </a:br>
          <a:endParaRPr lang="en-GB" sz="1500" kern="1200" dirty="0"/>
        </a:p>
      </dsp:txBody>
      <dsp:txXfrm rot="-5400000">
        <a:off x="1210821" y="3130319"/>
        <a:ext cx="8454556" cy="10145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E9681A5-FD81-4CC5-BDFC-F36BF3AD465A}"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C91A4-3206-429D-9A37-46666B285428}" type="slidenum">
              <a:rPr lang="en-GB" smtClean="0"/>
              <a:t>‹#›</a:t>
            </a:fld>
            <a:endParaRPr lang="en-GB"/>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817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681A5-FD81-4CC5-BDFC-F36BF3AD465A}"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C91A4-3206-429D-9A37-46666B285428}" type="slidenum">
              <a:rPr lang="en-GB" smtClean="0"/>
              <a:t>‹#›</a:t>
            </a:fld>
            <a:endParaRPr lang="en-GB"/>
          </a:p>
        </p:txBody>
      </p:sp>
    </p:spTree>
    <p:extLst>
      <p:ext uri="{BB962C8B-B14F-4D97-AF65-F5344CB8AC3E}">
        <p14:creationId xmlns:p14="http://schemas.microsoft.com/office/powerpoint/2010/main" val="278325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681A5-FD81-4CC5-BDFC-F36BF3AD465A}"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C91A4-3206-429D-9A37-46666B285428}" type="slidenum">
              <a:rPr lang="en-GB" smtClean="0"/>
              <a:t>‹#›</a:t>
            </a:fld>
            <a:endParaRPr lang="en-GB"/>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28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681A5-FD81-4CC5-BDFC-F36BF3AD465A}"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C91A4-3206-429D-9A37-46666B285428}" type="slidenum">
              <a:rPr lang="en-GB" smtClean="0"/>
              <a:t>‹#›</a:t>
            </a:fld>
            <a:endParaRPr lang="en-GB"/>
          </a:p>
        </p:txBody>
      </p:sp>
    </p:spTree>
    <p:extLst>
      <p:ext uri="{BB962C8B-B14F-4D97-AF65-F5344CB8AC3E}">
        <p14:creationId xmlns:p14="http://schemas.microsoft.com/office/powerpoint/2010/main" val="183648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681A5-FD81-4CC5-BDFC-F36BF3AD465A}"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C91A4-3206-429D-9A37-46666B28542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092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681A5-FD81-4CC5-BDFC-F36BF3AD465A}" type="datetimeFigureOut">
              <a:rPr lang="en-GB" smtClean="0"/>
              <a:t>13/05/2021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C91A4-3206-429D-9A37-46666B285428}" type="slidenum">
              <a:rPr lang="en-GB" smtClean="0"/>
              <a:t>‹#›</a:t>
            </a:fld>
            <a:endParaRPr lang="en-GB"/>
          </a:p>
        </p:txBody>
      </p:sp>
    </p:spTree>
    <p:extLst>
      <p:ext uri="{BB962C8B-B14F-4D97-AF65-F5344CB8AC3E}">
        <p14:creationId xmlns:p14="http://schemas.microsoft.com/office/powerpoint/2010/main" val="1002861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681A5-FD81-4CC5-BDFC-F36BF3AD465A}" type="datetimeFigureOut">
              <a:rPr lang="en-GB" smtClean="0"/>
              <a:t>13/05/2021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3C91A4-3206-429D-9A37-46666B285428}" type="slidenum">
              <a:rPr lang="en-GB" smtClean="0"/>
              <a:t>‹#›</a:t>
            </a:fld>
            <a:endParaRPr lang="en-GB"/>
          </a:p>
        </p:txBody>
      </p:sp>
    </p:spTree>
    <p:extLst>
      <p:ext uri="{BB962C8B-B14F-4D97-AF65-F5344CB8AC3E}">
        <p14:creationId xmlns:p14="http://schemas.microsoft.com/office/powerpoint/2010/main" val="250206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681A5-FD81-4CC5-BDFC-F36BF3AD465A}" type="datetimeFigureOut">
              <a:rPr lang="en-GB" smtClean="0"/>
              <a:t>13/05/2021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3C91A4-3206-429D-9A37-46666B285428}" type="slidenum">
              <a:rPr lang="en-GB" smtClean="0"/>
              <a:t>‹#›</a:t>
            </a:fld>
            <a:endParaRPr lang="en-GB"/>
          </a:p>
        </p:txBody>
      </p:sp>
    </p:spTree>
    <p:extLst>
      <p:ext uri="{BB962C8B-B14F-4D97-AF65-F5344CB8AC3E}">
        <p14:creationId xmlns:p14="http://schemas.microsoft.com/office/powerpoint/2010/main" val="236453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681A5-FD81-4CC5-BDFC-F36BF3AD465A}" type="datetimeFigureOut">
              <a:rPr lang="en-GB" smtClean="0"/>
              <a:t>13/05/2021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3C91A4-3206-429D-9A37-46666B285428}" type="slidenum">
              <a:rPr lang="en-GB" smtClean="0"/>
              <a:t>‹#›</a:t>
            </a:fld>
            <a:endParaRPr lang="en-GB"/>
          </a:p>
        </p:txBody>
      </p:sp>
    </p:spTree>
    <p:extLst>
      <p:ext uri="{BB962C8B-B14F-4D97-AF65-F5344CB8AC3E}">
        <p14:creationId xmlns:p14="http://schemas.microsoft.com/office/powerpoint/2010/main" val="337455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681A5-FD81-4CC5-BDFC-F36BF3AD465A}" type="datetimeFigureOut">
              <a:rPr lang="en-GB" smtClean="0"/>
              <a:t>13/05/2021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C91A4-3206-429D-9A37-46666B285428}" type="slidenum">
              <a:rPr lang="en-GB" smtClean="0"/>
              <a:t>‹#›</a:t>
            </a:fld>
            <a:endParaRPr lang="en-GB"/>
          </a:p>
        </p:txBody>
      </p:sp>
    </p:spTree>
    <p:extLst>
      <p:ext uri="{BB962C8B-B14F-4D97-AF65-F5344CB8AC3E}">
        <p14:creationId xmlns:p14="http://schemas.microsoft.com/office/powerpoint/2010/main" val="429285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681A5-FD81-4CC5-BDFC-F36BF3AD465A}" type="datetimeFigureOut">
              <a:rPr lang="en-GB" smtClean="0"/>
              <a:t>13/05/2021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C91A4-3206-429D-9A37-46666B28542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39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E9681A5-FD81-4CC5-BDFC-F36BF3AD465A}" type="datetimeFigureOut">
              <a:rPr lang="en-GB" smtClean="0"/>
              <a:t>13/05/2021</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3C91A4-3206-429D-9A37-46666B285428}" type="slidenum">
              <a:rPr lang="en-GB" smtClean="0"/>
              <a:t>‹#›</a:t>
            </a:fld>
            <a:endParaRPr lang="en-GB"/>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864783"/>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ideone.com/" TargetMode="External"/><Relationship Id="rId2" Type="http://schemas.openxmlformats.org/officeDocument/2006/relationships/hyperlink" Target="http://www.python.org/download/" TargetMode="External"/><Relationship Id="rId1" Type="http://schemas.openxmlformats.org/officeDocument/2006/relationships/slideLayout" Target="../slideLayouts/slideLayout2.xml"/><Relationship Id="rId5" Type="http://schemas.openxmlformats.org/officeDocument/2006/relationships/hyperlink" Target="http://repl.it/languages/Python" TargetMode="External"/><Relationship Id="rId4" Type="http://schemas.openxmlformats.org/officeDocument/2006/relationships/hyperlink" Target="http://pythonfidd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ythonfiddl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www.alan-g.me.uk/l2p/index.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Lesson 0: Background</a:t>
            </a:r>
          </a:p>
        </p:txBody>
      </p:sp>
      <p:sp>
        <p:nvSpPr>
          <p:cNvPr id="3" name="Subtitle 2"/>
          <p:cNvSpPr>
            <a:spLocks noGrp="1"/>
          </p:cNvSpPr>
          <p:nvPr>
            <p:ph type="subTitle" idx="1"/>
          </p:nvPr>
        </p:nvSpPr>
        <p:spPr/>
        <p:txBody>
          <a:bodyPr/>
          <a:lstStyle/>
          <a:p>
            <a:r>
              <a:rPr lang="en-GB" dirty="0"/>
              <a:t>Yi Jin </a:t>
            </a:r>
            <a:r>
              <a:rPr lang="en-GB" dirty="0" err="1"/>
              <a:t>Liew</a:t>
            </a:r>
            <a:endParaRPr lang="en-GB" dirty="0"/>
          </a:p>
          <a:p>
            <a:r>
              <a:rPr lang="en-GB" dirty="0"/>
              <a:t>140218</a:t>
            </a:r>
          </a:p>
        </p:txBody>
      </p:sp>
      <p:sp>
        <p:nvSpPr>
          <p:cNvPr id="4" name="TextBox 3"/>
          <p:cNvSpPr txBox="1"/>
          <p:nvPr/>
        </p:nvSpPr>
        <p:spPr>
          <a:xfrm>
            <a:off x="699961" y="493614"/>
            <a:ext cx="4867359" cy="3293209"/>
          </a:xfrm>
          <a:prstGeom prst="rect">
            <a:avLst/>
          </a:prstGeom>
          <a:noFill/>
        </p:spPr>
        <p:txBody>
          <a:bodyPr wrap="square" rtlCol="0">
            <a:spAutoFit/>
          </a:bodyPr>
          <a:lstStyle/>
          <a:p>
            <a:pPr algn="just"/>
            <a:r>
              <a:rPr lang="en-GB" sz="1600" dirty="0">
                <a:solidFill>
                  <a:schemeClr val="bg1"/>
                </a:solidFill>
              </a:rPr>
              <a:t>Jesus and Satan have an argument as to who is the better programmer. This goes on for a few hours until they come to an agreement to hold a contest with God as the judge. They set themselves before their computers and begin. They type furiously, lines of code streaming up the screen, for several hours straight.</a:t>
            </a:r>
          </a:p>
          <a:p>
            <a:pPr algn="just"/>
            <a:endParaRPr lang="en-GB" sz="1600" dirty="0">
              <a:solidFill>
                <a:schemeClr val="bg1"/>
              </a:solidFill>
            </a:endParaRPr>
          </a:p>
          <a:p>
            <a:pPr algn="just"/>
            <a:r>
              <a:rPr lang="en-GB" sz="1600" dirty="0">
                <a:solidFill>
                  <a:schemeClr val="bg1"/>
                </a:solidFill>
              </a:rPr>
              <a:t>Seconds before the end of the competition, a bolt of lightning strikes, taking out the electricity. Moments later, the power is restored, and God announces that the contest is over. He asks Satan to show his work. Visibly upset, Satan cries and says, “I have nothing. I lost it all when the power went out.”</a:t>
            </a:r>
          </a:p>
        </p:txBody>
      </p:sp>
      <p:sp>
        <p:nvSpPr>
          <p:cNvPr id="5" name="TextBox 4"/>
          <p:cNvSpPr txBox="1"/>
          <p:nvPr/>
        </p:nvSpPr>
        <p:spPr>
          <a:xfrm>
            <a:off x="6407206" y="493614"/>
            <a:ext cx="4867359" cy="3046988"/>
          </a:xfrm>
          <a:prstGeom prst="rect">
            <a:avLst/>
          </a:prstGeom>
          <a:noFill/>
        </p:spPr>
        <p:txBody>
          <a:bodyPr wrap="square" rtlCol="0">
            <a:spAutoFit/>
          </a:bodyPr>
          <a:lstStyle/>
          <a:p>
            <a:pPr algn="just"/>
            <a:r>
              <a:rPr lang="en-GB" sz="1600" dirty="0">
                <a:solidFill>
                  <a:schemeClr val="bg1"/>
                </a:solidFill>
              </a:rPr>
              <a:t>“Very well,” says God, “let us see if Jesus has fared any better.”</a:t>
            </a:r>
          </a:p>
          <a:p>
            <a:pPr algn="just"/>
            <a:endParaRPr lang="en-GB" sz="1600" dirty="0">
              <a:solidFill>
                <a:schemeClr val="bg1"/>
              </a:solidFill>
            </a:endParaRPr>
          </a:p>
          <a:p>
            <a:pPr algn="just"/>
            <a:r>
              <a:rPr lang="en-GB" sz="1600" dirty="0">
                <a:solidFill>
                  <a:schemeClr val="bg1"/>
                </a:solidFill>
              </a:rPr>
              <a:t>Jesus presses a key, and the screen comes to life in vivid display, the voices of an angelic choir pour forth from the speakers.</a:t>
            </a:r>
          </a:p>
          <a:p>
            <a:pPr algn="just"/>
            <a:endParaRPr lang="en-GB" sz="1600" dirty="0">
              <a:solidFill>
                <a:schemeClr val="bg1"/>
              </a:solidFill>
            </a:endParaRPr>
          </a:p>
          <a:p>
            <a:pPr algn="just"/>
            <a:r>
              <a:rPr lang="en-GB" sz="1600" dirty="0">
                <a:solidFill>
                  <a:schemeClr val="bg1"/>
                </a:solidFill>
              </a:rPr>
              <a:t>Satan is astonished. He stutters, “B-b-but how?! I lost everything, yet Jesus’ program is intact! How did he do it?”</a:t>
            </a:r>
          </a:p>
          <a:p>
            <a:pPr algn="just"/>
            <a:endParaRPr lang="en-GB" sz="1600" dirty="0">
              <a:solidFill>
                <a:schemeClr val="bg1"/>
              </a:solidFill>
            </a:endParaRPr>
          </a:p>
          <a:p>
            <a:pPr algn="just"/>
            <a:r>
              <a:rPr lang="en-GB" sz="1600" dirty="0">
                <a:solidFill>
                  <a:schemeClr val="bg1"/>
                </a:solidFill>
              </a:rPr>
              <a:t>God chuckles, “Everybody knows Jesus saves.”</a:t>
            </a:r>
          </a:p>
        </p:txBody>
      </p:sp>
    </p:spTree>
    <p:extLst>
      <p:ext uri="{BB962C8B-B14F-4D97-AF65-F5344CB8AC3E}">
        <p14:creationId xmlns:p14="http://schemas.microsoft.com/office/powerpoint/2010/main" val="265860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Programming Language is best?</a:t>
            </a:r>
          </a:p>
        </p:txBody>
      </p:sp>
      <p:sp>
        <p:nvSpPr>
          <p:cNvPr id="3" name="Content Placeholder 2"/>
          <p:cNvSpPr>
            <a:spLocks noGrp="1"/>
          </p:cNvSpPr>
          <p:nvPr>
            <p:ph idx="1"/>
          </p:nvPr>
        </p:nvSpPr>
        <p:spPr/>
        <p:txBody>
          <a:bodyPr/>
          <a:lstStyle/>
          <a:p>
            <a:r>
              <a:rPr lang="en-GB" dirty="0"/>
              <a:t>Optimise program performance</a:t>
            </a:r>
          </a:p>
          <a:p>
            <a:pPr lvl="1"/>
            <a:r>
              <a:rPr lang="en-GB" dirty="0"/>
              <a:t>FORTRAN, C, C++</a:t>
            </a:r>
          </a:p>
          <a:p>
            <a:r>
              <a:rPr lang="en-GB" dirty="0"/>
              <a:t>Widest reach possible</a:t>
            </a:r>
          </a:p>
          <a:p>
            <a:pPr lvl="1"/>
            <a:r>
              <a:rPr lang="en-GB" dirty="0"/>
              <a:t>Java, </a:t>
            </a:r>
            <a:r>
              <a:rPr lang="en-GB" dirty="0" err="1"/>
              <a:t>Javascript</a:t>
            </a:r>
            <a:endParaRPr lang="en-GB" dirty="0"/>
          </a:p>
          <a:p>
            <a:r>
              <a:rPr lang="en-GB" dirty="0"/>
              <a:t>Simplest to write</a:t>
            </a:r>
          </a:p>
          <a:p>
            <a:pPr lvl="1"/>
            <a:r>
              <a:rPr lang="en-GB" dirty="0" err="1"/>
              <a:t>Tcl</a:t>
            </a:r>
            <a:r>
              <a:rPr lang="en-GB" dirty="0"/>
              <a:t>, Perl, Python</a:t>
            </a:r>
          </a:p>
          <a:p>
            <a:r>
              <a:rPr lang="en-GB" dirty="0"/>
              <a:t>Take advantage of others’ stuff</a:t>
            </a:r>
            <a:br>
              <a:rPr lang="en-GB" dirty="0"/>
            </a:br>
            <a:r>
              <a:rPr lang="en-GB" dirty="0"/>
              <a:t>(Bioinformatics)</a:t>
            </a:r>
          </a:p>
          <a:p>
            <a:pPr lvl="1"/>
            <a:r>
              <a:rPr lang="en-GB" dirty="0"/>
              <a:t>R, Perl, Python</a:t>
            </a:r>
          </a:p>
          <a:p>
            <a:r>
              <a:rPr lang="en-GB" b="1" dirty="0"/>
              <a:t>Don’t hammer nails with sledgehammers!</a:t>
            </a:r>
          </a:p>
          <a:p>
            <a:endParaRPr lang="en-GB" dirty="0"/>
          </a:p>
        </p:txBody>
      </p:sp>
      <p:pic>
        <p:nvPicPr>
          <p:cNvPr id="4" name="Picture 2" descr="http://imransadiq.co.uk/wp-content/uploads/2014/01/B-W-Toolbox-free-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339" y="2188896"/>
            <a:ext cx="422386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43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Turing-completeness</a:t>
            </a:r>
          </a:p>
        </p:txBody>
      </p:sp>
      <p:sp>
        <p:nvSpPr>
          <p:cNvPr id="3" name="Content Placeholder 2"/>
          <p:cNvSpPr>
            <a:spLocks noGrp="1"/>
          </p:cNvSpPr>
          <p:nvPr>
            <p:ph idx="1"/>
          </p:nvPr>
        </p:nvSpPr>
        <p:spPr/>
        <p:txBody>
          <a:bodyPr/>
          <a:lstStyle/>
          <a:p>
            <a:r>
              <a:rPr lang="en-GB" dirty="0"/>
              <a:t>A proper “programming language” is “Turing-complete”</a:t>
            </a:r>
          </a:p>
          <a:p>
            <a:pPr lvl="1"/>
            <a:r>
              <a:rPr lang="en-GB" dirty="0"/>
              <a:t>Turing-complete languages can perform any calculation that any other language can</a:t>
            </a:r>
          </a:p>
          <a:p>
            <a:r>
              <a:rPr lang="en-GB" dirty="0"/>
              <a:t>Non-Turing-complete languages</a:t>
            </a:r>
          </a:p>
          <a:p>
            <a:pPr lvl="1"/>
            <a:r>
              <a:rPr lang="en-GB" dirty="0"/>
              <a:t>HTML</a:t>
            </a:r>
          </a:p>
          <a:p>
            <a:pPr lvl="1"/>
            <a:r>
              <a:rPr lang="en-GB" dirty="0"/>
              <a:t>CSS</a:t>
            </a:r>
          </a:p>
          <a:p>
            <a:r>
              <a:rPr lang="en-GB" dirty="0"/>
              <a:t>These languages store data (i.e. HTML = content of website; CSS = style websites), but cannot do complex stuff like if-then-else / for-loops.</a:t>
            </a:r>
          </a:p>
        </p:txBody>
      </p:sp>
    </p:spTree>
    <p:extLst>
      <p:ext uri="{BB962C8B-B14F-4D97-AF65-F5344CB8AC3E}">
        <p14:creationId xmlns:p14="http://schemas.microsoft.com/office/powerpoint/2010/main" val="1778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Python: Introduction</a:t>
            </a:r>
          </a:p>
        </p:txBody>
      </p:sp>
      <p:sp>
        <p:nvSpPr>
          <p:cNvPr id="3" name="Content Placeholder 2"/>
          <p:cNvSpPr>
            <a:spLocks noGrp="1"/>
          </p:cNvSpPr>
          <p:nvPr>
            <p:ph idx="1"/>
          </p:nvPr>
        </p:nvSpPr>
        <p:spPr/>
        <p:txBody>
          <a:bodyPr/>
          <a:lstStyle/>
          <a:p>
            <a:r>
              <a:rPr lang="en-GB" dirty="0"/>
              <a:t>Why Python?</a:t>
            </a:r>
          </a:p>
          <a:p>
            <a:pPr lvl="1"/>
            <a:r>
              <a:rPr lang="en-GB" dirty="0"/>
              <a:t>Widely used in bioinformatics</a:t>
            </a:r>
          </a:p>
          <a:p>
            <a:pPr lvl="1"/>
            <a:r>
              <a:rPr lang="en-GB" dirty="0"/>
              <a:t>Lots of libraries (on par with Perl’s) – “batteries included”</a:t>
            </a:r>
          </a:p>
          <a:p>
            <a:pPr lvl="1"/>
            <a:r>
              <a:rPr lang="en-GB" dirty="0"/>
              <a:t>Mature (23 </a:t>
            </a:r>
            <a:r>
              <a:rPr lang="en-GB" dirty="0" err="1"/>
              <a:t>yo</a:t>
            </a:r>
            <a:r>
              <a:rPr lang="en-GB" dirty="0"/>
              <a:t>), but keeps on improving</a:t>
            </a:r>
          </a:p>
          <a:p>
            <a:pPr lvl="1"/>
            <a:r>
              <a:rPr lang="en-GB" dirty="0"/>
              <a:t>Minimalist design, intended to be highly readable language</a:t>
            </a:r>
          </a:p>
          <a:p>
            <a:pPr lvl="1"/>
            <a:r>
              <a:rPr lang="en-GB" dirty="0"/>
              <a:t>Version 2 vs. 3: 3 is recommended</a:t>
            </a:r>
          </a:p>
          <a:p>
            <a:r>
              <a:rPr lang="en-GB" dirty="0"/>
              <a:t>Used in/by</a:t>
            </a:r>
          </a:p>
        </p:txBody>
      </p:sp>
      <p:pic>
        <p:nvPicPr>
          <p:cNvPr id="5" name="Picture 4"/>
          <p:cNvPicPr>
            <a:picLocks noChangeAspect="1"/>
          </p:cNvPicPr>
          <p:nvPr/>
        </p:nvPicPr>
        <p:blipFill>
          <a:blip r:embed="rId2"/>
          <a:stretch>
            <a:fillRect/>
          </a:stretch>
        </p:blipFill>
        <p:spPr>
          <a:xfrm>
            <a:off x="7120318" y="2626203"/>
            <a:ext cx="4838362" cy="1257974"/>
          </a:xfrm>
          <a:prstGeom prst="rect">
            <a:avLst/>
          </a:prstGeom>
        </p:spPr>
      </p:pic>
      <p:pic>
        <p:nvPicPr>
          <p:cNvPr id="6" name="Picture 5"/>
          <p:cNvPicPr>
            <a:picLocks noChangeAspect="1"/>
          </p:cNvPicPr>
          <p:nvPr/>
        </p:nvPicPr>
        <p:blipFill>
          <a:blip r:embed="rId3"/>
          <a:stretch>
            <a:fillRect/>
          </a:stretch>
        </p:blipFill>
        <p:spPr>
          <a:xfrm>
            <a:off x="1938716" y="4887590"/>
            <a:ext cx="1862559" cy="1862559"/>
          </a:xfrm>
          <a:prstGeom prst="rect">
            <a:avLst/>
          </a:prstGeom>
        </p:spPr>
      </p:pic>
      <p:pic>
        <p:nvPicPr>
          <p:cNvPr id="7172" name="Picture 4" descr="http://google.uci.edu/images/googl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675" y="4883207"/>
            <a:ext cx="1862559" cy="186255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File:YouTube logo 2013.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7922" y="4740047"/>
            <a:ext cx="2614633" cy="109160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ttp://www.animationmentor.com/wp-content/uploads/2012/12/autodesk-maya-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2367" y="6000716"/>
            <a:ext cx="2156772" cy="718924"/>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Python-logo-notext.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048" y="763523"/>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49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features of python</a:t>
            </a:r>
          </a:p>
        </p:txBody>
      </p:sp>
      <p:sp>
        <p:nvSpPr>
          <p:cNvPr id="3" name="Content Placeholder 2"/>
          <p:cNvSpPr>
            <a:spLocks noGrp="1"/>
          </p:cNvSpPr>
          <p:nvPr>
            <p:ph sz="half" idx="1"/>
          </p:nvPr>
        </p:nvSpPr>
        <p:spPr/>
        <p:txBody>
          <a:bodyPr>
            <a:normAutofit fontScale="92500" lnSpcReduction="10000"/>
          </a:bodyPr>
          <a:lstStyle/>
          <a:p>
            <a:pPr algn="ctr"/>
            <a:r>
              <a:rPr lang="en-GB" b="1" u="sng" dirty="0"/>
              <a:t>Python</a:t>
            </a:r>
          </a:p>
          <a:p>
            <a:r>
              <a:rPr lang="en-GB" b="1" dirty="0">
                <a:solidFill>
                  <a:schemeClr val="accent2"/>
                </a:solidFill>
              </a:rPr>
              <a:t>if</a:t>
            </a:r>
            <a:r>
              <a:rPr lang="en-GB" dirty="0">
                <a:solidFill>
                  <a:schemeClr val="accent2"/>
                </a:solidFill>
              </a:rPr>
              <a:t> </a:t>
            </a:r>
            <a:r>
              <a:rPr lang="en-GB" dirty="0"/>
              <a:t>stomach == “empty”:</a:t>
            </a:r>
            <a:br>
              <a:rPr lang="en-GB" dirty="0"/>
            </a:br>
            <a:r>
              <a:rPr lang="en-GB" dirty="0"/>
              <a:t>    </a:t>
            </a:r>
            <a:r>
              <a:rPr lang="en-GB" b="1" dirty="0">
                <a:solidFill>
                  <a:schemeClr val="accent2"/>
                </a:solidFill>
              </a:rPr>
              <a:t>if</a:t>
            </a:r>
            <a:r>
              <a:rPr lang="en-GB" dirty="0">
                <a:solidFill>
                  <a:schemeClr val="accent2"/>
                </a:solidFill>
              </a:rPr>
              <a:t> </a:t>
            </a:r>
            <a:r>
              <a:rPr lang="en-GB" dirty="0"/>
              <a:t>wallet &gt;= 25:</a:t>
            </a:r>
            <a:br>
              <a:rPr lang="en-GB" dirty="0"/>
            </a:br>
            <a:r>
              <a:rPr lang="en-GB" dirty="0"/>
              <a:t>        </a:t>
            </a:r>
            <a:r>
              <a:rPr lang="en-GB" dirty="0" err="1"/>
              <a:t>go_to_linas</a:t>
            </a:r>
            <a:r>
              <a:rPr lang="en-GB" dirty="0"/>
              <a:t>()</a:t>
            </a:r>
            <a:br>
              <a:rPr lang="en-GB" dirty="0"/>
            </a:br>
            <a:r>
              <a:rPr lang="en-GB" dirty="0"/>
              <a:t>        wallet = wallet – 25</a:t>
            </a:r>
            <a:br>
              <a:rPr lang="en-GB" dirty="0"/>
            </a:br>
            <a:r>
              <a:rPr lang="en-GB" dirty="0"/>
              <a:t>    </a:t>
            </a:r>
            <a:r>
              <a:rPr lang="en-GB" b="1" dirty="0">
                <a:solidFill>
                  <a:schemeClr val="accent2"/>
                </a:solidFill>
              </a:rPr>
              <a:t>else</a:t>
            </a:r>
            <a:r>
              <a:rPr lang="en-GB" dirty="0"/>
              <a:t>:</a:t>
            </a:r>
            <a:br>
              <a:rPr lang="en-GB" dirty="0"/>
            </a:br>
            <a:r>
              <a:rPr lang="en-GB" dirty="0"/>
              <a:t>        </a:t>
            </a:r>
            <a:r>
              <a:rPr lang="en-GB" dirty="0" err="1"/>
              <a:t>go_to_diner</a:t>
            </a:r>
            <a:r>
              <a:rPr lang="en-GB" dirty="0"/>
              <a:t>()</a:t>
            </a:r>
            <a:br>
              <a:rPr lang="en-GB" dirty="0"/>
            </a:br>
            <a:r>
              <a:rPr lang="en-GB" dirty="0"/>
              <a:t>        wallet = wallet – 16 </a:t>
            </a:r>
            <a:br>
              <a:rPr lang="en-GB" dirty="0"/>
            </a:br>
            <a:r>
              <a:rPr lang="en-GB" b="1" dirty="0">
                <a:solidFill>
                  <a:schemeClr val="accent2"/>
                </a:solidFill>
              </a:rPr>
              <a:t>else</a:t>
            </a:r>
            <a:r>
              <a:rPr lang="en-GB" dirty="0"/>
              <a:t>:</a:t>
            </a:r>
            <a:br>
              <a:rPr lang="en-GB" dirty="0"/>
            </a:br>
            <a:r>
              <a:rPr lang="en-GB" dirty="0"/>
              <a:t>    </a:t>
            </a:r>
            <a:r>
              <a:rPr lang="en-GB" dirty="0" err="1"/>
              <a:t>continue_working</a:t>
            </a:r>
            <a:r>
              <a:rPr lang="en-GB" dirty="0"/>
              <a:t>()</a:t>
            </a:r>
          </a:p>
          <a:p>
            <a:endParaRPr lang="en-GB" dirty="0"/>
          </a:p>
        </p:txBody>
      </p:sp>
      <p:sp>
        <p:nvSpPr>
          <p:cNvPr id="4" name="Content Placeholder 3"/>
          <p:cNvSpPr>
            <a:spLocks noGrp="1"/>
          </p:cNvSpPr>
          <p:nvPr>
            <p:ph sz="half" idx="2"/>
          </p:nvPr>
        </p:nvSpPr>
        <p:spPr/>
        <p:txBody>
          <a:bodyPr>
            <a:normAutofit fontScale="92500" lnSpcReduction="10000"/>
          </a:bodyPr>
          <a:lstStyle/>
          <a:p>
            <a:pPr algn="ctr"/>
            <a:r>
              <a:rPr lang="en-GB" b="1" u="sng" dirty="0"/>
              <a:t>Perl</a:t>
            </a:r>
          </a:p>
          <a:p>
            <a:r>
              <a:rPr lang="en-GB" b="1" dirty="0">
                <a:solidFill>
                  <a:schemeClr val="accent2"/>
                </a:solidFill>
              </a:rPr>
              <a:t>if</a:t>
            </a:r>
            <a:r>
              <a:rPr lang="en-GB" dirty="0">
                <a:solidFill>
                  <a:schemeClr val="accent2"/>
                </a:solidFill>
              </a:rPr>
              <a:t> </a:t>
            </a:r>
            <a:r>
              <a:rPr lang="en-GB" dirty="0"/>
              <a:t>($stomach == “empty”) {</a:t>
            </a:r>
            <a:br>
              <a:rPr lang="en-GB" dirty="0"/>
            </a:br>
            <a:r>
              <a:rPr lang="en-GB" dirty="0"/>
              <a:t>    </a:t>
            </a:r>
            <a:r>
              <a:rPr lang="en-GB" b="1" dirty="0">
                <a:solidFill>
                  <a:schemeClr val="accent2"/>
                </a:solidFill>
              </a:rPr>
              <a:t>if</a:t>
            </a:r>
            <a:r>
              <a:rPr lang="en-GB" dirty="0">
                <a:solidFill>
                  <a:schemeClr val="accent2"/>
                </a:solidFill>
              </a:rPr>
              <a:t> </a:t>
            </a:r>
            <a:r>
              <a:rPr lang="en-GB" dirty="0"/>
              <a:t>($wallet &gt;= 25) {</a:t>
            </a:r>
            <a:br>
              <a:rPr lang="en-GB" dirty="0"/>
            </a:br>
            <a:r>
              <a:rPr lang="en-GB" dirty="0"/>
              <a:t>        </a:t>
            </a:r>
            <a:r>
              <a:rPr lang="en-GB" dirty="0" err="1"/>
              <a:t>go_to_linas</a:t>
            </a:r>
            <a:r>
              <a:rPr lang="en-GB" dirty="0"/>
              <a:t>()</a:t>
            </a:r>
            <a:br>
              <a:rPr lang="en-GB" dirty="0"/>
            </a:br>
            <a:r>
              <a:rPr lang="en-GB" dirty="0"/>
              <a:t>        $wallet = $wallet – 25 </a:t>
            </a:r>
            <a:br>
              <a:rPr lang="en-GB" dirty="0"/>
            </a:br>
            <a:r>
              <a:rPr lang="en-GB" dirty="0"/>
              <a:t>    }</a:t>
            </a:r>
            <a:br>
              <a:rPr lang="en-GB" dirty="0"/>
            </a:br>
            <a:r>
              <a:rPr lang="en-GB" dirty="0"/>
              <a:t>    </a:t>
            </a:r>
            <a:r>
              <a:rPr lang="en-GB" b="1" dirty="0">
                <a:solidFill>
                  <a:schemeClr val="accent2"/>
                </a:solidFill>
              </a:rPr>
              <a:t>else</a:t>
            </a:r>
            <a:r>
              <a:rPr lang="en-GB" dirty="0">
                <a:solidFill>
                  <a:schemeClr val="accent2"/>
                </a:solidFill>
              </a:rPr>
              <a:t> </a:t>
            </a:r>
            <a:r>
              <a:rPr lang="en-GB" dirty="0"/>
              <a:t>{</a:t>
            </a:r>
            <a:br>
              <a:rPr lang="en-GB" dirty="0"/>
            </a:br>
            <a:r>
              <a:rPr lang="en-GB" dirty="0"/>
              <a:t>        </a:t>
            </a:r>
            <a:r>
              <a:rPr lang="en-GB" dirty="0" err="1"/>
              <a:t>go_to_diner</a:t>
            </a:r>
            <a:r>
              <a:rPr lang="en-GB" dirty="0"/>
              <a:t>()</a:t>
            </a:r>
            <a:br>
              <a:rPr lang="en-GB" dirty="0"/>
            </a:br>
            <a:r>
              <a:rPr lang="en-GB" dirty="0"/>
              <a:t>        $wallet = $wallet – 16</a:t>
            </a:r>
            <a:br>
              <a:rPr lang="en-GB" dirty="0"/>
            </a:br>
            <a:r>
              <a:rPr lang="en-GB" dirty="0"/>
              <a:t>    }</a:t>
            </a:r>
            <a:br>
              <a:rPr lang="en-GB" dirty="0"/>
            </a:br>
            <a:r>
              <a:rPr lang="en-GB" dirty="0"/>
              <a:t>}</a:t>
            </a:r>
            <a:br>
              <a:rPr lang="en-GB" dirty="0"/>
            </a:br>
            <a:r>
              <a:rPr lang="en-GB" b="1" dirty="0">
                <a:solidFill>
                  <a:schemeClr val="accent2"/>
                </a:solidFill>
              </a:rPr>
              <a:t>else</a:t>
            </a:r>
            <a:r>
              <a:rPr lang="en-GB" dirty="0">
                <a:solidFill>
                  <a:schemeClr val="accent2"/>
                </a:solidFill>
              </a:rPr>
              <a:t> </a:t>
            </a:r>
            <a:r>
              <a:rPr lang="en-GB" dirty="0"/>
              <a:t>{</a:t>
            </a:r>
            <a:br>
              <a:rPr lang="en-GB" dirty="0"/>
            </a:br>
            <a:r>
              <a:rPr lang="en-GB" dirty="0"/>
              <a:t>	</a:t>
            </a:r>
            <a:r>
              <a:rPr lang="en-GB" dirty="0" err="1"/>
              <a:t>continue_working</a:t>
            </a:r>
            <a:r>
              <a:rPr lang="en-GB" dirty="0"/>
              <a:t>()</a:t>
            </a:r>
            <a:br>
              <a:rPr lang="en-GB" dirty="0"/>
            </a:br>
            <a:r>
              <a:rPr lang="en-GB" dirty="0"/>
              <a:t>}</a:t>
            </a:r>
          </a:p>
        </p:txBody>
      </p:sp>
      <p:sp>
        <p:nvSpPr>
          <p:cNvPr id="5" name="TextBox 4"/>
          <p:cNvSpPr txBox="1"/>
          <p:nvPr/>
        </p:nvSpPr>
        <p:spPr>
          <a:xfrm>
            <a:off x="541303" y="5386030"/>
            <a:ext cx="2281955" cy="923330"/>
          </a:xfrm>
          <a:prstGeom prst="rect">
            <a:avLst/>
          </a:prstGeom>
          <a:noFill/>
        </p:spPr>
        <p:txBody>
          <a:bodyPr wrap="square" rtlCol="0">
            <a:spAutoFit/>
          </a:bodyPr>
          <a:lstStyle/>
          <a:p>
            <a:r>
              <a:rPr lang="en-GB" dirty="0"/>
              <a:t>Code blocks organised by whitespace (1TAB/ 4 SPACE)</a:t>
            </a:r>
          </a:p>
        </p:txBody>
      </p:sp>
      <p:cxnSp>
        <p:nvCxnSpPr>
          <p:cNvPr id="7" name="Straight Arrow Connector 6"/>
          <p:cNvCxnSpPr/>
          <p:nvPr/>
        </p:nvCxnSpPr>
        <p:spPr>
          <a:xfrm flipH="1" flipV="1">
            <a:off x="1480842" y="4377791"/>
            <a:ext cx="201439" cy="100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1905" y="1677144"/>
            <a:ext cx="1505119" cy="923330"/>
          </a:xfrm>
          <a:prstGeom prst="rect">
            <a:avLst/>
          </a:prstGeom>
          <a:noFill/>
        </p:spPr>
        <p:txBody>
          <a:bodyPr wrap="square" rtlCol="0">
            <a:spAutoFit/>
          </a:bodyPr>
          <a:lstStyle/>
          <a:p>
            <a:r>
              <a:rPr lang="en-GB" dirty="0"/>
              <a:t>Code blocks organised by curly braces</a:t>
            </a:r>
          </a:p>
        </p:txBody>
      </p:sp>
      <p:cxnSp>
        <p:nvCxnSpPr>
          <p:cNvPr id="10" name="Straight Arrow Connector 9"/>
          <p:cNvCxnSpPr>
            <a:stCxn id="8" idx="1"/>
          </p:cNvCxnSpPr>
          <p:nvPr/>
        </p:nvCxnSpPr>
        <p:spPr>
          <a:xfrm flipH="1">
            <a:off x="8957882" y="2138809"/>
            <a:ext cx="764023" cy="776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91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miley Face 8"/>
          <p:cNvSpPr/>
          <p:nvPr/>
        </p:nvSpPr>
        <p:spPr>
          <a:xfrm>
            <a:off x="6950653" y="4102662"/>
            <a:ext cx="2832213" cy="254089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quot;No&quot; Symbol 5"/>
          <p:cNvSpPr/>
          <p:nvPr/>
        </p:nvSpPr>
        <p:spPr>
          <a:xfrm>
            <a:off x="1985460" y="4102662"/>
            <a:ext cx="2832213" cy="254089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p:txBody>
          <a:bodyPr/>
          <a:lstStyle/>
          <a:p>
            <a:r>
              <a:rPr lang="en-GB" dirty="0"/>
              <a:t>Main features of python</a:t>
            </a:r>
          </a:p>
        </p:txBody>
      </p:sp>
      <p:sp>
        <p:nvSpPr>
          <p:cNvPr id="3" name="Content Placeholder 2"/>
          <p:cNvSpPr>
            <a:spLocks noGrp="1"/>
          </p:cNvSpPr>
          <p:nvPr>
            <p:ph sz="half" idx="1"/>
          </p:nvPr>
        </p:nvSpPr>
        <p:spPr/>
        <p:txBody>
          <a:bodyPr>
            <a:normAutofit fontScale="92500" lnSpcReduction="10000"/>
          </a:bodyPr>
          <a:lstStyle/>
          <a:p>
            <a:pPr algn="ctr"/>
            <a:r>
              <a:rPr lang="en-GB" b="1" u="sng" dirty="0"/>
              <a:t>Python</a:t>
            </a:r>
          </a:p>
          <a:p>
            <a:r>
              <a:rPr lang="en-GB" b="1" dirty="0">
                <a:solidFill>
                  <a:schemeClr val="accent2"/>
                </a:solidFill>
              </a:rPr>
              <a:t>if</a:t>
            </a:r>
            <a:r>
              <a:rPr lang="en-GB" dirty="0">
                <a:solidFill>
                  <a:schemeClr val="accent2"/>
                </a:solidFill>
              </a:rPr>
              <a:t> </a:t>
            </a:r>
            <a:r>
              <a:rPr lang="en-GB" dirty="0"/>
              <a:t>stomach == “empty”:</a:t>
            </a:r>
            <a:br>
              <a:rPr lang="en-GB" dirty="0"/>
            </a:br>
            <a:r>
              <a:rPr lang="en-GB" b="1" dirty="0">
                <a:solidFill>
                  <a:schemeClr val="accent2"/>
                </a:solidFill>
              </a:rPr>
              <a:t>if</a:t>
            </a:r>
            <a:r>
              <a:rPr lang="en-GB" dirty="0">
                <a:solidFill>
                  <a:schemeClr val="accent2"/>
                </a:solidFill>
              </a:rPr>
              <a:t> </a:t>
            </a:r>
            <a:r>
              <a:rPr lang="en-GB" dirty="0"/>
              <a:t>wallet &gt;= 25:</a:t>
            </a:r>
            <a:br>
              <a:rPr lang="en-GB" dirty="0"/>
            </a:br>
            <a:r>
              <a:rPr lang="en-GB" dirty="0" err="1"/>
              <a:t>go_to_linas</a:t>
            </a:r>
            <a:r>
              <a:rPr lang="en-GB" dirty="0"/>
              <a:t>()</a:t>
            </a:r>
            <a:br>
              <a:rPr lang="en-GB" dirty="0"/>
            </a:br>
            <a:r>
              <a:rPr lang="en-GB" dirty="0"/>
              <a:t>wallet = wallet – 25</a:t>
            </a:r>
            <a:br>
              <a:rPr lang="en-GB" dirty="0"/>
            </a:br>
            <a:r>
              <a:rPr lang="en-GB" b="1" dirty="0">
                <a:solidFill>
                  <a:schemeClr val="accent2"/>
                </a:solidFill>
              </a:rPr>
              <a:t>else</a:t>
            </a:r>
            <a:r>
              <a:rPr lang="en-GB" dirty="0"/>
              <a:t>:</a:t>
            </a:r>
            <a:br>
              <a:rPr lang="en-GB" dirty="0"/>
            </a:br>
            <a:r>
              <a:rPr lang="en-GB" dirty="0" err="1"/>
              <a:t>go_to_diner</a:t>
            </a:r>
            <a:r>
              <a:rPr lang="en-GB" dirty="0"/>
              <a:t>()</a:t>
            </a:r>
            <a:br>
              <a:rPr lang="en-GB" dirty="0"/>
            </a:br>
            <a:r>
              <a:rPr lang="en-GB" dirty="0"/>
              <a:t>wallet = wallet – 16 </a:t>
            </a:r>
            <a:br>
              <a:rPr lang="en-GB" dirty="0"/>
            </a:br>
            <a:r>
              <a:rPr lang="en-GB" b="1" dirty="0">
                <a:solidFill>
                  <a:schemeClr val="accent2"/>
                </a:solidFill>
              </a:rPr>
              <a:t>else</a:t>
            </a:r>
            <a:r>
              <a:rPr lang="en-GB" dirty="0"/>
              <a:t>:</a:t>
            </a:r>
            <a:br>
              <a:rPr lang="en-GB" dirty="0"/>
            </a:br>
            <a:r>
              <a:rPr lang="en-GB" dirty="0" err="1"/>
              <a:t>continue_working</a:t>
            </a:r>
            <a:r>
              <a:rPr lang="en-GB" dirty="0"/>
              <a:t>()</a:t>
            </a:r>
          </a:p>
        </p:txBody>
      </p:sp>
      <p:sp>
        <p:nvSpPr>
          <p:cNvPr id="4" name="Content Placeholder 3"/>
          <p:cNvSpPr>
            <a:spLocks noGrp="1"/>
          </p:cNvSpPr>
          <p:nvPr>
            <p:ph sz="half" idx="2"/>
          </p:nvPr>
        </p:nvSpPr>
        <p:spPr/>
        <p:txBody>
          <a:bodyPr>
            <a:normAutofit fontScale="92500" lnSpcReduction="10000"/>
          </a:bodyPr>
          <a:lstStyle/>
          <a:p>
            <a:pPr algn="ctr"/>
            <a:r>
              <a:rPr lang="en-GB" b="1" u="sng" dirty="0"/>
              <a:t>Perl</a:t>
            </a:r>
          </a:p>
          <a:p>
            <a:r>
              <a:rPr lang="en-GB" b="1" dirty="0">
                <a:solidFill>
                  <a:schemeClr val="accent2"/>
                </a:solidFill>
              </a:rPr>
              <a:t>if</a:t>
            </a:r>
            <a:r>
              <a:rPr lang="en-GB" dirty="0">
                <a:solidFill>
                  <a:schemeClr val="accent2"/>
                </a:solidFill>
              </a:rPr>
              <a:t> </a:t>
            </a:r>
            <a:r>
              <a:rPr lang="en-GB" dirty="0"/>
              <a:t>($stomach == “empty”) {</a:t>
            </a:r>
            <a:br>
              <a:rPr lang="en-GB" dirty="0"/>
            </a:br>
            <a:r>
              <a:rPr lang="en-GB" b="1" dirty="0">
                <a:solidFill>
                  <a:schemeClr val="accent2"/>
                </a:solidFill>
              </a:rPr>
              <a:t>if</a:t>
            </a:r>
            <a:r>
              <a:rPr lang="en-GB" dirty="0">
                <a:solidFill>
                  <a:schemeClr val="accent2"/>
                </a:solidFill>
              </a:rPr>
              <a:t> </a:t>
            </a:r>
            <a:r>
              <a:rPr lang="en-GB" dirty="0"/>
              <a:t>($wallet &gt;= 25) {</a:t>
            </a:r>
            <a:br>
              <a:rPr lang="en-GB" dirty="0"/>
            </a:br>
            <a:r>
              <a:rPr lang="en-GB" dirty="0" err="1"/>
              <a:t>go_to_linas</a:t>
            </a:r>
            <a:r>
              <a:rPr lang="en-GB" dirty="0"/>
              <a:t>()</a:t>
            </a:r>
            <a:br>
              <a:rPr lang="en-GB" dirty="0"/>
            </a:br>
            <a:r>
              <a:rPr lang="en-GB" dirty="0"/>
              <a:t>$wallet = $wallet – 25 </a:t>
            </a:r>
            <a:br>
              <a:rPr lang="en-GB" dirty="0"/>
            </a:br>
            <a:r>
              <a:rPr lang="en-GB" dirty="0"/>
              <a:t>}</a:t>
            </a:r>
            <a:br>
              <a:rPr lang="en-GB" dirty="0"/>
            </a:br>
            <a:r>
              <a:rPr lang="en-GB" b="1" dirty="0">
                <a:solidFill>
                  <a:schemeClr val="accent2"/>
                </a:solidFill>
              </a:rPr>
              <a:t>else</a:t>
            </a:r>
            <a:r>
              <a:rPr lang="en-GB" dirty="0">
                <a:solidFill>
                  <a:schemeClr val="accent2"/>
                </a:solidFill>
              </a:rPr>
              <a:t> </a:t>
            </a:r>
            <a:r>
              <a:rPr lang="en-GB" dirty="0"/>
              <a:t>{</a:t>
            </a:r>
            <a:br>
              <a:rPr lang="en-GB" dirty="0"/>
            </a:br>
            <a:r>
              <a:rPr lang="en-GB" dirty="0" err="1"/>
              <a:t>go_to_diner</a:t>
            </a:r>
            <a:r>
              <a:rPr lang="en-GB" dirty="0"/>
              <a:t>()</a:t>
            </a:r>
            <a:br>
              <a:rPr lang="en-GB" dirty="0"/>
            </a:br>
            <a:r>
              <a:rPr lang="en-GB" dirty="0"/>
              <a:t>$wallet = $wallet – 16</a:t>
            </a:r>
            <a:br>
              <a:rPr lang="en-GB" dirty="0"/>
            </a:br>
            <a:r>
              <a:rPr lang="en-GB" dirty="0"/>
              <a:t>}</a:t>
            </a:r>
            <a:br>
              <a:rPr lang="en-GB" dirty="0"/>
            </a:br>
            <a:r>
              <a:rPr lang="en-GB" dirty="0"/>
              <a:t>}</a:t>
            </a:r>
            <a:br>
              <a:rPr lang="en-GB" dirty="0"/>
            </a:br>
            <a:r>
              <a:rPr lang="en-GB" b="1" dirty="0">
                <a:solidFill>
                  <a:schemeClr val="accent2"/>
                </a:solidFill>
              </a:rPr>
              <a:t>else</a:t>
            </a:r>
            <a:r>
              <a:rPr lang="en-GB" dirty="0">
                <a:solidFill>
                  <a:schemeClr val="accent2"/>
                </a:solidFill>
              </a:rPr>
              <a:t> </a:t>
            </a:r>
            <a:r>
              <a:rPr lang="en-GB" dirty="0"/>
              <a:t>{</a:t>
            </a:r>
            <a:br>
              <a:rPr lang="en-GB" dirty="0"/>
            </a:br>
            <a:r>
              <a:rPr lang="en-GB" dirty="0" err="1"/>
              <a:t>continue_working</a:t>
            </a:r>
            <a:r>
              <a:rPr lang="en-GB" dirty="0"/>
              <a:t>()</a:t>
            </a:r>
            <a:br>
              <a:rPr lang="en-GB" dirty="0"/>
            </a:br>
            <a:r>
              <a:rPr lang="en-GB" dirty="0"/>
              <a:t>}</a:t>
            </a:r>
          </a:p>
        </p:txBody>
      </p:sp>
    </p:spTree>
    <p:extLst>
      <p:ext uri="{BB962C8B-B14F-4D97-AF65-F5344CB8AC3E}">
        <p14:creationId xmlns:p14="http://schemas.microsoft.com/office/powerpoint/2010/main" val="78731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Python: Getting started</a:t>
            </a:r>
          </a:p>
        </p:txBody>
      </p:sp>
      <p:sp>
        <p:nvSpPr>
          <p:cNvPr id="3" name="Content Placeholder 2"/>
          <p:cNvSpPr>
            <a:spLocks noGrp="1"/>
          </p:cNvSpPr>
          <p:nvPr>
            <p:ph idx="1"/>
          </p:nvPr>
        </p:nvSpPr>
        <p:spPr/>
        <p:txBody>
          <a:bodyPr>
            <a:normAutofit/>
          </a:bodyPr>
          <a:lstStyle/>
          <a:p>
            <a:r>
              <a:rPr lang="en-GB" b="1" dirty="0"/>
              <a:t>Linux</a:t>
            </a:r>
            <a:r>
              <a:rPr lang="en-GB" dirty="0"/>
              <a:t>: comes pre-installed. Go to command line, type “python” or “python3”</a:t>
            </a:r>
          </a:p>
          <a:p>
            <a:r>
              <a:rPr lang="en-GB" b="1" dirty="0"/>
              <a:t>Windows</a:t>
            </a:r>
            <a:r>
              <a:rPr lang="en-GB" dirty="0"/>
              <a:t>: </a:t>
            </a:r>
            <a:r>
              <a:rPr lang="en-GB" dirty="0" err="1"/>
              <a:t>nuh</a:t>
            </a:r>
            <a:r>
              <a:rPr lang="en-GB" dirty="0"/>
              <a:t>-uh, have to install yourself. </a:t>
            </a:r>
            <a:r>
              <a:rPr lang="en-GB" dirty="0">
                <a:hlinkClick r:id="rId2"/>
              </a:rPr>
              <a:t>http://www.python.org/download/</a:t>
            </a:r>
            <a:r>
              <a:rPr lang="en-GB" dirty="0"/>
              <a:t> </a:t>
            </a:r>
          </a:p>
          <a:p>
            <a:r>
              <a:rPr lang="en-GB" b="1" dirty="0"/>
              <a:t>OS X</a:t>
            </a:r>
            <a:r>
              <a:rPr lang="en-GB" dirty="0"/>
              <a:t>: also pre-installed, but version is usually outdated. Go to Terminal, type “python”. Same link as above to get newer versions.</a:t>
            </a:r>
          </a:p>
          <a:p>
            <a:r>
              <a:rPr lang="en-GB" b="1" dirty="0"/>
              <a:t>Online</a:t>
            </a:r>
            <a:r>
              <a:rPr lang="en-GB" dirty="0"/>
              <a:t>:</a:t>
            </a:r>
          </a:p>
          <a:p>
            <a:pPr lvl="1"/>
            <a:r>
              <a:rPr lang="en-GB" dirty="0">
                <a:hlinkClick r:id="rId3"/>
              </a:rPr>
              <a:t>http://ideone.com</a:t>
            </a:r>
            <a:r>
              <a:rPr lang="en-GB" dirty="0"/>
              <a:t> (change “Java” to “Python 3” in the select language box)</a:t>
            </a:r>
            <a:endParaRPr lang="en-GB" dirty="0">
              <a:hlinkClick r:id="rId4"/>
            </a:endParaRPr>
          </a:p>
          <a:p>
            <a:pPr lvl="1"/>
            <a:r>
              <a:rPr lang="en-GB" dirty="0">
                <a:hlinkClick r:id="rId4"/>
              </a:rPr>
              <a:t>http://pythonfiddle.com/</a:t>
            </a:r>
            <a:r>
              <a:rPr lang="en-GB" dirty="0"/>
              <a:t> </a:t>
            </a:r>
          </a:p>
          <a:p>
            <a:pPr lvl="1"/>
            <a:r>
              <a:rPr lang="en-GB" dirty="0">
                <a:hlinkClick r:id="rId5"/>
              </a:rPr>
              <a:t>http://repl.it/languages/Python</a:t>
            </a:r>
            <a:endParaRPr lang="en-GB" dirty="0"/>
          </a:p>
          <a:p>
            <a:r>
              <a:rPr lang="en-GB" dirty="0"/>
              <a:t>Online interpreters will suffice in learning Python basics, but note that they cannot save programs, nor read data from disk.</a:t>
            </a:r>
          </a:p>
        </p:txBody>
      </p:sp>
    </p:spTree>
    <p:extLst>
      <p:ext uri="{BB962C8B-B14F-4D97-AF65-F5344CB8AC3E}">
        <p14:creationId xmlns:p14="http://schemas.microsoft.com/office/powerpoint/2010/main" val="326500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a:t>
            </a:r>
          </a:p>
        </p:txBody>
      </p:sp>
      <p:sp>
        <p:nvSpPr>
          <p:cNvPr id="3" name="Content Placeholder 2"/>
          <p:cNvSpPr>
            <a:spLocks noGrp="1"/>
          </p:cNvSpPr>
          <p:nvPr>
            <p:ph idx="1"/>
          </p:nvPr>
        </p:nvSpPr>
        <p:spPr/>
        <p:txBody>
          <a:bodyPr/>
          <a:lstStyle/>
          <a:p>
            <a:r>
              <a:rPr lang="en-GB" dirty="0"/>
              <a:t>Data can be stored in three main forms:</a:t>
            </a:r>
          </a:p>
          <a:p>
            <a:pPr lvl="1"/>
            <a:r>
              <a:rPr lang="en-GB" dirty="0"/>
              <a:t>(sizes of images correspond to memory required)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1402" y="3506767"/>
            <a:ext cx="4205531" cy="2802593"/>
          </a:xfrm>
          <a:prstGeom prst="rect">
            <a:avLst/>
          </a:prstGeom>
        </p:spPr>
      </p:pic>
      <p:pic>
        <p:nvPicPr>
          <p:cNvPr id="1026" name="Picture 2" descr="http://dovegreyreader.typepad.com/.a/6a00d83451584369e20133f204b80f970b-500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479" y="3506767"/>
            <a:ext cx="3807599" cy="27795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03708" y="3137435"/>
            <a:ext cx="1549139" cy="369332"/>
          </a:xfrm>
          <a:prstGeom prst="rect">
            <a:avLst/>
          </a:prstGeom>
          <a:noFill/>
        </p:spPr>
        <p:txBody>
          <a:bodyPr wrap="square" rtlCol="0">
            <a:spAutoFit/>
          </a:bodyPr>
          <a:lstStyle/>
          <a:p>
            <a:pPr algn="ctr"/>
            <a:r>
              <a:rPr lang="en-GB" dirty="0"/>
              <a:t>String</a:t>
            </a:r>
          </a:p>
        </p:txBody>
      </p:sp>
      <p:sp>
        <p:nvSpPr>
          <p:cNvPr id="8" name="TextBox 7"/>
          <p:cNvSpPr txBox="1"/>
          <p:nvPr/>
        </p:nvSpPr>
        <p:spPr>
          <a:xfrm>
            <a:off x="1122982" y="3120933"/>
            <a:ext cx="1316205" cy="369332"/>
          </a:xfrm>
          <a:prstGeom prst="rect">
            <a:avLst/>
          </a:prstGeom>
          <a:noFill/>
        </p:spPr>
        <p:txBody>
          <a:bodyPr wrap="square" rtlCol="0">
            <a:spAutoFit/>
          </a:bodyPr>
          <a:lstStyle/>
          <a:p>
            <a:pPr algn="ctr"/>
            <a:r>
              <a:rPr lang="en-GB" dirty="0"/>
              <a:t>Integer</a:t>
            </a:r>
          </a:p>
        </p:txBody>
      </p:sp>
      <p:pic>
        <p:nvPicPr>
          <p:cNvPr id="1028" name="Picture 4" descr="http://www.baltimorecitycues.com/product_images/STBBX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9737" y="3506767"/>
            <a:ext cx="1586039" cy="15860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49597" y="3137435"/>
            <a:ext cx="1549139" cy="369332"/>
          </a:xfrm>
          <a:prstGeom prst="rect">
            <a:avLst/>
          </a:prstGeom>
          <a:noFill/>
        </p:spPr>
        <p:txBody>
          <a:bodyPr wrap="square" rtlCol="0">
            <a:spAutoFit/>
          </a:bodyPr>
          <a:lstStyle/>
          <a:p>
            <a:pPr algn="ctr"/>
            <a:r>
              <a:rPr lang="en-GB" dirty="0"/>
              <a:t>Float</a:t>
            </a:r>
          </a:p>
        </p:txBody>
      </p:sp>
    </p:spTree>
    <p:extLst>
      <p:ext uri="{BB962C8B-B14F-4D97-AF65-F5344CB8AC3E}">
        <p14:creationId xmlns:p14="http://schemas.microsoft.com/office/powerpoint/2010/main" val="350303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a:t>
            </a:r>
          </a:p>
        </p:txBody>
      </p:sp>
      <p:sp>
        <p:nvSpPr>
          <p:cNvPr id="3" name="Content Placeholder 2"/>
          <p:cNvSpPr>
            <a:spLocks noGrp="1"/>
          </p:cNvSpPr>
          <p:nvPr>
            <p:ph idx="1"/>
          </p:nvPr>
        </p:nvSpPr>
        <p:spPr/>
        <p:txBody>
          <a:bodyPr/>
          <a:lstStyle/>
          <a:p>
            <a:r>
              <a:rPr lang="en-GB" dirty="0"/>
              <a:t>Data can be stored in three main forms:</a:t>
            </a:r>
          </a:p>
          <a:p>
            <a:pPr lvl="1"/>
            <a:r>
              <a:rPr lang="en-GB" dirty="0"/>
              <a:t>String: “Mary’s lamb” / ‘Mary said, “lamb!”’</a:t>
            </a:r>
          </a:p>
          <a:p>
            <a:pPr lvl="2"/>
            <a:r>
              <a:rPr lang="en-GB" dirty="0"/>
              <a:t>In Python, ‘ ’  or “ ” can be used to denote strings</a:t>
            </a:r>
          </a:p>
          <a:p>
            <a:pPr lvl="1"/>
            <a:r>
              <a:rPr lang="en-GB" dirty="0"/>
              <a:t>Integers: …, -2, -1, 0, 1, 2, …</a:t>
            </a:r>
          </a:p>
          <a:p>
            <a:pPr lvl="2"/>
            <a:r>
              <a:rPr lang="en-GB" dirty="0"/>
              <a:t>In Python 3, no max/min integers</a:t>
            </a:r>
          </a:p>
          <a:p>
            <a:pPr lvl="2"/>
            <a:r>
              <a:rPr lang="en-GB" dirty="0"/>
              <a:t>In C, integers have a max, depending on what type it belonged to</a:t>
            </a:r>
          </a:p>
          <a:p>
            <a:pPr lvl="1"/>
            <a:r>
              <a:rPr lang="en-GB" dirty="0"/>
              <a:t>Floats: 3.14159…</a:t>
            </a:r>
          </a:p>
          <a:p>
            <a:pPr lvl="2"/>
            <a:r>
              <a:rPr lang="en-GB" dirty="0"/>
              <a:t>Python 3: up to 55 decimal points, usually</a:t>
            </a:r>
          </a:p>
          <a:p>
            <a:pPr lvl="2"/>
            <a:r>
              <a:rPr lang="en-GB" dirty="0"/>
              <a:t>As computers count in binary, floats are very hard to store “properly”,</a:t>
            </a:r>
            <a:br>
              <a:rPr lang="en-GB" dirty="0"/>
            </a:br>
            <a:r>
              <a:rPr lang="en-GB" dirty="0"/>
              <a:t>thus the increased memory usage relative to integers</a:t>
            </a:r>
          </a:p>
          <a:p>
            <a:r>
              <a:rPr lang="en-GB" dirty="0"/>
              <a:t>These data are stored in </a:t>
            </a:r>
            <a:r>
              <a:rPr lang="en-GB" b="1" dirty="0"/>
              <a:t>variables</a:t>
            </a:r>
          </a:p>
        </p:txBody>
      </p:sp>
      <p:pic>
        <p:nvPicPr>
          <p:cNvPr id="4" name="Picture 3"/>
          <p:cNvPicPr>
            <a:picLocks noChangeAspect="1"/>
          </p:cNvPicPr>
          <p:nvPr/>
        </p:nvPicPr>
        <p:blipFill>
          <a:blip r:embed="rId2"/>
          <a:stretch>
            <a:fillRect/>
          </a:stretch>
        </p:blipFill>
        <p:spPr>
          <a:xfrm>
            <a:off x="8733582" y="1960043"/>
            <a:ext cx="1619250" cy="3714750"/>
          </a:xfrm>
          <a:prstGeom prst="rect">
            <a:avLst/>
          </a:prstGeom>
        </p:spPr>
      </p:pic>
      <p:sp>
        <p:nvSpPr>
          <p:cNvPr id="5" name="TextBox 4"/>
          <p:cNvSpPr txBox="1"/>
          <p:nvPr/>
        </p:nvSpPr>
        <p:spPr>
          <a:xfrm>
            <a:off x="8750187" y="1590711"/>
            <a:ext cx="1586039" cy="369332"/>
          </a:xfrm>
          <a:prstGeom prst="rect">
            <a:avLst/>
          </a:prstGeom>
          <a:noFill/>
        </p:spPr>
        <p:txBody>
          <a:bodyPr wrap="square" rtlCol="0">
            <a:spAutoFit/>
          </a:bodyPr>
          <a:lstStyle/>
          <a:p>
            <a:r>
              <a:rPr lang="en-GB" dirty="0"/>
              <a:t>C integer types</a:t>
            </a:r>
          </a:p>
        </p:txBody>
      </p:sp>
      <p:cxnSp>
        <p:nvCxnSpPr>
          <p:cNvPr id="7" name="Straight Arrow Connector 6"/>
          <p:cNvCxnSpPr/>
          <p:nvPr/>
        </p:nvCxnSpPr>
        <p:spPr>
          <a:xfrm flipV="1">
            <a:off x="6319880" y="2848397"/>
            <a:ext cx="2281954" cy="113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33582" y="5622744"/>
            <a:ext cx="1619250" cy="461665"/>
          </a:xfrm>
          <a:prstGeom prst="rect">
            <a:avLst/>
          </a:prstGeom>
          <a:noFill/>
        </p:spPr>
        <p:txBody>
          <a:bodyPr wrap="square" rtlCol="0">
            <a:spAutoFit/>
          </a:bodyPr>
          <a:lstStyle/>
          <a:p>
            <a:r>
              <a:rPr lang="en-GB" sz="1200" dirty="0"/>
              <a:t>… this is why we’re not learning C :)</a:t>
            </a:r>
          </a:p>
        </p:txBody>
      </p:sp>
    </p:spTree>
    <p:extLst>
      <p:ext uri="{BB962C8B-B14F-4D97-AF65-F5344CB8AC3E}">
        <p14:creationId xmlns:p14="http://schemas.microsoft.com/office/powerpoint/2010/main" val="93716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91235" y="2872673"/>
            <a:ext cx="6781126" cy="485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Variables</a:t>
            </a:r>
          </a:p>
        </p:txBody>
      </p:sp>
      <p:sp>
        <p:nvSpPr>
          <p:cNvPr id="3" name="Content Placeholder 2"/>
          <p:cNvSpPr>
            <a:spLocks noGrp="1"/>
          </p:cNvSpPr>
          <p:nvPr>
            <p:ph idx="1"/>
          </p:nvPr>
        </p:nvSpPr>
        <p:spPr/>
        <p:txBody>
          <a:bodyPr>
            <a:normAutofit lnSpcReduction="10000"/>
          </a:bodyPr>
          <a:lstStyle/>
          <a:p>
            <a:r>
              <a:rPr lang="en-GB" dirty="0"/>
              <a:t>In Python, variables </a:t>
            </a:r>
            <a:r>
              <a:rPr lang="en-GB" b="1" dirty="0"/>
              <a:t>do not need to </a:t>
            </a:r>
            <a:r>
              <a:rPr lang="en-GB" dirty="0"/>
              <a:t>pre-declare what type they are – the interpreter guesses what type they belong to when you store data to it:</a:t>
            </a:r>
          </a:p>
          <a:p>
            <a:pPr marL="128016" lvl="1" indent="0">
              <a:buNone/>
            </a:pPr>
            <a:r>
              <a:rPr lang="en-GB" dirty="0"/>
              <a:t>	pi = “apple”		pi = 3		pi = 3.1415926</a:t>
            </a:r>
            <a:br>
              <a:rPr lang="en-GB" dirty="0"/>
            </a:br>
            <a:r>
              <a:rPr lang="en-GB" dirty="0"/>
              <a:t>	   STRING		             INTEGER		       FLOAT</a:t>
            </a:r>
          </a:p>
          <a:p>
            <a:r>
              <a:rPr lang="en-GB" dirty="0"/>
              <a:t>Variables need to have values stored to it before it can be used</a:t>
            </a:r>
          </a:p>
          <a:p>
            <a:pPr lvl="1"/>
            <a:r>
              <a:rPr lang="en-GB" dirty="0"/>
              <a:t>pi = 3; print (pi)   </a:t>
            </a:r>
            <a:r>
              <a:rPr lang="en-GB" dirty="0">
                <a:sym typeface="Wingdings" panose="05000000000000000000" pitchFamily="2" charset="2"/>
              </a:rPr>
              <a:t> OK</a:t>
            </a:r>
          </a:p>
          <a:p>
            <a:pPr lvl="1"/>
            <a:r>
              <a:rPr lang="en-GB" dirty="0">
                <a:sym typeface="Wingdings" panose="05000000000000000000" pitchFamily="2" charset="2"/>
              </a:rPr>
              <a:t>print (pi); pi = 3    “</a:t>
            </a:r>
            <a:r>
              <a:rPr lang="en-GB" dirty="0" err="1">
                <a:sym typeface="Wingdings" panose="05000000000000000000" pitchFamily="2" charset="2"/>
              </a:rPr>
              <a:t>NameError</a:t>
            </a:r>
            <a:r>
              <a:rPr lang="en-GB" dirty="0">
                <a:sym typeface="Wingdings" panose="05000000000000000000" pitchFamily="2" charset="2"/>
              </a:rPr>
              <a:t>: name 'pi' is not defined”</a:t>
            </a:r>
          </a:p>
          <a:p>
            <a:r>
              <a:rPr lang="en-GB" dirty="0">
                <a:sym typeface="Wingdings" panose="05000000000000000000" pitchFamily="2" charset="2"/>
              </a:rPr>
              <a:t>Variables cannot be named after some special keywords</a:t>
            </a:r>
          </a:p>
          <a:p>
            <a:pPr marL="128016" lvl="1" indent="0">
              <a:buNone/>
            </a:pPr>
            <a:r>
              <a:rPr lang="en-GB" dirty="0">
                <a:sym typeface="Wingdings" panose="05000000000000000000" pitchFamily="2" charset="2"/>
              </a:rPr>
              <a:t>	and	assert	break	class	continue	</a:t>
            </a:r>
            <a:r>
              <a:rPr lang="en-GB" dirty="0" err="1">
                <a:sym typeface="Wingdings" panose="05000000000000000000" pitchFamily="2" charset="2"/>
              </a:rPr>
              <a:t>def</a:t>
            </a:r>
            <a:r>
              <a:rPr lang="en-GB" dirty="0">
                <a:sym typeface="Wingdings" panose="05000000000000000000" pitchFamily="2" charset="2"/>
              </a:rPr>
              <a:t>	del	</a:t>
            </a:r>
            <a:r>
              <a:rPr lang="en-GB" dirty="0" err="1">
                <a:sym typeface="Wingdings" panose="05000000000000000000" pitchFamily="2" charset="2"/>
              </a:rPr>
              <a:t>elif</a:t>
            </a:r>
            <a:r>
              <a:rPr lang="en-GB" dirty="0">
                <a:sym typeface="Wingdings" panose="05000000000000000000" pitchFamily="2" charset="2"/>
              </a:rPr>
              <a:t>   </a:t>
            </a:r>
          </a:p>
          <a:p>
            <a:pPr marL="128016" lvl="1" indent="0">
              <a:buNone/>
            </a:pPr>
            <a:r>
              <a:rPr lang="en-GB" dirty="0">
                <a:sym typeface="Wingdings" panose="05000000000000000000" pitchFamily="2" charset="2"/>
              </a:rPr>
              <a:t>	else	except	exec	finally	for	from	global	if </a:t>
            </a:r>
          </a:p>
          <a:p>
            <a:pPr marL="128016" lvl="1" indent="0">
              <a:buNone/>
            </a:pPr>
            <a:r>
              <a:rPr lang="en-GB" dirty="0">
                <a:sym typeface="Wingdings" panose="05000000000000000000" pitchFamily="2" charset="2"/>
              </a:rPr>
              <a:t>	import	in	is	lambda	not	or	pass	print </a:t>
            </a:r>
          </a:p>
          <a:p>
            <a:pPr marL="128016" lvl="1" indent="0">
              <a:buNone/>
            </a:pPr>
            <a:r>
              <a:rPr lang="en-GB" dirty="0">
                <a:sym typeface="Wingdings" panose="05000000000000000000" pitchFamily="2" charset="2"/>
              </a:rPr>
              <a:t> 	raise	return	try	while	yield</a:t>
            </a:r>
          </a:p>
        </p:txBody>
      </p:sp>
    </p:spTree>
    <p:extLst>
      <p:ext uri="{BB962C8B-B14F-4D97-AF65-F5344CB8AC3E}">
        <p14:creationId xmlns:p14="http://schemas.microsoft.com/office/powerpoint/2010/main" val="303893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Naming Conventions</a:t>
            </a:r>
          </a:p>
        </p:txBody>
      </p:sp>
      <p:sp>
        <p:nvSpPr>
          <p:cNvPr id="3" name="Content Placeholder 2"/>
          <p:cNvSpPr>
            <a:spLocks noGrp="1"/>
          </p:cNvSpPr>
          <p:nvPr>
            <p:ph sz="half" idx="1"/>
          </p:nvPr>
        </p:nvSpPr>
        <p:spPr/>
        <p:txBody>
          <a:bodyPr/>
          <a:lstStyle/>
          <a:p>
            <a:r>
              <a:rPr lang="en-GB" dirty="0"/>
              <a:t>Do:</a:t>
            </a:r>
          </a:p>
          <a:p>
            <a:pPr lvl="1"/>
            <a:r>
              <a:rPr lang="en-GB" dirty="0"/>
              <a:t>Give variables logical names</a:t>
            </a:r>
          </a:p>
          <a:p>
            <a:pPr lvl="2"/>
            <a:r>
              <a:rPr lang="en-GB" dirty="0"/>
              <a:t>price = 3.50</a:t>
            </a:r>
          </a:p>
          <a:p>
            <a:pPr lvl="2"/>
            <a:r>
              <a:rPr lang="en-GB" dirty="0" err="1"/>
              <a:t>welcome_message</a:t>
            </a:r>
            <a:r>
              <a:rPr lang="en-GB" dirty="0"/>
              <a:t> = ‘How are you?’</a:t>
            </a:r>
          </a:p>
          <a:p>
            <a:pPr lvl="1"/>
            <a:r>
              <a:rPr lang="en-GB" dirty="0"/>
              <a:t>Stick to naming conventions recommended by the programming language. For Python:</a:t>
            </a:r>
          </a:p>
          <a:p>
            <a:pPr lvl="2"/>
            <a:r>
              <a:rPr lang="en-GB" dirty="0"/>
              <a:t>Normal variables: </a:t>
            </a:r>
            <a:r>
              <a:rPr lang="en-GB" dirty="0" err="1"/>
              <a:t>all_small_caps</a:t>
            </a:r>
            <a:endParaRPr lang="en-GB" dirty="0"/>
          </a:p>
          <a:p>
            <a:pPr lvl="2"/>
            <a:r>
              <a:rPr lang="en-GB" dirty="0"/>
              <a:t>Function names: </a:t>
            </a:r>
            <a:r>
              <a:rPr lang="en-GB" dirty="0" err="1"/>
              <a:t>all_small_caps</a:t>
            </a:r>
            <a:endParaRPr lang="en-GB" dirty="0"/>
          </a:p>
          <a:p>
            <a:pPr lvl="2"/>
            <a:r>
              <a:rPr lang="en-GB" dirty="0"/>
              <a:t>Class names: </a:t>
            </a:r>
            <a:r>
              <a:rPr lang="en-GB" dirty="0" err="1"/>
              <a:t>UpperCamelCase</a:t>
            </a:r>
            <a:endParaRPr lang="en-GB" dirty="0"/>
          </a:p>
          <a:p>
            <a:pPr lvl="2"/>
            <a:r>
              <a:rPr lang="en-GB" dirty="0"/>
              <a:t>Constants: ALL_LARGE_CAPS</a:t>
            </a:r>
          </a:p>
          <a:p>
            <a:pPr lvl="1"/>
            <a:r>
              <a:rPr lang="en-GB" dirty="0"/>
              <a:t>Related variables should be named similarly</a:t>
            </a:r>
          </a:p>
          <a:p>
            <a:pPr lvl="2"/>
            <a:r>
              <a:rPr lang="en-GB" dirty="0" err="1"/>
              <a:t>x_coords</a:t>
            </a:r>
            <a:r>
              <a:rPr lang="en-GB" dirty="0"/>
              <a:t> = 19.223; </a:t>
            </a:r>
            <a:r>
              <a:rPr lang="en-GB" dirty="0" err="1"/>
              <a:t>y_coords</a:t>
            </a:r>
            <a:r>
              <a:rPr lang="en-GB" dirty="0"/>
              <a:t> = 10.211</a:t>
            </a:r>
          </a:p>
          <a:p>
            <a:pPr lvl="2"/>
            <a:r>
              <a:rPr lang="en-GB" dirty="0" err="1"/>
              <a:t>caffeine_coffee</a:t>
            </a:r>
            <a:r>
              <a:rPr lang="en-GB" dirty="0"/>
              <a:t> = 0.005; </a:t>
            </a:r>
            <a:r>
              <a:rPr lang="en-GB" dirty="0" err="1"/>
              <a:t>caffeine_pepsi</a:t>
            </a:r>
            <a:r>
              <a:rPr lang="en-GB" dirty="0"/>
              <a:t> = 0.0003</a:t>
            </a:r>
          </a:p>
        </p:txBody>
      </p:sp>
      <p:sp>
        <p:nvSpPr>
          <p:cNvPr id="4" name="Content Placeholder 3"/>
          <p:cNvSpPr>
            <a:spLocks noGrp="1"/>
          </p:cNvSpPr>
          <p:nvPr>
            <p:ph sz="half" idx="2"/>
          </p:nvPr>
        </p:nvSpPr>
        <p:spPr/>
        <p:txBody>
          <a:bodyPr/>
          <a:lstStyle/>
          <a:p>
            <a:r>
              <a:rPr lang="en-GB" dirty="0"/>
              <a:t>Don’t:</a:t>
            </a:r>
          </a:p>
          <a:p>
            <a:pPr lvl="1"/>
            <a:r>
              <a:rPr lang="en-GB" dirty="0"/>
              <a:t>Use spaces in variable names; use underscores instead</a:t>
            </a:r>
          </a:p>
          <a:p>
            <a:pPr lvl="2"/>
            <a:r>
              <a:rPr lang="en-GB" dirty="0"/>
              <a:t>food price = 16.00   x</a:t>
            </a:r>
          </a:p>
          <a:p>
            <a:pPr lvl="2"/>
            <a:r>
              <a:rPr lang="en-GB" dirty="0" err="1"/>
              <a:t>food_price</a:t>
            </a:r>
            <a:r>
              <a:rPr lang="en-GB" dirty="0"/>
              <a:t> = 16.00  ✓</a:t>
            </a:r>
          </a:p>
          <a:p>
            <a:pPr lvl="1"/>
            <a:r>
              <a:rPr lang="en-GB" dirty="0"/>
              <a:t>Inconsistent capitalisation</a:t>
            </a:r>
          </a:p>
          <a:p>
            <a:pPr lvl="2"/>
            <a:r>
              <a:rPr lang="en-GB" dirty="0"/>
              <a:t>price = 16.00; print (Price)  </a:t>
            </a:r>
            <a:r>
              <a:rPr lang="en-GB" dirty="0">
                <a:sym typeface="Wingdings" panose="05000000000000000000" pitchFamily="2" charset="2"/>
              </a:rPr>
              <a:t> </a:t>
            </a:r>
            <a:r>
              <a:rPr lang="en-GB" dirty="0" err="1">
                <a:sym typeface="Wingdings" panose="05000000000000000000" pitchFamily="2" charset="2"/>
              </a:rPr>
              <a:t>NameError</a:t>
            </a:r>
            <a:endParaRPr lang="en-GB" dirty="0">
              <a:sym typeface="Wingdings" panose="05000000000000000000" pitchFamily="2" charset="2"/>
            </a:endParaRPr>
          </a:p>
          <a:p>
            <a:pPr lvl="1"/>
            <a:r>
              <a:rPr lang="en-GB" dirty="0">
                <a:sym typeface="Wingdings" panose="05000000000000000000" pitchFamily="2" charset="2"/>
              </a:rPr>
              <a:t>Use too many single-character variables, gets impossible to track in larger programs!</a:t>
            </a:r>
            <a:endParaRPr lang="en-GB" dirty="0"/>
          </a:p>
        </p:txBody>
      </p:sp>
      <p:sp>
        <p:nvSpPr>
          <p:cNvPr id="5" name="TextBox 4"/>
          <p:cNvSpPr txBox="1"/>
          <p:nvPr/>
        </p:nvSpPr>
        <p:spPr>
          <a:xfrm>
            <a:off x="1660122" y="6141196"/>
            <a:ext cx="8448084" cy="369332"/>
          </a:xfrm>
          <a:prstGeom prst="rect">
            <a:avLst/>
          </a:prstGeom>
          <a:noFill/>
        </p:spPr>
        <p:txBody>
          <a:bodyPr wrap="square" rtlCol="0">
            <a:spAutoFit/>
          </a:bodyPr>
          <a:lstStyle/>
          <a:p>
            <a:pPr algn="ctr"/>
            <a:r>
              <a:rPr lang="en-GB" b="1" u="sng" dirty="0"/>
              <a:t>Good naming conventions allow for easy understanding of your code!</a:t>
            </a:r>
          </a:p>
        </p:txBody>
      </p:sp>
    </p:spTree>
    <p:extLst>
      <p:ext uri="{BB962C8B-B14F-4D97-AF65-F5344CB8AC3E}">
        <p14:creationId xmlns:p14="http://schemas.microsoft.com/office/powerpoint/2010/main" val="140158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programming?</a:t>
            </a:r>
          </a:p>
        </p:txBody>
      </p:sp>
      <p:pic>
        <p:nvPicPr>
          <p:cNvPr id="4" name="Content Placeholder 3"/>
          <p:cNvPicPr>
            <a:picLocks noGrp="1" noChangeAspect="1"/>
          </p:cNvPicPr>
          <p:nvPr>
            <p:ph idx="1"/>
          </p:nvPr>
        </p:nvPicPr>
        <p:blipFill>
          <a:blip r:embed="rId2"/>
          <a:stretch>
            <a:fillRect/>
          </a:stretch>
        </p:blipFill>
        <p:spPr>
          <a:xfrm>
            <a:off x="3026569" y="2392362"/>
            <a:ext cx="5715000" cy="3810000"/>
          </a:xfrm>
          <a:prstGeom prst="rect">
            <a:avLst/>
          </a:prstGeom>
        </p:spPr>
      </p:pic>
    </p:spTree>
    <p:extLst>
      <p:ext uri="{BB962C8B-B14F-4D97-AF65-F5344CB8AC3E}">
        <p14:creationId xmlns:p14="http://schemas.microsoft.com/office/powerpoint/2010/main" val="478232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p:txBody>
          <a:bodyPr/>
          <a:lstStyle/>
          <a:p>
            <a:r>
              <a:rPr lang="en-GB" dirty="0"/>
              <a:t>Use one of the offline/online Python interpreters (e.g. </a:t>
            </a:r>
            <a:r>
              <a:rPr lang="en-GB" dirty="0">
                <a:hlinkClick r:id="rId2"/>
              </a:rPr>
              <a:t>http://pythonfiddle.com/</a:t>
            </a:r>
            <a:r>
              <a:rPr lang="en-GB" dirty="0"/>
              <a:t>), and execute these statements:</a:t>
            </a:r>
          </a:p>
          <a:p>
            <a:pPr lvl="1"/>
            <a:r>
              <a:rPr lang="en-GB" b="1" dirty="0">
                <a:solidFill>
                  <a:schemeClr val="accent2"/>
                </a:solidFill>
              </a:rPr>
              <a:t>print</a:t>
            </a:r>
            <a:r>
              <a:rPr lang="en-GB" dirty="0">
                <a:solidFill>
                  <a:schemeClr val="accent2"/>
                </a:solidFill>
              </a:rPr>
              <a:t> </a:t>
            </a:r>
            <a:r>
              <a:rPr lang="en-GB" dirty="0"/>
              <a:t>(“Hello world!”)</a:t>
            </a:r>
          </a:p>
          <a:p>
            <a:pPr lvl="1"/>
            <a:r>
              <a:rPr lang="en-GB" b="1" dirty="0">
                <a:solidFill>
                  <a:schemeClr val="accent2"/>
                </a:solidFill>
              </a:rPr>
              <a:t>print</a:t>
            </a:r>
            <a:r>
              <a:rPr lang="en-GB" dirty="0">
                <a:solidFill>
                  <a:schemeClr val="accent2"/>
                </a:solidFill>
              </a:rPr>
              <a:t> </a:t>
            </a:r>
            <a:r>
              <a:rPr lang="en-GB" dirty="0"/>
              <a:t>(1234 * 3)</a:t>
            </a:r>
          </a:p>
          <a:p>
            <a:pPr lvl="1"/>
            <a:r>
              <a:rPr lang="en-GB" b="1" dirty="0">
                <a:solidFill>
                  <a:schemeClr val="accent2"/>
                </a:solidFill>
              </a:rPr>
              <a:t>print</a:t>
            </a:r>
            <a:r>
              <a:rPr lang="en-GB" dirty="0">
                <a:solidFill>
                  <a:schemeClr val="accent2"/>
                </a:solidFill>
              </a:rPr>
              <a:t> </a:t>
            </a:r>
            <a:r>
              <a:rPr lang="en-GB" dirty="0"/>
              <a:t>(“1234” * 3)</a:t>
            </a:r>
          </a:p>
          <a:p>
            <a:pPr lvl="1"/>
            <a:r>
              <a:rPr lang="en-GB" b="1" dirty="0">
                <a:solidFill>
                  <a:schemeClr val="accent2"/>
                </a:solidFill>
              </a:rPr>
              <a:t>print</a:t>
            </a:r>
            <a:r>
              <a:rPr lang="en-GB" dirty="0">
                <a:solidFill>
                  <a:schemeClr val="accent2"/>
                </a:solidFill>
              </a:rPr>
              <a:t> </a:t>
            </a:r>
            <a:r>
              <a:rPr lang="en-GB" dirty="0"/>
              <a:t>(1234 / 3)</a:t>
            </a:r>
          </a:p>
          <a:p>
            <a:r>
              <a:rPr lang="en-GB" dirty="0"/>
              <a:t>Why the difference in output between 2</a:t>
            </a:r>
            <a:r>
              <a:rPr lang="en-GB" baseline="30000" dirty="0"/>
              <a:t>nd</a:t>
            </a:r>
            <a:r>
              <a:rPr lang="en-GB" dirty="0"/>
              <a:t> and 3</a:t>
            </a:r>
            <a:r>
              <a:rPr lang="en-GB" baseline="30000" dirty="0"/>
              <a:t>rd</a:t>
            </a:r>
            <a:r>
              <a:rPr lang="en-GB" dirty="0"/>
              <a:t> lines?</a:t>
            </a:r>
          </a:p>
          <a:p>
            <a:r>
              <a:rPr lang="en-GB" dirty="0"/>
              <a:t>What’s the output type for each line?</a:t>
            </a:r>
          </a:p>
          <a:p>
            <a:r>
              <a:rPr lang="en-GB" dirty="0"/>
              <a:t>Get comfortable with your Python interpreter, because you’ll be using it more often from now on!</a:t>
            </a:r>
          </a:p>
        </p:txBody>
      </p:sp>
      <p:sp>
        <p:nvSpPr>
          <p:cNvPr id="4" name="TextBox 3"/>
          <p:cNvSpPr txBox="1"/>
          <p:nvPr/>
        </p:nvSpPr>
        <p:spPr>
          <a:xfrm>
            <a:off x="6546456" y="3050668"/>
            <a:ext cx="4272595" cy="923330"/>
          </a:xfrm>
          <a:prstGeom prst="rect">
            <a:avLst/>
          </a:prstGeom>
          <a:noFill/>
        </p:spPr>
        <p:txBody>
          <a:bodyPr wrap="square" rtlCol="0">
            <a:spAutoFit/>
          </a:bodyPr>
          <a:lstStyle/>
          <a:p>
            <a:r>
              <a:rPr lang="en-GB" dirty="0"/>
              <a:t>NOTE: if you’re using extremely old interpreters, they hate brackets around </a:t>
            </a:r>
            <a:r>
              <a:rPr lang="en-GB" b="1" dirty="0">
                <a:solidFill>
                  <a:schemeClr val="accent2"/>
                </a:solidFill>
              </a:rPr>
              <a:t>print</a:t>
            </a:r>
            <a:r>
              <a:rPr lang="en-GB" dirty="0">
                <a:solidFill>
                  <a:schemeClr val="accent2"/>
                </a:solidFill>
              </a:rPr>
              <a:t> </a:t>
            </a:r>
            <a:r>
              <a:rPr lang="en-GB" dirty="0"/>
              <a:t>statements. Remove the brackets.</a:t>
            </a:r>
          </a:p>
        </p:txBody>
      </p:sp>
    </p:spTree>
    <p:extLst>
      <p:ext uri="{BB962C8B-B14F-4D97-AF65-F5344CB8AC3E}">
        <p14:creationId xmlns:p14="http://schemas.microsoft.com/office/powerpoint/2010/main" val="2165350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a:t>
            </a:r>
          </a:p>
        </p:txBody>
      </p:sp>
      <p:sp>
        <p:nvSpPr>
          <p:cNvPr id="3" name="Content Placeholder 2"/>
          <p:cNvSpPr>
            <a:spLocks noGrp="1"/>
          </p:cNvSpPr>
          <p:nvPr>
            <p:ph idx="1"/>
          </p:nvPr>
        </p:nvSpPr>
        <p:spPr/>
        <p:txBody>
          <a:bodyPr/>
          <a:lstStyle/>
          <a:p>
            <a:r>
              <a:rPr lang="en-GB" dirty="0"/>
              <a:t>Think like a computer!</a:t>
            </a:r>
          </a:p>
          <a:p>
            <a:r>
              <a:rPr lang="en-GB" dirty="0"/>
              <a:t>Write your first script!</a:t>
            </a:r>
          </a:p>
          <a:p>
            <a:r>
              <a:rPr lang="en-GB" dirty="0"/>
              <a:t>Control statements!</a:t>
            </a:r>
          </a:p>
          <a:p>
            <a:pPr lvl="1"/>
            <a:r>
              <a:rPr lang="en-GB" dirty="0"/>
              <a:t>For loops</a:t>
            </a:r>
          </a:p>
          <a:p>
            <a:pPr lvl="1"/>
            <a:r>
              <a:rPr lang="en-GB" dirty="0"/>
              <a:t>If-</a:t>
            </a:r>
            <a:r>
              <a:rPr lang="en-GB" dirty="0" err="1"/>
              <a:t>elif</a:t>
            </a:r>
            <a:r>
              <a:rPr lang="en-GB" dirty="0"/>
              <a:t>-else</a:t>
            </a:r>
          </a:p>
        </p:txBody>
      </p:sp>
    </p:spTree>
    <p:extLst>
      <p:ext uri="{BB962C8B-B14F-4D97-AF65-F5344CB8AC3E}">
        <p14:creationId xmlns:p14="http://schemas.microsoft.com/office/powerpoint/2010/main" val="382676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programming?</a:t>
            </a:r>
          </a:p>
        </p:txBody>
      </p:sp>
      <p:pic>
        <p:nvPicPr>
          <p:cNvPr id="6" name="Content Placeholder 3"/>
          <p:cNvPicPr>
            <a:picLocks noChangeAspect="1"/>
          </p:cNvPicPr>
          <p:nvPr/>
        </p:nvPicPr>
        <p:blipFill>
          <a:blip r:embed="rId2"/>
          <a:stretch>
            <a:fillRect/>
          </a:stretch>
        </p:blipFill>
        <p:spPr>
          <a:xfrm>
            <a:off x="3026569" y="2392362"/>
            <a:ext cx="5715000" cy="3810000"/>
          </a:xfrm>
          <a:prstGeom prst="rect">
            <a:avLst/>
          </a:prstGeom>
        </p:spPr>
      </p:pic>
      <p:pic>
        <p:nvPicPr>
          <p:cNvPr id="1026" name="Picture 2" descr="http://freakpopstudios.files.wordpress.com/2011/03/make-love-not-warcraft.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7024" r="39489" b="7279"/>
          <a:stretch/>
        </p:blipFill>
        <p:spPr bwMode="auto">
          <a:xfrm>
            <a:off x="3018922" y="2395242"/>
            <a:ext cx="3462798" cy="378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28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reakpopstudios.files.wordpress.com/2011/03/make-love-not-warcraft.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024" b="7279"/>
          <a:stretch/>
        </p:blipFill>
        <p:spPr bwMode="auto">
          <a:xfrm>
            <a:off x="3018922" y="2395242"/>
            <a:ext cx="5722647" cy="37870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What is programming?</a:t>
            </a:r>
          </a:p>
        </p:txBody>
      </p:sp>
    </p:spTree>
    <p:extLst>
      <p:ext uri="{BB962C8B-B14F-4D97-AF65-F5344CB8AC3E}">
        <p14:creationId xmlns:p14="http://schemas.microsoft.com/office/powerpoint/2010/main" val="30418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code</a:t>
            </a:r>
          </a:p>
        </p:txBody>
      </p:sp>
      <p:pic>
        <p:nvPicPr>
          <p:cNvPr id="9" name="Content Placeholder 8"/>
          <p:cNvPicPr>
            <a:picLocks noGrp="1" noChangeAspect="1"/>
          </p:cNvPicPr>
          <p:nvPr>
            <p:ph sz="half" idx="2"/>
          </p:nvPr>
        </p:nvPicPr>
        <p:blipFill rotWithShape="1">
          <a:blip r:embed="rId2"/>
          <a:srcRect t="1174" r="10059"/>
          <a:stretch/>
        </p:blipFill>
        <p:spPr>
          <a:xfrm>
            <a:off x="4879006" y="2084833"/>
            <a:ext cx="5865194" cy="3851809"/>
          </a:xfrm>
          <a:prstGeom prst="rect">
            <a:avLst/>
          </a:prstGeom>
        </p:spPr>
      </p:pic>
      <p:pic>
        <p:nvPicPr>
          <p:cNvPr id="7" name="Content Placeholder 6"/>
          <p:cNvPicPr>
            <a:picLocks noGrp="1" noChangeAspect="1"/>
          </p:cNvPicPr>
          <p:nvPr>
            <p:ph sz="half" idx="1"/>
          </p:nvPr>
        </p:nvPicPr>
        <p:blipFill rotWithShape="1">
          <a:blip r:embed="rId3"/>
          <a:srcRect l="2606" t="1178" r="7709" b="1612"/>
          <a:stretch/>
        </p:blipFill>
        <p:spPr>
          <a:xfrm>
            <a:off x="1726113" y="2084832"/>
            <a:ext cx="1793922" cy="3851809"/>
          </a:xfrm>
          <a:prstGeom prst="rect">
            <a:avLst/>
          </a:prstGeom>
        </p:spPr>
      </p:pic>
      <p:sp>
        <p:nvSpPr>
          <p:cNvPr id="10" name="Content Placeholder 2"/>
          <p:cNvSpPr txBox="1">
            <a:spLocks/>
          </p:cNvSpPr>
          <p:nvPr/>
        </p:nvSpPr>
        <p:spPr>
          <a:xfrm>
            <a:off x="1788704" y="5936641"/>
            <a:ext cx="1668740" cy="4479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ctr"/>
            <a:r>
              <a:rPr lang="en-GB" sz="2400" dirty="0"/>
              <a:t>Procedural</a:t>
            </a:r>
          </a:p>
        </p:txBody>
      </p:sp>
      <p:sp>
        <p:nvSpPr>
          <p:cNvPr id="12" name="Content Placeholder 2"/>
          <p:cNvSpPr txBox="1">
            <a:spLocks/>
          </p:cNvSpPr>
          <p:nvPr/>
        </p:nvSpPr>
        <p:spPr>
          <a:xfrm>
            <a:off x="6627266" y="5936641"/>
            <a:ext cx="2368674" cy="4479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ctr"/>
            <a:r>
              <a:rPr lang="en-GB" sz="2400" dirty="0"/>
              <a:t>Event-driven</a:t>
            </a:r>
          </a:p>
        </p:txBody>
      </p:sp>
      <p:sp>
        <p:nvSpPr>
          <p:cNvPr id="3" name="Rectangle 2"/>
          <p:cNvSpPr/>
          <p:nvPr/>
        </p:nvSpPr>
        <p:spPr>
          <a:xfrm rot="5400000">
            <a:off x="9306435" y="3522597"/>
            <a:ext cx="3183307" cy="307777"/>
          </a:xfrm>
          <a:prstGeom prst="rect">
            <a:avLst/>
          </a:prstGeom>
        </p:spPr>
        <p:txBody>
          <a:bodyPr wrap="none">
            <a:spAutoFit/>
          </a:bodyPr>
          <a:lstStyle/>
          <a:p>
            <a:r>
              <a:rPr lang="en-GB" sz="1400" dirty="0">
                <a:hlinkClick r:id="rId4"/>
              </a:rPr>
              <a:t>http://www.alan-g.me.uk/l2p/index.htm</a:t>
            </a:r>
            <a:r>
              <a:rPr lang="en-GB" sz="1400" dirty="0"/>
              <a:t> </a:t>
            </a:r>
          </a:p>
        </p:txBody>
      </p:sp>
    </p:spTree>
    <p:extLst>
      <p:ext uri="{BB962C8B-B14F-4D97-AF65-F5344CB8AC3E}">
        <p14:creationId xmlns:p14="http://schemas.microsoft.com/office/powerpoint/2010/main" val="21245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Low-level programming languages</a:t>
            </a:r>
          </a:p>
        </p:txBody>
      </p:sp>
      <p:sp>
        <p:nvSpPr>
          <p:cNvPr id="3" name="Content Placeholder 2"/>
          <p:cNvSpPr>
            <a:spLocks noGrp="1"/>
          </p:cNvSpPr>
          <p:nvPr>
            <p:ph idx="1"/>
          </p:nvPr>
        </p:nvSpPr>
        <p:spPr/>
        <p:txBody>
          <a:bodyPr>
            <a:normAutofit/>
          </a:bodyPr>
          <a:lstStyle/>
          <a:p>
            <a:r>
              <a:rPr lang="en-GB" dirty="0"/>
              <a:t>Machine code</a:t>
            </a:r>
          </a:p>
          <a:p>
            <a:pPr lvl="1"/>
            <a:r>
              <a:rPr lang="en-GB" dirty="0"/>
              <a:t>Processor-specific, i.e. you’re whispering directly at microprocessor level</a:t>
            </a:r>
          </a:p>
          <a:p>
            <a:pPr marL="923544" lvl="6" indent="0">
              <a:buNone/>
            </a:pPr>
            <a:r>
              <a:rPr lang="it-IT" dirty="0"/>
              <a:t>8B542408 83FA0077 06B80000 0000C383</a:t>
            </a:r>
          </a:p>
          <a:p>
            <a:pPr marL="923544" lvl="6" indent="0">
              <a:buNone/>
            </a:pPr>
            <a:r>
              <a:rPr lang="it-IT" dirty="0"/>
              <a:t>FA027706 B8010000 00C353BB 01000000</a:t>
            </a:r>
          </a:p>
          <a:p>
            <a:pPr marL="923544" lvl="6" indent="0">
              <a:buNone/>
            </a:pPr>
            <a:r>
              <a:rPr lang="it-IT" dirty="0"/>
              <a:t>B9010000 008D0419 83FA0376 078BD98B</a:t>
            </a:r>
          </a:p>
          <a:p>
            <a:pPr marL="923544" lvl="6" indent="0">
              <a:buNone/>
            </a:pPr>
            <a:r>
              <a:rPr lang="it-IT" dirty="0"/>
              <a:t>C84AEBF1 5BC3</a:t>
            </a:r>
            <a:endParaRPr lang="en-GB" dirty="0"/>
          </a:p>
          <a:p>
            <a:r>
              <a:rPr lang="en-GB" dirty="0"/>
              <a:t>Assembly</a:t>
            </a:r>
          </a:p>
          <a:p>
            <a:pPr lvl="1"/>
            <a:r>
              <a:rPr lang="en-GB" dirty="0"/>
              <a:t>Still processor-specific, BUT easier to write!</a:t>
            </a:r>
          </a:p>
          <a:p>
            <a:pPr marL="923544" lvl="6" indent="0">
              <a:buNone/>
            </a:pPr>
            <a:r>
              <a:rPr lang="en-GB" b="1" dirty="0" err="1">
                <a:solidFill>
                  <a:schemeClr val="accent2"/>
                </a:solidFill>
              </a:rPr>
              <a:t>mov</a:t>
            </a:r>
            <a:r>
              <a:rPr lang="en-GB" dirty="0">
                <a:solidFill>
                  <a:schemeClr val="accent2"/>
                </a:solidFill>
              </a:rPr>
              <a:t> </a:t>
            </a:r>
            <a:r>
              <a:rPr lang="en-GB" dirty="0" err="1"/>
              <a:t>edx</a:t>
            </a:r>
            <a:r>
              <a:rPr lang="en-GB" dirty="0"/>
              <a:t>, [esp+8]</a:t>
            </a:r>
          </a:p>
          <a:p>
            <a:pPr marL="923544" lvl="6" indent="0">
              <a:buNone/>
            </a:pPr>
            <a:r>
              <a:rPr lang="en-GB" b="1" dirty="0" err="1">
                <a:solidFill>
                  <a:schemeClr val="accent2"/>
                </a:solidFill>
              </a:rPr>
              <a:t>cmp</a:t>
            </a:r>
            <a:r>
              <a:rPr lang="en-GB" dirty="0">
                <a:solidFill>
                  <a:schemeClr val="accent2"/>
                </a:solidFill>
              </a:rPr>
              <a:t> </a:t>
            </a:r>
            <a:r>
              <a:rPr lang="en-GB" dirty="0" err="1"/>
              <a:t>edx</a:t>
            </a:r>
            <a:r>
              <a:rPr lang="en-GB" dirty="0"/>
              <a:t>, 0</a:t>
            </a:r>
          </a:p>
          <a:p>
            <a:pPr marL="923544" lvl="6" indent="0">
              <a:buNone/>
            </a:pPr>
            <a:r>
              <a:rPr lang="en-GB" b="1" dirty="0" err="1">
                <a:solidFill>
                  <a:schemeClr val="accent2"/>
                </a:solidFill>
              </a:rPr>
              <a:t>ja</a:t>
            </a:r>
            <a:r>
              <a:rPr lang="en-GB" dirty="0">
                <a:solidFill>
                  <a:schemeClr val="accent2"/>
                </a:solidFill>
              </a:rPr>
              <a:t> </a:t>
            </a:r>
            <a:r>
              <a:rPr lang="en-GB" dirty="0"/>
              <a:t>@f</a:t>
            </a:r>
          </a:p>
          <a:p>
            <a:pPr marL="923544" lvl="6" indent="0">
              <a:buNone/>
            </a:pPr>
            <a:r>
              <a:rPr lang="en-GB" b="1" dirty="0" err="1">
                <a:solidFill>
                  <a:schemeClr val="accent2"/>
                </a:solidFill>
              </a:rPr>
              <a:t>mov</a:t>
            </a:r>
            <a:r>
              <a:rPr lang="en-GB" dirty="0">
                <a:solidFill>
                  <a:schemeClr val="accent2"/>
                </a:solidFill>
              </a:rPr>
              <a:t> </a:t>
            </a:r>
            <a:r>
              <a:rPr lang="en-GB" dirty="0" err="1"/>
              <a:t>eax</a:t>
            </a:r>
            <a:r>
              <a:rPr lang="en-GB" dirty="0"/>
              <a:t>, 0</a:t>
            </a:r>
          </a:p>
          <a:p>
            <a:pPr marL="923544" lvl="6" indent="0">
              <a:buNone/>
            </a:pPr>
            <a:r>
              <a:rPr lang="en-GB" b="1" dirty="0">
                <a:solidFill>
                  <a:schemeClr val="accent2"/>
                </a:solidFill>
              </a:rPr>
              <a:t>ret</a:t>
            </a:r>
          </a:p>
        </p:txBody>
      </p:sp>
    </p:spTree>
    <p:extLst>
      <p:ext uri="{BB962C8B-B14F-4D97-AF65-F5344CB8AC3E}">
        <p14:creationId xmlns:p14="http://schemas.microsoft.com/office/powerpoint/2010/main" val="310463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High-Level Programming languages</a:t>
            </a:r>
          </a:p>
        </p:txBody>
      </p:sp>
      <p:pic>
        <p:nvPicPr>
          <p:cNvPr id="4" name="Content Placeholder 3"/>
          <p:cNvPicPr>
            <a:picLocks noGrp="1" noChangeAspect="1"/>
          </p:cNvPicPr>
          <p:nvPr>
            <p:ph idx="1"/>
          </p:nvPr>
        </p:nvPicPr>
        <p:blipFill>
          <a:blip r:embed="rId2"/>
          <a:stretch>
            <a:fillRect/>
          </a:stretch>
        </p:blipFill>
        <p:spPr>
          <a:xfrm>
            <a:off x="0" y="3006191"/>
            <a:ext cx="12192000" cy="3869634"/>
          </a:xfrm>
          <a:prstGeom prst="rect">
            <a:avLst/>
          </a:prstGeom>
        </p:spPr>
      </p:pic>
      <p:sp>
        <p:nvSpPr>
          <p:cNvPr id="5" name="Content Placeholder 2"/>
          <p:cNvSpPr txBox="1">
            <a:spLocks/>
          </p:cNvSpPr>
          <p:nvPr/>
        </p:nvSpPr>
        <p:spPr>
          <a:xfrm>
            <a:off x="1024128" y="2286000"/>
            <a:ext cx="972007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dirty="0"/>
              <a:t>Modern programming languages: ideas written in English, then “reverse translated” all the way back into machine code.</a:t>
            </a:r>
          </a:p>
        </p:txBody>
      </p:sp>
    </p:spTree>
    <p:extLst>
      <p:ext uri="{BB962C8B-B14F-4D97-AF65-F5344CB8AC3E}">
        <p14:creationId xmlns:p14="http://schemas.microsoft.com/office/powerpoint/2010/main" val="156709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High-Level Programming Languages</a:t>
            </a:r>
          </a:p>
        </p:txBody>
      </p:sp>
      <p:sp>
        <p:nvSpPr>
          <p:cNvPr id="3" name="Content Placeholder 2"/>
          <p:cNvSpPr>
            <a:spLocks noGrp="1"/>
          </p:cNvSpPr>
          <p:nvPr>
            <p:ph idx="1"/>
          </p:nvPr>
        </p:nvSpPr>
        <p:spPr>
          <a:xfrm>
            <a:off x="1024128" y="2285999"/>
            <a:ext cx="9720073" cy="4252365"/>
          </a:xfrm>
        </p:spPr>
        <p:txBody>
          <a:bodyPr/>
          <a:lstStyle/>
          <a:p>
            <a:r>
              <a:rPr lang="en-GB" dirty="0"/>
              <a:t>Difference between C and Python:</a:t>
            </a:r>
          </a:p>
          <a:p>
            <a:endParaRPr lang="en-GB" dirty="0"/>
          </a:p>
          <a:p>
            <a:endParaRPr lang="en-GB" dirty="0"/>
          </a:p>
          <a:p>
            <a:endParaRPr lang="en-GB" dirty="0"/>
          </a:p>
          <a:p>
            <a:endParaRPr lang="en-GB" dirty="0"/>
          </a:p>
          <a:p>
            <a:endParaRPr lang="en-GB" dirty="0"/>
          </a:p>
          <a:p>
            <a:endParaRPr lang="en-GB" dirty="0"/>
          </a:p>
          <a:p>
            <a:endParaRPr lang="en-GB" dirty="0"/>
          </a:p>
          <a:p>
            <a:r>
              <a:rPr lang="en-GB" dirty="0"/>
              <a:t>TL;DR: C = performance, Python = simplicity</a:t>
            </a:r>
          </a:p>
        </p:txBody>
      </p:sp>
      <p:graphicFrame>
        <p:nvGraphicFramePr>
          <p:cNvPr id="4" name="Table 3"/>
          <p:cNvGraphicFramePr>
            <a:graphicFrameLocks noGrp="1"/>
          </p:cNvGraphicFramePr>
          <p:nvPr>
            <p:extLst>
              <p:ext uri="{D42A27DB-BD31-4B8C-83A1-F6EECF244321}">
                <p14:modId xmlns:p14="http://schemas.microsoft.com/office/powerpoint/2010/main" val="2705214027"/>
              </p:ext>
            </p:extLst>
          </p:nvPr>
        </p:nvGraphicFramePr>
        <p:xfrm>
          <a:off x="1611214" y="2775043"/>
          <a:ext cx="8128000" cy="3114040"/>
        </p:xfrm>
        <a:graphic>
          <a:graphicData uri="http://schemas.openxmlformats.org/drawingml/2006/table">
            <a:tbl>
              <a:tblPr firstRow="1" bandRow="1">
                <a:tableStyleId>{5C22544A-7EE6-4342-B048-85BDC9FD1C3A}</a:tableStyleId>
              </a:tblPr>
              <a:tblGrid>
                <a:gridCol w="3502952">
                  <a:extLst>
                    <a:ext uri="{9D8B030D-6E8A-4147-A177-3AD203B41FA5}">
                      <a16:colId xmlns:a16="http://schemas.microsoft.com/office/drawing/2014/main" val="20000"/>
                    </a:ext>
                  </a:extLst>
                </a:gridCol>
                <a:gridCol w="4625048">
                  <a:extLst>
                    <a:ext uri="{9D8B030D-6E8A-4147-A177-3AD203B41FA5}">
                      <a16:colId xmlns:a16="http://schemas.microsoft.com/office/drawing/2014/main" val="20001"/>
                    </a:ext>
                  </a:extLst>
                </a:gridCol>
              </a:tblGrid>
              <a:tr h="370840">
                <a:tc>
                  <a:txBody>
                    <a:bodyPr/>
                    <a:lstStyle/>
                    <a:p>
                      <a:r>
                        <a:rPr lang="en-GB" dirty="0"/>
                        <a:t>Computer science</a:t>
                      </a:r>
                      <a:r>
                        <a:rPr lang="en-GB" baseline="0" dirty="0"/>
                        <a:t> terms</a:t>
                      </a:r>
                      <a:endParaRPr lang="en-GB" dirty="0"/>
                    </a:p>
                  </a:txBody>
                  <a:tcPr/>
                </a:tc>
                <a:tc>
                  <a:txBody>
                    <a:bodyPr/>
                    <a:lstStyle/>
                    <a:p>
                      <a:r>
                        <a:rPr lang="en-GB" dirty="0"/>
                        <a:t>Equine</a:t>
                      </a:r>
                      <a:r>
                        <a:rPr lang="en-GB" baseline="0" dirty="0"/>
                        <a:t> explanation</a:t>
                      </a:r>
                      <a:endParaRPr lang="en-GB" dirty="0"/>
                    </a:p>
                  </a:txBody>
                  <a:tcPr/>
                </a:tc>
                <a:extLst>
                  <a:ext uri="{0D108BD9-81ED-4DB2-BD59-A6C34878D82A}">
                    <a16:rowId xmlns:a16="http://schemas.microsoft.com/office/drawing/2014/main" val="10000"/>
                  </a:ext>
                </a:extLst>
              </a:tr>
              <a:tr h="370840">
                <a:tc>
                  <a:txBody>
                    <a:bodyPr/>
                    <a:lstStyle/>
                    <a:p>
                      <a:r>
                        <a:rPr lang="en-GB" dirty="0"/>
                        <a:t>C is</a:t>
                      </a:r>
                      <a:r>
                        <a:rPr lang="en-GB" baseline="0" dirty="0"/>
                        <a:t> </a:t>
                      </a:r>
                      <a:r>
                        <a:rPr lang="en-GB" b="1" baseline="0" dirty="0"/>
                        <a:t>closer to the metal</a:t>
                      </a:r>
                      <a:endParaRPr lang="en-GB" b="1" dirty="0"/>
                    </a:p>
                  </a:txBody>
                  <a:tcPr/>
                </a:tc>
                <a:tc>
                  <a:txBody>
                    <a:bodyPr/>
                    <a:lstStyle/>
                    <a:p>
                      <a:r>
                        <a:rPr lang="en-GB" b="1" dirty="0"/>
                        <a:t>Python</a:t>
                      </a:r>
                      <a:r>
                        <a:rPr lang="en-GB" dirty="0"/>
                        <a:t>:</a:t>
                      </a:r>
                      <a:r>
                        <a:rPr lang="en-GB" baseline="0" dirty="0"/>
                        <a:t> “walk”, “trot”, “canter”</a:t>
                      </a:r>
                      <a:br>
                        <a:rPr lang="en-GB" baseline="0" dirty="0"/>
                      </a:br>
                      <a:r>
                        <a:rPr lang="en-GB" b="1" baseline="0" dirty="0"/>
                        <a:t>C</a:t>
                      </a:r>
                      <a:r>
                        <a:rPr lang="en-GB" baseline="0" dirty="0"/>
                        <a:t>: “lift left limbs 1 metre, breathe in…”</a:t>
                      </a:r>
                      <a:endParaRPr lang="en-GB" dirty="0"/>
                    </a:p>
                  </a:txBody>
                  <a:tcPr/>
                </a:tc>
                <a:extLst>
                  <a:ext uri="{0D108BD9-81ED-4DB2-BD59-A6C34878D82A}">
                    <a16:rowId xmlns:a16="http://schemas.microsoft.com/office/drawing/2014/main" val="10001"/>
                  </a:ext>
                </a:extLst>
              </a:tr>
              <a:tr h="370840">
                <a:tc>
                  <a:txBody>
                    <a:bodyPr/>
                    <a:lstStyle/>
                    <a:p>
                      <a:r>
                        <a:rPr lang="en-GB" dirty="0"/>
                        <a:t>Python handles </a:t>
                      </a:r>
                      <a:r>
                        <a:rPr lang="en-GB" b="1" dirty="0"/>
                        <a:t>garbage</a:t>
                      </a:r>
                      <a:r>
                        <a:rPr lang="en-GB" b="1" baseline="0" dirty="0"/>
                        <a:t> collection </a:t>
                      </a:r>
                      <a:r>
                        <a:rPr lang="en-GB" b="0" baseline="0" dirty="0"/>
                        <a:t>automatically</a:t>
                      </a:r>
                      <a:r>
                        <a:rPr lang="en-GB" b="1" baseline="0" dirty="0"/>
                        <a:t>,</a:t>
                      </a:r>
                      <a:r>
                        <a:rPr lang="en-GB" baseline="0" dirty="0"/>
                        <a:t> while C does not</a:t>
                      </a:r>
                      <a:endParaRPr lang="en-GB" dirty="0"/>
                    </a:p>
                  </a:txBody>
                  <a:tcPr/>
                </a:tc>
                <a:tc>
                  <a:txBody>
                    <a:bodyPr/>
                    <a:lstStyle/>
                    <a:p>
                      <a:r>
                        <a:rPr lang="en-GB" dirty="0"/>
                        <a:t>What</a:t>
                      </a:r>
                      <a:r>
                        <a:rPr lang="en-GB" baseline="0" dirty="0"/>
                        <a:t> was for dinner five months ago?</a:t>
                      </a:r>
                    </a:p>
                    <a:p>
                      <a:r>
                        <a:rPr lang="en-GB" b="1" baseline="0" dirty="0"/>
                        <a:t>C</a:t>
                      </a:r>
                      <a:r>
                        <a:rPr lang="en-GB" baseline="0" dirty="0"/>
                        <a:t>: “453 grams of grass and 3 carrots, duh.”</a:t>
                      </a:r>
                    </a:p>
                    <a:p>
                      <a:r>
                        <a:rPr lang="en-GB" b="1" baseline="0" dirty="0"/>
                        <a:t>Python</a:t>
                      </a:r>
                      <a:r>
                        <a:rPr lang="en-GB" baseline="0" dirty="0"/>
                        <a:t>: “Err, ran out of memory, so unnecessary stuff were erased…”</a:t>
                      </a:r>
                      <a:endParaRPr lang="en-GB" dirty="0"/>
                    </a:p>
                  </a:txBody>
                  <a:tcPr/>
                </a:tc>
                <a:extLst>
                  <a:ext uri="{0D108BD9-81ED-4DB2-BD59-A6C34878D82A}">
                    <a16:rowId xmlns:a16="http://schemas.microsoft.com/office/drawing/2014/main" val="10002"/>
                  </a:ext>
                </a:extLst>
              </a:tr>
              <a:tr h="370840">
                <a:tc>
                  <a:txBody>
                    <a:bodyPr/>
                    <a:lstStyle/>
                    <a:p>
                      <a:r>
                        <a:rPr lang="en-GB" dirty="0"/>
                        <a:t>Python is a </a:t>
                      </a:r>
                      <a:r>
                        <a:rPr lang="en-GB" b="1" dirty="0"/>
                        <a:t>dynamic</a:t>
                      </a:r>
                      <a:r>
                        <a:rPr lang="en-GB" baseline="0" dirty="0"/>
                        <a:t> language</a:t>
                      </a:r>
                      <a:endParaRPr lang="en-GB" dirty="0"/>
                    </a:p>
                  </a:txBody>
                  <a:tcPr/>
                </a:tc>
                <a:tc>
                  <a:txBody>
                    <a:bodyPr/>
                    <a:lstStyle/>
                    <a:p>
                      <a:r>
                        <a:rPr lang="en-GB" dirty="0"/>
                        <a:t>If </a:t>
                      </a:r>
                      <a:r>
                        <a:rPr lang="en-GB" baseline="0" dirty="0"/>
                        <a:t>water enters the lungs of a horse…</a:t>
                      </a:r>
                    </a:p>
                    <a:p>
                      <a:r>
                        <a:rPr lang="en-GB" b="1" baseline="0" dirty="0"/>
                        <a:t>Python</a:t>
                      </a:r>
                      <a:r>
                        <a:rPr lang="en-GB" baseline="0" dirty="0"/>
                        <a:t>: “Hmmm… lungs = water. OK.”</a:t>
                      </a:r>
                    </a:p>
                    <a:p>
                      <a:r>
                        <a:rPr lang="en-GB" b="1" baseline="0" dirty="0"/>
                        <a:t>C</a:t>
                      </a:r>
                      <a:r>
                        <a:rPr lang="en-GB" baseline="0" dirty="0"/>
                        <a:t>: “ERROR! ERROR! Lungs can only contain air!”</a:t>
                      </a:r>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4950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Compiling a program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13998251"/>
              </p:ext>
            </p:extLst>
          </p:nvPr>
        </p:nvGraphicFramePr>
        <p:xfrm>
          <a:off x="1023938" y="1820708"/>
          <a:ext cx="9720262" cy="4806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756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382</TotalTime>
  <Words>1689</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Tw Cen MT</vt:lpstr>
      <vt:lpstr>Tw Cen MT Condensed</vt:lpstr>
      <vt:lpstr>Wingdings 3</vt:lpstr>
      <vt:lpstr>Integral</vt:lpstr>
      <vt:lpstr>Lesson 0: Background</vt:lpstr>
      <vt:lpstr>What is programming?</vt:lpstr>
      <vt:lpstr>What is programming?</vt:lpstr>
      <vt:lpstr>What is programming?</vt:lpstr>
      <vt:lpstr>Types of code</vt:lpstr>
      <vt:lpstr>Low-level programming languages</vt:lpstr>
      <vt:lpstr>High-Level Programming languages</vt:lpstr>
      <vt:lpstr>High-Level Programming Languages</vt:lpstr>
      <vt:lpstr>Compiling a program</vt:lpstr>
      <vt:lpstr>Which Programming Language is best?</vt:lpstr>
      <vt:lpstr>Turing-completeness</vt:lpstr>
      <vt:lpstr>Python: Introduction</vt:lpstr>
      <vt:lpstr>Main features of python</vt:lpstr>
      <vt:lpstr>Main features of python</vt:lpstr>
      <vt:lpstr>Python: Getting started</vt:lpstr>
      <vt:lpstr>data types</vt:lpstr>
      <vt:lpstr>data types</vt:lpstr>
      <vt:lpstr>Variables</vt:lpstr>
      <vt:lpstr>Variable Naming Conventions</vt:lpstr>
      <vt:lpstr>Homework</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 Background</dc:title>
  <dc:creator>Yi Jin</dc:creator>
  <cp:lastModifiedBy>Yi Jin</cp:lastModifiedBy>
  <cp:revision>43</cp:revision>
  <dcterms:created xsi:type="dcterms:W3CDTF">2014-02-12T15:26:38Z</dcterms:created>
  <dcterms:modified xsi:type="dcterms:W3CDTF">2021-05-13T10:52:50Z</dcterms:modified>
</cp:coreProperties>
</file>