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sldIdLst>
    <p:sldId id="256" r:id="rId2"/>
    <p:sldId id="301" r:id="rId3"/>
    <p:sldId id="285" r:id="rId4"/>
    <p:sldId id="289" r:id="rId5"/>
    <p:sldId id="290" r:id="rId6"/>
    <p:sldId id="291" r:id="rId7"/>
    <p:sldId id="286" r:id="rId8"/>
    <p:sldId id="257" r:id="rId9"/>
    <p:sldId id="282" r:id="rId10"/>
    <p:sldId id="297" r:id="rId11"/>
    <p:sldId id="292" r:id="rId12"/>
    <p:sldId id="293" r:id="rId13"/>
    <p:sldId id="295" r:id="rId14"/>
    <p:sldId id="294" r:id="rId15"/>
    <p:sldId id="300" r:id="rId16"/>
    <p:sldId id="302" r:id="rId17"/>
    <p:sldId id="299" r:id="rId18"/>
    <p:sldId id="303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E9681A5-FD81-4CC5-BDFC-F36BF3AD465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91A4-3206-429D-9A37-46666B285428}" type="slidenum">
              <a:rPr lang="en-GB" smtClean="0"/>
              <a:t>‹#›</a:t>
            </a:fld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817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1A5-FD81-4CC5-BDFC-F36BF3AD465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91A4-3206-429D-9A37-46666B285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25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1A5-FD81-4CC5-BDFC-F36BF3AD465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91A4-3206-429D-9A37-46666B285428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28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1A5-FD81-4CC5-BDFC-F36BF3AD465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91A4-3206-429D-9A37-46666B285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48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1A5-FD81-4CC5-BDFC-F36BF3AD465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91A4-3206-429D-9A37-46666B285428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092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1A5-FD81-4CC5-BDFC-F36BF3AD465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91A4-3206-429D-9A37-46666B285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86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1A5-FD81-4CC5-BDFC-F36BF3AD465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91A4-3206-429D-9A37-46666B285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06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1A5-FD81-4CC5-BDFC-F36BF3AD465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91A4-3206-429D-9A37-46666B285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53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1A5-FD81-4CC5-BDFC-F36BF3AD465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91A4-3206-429D-9A37-46666B285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55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1A5-FD81-4CC5-BDFC-F36BF3AD465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91A4-3206-429D-9A37-46666B285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85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1A5-FD81-4CC5-BDFC-F36BF3AD465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91A4-3206-429D-9A37-46666B285428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39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E9681A5-FD81-4CC5-BDFC-F36BF3AD465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93C91A4-3206-429D-9A37-46666B285428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8647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Lesson 1: If Happy; </a:t>
            </a:r>
            <a:r>
              <a:rPr lang="en-GB" dirty="0" err="1"/>
              <a:t>clap_hands</a:t>
            </a:r>
            <a:r>
              <a:rPr lang="en-GB" dirty="0"/>
              <a:t>()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Yi Jin </a:t>
            </a:r>
            <a:r>
              <a:rPr lang="en-GB" dirty="0" err="1"/>
              <a:t>Liew</a:t>
            </a:r>
            <a:endParaRPr lang="en-GB" dirty="0"/>
          </a:p>
          <a:p>
            <a:r>
              <a:rPr lang="en-GB"/>
              <a:t>140225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983265" y="915376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GB" sz="2000" dirty="0">
                <a:solidFill>
                  <a:schemeClr val="bg1"/>
                </a:solidFill>
              </a:rPr>
              <a:t>Three programmers walk into a bar. The bartender asks them if they all would like a beer.</a:t>
            </a:r>
          </a:p>
          <a:p>
            <a:pPr algn="just"/>
            <a:endParaRPr lang="en-GB" sz="2000" dirty="0">
              <a:solidFill>
                <a:schemeClr val="bg1"/>
              </a:solidFill>
            </a:endParaRPr>
          </a:p>
          <a:p>
            <a:pPr algn="just"/>
            <a:r>
              <a:rPr lang="en-GB" sz="2000" i="1" dirty="0">
                <a:solidFill>
                  <a:schemeClr val="bg1"/>
                </a:solidFill>
              </a:rPr>
              <a:t>I don't know</a:t>
            </a:r>
            <a:r>
              <a:rPr lang="en-GB" sz="2000" dirty="0">
                <a:solidFill>
                  <a:schemeClr val="bg1"/>
                </a:solidFill>
              </a:rPr>
              <a:t>, the first programmer replies.</a:t>
            </a:r>
          </a:p>
          <a:p>
            <a:pPr algn="just"/>
            <a:endParaRPr lang="en-GB" sz="2000" dirty="0">
              <a:solidFill>
                <a:schemeClr val="bg1"/>
              </a:solidFill>
            </a:endParaRPr>
          </a:p>
          <a:p>
            <a:pPr algn="just"/>
            <a:r>
              <a:rPr lang="en-GB" sz="2000" i="1" dirty="0">
                <a:solidFill>
                  <a:schemeClr val="bg1"/>
                </a:solidFill>
              </a:rPr>
              <a:t>I don't know</a:t>
            </a:r>
            <a:r>
              <a:rPr lang="en-GB" sz="2000" dirty="0">
                <a:solidFill>
                  <a:schemeClr val="bg1"/>
                </a:solidFill>
              </a:rPr>
              <a:t>, chimes the second programmer.</a:t>
            </a:r>
          </a:p>
          <a:p>
            <a:pPr algn="just"/>
            <a:endParaRPr lang="en-GB" sz="2000" dirty="0">
              <a:solidFill>
                <a:schemeClr val="bg1"/>
              </a:solidFill>
            </a:endParaRPr>
          </a:p>
          <a:p>
            <a:pPr algn="just"/>
            <a:r>
              <a:rPr lang="en-GB" sz="2000" b="1" dirty="0">
                <a:solidFill>
                  <a:schemeClr val="bg1"/>
                </a:solidFill>
              </a:rPr>
              <a:t>Yes</a:t>
            </a:r>
            <a:r>
              <a:rPr lang="en-GB" sz="2000" dirty="0">
                <a:solidFill>
                  <a:schemeClr val="bg1"/>
                </a:solidFill>
              </a:rPr>
              <a:t>, says the third programmer.</a:t>
            </a:r>
          </a:p>
        </p:txBody>
      </p:sp>
    </p:spTree>
    <p:extLst>
      <p:ext uri="{BB962C8B-B14F-4D97-AF65-F5344CB8AC3E}">
        <p14:creationId xmlns:p14="http://schemas.microsoft.com/office/powerpoint/2010/main" val="2658607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Python: If-</a:t>
            </a:r>
            <a:r>
              <a:rPr lang="en-GB" dirty="0" err="1"/>
              <a:t>elif</a:t>
            </a:r>
            <a:r>
              <a:rPr lang="en-GB" dirty="0"/>
              <a:t>-</a:t>
            </a:r>
            <a:r>
              <a:rPr lang="en-GB" dirty="0" err="1"/>
              <a:t>elsE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if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condition_1:</a:t>
            </a:r>
            <a:br>
              <a:rPr lang="en-GB" dirty="0"/>
            </a:br>
            <a:r>
              <a:rPr lang="en-GB" dirty="0"/>
              <a:t>	</a:t>
            </a:r>
            <a:r>
              <a:rPr lang="en-GB" dirty="0" err="1"/>
              <a:t>do_stuff</a:t>
            </a:r>
            <a:r>
              <a:rPr lang="en-GB" dirty="0"/>
              <a:t>()</a:t>
            </a:r>
            <a:br>
              <a:rPr lang="en-GB" dirty="0"/>
            </a:br>
            <a:r>
              <a:rPr lang="en-GB" b="1" dirty="0" err="1">
                <a:solidFill>
                  <a:schemeClr val="accent2"/>
                </a:solidFill>
              </a:rPr>
              <a:t>elif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condition_2:	</a:t>
            </a:r>
            <a:r>
              <a:rPr lang="en-GB" dirty="0">
                <a:solidFill>
                  <a:schemeClr val="accent3"/>
                </a:solidFill>
              </a:rPr>
              <a:t># executes only if condition_1 is not met</a:t>
            </a:r>
            <a:br>
              <a:rPr lang="en-GB" dirty="0"/>
            </a:br>
            <a:r>
              <a:rPr lang="en-GB" dirty="0"/>
              <a:t>	</a:t>
            </a:r>
            <a:r>
              <a:rPr lang="en-GB" dirty="0" err="1"/>
              <a:t>do_other_stuff</a:t>
            </a:r>
            <a:r>
              <a:rPr lang="en-GB" dirty="0"/>
              <a:t>()</a:t>
            </a:r>
            <a:br>
              <a:rPr lang="en-GB" dirty="0"/>
            </a:br>
            <a:r>
              <a:rPr lang="en-GB" b="1" dirty="0" err="1">
                <a:solidFill>
                  <a:schemeClr val="accent2"/>
                </a:solidFill>
              </a:rPr>
              <a:t>elif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condition_3:	</a:t>
            </a:r>
            <a:r>
              <a:rPr lang="en-GB" dirty="0">
                <a:solidFill>
                  <a:schemeClr val="accent3"/>
                </a:solidFill>
              </a:rPr>
              <a:t># executes only if _1 and _2 are not met</a:t>
            </a:r>
            <a:br>
              <a:rPr lang="en-GB" dirty="0">
                <a:solidFill>
                  <a:schemeClr val="accent3"/>
                </a:solidFill>
              </a:rPr>
            </a:br>
            <a:r>
              <a:rPr lang="en-GB" dirty="0"/>
              <a:t>	</a:t>
            </a:r>
            <a:r>
              <a:rPr lang="en-GB" dirty="0" err="1"/>
              <a:t>do_other_other_stuff</a:t>
            </a:r>
            <a:r>
              <a:rPr lang="en-GB" dirty="0"/>
              <a:t>()</a:t>
            </a:r>
            <a:br>
              <a:rPr lang="en-GB" dirty="0"/>
            </a:br>
            <a:r>
              <a:rPr lang="en-GB" b="1" dirty="0">
                <a:solidFill>
                  <a:schemeClr val="accent2"/>
                </a:solidFill>
              </a:rPr>
              <a:t>else</a:t>
            </a:r>
            <a:r>
              <a:rPr lang="en-GB" dirty="0"/>
              <a:t>:			</a:t>
            </a:r>
            <a:r>
              <a:rPr lang="en-GB" dirty="0">
                <a:solidFill>
                  <a:schemeClr val="accent3"/>
                </a:solidFill>
              </a:rPr>
              <a:t># executes only if _1, _2, and _3 are not met</a:t>
            </a:r>
            <a:br>
              <a:rPr lang="en-GB" dirty="0"/>
            </a:br>
            <a:r>
              <a:rPr lang="en-GB" dirty="0"/>
              <a:t>	</a:t>
            </a:r>
            <a:r>
              <a:rPr lang="en-GB" dirty="0" err="1"/>
              <a:t>do_other_other_other_stuff</a:t>
            </a:r>
            <a:r>
              <a:rPr lang="en-GB" dirty="0"/>
              <a:t>()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030824" y="2084833"/>
            <a:ext cx="3156082" cy="84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86906" y="1761666"/>
            <a:ext cx="3707362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#</a:t>
            </a:r>
            <a:r>
              <a:rPr lang="en-GB" dirty="0"/>
              <a:t> denotes the start of comments.</a:t>
            </a:r>
          </a:p>
          <a:p>
            <a:r>
              <a:rPr lang="en-GB" dirty="0"/>
              <a:t>Anything after </a:t>
            </a:r>
            <a:r>
              <a:rPr lang="en-GB" dirty="0">
                <a:solidFill>
                  <a:schemeClr val="accent3"/>
                </a:solidFill>
              </a:rPr>
              <a:t>#</a:t>
            </a:r>
            <a:r>
              <a:rPr lang="en-GB" dirty="0"/>
              <a:t> is ignored by Python.</a:t>
            </a:r>
          </a:p>
        </p:txBody>
      </p:sp>
    </p:spTree>
    <p:extLst>
      <p:ext uri="{BB962C8B-B14F-4D97-AF65-F5344CB8AC3E}">
        <p14:creationId xmlns:p14="http://schemas.microsoft.com/office/powerpoint/2010/main" val="420395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Python: If-</a:t>
            </a:r>
            <a:r>
              <a:rPr lang="en-GB" dirty="0" err="1"/>
              <a:t>elif</a:t>
            </a:r>
            <a:r>
              <a:rPr lang="en-GB" dirty="0"/>
              <a:t>-</a:t>
            </a:r>
            <a:r>
              <a:rPr lang="en-GB" dirty="0" err="1"/>
              <a:t>elsE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 CAREFUL WITH YOUR IF STATEMENTS!</a:t>
            </a:r>
          </a:p>
          <a:p>
            <a:r>
              <a:rPr lang="en-GB" dirty="0"/>
              <a:t>(sample </a:t>
            </a:r>
            <a:r>
              <a:rPr lang="en-GB" dirty="0" err="1"/>
              <a:t>pseudocode</a:t>
            </a:r>
            <a:r>
              <a:rPr lang="en-GB" dirty="0"/>
              <a:t>)</a:t>
            </a:r>
            <a:br>
              <a:rPr lang="en-GB" b="1" dirty="0">
                <a:solidFill>
                  <a:schemeClr val="accent2"/>
                </a:solidFill>
              </a:rPr>
            </a:br>
            <a:r>
              <a:rPr lang="en-GB" b="1" dirty="0">
                <a:solidFill>
                  <a:schemeClr val="accent2"/>
                </a:solidFill>
              </a:rPr>
              <a:t>if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age &gt; 0:</a:t>
            </a:r>
            <a:br>
              <a:rPr lang="en-GB" dirty="0"/>
            </a:br>
            <a:r>
              <a:rPr lang="en-GB" dirty="0"/>
              <a:t>	</a:t>
            </a:r>
            <a:r>
              <a:rPr lang="en-GB" dirty="0" err="1"/>
              <a:t>watch_disney_films</a:t>
            </a:r>
            <a:r>
              <a:rPr lang="en-GB" dirty="0"/>
              <a:t>()</a:t>
            </a:r>
            <a:br>
              <a:rPr lang="en-GB" dirty="0"/>
            </a:br>
            <a:r>
              <a:rPr lang="en-GB" b="1" dirty="0" err="1">
                <a:solidFill>
                  <a:schemeClr val="accent2"/>
                </a:solidFill>
              </a:rPr>
              <a:t>elif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age &gt;= 18:</a:t>
            </a:r>
            <a:br>
              <a:rPr lang="en-GB" dirty="0"/>
            </a:br>
            <a:r>
              <a:rPr lang="en-GB" dirty="0"/>
              <a:t>	</a:t>
            </a:r>
            <a:r>
              <a:rPr lang="en-GB" dirty="0" err="1"/>
              <a:t>watch_R_rated_films</a:t>
            </a:r>
            <a:r>
              <a:rPr lang="en-GB" dirty="0"/>
              <a:t>()</a:t>
            </a:r>
            <a:br>
              <a:rPr lang="en-GB" dirty="0"/>
            </a:br>
            <a:r>
              <a:rPr lang="en-GB" b="1" dirty="0">
                <a:solidFill>
                  <a:schemeClr val="accent2"/>
                </a:solidFill>
              </a:rPr>
              <a:t>else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	print (“you’re an unborn foetus!”)</a:t>
            </a:r>
          </a:p>
          <a:p>
            <a:endParaRPr lang="en-GB" dirty="0"/>
          </a:p>
          <a:p>
            <a:r>
              <a:rPr lang="en-GB" dirty="0"/>
              <a:t>What happens when you’re older than 18?</a:t>
            </a:r>
          </a:p>
        </p:txBody>
      </p:sp>
    </p:spTree>
    <p:extLst>
      <p:ext uri="{BB962C8B-B14F-4D97-AF65-F5344CB8AC3E}">
        <p14:creationId xmlns:p14="http://schemas.microsoft.com/office/powerpoint/2010/main" val="2789741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Python: If-</a:t>
            </a:r>
            <a:r>
              <a:rPr lang="en-GB" dirty="0" err="1"/>
              <a:t>elif</a:t>
            </a:r>
            <a:r>
              <a:rPr lang="en-GB" dirty="0"/>
              <a:t>-</a:t>
            </a:r>
            <a:r>
              <a:rPr lang="en-GB" dirty="0" err="1"/>
              <a:t>elsE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sure your </a:t>
            </a:r>
            <a:r>
              <a:rPr lang="en-GB" b="1" dirty="0">
                <a:solidFill>
                  <a:schemeClr val="accent2"/>
                </a:solidFill>
              </a:rPr>
              <a:t>if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doesn’t catch everything that your </a:t>
            </a:r>
            <a:r>
              <a:rPr lang="en-GB" b="1" dirty="0" err="1">
                <a:solidFill>
                  <a:schemeClr val="accent2"/>
                </a:solidFill>
              </a:rPr>
              <a:t>elif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is supposed to catch.</a:t>
            </a:r>
          </a:p>
          <a:p>
            <a:r>
              <a:rPr lang="en-GB" dirty="0"/>
              <a:t>(sample </a:t>
            </a:r>
            <a:r>
              <a:rPr lang="en-GB" dirty="0" err="1"/>
              <a:t>pseudocode</a:t>
            </a:r>
            <a:r>
              <a:rPr lang="en-GB" dirty="0"/>
              <a:t>)</a:t>
            </a:r>
            <a:br>
              <a:rPr lang="en-GB" b="1" dirty="0">
                <a:solidFill>
                  <a:schemeClr val="accent2"/>
                </a:solidFill>
              </a:rPr>
            </a:br>
            <a:r>
              <a:rPr lang="en-GB" b="1" dirty="0">
                <a:solidFill>
                  <a:schemeClr val="accent2"/>
                </a:solidFill>
              </a:rPr>
              <a:t>if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age &gt;= 18:</a:t>
            </a:r>
            <a:br>
              <a:rPr lang="en-GB" dirty="0"/>
            </a:br>
            <a:r>
              <a:rPr lang="en-GB" dirty="0"/>
              <a:t>	</a:t>
            </a:r>
            <a:r>
              <a:rPr lang="en-GB" dirty="0" err="1"/>
              <a:t>watch_R_rated_films</a:t>
            </a:r>
            <a:r>
              <a:rPr lang="en-GB" dirty="0"/>
              <a:t>()</a:t>
            </a:r>
            <a:br>
              <a:rPr lang="en-GB" dirty="0"/>
            </a:br>
            <a:r>
              <a:rPr lang="en-GB" b="1" dirty="0" err="1">
                <a:solidFill>
                  <a:schemeClr val="accent2"/>
                </a:solidFill>
              </a:rPr>
              <a:t>elif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age &gt; 0:</a:t>
            </a:r>
            <a:br>
              <a:rPr lang="en-GB" dirty="0"/>
            </a:br>
            <a:r>
              <a:rPr lang="en-GB" dirty="0"/>
              <a:t>	</a:t>
            </a:r>
            <a:r>
              <a:rPr lang="en-GB" dirty="0" err="1"/>
              <a:t>watch_disney_films</a:t>
            </a:r>
            <a:r>
              <a:rPr lang="en-GB" dirty="0"/>
              <a:t>()</a:t>
            </a:r>
            <a:br>
              <a:rPr lang="en-GB" dirty="0"/>
            </a:br>
            <a:r>
              <a:rPr lang="en-GB" b="1" dirty="0">
                <a:solidFill>
                  <a:schemeClr val="accent2"/>
                </a:solidFill>
              </a:rPr>
              <a:t>else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	print (“you’re an unborn foetus!”)</a:t>
            </a:r>
          </a:p>
          <a:p>
            <a:endParaRPr lang="en-GB" dirty="0"/>
          </a:p>
          <a:p>
            <a:r>
              <a:rPr lang="en-GB" dirty="0"/>
              <a:t>… awesome, now you can watch R rated films if you’re above 18 years old.</a:t>
            </a:r>
          </a:p>
        </p:txBody>
      </p:sp>
    </p:spTree>
    <p:extLst>
      <p:ext uri="{BB962C8B-B14F-4D97-AF65-F5344CB8AC3E}">
        <p14:creationId xmlns:p14="http://schemas.microsoft.com/office/powerpoint/2010/main" val="4035772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Python: If-</a:t>
            </a:r>
            <a:r>
              <a:rPr lang="en-GB" dirty="0" err="1"/>
              <a:t>elif</a:t>
            </a:r>
            <a:r>
              <a:rPr lang="en-GB" dirty="0"/>
              <a:t>-</a:t>
            </a:r>
            <a:r>
              <a:rPr lang="en-GB" dirty="0" err="1"/>
              <a:t>elsE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Better still: make sure your </a:t>
            </a:r>
            <a:r>
              <a:rPr lang="en-GB" b="1" dirty="0">
                <a:solidFill>
                  <a:schemeClr val="accent2"/>
                </a:solidFill>
              </a:rPr>
              <a:t>if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 err="1">
                <a:solidFill>
                  <a:schemeClr val="accent2"/>
                </a:solidFill>
              </a:rPr>
              <a:t>elif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catch non-overlapping conditions.</a:t>
            </a:r>
          </a:p>
          <a:p>
            <a:r>
              <a:rPr lang="en-GB" dirty="0"/>
              <a:t>(sample </a:t>
            </a:r>
            <a:r>
              <a:rPr lang="en-GB" dirty="0" err="1"/>
              <a:t>pseudocode</a:t>
            </a:r>
            <a:r>
              <a:rPr lang="en-GB" dirty="0"/>
              <a:t>)</a:t>
            </a:r>
            <a:br>
              <a:rPr lang="en-GB" b="1" dirty="0">
                <a:solidFill>
                  <a:schemeClr val="accent2"/>
                </a:solidFill>
              </a:rPr>
            </a:br>
            <a:r>
              <a:rPr lang="en-GB" b="1" dirty="0">
                <a:solidFill>
                  <a:schemeClr val="accent2"/>
                </a:solidFill>
              </a:rPr>
              <a:t>if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age &gt;= 18:</a:t>
            </a:r>
            <a:br>
              <a:rPr lang="en-GB" dirty="0"/>
            </a:br>
            <a:r>
              <a:rPr lang="en-GB" dirty="0"/>
              <a:t>	</a:t>
            </a:r>
            <a:r>
              <a:rPr lang="en-GB" dirty="0" err="1"/>
              <a:t>watch_R_rated_films</a:t>
            </a:r>
            <a:r>
              <a:rPr lang="en-GB" dirty="0"/>
              <a:t>()</a:t>
            </a:r>
            <a:br>
              <a:rPr lang="en-GB" dirty="0"/>
            </a:br>
            <a:r>
              <a:rPr lang="en-GB" b="1" dirty="0" err="1">
                <a:solidFill>
                  <a:schemeClr val="accent2"/>
                </a:solidFill>
              </a:rPr>
              <a:t>elif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age &gt; 0 and age &lt; 18:</a:t>
            </a:r>
            <a:br>
              <a:rPr lang="en-GB" dirty="0"/>
            </a:br>
            <a:r>
              <a:rPr lang="en-GB" dirty="0"/>
              <a:t>	</a:t>
            </a:r>
            <a:r>
              <a:rPr lang="en-GB" dirty="0" err="1"/>
              <a:t>watch_disney_films</a:t>
            </a:r>
            <a:r>
              <a:rPr lang="en-GB" dirty="0"/>
              <a:t>()</a:t>
            </a:r>
            <a:br>
              <a:rPr lang="en-GB" dirty="0"/>
            </a:br>
            <a:r>
              <a:rPr lang="en-GB" b="1" dirty="0">
                <a:solidFill>
                  <a:schemeClr val="accent2"/>
                </a:solidFill>
              </a:rPr>
              <a:t>else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	print (“you’re an unborn foetus!”)</a:t>
            </a:r>
          </a:p>
          <a:p>
            <a:endParaRPr lang="en-GB" dirty="0"/>
          </a:p>
          <a:p>
            <a:r>
              <a:rPr lang="en-GB" dirty="0"/>
              <a:t>Defensive programming – minimise chance of errors happening!</a:t>
            </a:r>
          </a:p>
        </p:txBody>
      </p:sp>
    </p:spTree>
    <p:extLst>
      <p:ext uri="{BB962C8B-B14F-4D97-AF65-F5344CB8AC3E}">
        <p14:creationId xmlns:p14="http://schemas.microsoft.com/office/powerpoint/2010/main" val="1482961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217437"/>
          </a:xfrm>
        </p:spPr>
        <p:txBody>
          <a:bodyPr>
            <a:normAutofit/>
          </a:bodyPr>
          <a:lstStyle/>
          <a:p>
            <a:r>
              <a:rPr lang="en-GB" dirty="0"/>
              <a:t>Comparing integers/floats:</a:t>
            </a:r>
          </a:p>
          <a:p>
            <a:pPr lvl="1"/>
            <a:r>
              <a:rPr lang="en-GB" dirty="0"/>
              <a:t>a &gt; b		greater than</a:t>
            </a:r>
          </a:p>
          <a:p>
            <a:pPr lvl="1"/>
            <a:r>
              <a:rPr lang="en-GB" dirty="0"/>
              <a:t>a &lt; b		less than</a:t>
            </a:r>
          </a:p>
          <a:p>
            <a:pPr lvl="1"/>
            <a:r>
              <a:rPr lang="en-GB" dirty="0"/>
              <a:t>a &gt;= b	greater or equal (note that “=&gt;” is not valid)</a:t>
            </a:r>
          </a:p>
          <a:p>
            <a:pPr lvl="1"/>
            <a:r>
              <a:rPr lang="en-GB" dirty="0"/>
              <a:t>a &lt;= b	less than or equal (note that “=&lt;” is not valid)</a:t>
            </a:r>
          </a:p>
          <a:p>
            <a:pPr lvl="1"/>
            <a:r>
              <a:rPr lang="en-GB" dirty="0"/>
              <a:t>a == b	equals</a:t>
            </a:r>
          </a:p>
          <a:p>
            <a:pPr lvl="1"/>
            <a:r>
              <a:rPr lang="en-GB" dirty="0"/>
              <a:t>a != b		not equal</a:t>
            </a:r>
          </a:p>
          <a:p>
            <a:r>
              <a:rPr lang="en-GB" dirty="0"/>
              <a:t>Operator chaining</a:t>
            </a:r>
          </a:p>
          <a:p>
            <a:pPr lvl="1"/>
            <a:r>
              <a:rPr lang="en-GB" dirty="0"/>
              <a:t>a &lt; b &lt; c	b is between a and c</a:t>
            </a:r>
          </a:p>
          <a:p>
            <a:pPr lvl="1"/>
            <a:r>
              <a:rPr lang="en-GB" dirty="0"/>
              <a:t>a &gt; b &gt; c	b is between a and c</a:t>
            </a:r>
          </a:p>
          <a:p>
            <a:pPr lvl="1"/>
            <a:r>
              <a:rPr lang="en-GB" dirty="0"/>
              <a:t>a &lt; b &gt; c	b is larger than both a and c (NOT RECOMMENDED)</a:t>
            </a:r>
          </a:p>
          <a:p>
            <a:pPr lvl="1"/>
            <a:r>
              <a:rPr lang="en-GB" dirty="0"/>
              <a:t>a &gt; b &lt; c	b is smaller than both a and c (NOT RECOMMENDED)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30614" y="4823926"/>
            <a:ext cx="214604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u="sng" dirty="0"/>
              <a:t>Recommended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 &gt; a and b &gt;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 &gt; max(a, c)</a:t>
            </a: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 flipV="1">
            <a:off x="7875037" y="5285591"/>
            <a:ext cx="1455577" cy="53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60999" y="4093617"/>
            <a:ext cx="411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be used to compare string1 vs. string2</a:t>
            </a:r>
          </a:p>
        </p:txBody>
      </p:sp>
      <p:cxnSp>
        <p:nvCxnSpPr>
          <p:cNvPr id="10" name="Curved Connector 9"/>
          <p:cNvCxnSpPr/>
          <p:nvPr/>
        </p:nvCxnSpPr>
        <p:spPr>
          <a:xfrm>
            <a:off x="3601616" y="4093617"/>
            <a:ext cx="1259383" cy="1846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flipV="1">
            <a:off x="3881535" y="4278283"/>
            <a:ext cx="979464" cy="1643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715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Python: If-</a:t>
            </a:r>
            <a:r>
              <a:rPr lang="en-GB" dirty="0" err="1"/>
              <a:t>elif</a:t>
            </a:r>
            <a:r>
              <a:rPr lang="en-GB" dirty="0"/>
              <a:t>-else PRACTICE!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 = 10</a:t>
            </a:r>
            <a:br>
              <a:rPr lang="en-GB" b="1" dirty="0">
                <a:solidFill>
                  <a:schemeClr val="accent2"/>
                </a:solidFill>
              </a:rPr>
            </a:br>
            <a:r>
              <a:rPr lang="en-GB" b="1" dirty="0">
                <a:solidFill>
                  <a:schemeClr val="accent2"/>
                </a:solidFill>
              </a:rPr>
              <a:t>if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&lt;test whether n is positive&gt;:</a:t>
            </a:r>
            <a:br>
              <a:rPr lang="en-GB" dirty="0"/>
            </a:br>
            <a:r>
              <a:rPr lang="en-GB" dirty="0"/>
              <a:t>	&lt;print something about n being positive&gt;</a:t>
            </a:r>
            <a:br>
              <a:rPr lang="en-GB" dirty="0"/>
            </a:br>
            <a:r>
              <a:rPr lang="en-GB" b="1" dirty="0" err="1">
                <a:solidFill>
                  <a:schemeClr val="accent2"/>
                </a:solidFill>
              </a:rPr>
              <a:t>elif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&lt;test whether n is negative&gt;:</a:t>
            </a:r>
            <a:br>
              <a:rPr lang="en-GB" dirty="0"/>
            </a:br>
            <a:r>
              <a:rPr lang="en-GB" dirty="0"/>
              <a:t>	&lt;print something about n being negative&gt;</a:t>
            </a:r>
            <a:br>
              <a:rPr lang="en-GB" dirty="0"/>
            </a:br>
            <a:r>
              <a:rPr lang="en-GB" b="1" dirty="0">
                <a:solidFill>
                  <a:schemeClr val="accent2"/>
                </a:solidFill>
              </a:rPr>
              <a:t>else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	&lt;print something about n being zero&gt;</a:t>
            </a:r>
          </a:p>
          <a:p>
            <a:endParaRPr lang="en-GB" dirty="0"/>
          </a:p>
          <a:p>
            <a:r>
              <a:rPr lang="en-GB" dirty="0"/>
              <a:t>Based on template above, write a script that prints out whether a number is “positive”, “negative”, or “is zero”, for different values of n.</a:t>
            </a:r>
          </a:p>
          <a:p>
            <a:r>
              <a:rPr lang="en-GB" dirty="0"/>
              <a:t>Test your script produces expected output by changing n = 10 to n = -9 / n = 0.</a:t>
            </a:r>
          </a:p>
        </p:txBody>
      </p:sp>
    </p:spTree>
    <p:extLst>
      <p:ext uri="{BB962C8B-B14F-4D97-AF65-F5344CB8AC3E}">
        <p14:creationId xmlns:p14="http://schemas.microsoft.com/office/powerpoint/2010/main" val="3733829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Python: If-</a:t>
            </a:r>
            <a:r>
              <a:rPr lang="en-GB" dirty="0" err="1"/>
              <a:t>elif</a:t>
            </a:r>
            <a:r>
              <a:rPr lang="en-GB" dirty="0"/>
              <a:t>-else PRACTICE!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Solution for question posed in previous slide</a:t>
            </a:r>
          </a:p>
          <a:p>
            <a:r>
              <a:rPr lang="en-GB" dirty="0"/>
              <a:t>n = 10</a:t>
            </a:r>
            <a:br>
              <a:rPr lang="en-GB" b="1" dirty="0">
                <a:solidFill>
                  <a:schemeClr val="accent2"/>
                </a:solidFill>
              </a:rPr>
            </a:br>
            <a:r>
              <a:rPr lang="en-GB" b="1" dirty="0">
                <a:solidFill>
                  <a:schemeClr val="accent2"/>
                </a:solidFill>
              </a:rPr>
              <a:t>if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n &gt; 0:</a:t>
            </a:r>
            <a:br>
              <a:rPr lang="en-GB" dirty="0"/>
            </a:br>
            <a:r>
              <a:rPr lang="en-GB" dirty="0"/>
              <a:t>	print (n, “is positive!”)</a:t>
            </a:r>
            <a:br>
              <a:rPr lang="en-GB" dirty="0"/>
            </a:br>
            <a:r>
              <a:rPr lang="en-GB" b="1" dirty="0" err="1">
                <a:solidFill>
                  <a:schemeClr val="accent2"/>
                </a:solidFill>
              </a:rPr>
              <a:t>elif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n &lt; 0:</a:t>
            </a:r>
            <a:br>
              <a:rPr lang="en-GB" dirty="0"/>
            </a:br>
            <a:r>
              <a:rPr lang="en-GB" dirty="0"/>
              <a:t>	print (n, “is negative!”)</a:t>
            </a:r>
            <a:br>
              <a:rPr lang="en-GB" dirty="0"/>
            </a:br>
            <a:r>
              <a:rPr lang="en-GB" b="1" dirty="0">
                <a:solidFill>
                  <a:schemeClr val="accent2"/>
                </a:solidFill>
              </a:rPr>
              <a:t>else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	print (n, “is zero!”)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9835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a script to determine whether </a:t>
            </a:r>
            <a:r>
              <a:rPr lang="en-GB" i="1" dirty="0"/>
              <a:t>n</a:t>
            </a:r>
            <a:r>
              <a:rPr lang="en-GB" dirty="0"/>
              <a:t> is an even or odd number.</a:t>
            </a:r>
          </a:p>
          <a:p>
            <a:r>
              <a:rPr lang="en-GB" dirty="0"/>
              <a:t>Assume that n is an integer (i.e. no need to test whether it’s a string, or float).</a:t>
            </a:r>
          </a:p>
          <a:p>
            <a:r>
              <a:rPr lang="en-GB" dirty="0"/>
              <a:t>Test using n = 10, n = -9, and n = 0 (</a:t>
            </a:r>
            <a:r>
              <a:rPr lang="en-GB" dirty="0" err="1"/>
              <a:t>fyi</a:t>
            </a:r>
            <a:r>
              <a:rPr lang="en-GB" dirty="0"/>
              <a:t>: 0 is an even number).</a:t>
            </a:r>
          </a:p>
          <a:p>
            <a:r>
              <a:rPr lang="en-GB" dirty="0"/>
              <a:t>Hint on how to check a number is even/odd:</a:t>
            </a:r>
          </a:p>
          <a:p>
            <a:pPr lvl="1"/>
            <a:r>
              <a:rPr lang="en-GB" dirty="0"/>
              <a:t>print (13 % 10)</a:t>
            </a:r>
          </a:p>
          <a:p>
            <a:pPr lvl="1"/>
            <a:r>
              <a:rPr lang="en-GB" dirty="0"/>
              <a:t>print (15 % 10)</a:t>
            </a:r>
          </a:p>
          <a:p>
            <a:r>
              <a:rPr lang="en-GB" dirty="0"/>
              <a:t>Extra credit</a:t>
            </a:r>
          </a:p>
          <a:p>
            <a:pPr lvl="1"/>
            <a:r>
              <a:rPr lang="en-GB" dirty="0"/>
              <a:t>Think of more ways on how to determine whether a number is even or odd (there are at least two other methods!)</a:t>
            </a:r>
          </a:p>
        </p:txBody>
      </p:sp>
    </p:spTree>
    <p:extLst>
      <p:ext uri="{BB962C8B-B14F-4D97-AF65-F5344CB8AC3E}">
        <p14:creationId xmlns:p14="http://schemas.microsoft.com/office/powerpoint/2010/main" val="2785773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do I have lines with () at the end, and some without?</a:t>
            </a:r>
          </a:p>
          <a:p>
            <a:pPr lvl="1"/>
            <a:r>
              <a:rPr lang="en-GB" dirty="0"/>
              <a:t>The difference between </a:t>
            </a:r>
            <a:r>
              <a:rPr lang="en-GB" dirty="0" err="1"/>
              <a:t>blabla</a:t>
            </a:r>
            <a:r>
              <a:rPr lang="en-GB" dirty="0"/>
              <a:t> and </a:t>
            </a:r>
            <a:r>
              <a:rPr lang="en-GB" dirty="0" err="1"/>
              <a:t>blabla</a:t>
            </a:r>
            <a:r>
              <a:rPr lang="en-GB" dirty="0"/>
              <a:t>():	</a:t>
            </a:r>
            <a:r>
              <a:rPr lang="en-GB" dirty="0" err="1"/>
              <a:t>blabla</a:t>
            </a:r>
            <a:r>
              <a:rPr lang="en-GB" dirty="0"/>
              <a:t> is a variable (store data)							</a:t>
            </a:r>
            <a:r>
              <a:rPr lang="en-GB" dirty="0" err="1"/>
              <a:t>blabla</a:t>
            </a:r>
            <a:r>
              <a:rPr lang="en-GB" dirty="0"/>
              <a:t>() is a function.</a:t>
            </a:r>
          </a:p>
          <a:p>
            <a:pPr lvl="1"/>
            <a:r>
              <a:rPr lang="en-GB" dirty="0"/>
              <a:t>A function is an extra chunk of code, for instance…</a:t>
            </a:r>
          </a:p>
          <a:p>
            <a:pPr marL="128016" lvl="1" indent="0">
              <a:buNone/>
            </a:pPr>
            <a:endParaRPr lang="en-GB" dirty="0"/>
          </a:p>
          <a:p>
            <a:pPr marL="128016" lvl="1" indent="0">
              <a:buNone/>
            </a:pPr>
            <a:r>
              <a:rPr lang="en-GB" dirty="0" err="1">
                <a:solidFill>
                  <a:schemeClr val="accent2"/>
                </a:solidFill>
              </a:rPr>
              <a:t>def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 err="1"/>
              <a:t>display_welcome_message</a:t>
            </a:r>
            <a:r>
              <a:rPr lang="en-GB" dirty="0"/>
              <a:t>():</a:t>
            </a:r>
            <a:br>
              <a:rPr lang="en-GB" dirty="0"/>
            </a:br>
            <a:r>
              <a:rPr lang="en-GB" dirty="0"/>
              <a:t>	</a:t>
            </a:r>
            <a:r>
              <a:rPr lang="en-GB" dirty="0">
                <a:solidFill>
                  <a:schemeClr val="accent2"/>
                </a:solidFill>
              </a:rPr>
              <a:t>print</a:t>
            </a:r>
            <a:r>
              <a:rPr lang="en-GB" dirty="0"/>
              <a:t> (“Hello and welcome!”)</a:t>
            </a:r>
            <a:br>
              <a:rPr lang="en-GB" dirty="0"/>
            </a:br>
            <a:br>
              <a:rPr lang="en-GB" dirty="0"/>
            </a:br>
            <a:r>
              <a:rPr lang="en-GB" dirty="0"/>
              <a:t>user = “new”</a:t>
            </a:r>
            <a:br>
              <a:rPr lang="en-GB" dirty="0"/>
            </a:br>
            <a:r>
              <a:rPr lang="en-GB" dirty="0">
                <a:solidFill>
                  <a:schemeClr val="accent2"/>
                </a:solidFill>
              </a:rPr>
              <a:t>if</a:t>
            </a:r>
            <a:r>
              <a:rPr lang="en-GB" dirty="0"/>
              <a:t> user != “experienced”:</a:t>
            </a:r>
            <a:br>
              <a:rPr lang="en-GB" dirty="0"/>
            </a:br>
            <a:r>
              <a:rPr lang="en-GB" dirty="0"/>
              <a:t>	</a:t>
            </a:r>
            <a:r>
              <a:rPr lang="en-GB" dirty="0" err="1"/>
              <a:t>display_welcome_message</a:t>
            </a:r>
            <a:r>
              <a:rPr lang="en-GB" dirty="0"/>
              <a:t>()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Program logic: if user is not experienced, it will execute code in </a:t>
            </a:r>
            <a:r>
              <a:rPr lang="en-GB" dirty="0" err="1"/>
              <a:t>display_welcome_message</a:t>
            </a:r>
            <a:r>
              <a:rPr lang="en-GB" dirty="0"/>
              <a:t>().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426343" y="4005558"/>
            <a:ext cx="3317735" cy="11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744078" y="3795164"/>
            <a:ext cx="2524715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accent2"/>
                </a:solidFill>
              </a:rPr>
              <a:t>def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is the keyword used to define a function</a:t>
            </a:r>
          </a:p>
        </p:txBody>
      </p:sp>
    </p:spTree>
    <p:extLst>
      <p:ext uri="{BB962C8B-B14F-4D97-AF65-F5344CB8AC3E}">
        <p14:creationId xmlns:p14="http://schemas.microsoft.com/office/powerpoint/2010/main" val="1568956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wonderful world of arrays!</a:t>
            </a:r>
          </a:p>
          <a:p>
            <a:r>
              <a:rPr lang="en-GB" dirty="0"/>
              <a:t>Iterate through arrays with for loops!</a:t>
            </a:r>
          </a:p>
          <a:p>
            <a:r>
              <a:rPr lang="en-GB" dirty="0"/>
              <a:t>Terminate loops with conditions!</a:t>
            </a:r>
          </a:p>
        </p:txBody>
      </p:sp>
    </p:spTree>
    <p:extLst>
      <p:ext uri="{BB962C8B-B14F-4D97-AF65-F5344CB8AC3E}">
        <p14:creationId xmlns:p14="http://schemas.microsoft.com/office/powerpoint/2010/main" val="382676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encodings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623464"/>
          </a:xfrm>
        </p:spPr>
        <p:txBody>
          <a:bodyPr>
            <a:normAutofit/>
          </a:bodyPr>
          <a:lstStyle/>
          <a:p>
            <a:r>
              <a:rPr lang="en-GB" dirty="0"/>
              <a:t>1963: ASCII – 7 bit per character, 2</a:t>
            </a:r>
            <a:r>
              <a:rPr lang="en-GB" baseline="30000" dirty="0"/>
              <a:t>7</a:t>
            </a:r>
            <a:r>
              <a:rPr lang="en-GB" dirty="0"/>
              <a:t> = 128 characters</a:t>
            </a:r>
          </a:p>
          <a:p>
            <a:pPr lvl="1"/>
            <a:r>
              <a:rPr lang="en-GB" dirty="0"/>
              <a:t>Americans happy… but </a:t>
            </a:r>
            <a:r>
              <a:rPr lang="en-GB" dirty="0" err="1"/>
              <a:t>Français</a:t>
            </a:r>
            <a:r>
              <a:rPr lang="en-GB" dirty="0"/>
              <a:t>? </a:t>
            </a:r>
            <a:r>
              <a:rPr lang="fr-FR" dirty="0" err="1"/>
              <a:t>Español</a:t>
            </a:r>
            <a:r>
              <a:rPr lang="fr-FR" dirty="0"/>
              <a:t>?</a:t>
            </a:r>
          </a:p>
          <a:p>
            <a:r>
              <a:rPr lang="en-GB" dirty="0"/>
              <a:t>1980s: Code pages – 8 bit per character (2</a:t>
            </a:r>
            <a:r>
              <a:rPr lang="en-GB" baseline="30000" dirty="0"/>
              <a:t>8</a:t>
            </a:r>
            <a:r>
              <a:rPr lang="en-GB" dirty="0"/>
              <a:t> possible)</a:t>
            </a:r>
          </a:p>
          <a:p>
            <a:pPr lvl="1"/>
            <a:r>
              <a:rPr lang="en-GB" dirty="0"/>
              <a:t>ASCII + 128 chars depending on your location</a:t>
            </a:r>
          </a:p>
          <a:p>
            <a:pPr lvl="1"/>
            <a:r>
              <a:rPr lang="en-GB" dirty="0"/>
              <a:t>Europeans happy… but </a:t>
            </a:r>
            <a:r>
              <a:rPr lang="ja-JP" altLang="en-US" dirty="0"/>
              <a:t>白人看不懂</a:t>
            </a:r>
            <a:endParaRPr lang="en-GB" dirty="0"/>
          </a:p>
          <a:p>
            <a:r>
              <a:rPr lang="en-GB" dirty="0"/>
              <a:t>1980s: Entirely different encodings – 16 bits per character </a:t>
            </a:r>
            <a:r>
              <a:rPr lang="en-GB" sz="1600" dirty="0"/>
              <a:t>(e.g. Shift-JIS / GB2312 / Big5)</a:t>
            </a:r>
            <a:endParaRPr lang="en-GB" dirty="0"/>
          </a:p>
          <a:p>
            <a:pPr lvl="1"/>
            <a:r>
              <a:rPr lang="en-GB" dirty="0"/>
              <a:t>Asians finally happy</a:t>
            </a:r>
          </a:p>
          <a:p>
            <a:r>
              <a:rPr lang="en-GB" dirty="0"/>
              <a:t>1990s: Unicode – 32 bits per character</a:t>
            </a:r>
          </a:p>
          <a:p>
            <a:pPr lvl="1"/>
            <a:r>
              <a:rPr lang="en-GB" dirty="0"/>
              <a:t>Aim to cover ALL characters, including symbols e.g. ♠ ♥ ♦ ♣ </a:t>
            </a:r>
          </a:p>
          <a:p>
            <a:pPr lvl="1"/>
            <a:r>
              <a:rPr lang="en-GB" dirty="0"/>
              <a:t>Entire world happy</a:t>
            </a:r>
          </a:p>
          <a:p>
            <a:r>
              <a:rPr lang="en-GB" b="1" dirty="0"/>
              <a:t>Python</a:t>
            </a:r>
            <a:r>
              <a:rPr lang="en-GB" dirty="0"/>
              <a:t>: contents of strings can be Unicode, but programming must be done in ASCII.</a:t>
            </a:r>
          </a:p>
        </p:txBody>
      </p:sp>
      <p:pic>
        <p:nvPicPr>
          <p:cNvPr id="521" name="Picture 3" descr="http://i.msdn.microsoft.com/cc305160.850%28en-us,MSDN.10%2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145" y="130319"/>
            <a:ext cx="3765790" cy="35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3" name="TextBox 1222"/>
          <p:cNvSpPr txBox="1"/>
          <p:nvPr/>
        </p:nvSpPr>
        <p:spPr>
          <a:xfrm rot="16200000">
            <a:off x="6347805" y="1725106"/>
            <a:ext cx="3528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/>
              <a:t>IBM 850 (Western Europe)</a:t>
            </a:r>
          </a:p>
        </p:txBody>
      </p:sp>
    </p:spTree>
    <p:extLst>
      <p:ext uri="{BB962C8B-B14F-4D97-AF65-F5344CB8AC3E}">
        <p14:creationId xmlns:p14="http://schemas.microsoft.com/office/powerpoint/2010/main" val="1908967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Manipulating variables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547948"/>
              </p:ext>
            </p:extLst>
          </p:nvPr>
        </p:nvGraphicFramePr>
        <p:xfrm>
          <a:off x="1643583" y="1929950"/>
          <a:ext cx="81280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wallet = 100</a:t>
                      </a:r>
                      <a:br>
                        <a:rPr lang="en-GB" dirty="0"/>
                      </a:br>
                      <a:r>
                        <a:rPr lang="en-GB" dirty="0"/>
                        <a:t>print (wallet)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wallet = 100</a:t>
                      </a:r>
                      <a:br>
                        <a:rPr lang="en-GB" dirty="0"/>
                      </a:br>
                      <a:r>
                        <a:rPr lang="en-GB" dirty="0"/>
                        <a:t>wallet = wallet - 16</a:t>
                      </a:r>
                      <a:br>
                        <a:rPr lang="en-GB" dirty="0"/>
                      </a:br>
                      <a:r>
                        <a:rPr lang="en-GB" dirty="0"/>
                        <a:t>print (wallet)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wallet = 100</a:t>
                      </a:r>
                      <a:br>
                        <a:rPr lang="en-GB" dirty="0"/>
                      </a:br>
                      <a:r>
                        <a:rPr lang="en-GB" dirty="0"/>
                        <a:t>wallet += 25</a:t>
                      </a:r>
                      <a:br>
                        <a:rPr lang="en-GB" dirty="0"/>
                      </a:br>
                      <a:r>
                        <a:rPr lang="en-GB" dirty="0"/>
                        <a:t>print (wallet)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125</a:t>
                      </a:r>
                      <a:br>
                        <a:rPr lang="en-GB" dirty="0"/>
                      </a:br>
                      <a:r>
                        <a:rPr lang="en-GB" sz="1400" dirty="0"/>
                        <a:t>(note: “+=” is</a:t>
                      </a:r>
                      <a:r>
                        <a:rPr lang="en-GB" sz="1400" baseline="0" dirty="0"/>
                        <a:t> a shortcut for</a:t>
                      </a:r>
                      <a:br>
                        <a:rPr lang="en-GB" sz="1400" baseline="0" dirty="0"/>
                      </a:br>
                      <a:r>
                        <a:rPr lang="en-GB" sz="1400" baseline="0" dirty="0"/>
                        <a:t>wallet = wallet + 25)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wallet = “100”</a:t>
                      </a:r>
                      <a:br>
                        <a:rPr lang="en-GB" dirty="0"/>
                      </a:br>
                      <a:r>
                        <a:rPr lang="en-GB" dirty="0"/>
                        <a:t>wallet += 25</a:t>
                      </a:r>
                      <a:br>
                        <a:rPr lang="en-GB" dirty="0"/>
                      </a:br>
                      <a:r>
                        <a:rPr lang="en-GB" dirty="0"/>
                        <a:t>print (wallet)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TypeError</a:t>
                      </a:r>
                      <a:r>
                        <a:rPr lang="en-GB" dirty="0"/>
                        <a:t>.</a:t>
                      </a:r>
                      <a:r>
                        <a:rPr lang="en-GB" baseline="0" dirty="0"/>
                        <a:t> Cannot add strings to integers.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wallet</a:t>
                      </a:r>
                      <a:r>
                        <a:rPr lang="en-GB" baseline="0" dirty="0"/>
                        <a:t> = 100.00</a:t>
                      </a:r>
                      <a:br>
                        <a:rPr lang="en-GB" baseline="0" dirty="0"/>
                      </a:br>
                      <a:r>
                        <a:rPr lang="en-GB" baseline="0" dirty="0"/>
                        <a:t>wallet += 25</a:t>
                      </a:r>
                      <a:br>
                        <a:rPr lang="en-GB" baseline="0" dirty="0"/>
                      </a:br>
                      <a:r>
                        <a:rPr lang="en-GB" baseline="0" dirty="0"/>
                        <a:t>print (wallet)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125.0</a:t>
                      </a:r>
                      <a:br>
                        <a:rPr lang="en-GB" dirty="0"/>
                      </a:br>
                      <a:r>
                        <a:rPr lang="en-GB" sz="1400" dirty="0"/>
                        <a:t>(note: float</a:t>
                      </a:r>
                      <a:r>
                        <a:rPr lang="en-GB" sz="1400" baseline="0" dirty="0"/>
                        <a:t> + integer produces a float</a:t>
                      </a:r>
                      <a:br>
                        <a:rPr lang="en-GB" sz="1400" baseline="0" dirty="0"/>
                      </a:br>
                      <a:r>
                        <a:rPr lang="en-GB" sz="1400" baseline="0" dirty="0"/>
                        <a:t>test by setting wallet to 100, and add 25.00 to it)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41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Manipulating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Rule of thumb for Python: if any line of code is </a:t>
            </a:r>
            <a:r>
              <a:rPr lang="en-GB" b="1" dirty="0"/>
              <a:t>ambiguous</a:t>
            </a:r>
            <a:r>
              <a:rPr lang="en-GB" dirty="0"/>
              <a:t>, it’s </a:t>
            </a:r>
            <a:r>
              <a:rPr lang="en-GB" dirty="0" err="1"/>
              <a:t>gonna</a:t>
            </a:r>
            <a:r>
              <a:rPr lang="en-GB" dirty="0"/>
              <a:t> </a:t>
            </a:r>
            <a:r>
              <a:rPr lang="en-GB" b="1" dirty="0"/>
              <a:t>crash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e.g. what’s the output of “5” + 6?</a:t>
            </a:r>
          </a:p>
          <a:p>
            <a:r>
              <a:rPr lang="en-GB" dirty="0"/>
              <a:t>Allowable operations [+, -, *, /, **]: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655647"/>
              </p:ext>
            </p:extLst>
          </p:nvPr>
        </p:nvGraphicFramePr>
        <p:xfrm>
          <a:off x="1820164" y="3628835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1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8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1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Floats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only </a:t>
                      </a:r>
                      <a:r>
                        <a:rPr lang="en-GB" baseline="0" dirty="0"/>
                        <a:t>string * integer</a:t>
                      </a:r>
                      <a:br>
                        <a:rPr lang="en-GB" baseline="0" dirty="0"/>
                      </a:br>
                      <a:r>
                        <a:rPr lang="en-GB" baseline="0" dirty="0"/>
                        <a:t>(for now, treat is as an exception)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none allowed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all</a:t>
                      </a:r>
                      <a:r>
                        <a:rPr lang="en-GB" baseline="0" dirty="0"/>
                        <a:t> allowed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all</a:t>
                      </a:r>
                      <a:r>
                        <a:rPr lang="en-GB" baseline="0" dirty="0"/>
                        <a:t> allowed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all allowed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211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Problem</a:t>
            </a:r>
            <a:r>
              <a:rPr lang="en-GB" dirty="0"/>
              <a:t>: how to join string and integers, to print out “I am 18 years old”?</a:t>
            </a:r>
          </a:p>
          <a:p>
            <a:pPr lvl="1"/>
            <a:r>
              <a:rPr lang="en-GB" dirty="0"/>
              <a:t>age = 18</a:t>
            </a:r>
            <a:br>
              <a:rPr lang="en-GB" dirty="0"/>
            </a:br>
            <a:r>
              <a:rPr lang="en-GB" dirty="0"/>
              <a:t>“I am” + age + “years old”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TypeError</a:t>
            </a:r>
            <a:r>
              <a:rPr lang="en-GB" dirty="0">
                <a:sym typeface="Wingdings" panose="05000000000000000000" pitchFamily="2" charset="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4557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Problem</a:t>
            </a:r>
            <a:r>
              <a:rPr lang="en-GB" dirty="0"/>
              <a:t>: how to join string and integers, to print out “I am 18 years old”?</a:t>
            </a:r>
          </a:p>
          <a:p>
            <a:pPr lvl="1"/>
            <a:r>
              <a:rPr lang="en-GB" dirty="0"/>
              <a:t>age = 18</a:t>
            </a:r>
            <a:br>
              <a:rPr lang="en-GB" dirty="0"/>
            </a:br>
            <a:r>
              <a:rPr lang="en-GB" dirty="0"/>
              <a:t>“I am” + age + “years old”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TypeError</a:t>
            </a:r>
            <a:r>
              <a:rPr lang="en-GB" dirty="0">
                <a:sym typeface="Wingdings" panose="05000000000000000000" pitchFamily="2" charset="2"/>
              </a:rPr>
              <a:t>!</a:t>
            </a:r>
          </a:p>
          <a:p>
            <a:r>
              <a:rPr lang="en-GB" b="1" dirty="0">
                <a:sym typeface="Wingdings" panose="05000000000000000000" pitchFamily="2" charset="2"/>
              </a:rPr>
              <a:t>Solution</a:t>
            </a:r>
            <a:r>
              <a:rPr lang="en-GB" dirty="0">
                <a:sym typeface="Wingdings" panose="05000000000000000000" pitchFamily="2" charset="2"/>
              </a:rPr>
              <a:t>: type casting – changing the </a:t>
            </a:r>
            <a:r>
              <a:rPr lang="en-GB" b="1" dirty="0">
                <a:sym typeface="Wingdings" panose="05000000000000000000" pitchFamily="2" charset="2"/>
              </a:rPr>
              <a:t>type</a:t>
            </a:r>
            <a:r>
              <a:rPr lang="en-GB" dirty="0">
                <a:sym typeface="Wingdings" panose="05000000000000000000" pitchFamily="2" charset="2"/>
              </a:rPr>
              <a:t> of one variable to another </a:t>
            </a:r>
            <a:r>
              <a:rPr lang="en-GB" b="1" dirty="0">
                <a:sym typeface="Wingdings" panose="05000000000000000000" pitchFamily="2" charset="2"/>
              </a:rPr>
              <a:t>type</a:t>
            </a:r>
          </a:p>
          <a:p>
            <a:pPr lvl="1"/>
            <a:r>
              <a:rPr lang="en-GB" b="1" dirty="0" err="1">
                <a:solidFill>
                  <a:schemeClr val="accent2"/>
                </a:solidFill>
                <a:sym typeface="Wingdings" panose="05000000000000000000" pitchFamily="2" charset="2"/>
              </a:rPr>
              <a:t>str</a:t>
            </a:r>
            <a:r>
              <a:rPr lang="en-GB" dirty="0">
                <a:sym typeface="Wingdings" panose="05000000000000000000" pitchFamily="2" charset="2"/>
              </a:rPr>
              <a:t>(18) produces “18”</a:t>
            </a:r>
          </a:p>
          <a:p>
            <a:pPr lvl="1"/>
            <a:r>
              <a:rPr lang="en-GB" b="1" dirty="0" err="1">
                <a:solidFill>
                  <a:schemeClr val="accent2"/>
                </a:solidFill>
                <a:sym typeface="Wingdings" panose="05000000000000000000" pitchFamily="2" charset="2"/>
              </a:rPr>
              <a:t>int</a:t>
            </a:r>
            <a:r>
              <a:rPr lang="en-GB" dirty="0">
                <a:sym typeface="Wingdings" panose="05000000000000000000" pitchFamily="2" charset="2"/>
              </a:rPr>
              <a:t>(“18”) produces 18</a:t>
            </a:r>
          </a:p>
          <a:p>
            <a:pPr lvl="1"/>
            <a:r>
              <a:rPr lang="en-GB" b="1" dirty="0">
                <a:solidFill>
                  <a:schemeClr val="accent2"/>
                </a:solidFill>
                <a:sym typeface="Wingdings" panose="05000000000000000000" pitchFamily="2" charset="2"/>
              </a:rPr>
              <a:t>float</a:t>
            </a:r>
            <a:r>
              <a:rPr lang="en-GB" dirty="0">
                <a:sym typeface="Wingdings" panose="05000000000000000000" pitchFamily="2" charset="2"/>
              </a:rPr>
              <a:t>(“18”) or float(18) produces 18.0</a:t>
            </a:r>
          </a:p>
          <a:p>
            <a:r>
              <a:rPr lang="en-GB" dirty="0">
                <a:sym typeface="Wingdings" panose="05000000000000000000" pitchFamily="2" charset="2"/>
              </a:rPr>
              <a:t>Guess what </a:t>
            </a:r>
            <a:r>
              <a:rPr lang="en-GB" b="1" dirty="0" err="1">
                <a:solidFill>
                  <a:schemeClr val="accent2"/>
                </a:solidFill>
                <a:sym typeface="Wingdings" panose="05000000000000000000" pitchFamily="2" charset="2"/>
              </a:rPr>
              <a:t>int</a:t>
            </a:r>
            <a:r>
              <a:rPr lang="en-GB" dirty="0">
                <a:sym typeface="Wingdings" panose="05000000000000000000" pitchFamily="2" charset="2"/>
              </a:rPr>
              <a:t>(“this is a string”) produces?</a:t>
            </a:r>
          </a:p>
          <a:p>
            <a:r>
              <a:rPr lang="en-GB" dirty="0">
                <a:sym typeface="Wingdings" panose="05000000000000000000" pitchFamily="2" charset="2"/>
              </a:rPr>
              <a:t>Answer: </a:t>
            </a:r>
            <a:r>
              <a:rPr lang="en-GB" dirty="0" err="1">
                <a:sym typeface="Wingdings" panose="05000000000000000000" pitchFamily="2" charset="2"/>
              </a:rPr>
              <a:t>ValueError</a:t>
            </a:r>
            <a:r>
              <a:rPr lang="en-GB" dirty="0">
                <a:sym typeface="Wingdings" panose="05000000000000000000" pitchFamily="2" charset="2"/>
              </a:rPr>
              <a:t> – strings don’t have “values”.</a:t>
            </a:r>
          </a:p>
        </p:txBody>
      </p:sp>
    </p:spTree>
    <p:extLst>
      <p:ext uri="{BB962C8B-B14F-4D97-AF65-F5344CB8AC3E}">
        <p14:creationId xmlns:p14="http://schemas.microsoft.com/office/powerpoint/2010/main" val="116374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 Precedence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4277319"/>
              </p:ext>
            </p:extLst>
          </p:nvPr>
        </p:nvGraphicFramePr>
        <p:xfrm>
          <a:off x="1655117" y="2084832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9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7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Order (highest first)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Microsoft Excel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Stuff placed in brackets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Exponents (a</a:t>
                      </a:r>
                      <a:r>
                        <a:rPr lang="en-GB" baseline="30000" dirty="0"/>
                        <a:t>b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**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^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Multiplication</a:t>
                      </a:r>
                      <a:r>
                        <a:rPr lang="en-GB" baseline="0" dirty="0"/>
                        <a:t> and division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* b; a /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* b; a /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Addition</a:t>
                      </a:r>
                      <a:r>
                        <a:rPr lang="en-GB" baseline="0" dirty="0"/>
                        <a:t> and subtraction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/>
                        <a:t>a + b; a - 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/>
                        <a:t>a + b; a – 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024128" y="4345422"/>
            <a:ext cx="9720073" cy="236853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So what is…					EXTRA CREDIT</a:t>
            </a:r>
          </a:p>
          <a:p>
            <a:pPr lvl="1"/>
            <a:r>
              <a:rPr lang="en-GB" dirty="0"/>
              <a:t>1 * 2 + 3					1 * 2 ** 3 ** 2</a:t>
            </a:r>
          </a:p>
          <a:p>
            <a:pPr lvl="1"/>
            <a:r>
              <a:rPr lang="en-GB" dirty="0"/>
              <a:t>1 + 2 * 3					1 ** 2 ** 3 ** 4 ** 5 ** 6</a:t>
            </a:r>
          </a:p>
          <a:p>
            <a:pPr lvl="1"/>
            <a:r>
              <a:rPr lang="en-GB" dirty="0"/>
              <a:t>(1 + 2) * 3					3 ** 0</a:t>
            </a:r>
          </a:p>
          <a:p>
            <a:pPr lvl="1"/>
            <a:r>
              <a:rPr lang="en-GB" dirty="0"/>
              <a:t>1 + 2 * 3 ** 2					0 ** 3</a:t>
            </a:r>
          </a:p>
          <a:p>
            <a:pPr lvl="1"/>
            <a:r>
              <a:rPr lang="en-GB" dirty="0"/>
              <a:t>1 + (2 * 3) ** 2					2 / 0</a:t>
            </a:r>
          </a:p>
        </p:txBody>
      </p:sp>
    </p:spTree>
    <p:extLst>
      <p:ext uri="{BB962C8B-B14F-4D97-AF65-F5344CB8AC3E}">
        <p14:creationId xmlns:p14="http://schemas.microsoft.com/office/powerpoint/2010/main" val="219987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Statements</a:t>
            </a:r>
          </a:p>
        </p:txBody>
      </p:sp>
      <p:pic>
        <p:nvPicPr>
          <p:cNvPr id="1026" name="Picture 2" descr="http://i.imgur.com/VTVx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473" y="1785340"/>
            <a:ext cx="5766320" cy="49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232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programmer is heading out to the grocery store, so his wife tells him "get a gallon of milk, and if they have eggs, get a dozen." He returns with 13 gallons of milk.</a:t>
            </a:r>
          </a:p>
        </p:txBody>
      </p:sp>
    </p:spTree>
    <p:extLst>
      <p:ext uri="{BB962C8B-B14F-4D97-AF65-F5344CB8AC3E}">
        <p14:creationId xmlns:p14="http://schemas.microsoft.com/office/powerpoint/2010/main" val="2190751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678</TotalTime>
  <Words>1624</Words>
  <Application>Microsoft Office PowerPoint</Application>
  <PresentationFormat>Widescreen</PresentationFormat>
  <Paragraphs>152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Tw Cen MT</vt:lpstr>
      <vt:lpstr>Tw Cen MT Condensed</vt:lpstr>
      <vt:lpstr>Wingdings 3</vt:lpstr>
      <vt:lpstr>Integral</vt:lpstr>
      <vt:lpstr>Lesson 1: If Happy; clap_hands()</vt:lpstr>
      <vt:lpstr>Character encodings</vt:lpstr>
      <vt:lpstr>Manipulating variables</vt:lpstr>
      <vt:lpstr>Manipulating variables</vt:lpstr>
      <vt:lpstr>Type casting</vt:lpstr>
      <vt:lpstr>Type casting</vt:lpstr>
      <vt:lpstr>Operator Precedence</vt:lpstr>
      <vt:lpstr>If Statements</vt:lpstr>
      <vt:lpstr>If Statements</vt:lpstr>
      <vt:lpstr>Python: If-elif-elsE</vt:lpstr>
      <vt:lpstr>Python: If-elif-elsE</vt:lpstr>
      <vt:lpstr>Python: If-elif-elsE</vt:lpstr>
      <vt:lpstr>Python: If-elif-elsE</vt:lpstr>
      <vt:lpstr>Conditions</vt:lpstr>
      <vt:lpstr>Python: If-elif-else PRACTICE!</vt:lpstr>
      <vt:lpstr>Python: If-elif-else PRACTICE!</vt:lpstr>
      <vt:lpstr>Homework</vt:lpstr>
      <vt:lpstr>Appendix</vt:lpstr>
      <vt:lpstr>Next week…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1: If Happy Clap Hands</dc:title>
  <dc:creator>Yi Jin</dc:creator>
  <cp:lastModifiedBy>Yi Jin</cp:lastModifiedBy>
  <cp:revision>80</cp:revision>
  <dcterms:created xsi:type="dcterms:W3CDTF">2014-02-12T15:26:38Z</dcterms:created>
  <dcterms:modified xsi:type="dcterms:W3CDTF">2021-05-13T10:53:04Z</dcterms:modified>
</cp:coreProperties>
</file>