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300" r:id="rId3"/>
    <p:sldId id="301" r:id="rId4"/>
    <p:sldId id="302" r:id="rId5"/>
    <p:sldId id="303" r:id="rId6"/>
    <p:sldId id="284" r:id="rId7"/>
    <p:sldId id="297" r:id="rId8"/>
    <p:sldId id="304" r:id="rId9"/>
    <p:sldId id="305" r:id="rId10"/>
    <p:sldId id="306" r:id="rId11"/>
    <p:sldId id="29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1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9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5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6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Zero-based_numbe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Lesson 2: BADGER </a:t>
            </a:r>
            <a:r>
              <a:rPr lang="en-GB" dirty="0" err="1"/>
              <a:t>bADGER</a:t>
            </a:r>
            <a:r>
              <a:rPr lang="en-GB" dirty="0"/>
              <a:t> BADGER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r>
              <a:rPr lang="en-GB" dirty="0"/>
              <a:t> </a:t>
            </a:r>
            <a:r>
              <a:rPr lang="en-GB" dirty="0" err="1"/>
              <a:t>BADGER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Yi Jin </a:t>
            </a:r>
            <a:r>
              <a:rPr lang="en-GB" dirty="0" err="1"/>
              <a:t>Liew</a:t>
            </a:r>
            <a:endParaRPr lang="en-GB" dirty="0"/>
          </a:p>
          <a:p>
            <a:r>
              <a:rPr lang="en-GB"/>
              <a:t>140311</a:t>
            </a:r>
            <a:endParaRPr lang="en-GB" dirty="0"/>
          </a:p>
        </p:txBody>
      </p:sp>
      <p:pic>
        <p:nvPicPr>
          <p:cNvPr id="1026" name="Picture 2" descr="http://24.media.tumblr.com/ac8e85fd711aa6f4a3fe2f922fc601de/tumblr_mtkoclXI2x1sy09a8o1_4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97" y="130666"/>
            <a:ext cx="6018650" cy="43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0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42088" y="4652920"/>
            <a:ext cx="3123526" cy="12461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Transcribing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10328998" cy="991275"/>
          </a:xfrm>
        </p:spPr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Underlying programming logic for transcription: convert </a:t>
            </a:r>
            <a:r>
              <a:rPr lang="en-GB" sz="2000" dirty="0" err="1">
                <a:sym typeface="Wingdings" panose="05000000000000000000" pitchFamily="2" charset="2"/>
              </a:rPr>
              <a:t>Ts</a:t>
            </a:r>
            <a:r>
              <a:rPr lang="en-GB" sz="2000" dirty="0">
                <a:sym typeface="Wingdings" panose="05000000000000000000" pitchFamily="2" charset="2"/>
              </a:rPr>
              <a:t> to Us</a:t>
            </a:r>
          </a:p>
          <a:p>
            <a:r>
              <a:rPr lang="en-GB" sz="2000" dirty="0">
                <a:sym typeface="Wingdings" panose="05000000000000000000" pitchFamily="2" charset="2"/>
              </a:rPr>
              <a:t>Solution: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4128" y="3390562"/>
            <a:ext cx="5587065" cy="311996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 = ‘AGCTAGTCG’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 = ‘’</a:t>
            </a:r>
            <a:br>
              <a:rPr lang="en-GB" dirty="0">
                <a:sym typeface="Wingdings" panose="05000000000000000000" pitchFamily="2" charset="2"/>
              </a:rPr>
            </a:b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for nucleotide in </a:t>
            </a:r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: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if nucleotide == ‘T’: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</a:t>
            </a: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 += ‘U’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else: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</a:t>
            </a: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 += nucleotide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olidFill>
                  <a:srgbClr val="FFC000"/>
                </a:solidFill>
                <a:sym typeface="Wingdings" panose="05000000000000000000" pitchFamily="2" charset="2"/>
              </a:rPr>
              <a:t>	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print (</a:t>
            </a: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4807" y="3277274"/>
            <a:ext cx="331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block of code is executed once for every character in </a:t>
            </a:r>
            <a:r>
              <a:rPr lang="en-GB" dirty="0" err="1"/>
              <a:t>dna</a:t>
            </a:r>
            <a:r>
              <a:rPr lang="en-GB" dirty="0"/>
              <a:t>, that’s why all of them has at least a TAB in front of their lines.</a:t>
            </a:r>
          </a:p>
        </p:txBody>
      </p: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5065614" y="3877439"/>
            <a:ext cx="2039193" cy="13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65614" y="5397388"/>
            <a:ext cx="1958273" cy="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4807" y="4797223"/>
            <a:ext cx="3317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line belongs to the “else” statement, that’s why it has another TAB in the front.</a:t>
            </a:r>
          </a:p>
        </p:txBody>
      </p:sp>
    </p:spTree>
    <p:extLst>
      <p:ext uri="{BB962C8B-B14F-4D97-AF65-F5344CB8AC3E}">
        <p14:creationId xmlns:p14="http://schemas.microsoft.com/office/powerpoint/2010/main" val="230051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Homework: Reverse complement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logic: Reverse the </a:t>
            </a:r>
            <a:r>
              <a:rPr lang="en-GB" dirty="0" err="1"/>
              <a:t>dna</a:t>
            </a:r>
            <a:r>
              <a:rPr lang="en-GB" dirty="0"/>
              <a:t> first, then convert A </a:t>
            </a:r>
            <a:r>
              <a:rPr lang="en-GB" dirty="0">
                <a:sym typeface="Wingdings" panose="05000000000000000000" pitchFamily="2" charset="2"/>
              </a:rPr>
              <a:t>&lt;-&gt; T and G &lt;-&gt; C</a:t>
            </a:r>
          </a:p>
          <a:p>
            <a:r>
              <a:rPr lang="en-GB" dirty="0">
                <a:sym typeface="Wingdings" panose="05000000000000000000" pitchFamily="2" charset="2"/>
              </a:rPr>
              <a:t>As reverse-complementing DNA is fairly similar to transcribing DNA, base your code on what’s on the previous slide.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Hint: to reverse a string, use this piece of code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reverse_dna</a:t>
            </a:r>
            <a:r>
              <a:rPr lang="en-GB" dirty="0">
                <a:sym typeface="Wingdings" panose="05000000000000000000" pitchFamily="2" charset="2"/>
              </a:rPr>
              <a:t> = </a:t>
            </a:r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[::-1]</a:t>
            </a:r>
          </a:p>
          <a:p>
            <a:r>
              <a:rPr lang="en-GB" dirty="0">
                <a:sym typeface="Wingdings" panose="05000000000000000000" pitchFamily="2" charset="2"/>
              </a:rPr>
              <a:t>(if </a:t>
            </a:r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 == ‘ATCG’, </a:t>
            </a:r>
            <a:r>
              <a:rPr lang="en-GB" dirty="0" err="1">
                <a:sym typeface="Wingdings" panose="05000000000000000000" pitchFamily="2" charset="2"/>
              </a:rPr>
              <a:t>reverse_dna</a:t>
            </a:r>
            <a:r>
              <a:rPr lang="en-GB" dirty="0">
                <a:sym typeface="Wingdings" panose="05000000000000000000" pitchFamily="2" charset="2"/>
              </a:rPr>
              <a:t> = ‘GCTA’)</a:t>
            </a:r>
          </a:p>
        </p:txBody>
      </p:sp>
    </p:spTree>
    <p:extLst>
      <p:ext uri="{BB962C8B-B14F-4D97-AF65-F5344CB8AC3E}">
        <p14:creationId xmlns:p14="http://schemas.microsoft.com/office/powerpoint/2010/main" val="27857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TBD!</a:t>
            </a:r>
          </a:p>
        </p:txBody>
      </p:sp>
    </p:spTree>
    <p:extLst>
      <p:ext uri="{BB962C8B-B14F-4D97-AF65-F5344CB8AC3E}">
        <p14:creationId xmlns:p14="http://schemas.microsoft.com/office/powerpoint/2010/main" val="38267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Arrays are containers for individual variables.</a:t>
            </a:r>
          </a:p>
          <a:p>
            <a:r>
              <a:rPr lang="en-GB" dirty="0"/>
              <a:t>In Python 3, there are three main types of arrays:</a:t>
            </a:r>
          </a:p>
          <a:p>
            <a:pPr lvl="1"/>
            <a:r>
              <a:rPr lang="en-GB" dirty="0"/>
              <a:t>List:</a:t>
            </a:r>
          </a:p>
          <a:p>
            <a:pPr lvl="2"/>
            <a:r>
              <a:rPr lang="en-GB" dirty="0" err="1"/>
              <a:t>fibonacci_sequence</a:t>
            </a:r>
            <a:r>
              <a:rPr lang="en-GB" dirty="0"/>
              <a:t> = [1, 1, 2, 3, 5, 8, 13]</a:t>
            </a:r>
          </a:p>
          <a:p>
            <a:pPr lvl="1"/>
            <a:r>
              <a:rPr lang="en-GB" dirty="0"/>
              <a:t>Dictionary:</a:t>
            </a:r>
          </a:p>
          <a:p>
            <a:pPr lvl="2"/>
            <a:r>
              <a:rPr lang="en-GB" dirty="0" err="1"/>
              <a:t>phone_numbers</a:t>
            </a:r>
            <a:r>
              <a:rPr lang="en-GB" dirty="0"/>
              <a:t> = {“Manuel”: 0544700123, “Chris”: 0544700234}</a:t>
            </a:r>
          </a:p>
          <a:p>
            <a:pPr lvl="1"/>
            <a:r>
              <a:rPr lang="en-GB" dirty="0"/>
              <a:t>Sets:</a:t>
            </a:r>
          </a:p>
          <a:p>
            <a:pPr lvl="2"/>
            <a:r>
              <a:rPr lang="en-GB" dirty="0" err="1"/>
              <a:t>leap_years</a:t>
            </a:r>
            <a:r>
              <a:rPr lang="en-GB" dirty="0"/>
              <a:t> = {1992, 1996, 2000, 2004}</a:t>
            </a:r>
          </a:p>
          <a:p>
            <a:r>
              <a:rPr lang="en-GB" dirty="0"/>
              <a:t>We’ll focus on </a:t>
            </a:r>
            <a:r>
              <a:rPr lang="en-GB" b="1" dirty="0"/>
              <a:t>lists</a:t>
            </a:r>
            <a:r>
              <a:rPr lang="en-GB" dirty="0"/>
              <a:t> for now!</a:t>
            </a:r>
          </a:p>
        </p:txBody>
      </p:sp>
      <p:pic>
        <p:nvPicPr>
          <p:cNvPr id="2052" name="Picture 4" descr="http://leeshillpethospital.com/cats_in_a_row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19" y="384048"/>
            <a:ext cx="6891125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43649" y="2286000"/>
            <a:ext cx="173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Array of cats!</a:t>
            </a:r>
          </a:p>
        </p:txBody>
      </p:sp>
    </p:spTree>
    <p:extLst>
      <p:ext uri="{BB962C8B-B14F-4D97-AF65-F5344CB8AC3E}">
        <p14:creationId xmlns:p14="http://schemas.microsoft.com/office/powerpoint/2010/main" val="4016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list of numbers from 1 to 6:</a:t>
            </a:r>
          </a:p>
          <a:p>
            <a:pPr lvl="1"/>
            <a:r>
              <a:rPr lang="en-GB" dirty="0" err="1"/>
              <a:t>num</a:t>
            </a:r>
            <a:r>
              <a:rPr lang="en-GB" dirty="0"/>
              <a:t> = [1, 2, 3, 4, 5, 6]</a:t>
            </a:r>
          </a:p>
          <a:p>
            <a:pPr lvl="1"/>
            <a:endParaRPr lang="en-GB" dirty="0"/>
          </a:p>
          <a:p>
            <a:r>
              <a:rPr lang="en-GB" dirty="0"/>
              <a:t>What’s the output of</a:t>
            </a:r>
          </a:p>
          <a:p>
            <a:pPr lvl="1"/>
            <a:r>
              <a:rPr lang="en-GB" dirty="0"/>
              <a:t>print (</a:t>
            </a:r>
            <a:r>
              <a:rPr lang="en-GB" dirty="0" err="1"/>
              <a:t>num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print (</a:t>
            </a:r>
            <a:r>
              <a:rPr lang="en-GB" dirty="0" err="1"/>
              <a:t>num</a:t>
            </a:r>
            <a:r>
              <a:rPr lang="en-GB" dirty="0"/>
              <a:t> + [7, 8])</a:t>
            </a:r>
          </a:p>
          <a:p>
            <a:pPr lvl="1"/>
            <a:r>
              <a:rPr lang="en-GB" dirty="0"/>
              <a:t>print (</a:t>
            </a:r>
            <a:r>
              <a:rPr lang="en-GB" dirty="0" err="1"/>
              <a:t>num</a:t>
            </a:r>
            <a:r>
              <a:rPr lang="en-GB" dirty="0"/>
              <a:t>[3])</a:t>
            </a:r>
          </a:p>
          <a:p>
            <a:pPr marL="128016" lvl="1" indent="0">
              <a:buNone/>
            </a:pPr>
            <a:endParaRPr lang="en-GB" dirty="0"/>
          </a:p>
          <a:p>
            <a:r>
              <a:rPr lang="en-GB" dirty="0"/>
              <a:t>Arrays in Python start from number 0 (it’s called the array index)</a:t>
            </a:r>
          </a:p>
          <a:p>
            <a:pPr lvl="1"/>
            <a:r>
              <a:rPr lang="en-GB" dirty="0"/>
              <a:t>So does Perl, C, C++, </a:t>
            </a:r>
            <a:r>
              <a:rPr lang="en-GB" dirty="0" err="1"/>
              <a:t>Javascript</a:t>
            </a:r>
            <a:r>
              <a:rPr lang="en-GB" dirty="0"/>
              <a:t>… </a:t>
            </a:r>
            <a:r>
              <a:rPr lang="en-GB" dirty="0">
                <a:hlinkClick r:id="rId2"/>
              </a:rPr>
              <a:t>http://en.wikipedia.org/wiki/Zero-based_numbering</a:t>
            </a:r>
            <a:r>
              <a:rPr lang="en-GB" dirty="0"/>
              <a:t> 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520035" y="2516108"/>
            <a:ext cx="395498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75016" y="2192942"/>
            <a:ext cx="32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SQUARE brackets tell Python that “hey, this is a list!”</a:t>
            </a: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3212538" y="3819876"/>
            <a:ext cx="4354525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7063" y="3404377"/>
            <a:ext cx="326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illustrates that the order of elements in the list is fixed.</a:t>
            </a:r>
          </a:p>
          <a:p>
            <a:r>
              <a:rPr lang="en-GB" sz="1200" dirty="0"/>
              <a:t>(order of dictionaries and sets are not fixed!)</a:t>
            </a:r>
          </a:p>
        </p:txBody>
      </p:sp>
    </p:spTree>
    <p:extLst>
      <p:ext uri="{BB962C8B-B14F-4D97-AF65-F5344CB8AC3E}">
        <p14:creationId xmlns:p14="http://schemas.microsoft.com/office/powerpoint/2010/main" val="31138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Adding elements into list:</a:t>
            </a:r>
          </a:p>
          <a:p>
            <a:pPr lvl="1"/>
            <a:r>
              <a:rPr lang="en-GB" dirty="0" err="1"/>
              <a:t>num.append</a:t>
            </a:r>
            <a:r>
              <a:rPr lang="en-GB" dirty="0"/>
              <a:t>(3.3)</a:t>
            </a:r>
          </a:p>
          <a:p>
            <a:r>
              <a:rPr lang="en-GB" dirty="0"/>
              <a:t>Removing elements from list:</a:t>
            </a:r>
          </a:p>
          <a:p>
            <a:pPr lvl="1"/>
            <a:r>
              <a:rPr lang="en-GB" dirty="0" err="1"/>
              <a:t>num.remove</a:t>
            </a:r>
            <a:r>
              <a:rPr lang="en-GB" dirty="0"/>
              <a:t>(6)</a:t>
            </a:r>
          </a:p>
          <a:p>
            <a:r>
              <a:rPr lang="en-GB" dirty="0"/>
              <a:t>Sorting lists:</a:t>
            </a:r>
          </a:p>
          <a:p>
            <a:pPr lvl="1"/>
            <a:r>
              <a:rPr lang="en-GB" dirty="0" err="1"/>
              <a:t>num</a:t>
            </a:r>
            <a:r>
              <a:rPr lang="en-GB" dirty="0"/>
              <a:t> = sorted(</a:t>
            </a:r>
            <a:r>
              <a:rPr lang="en-GB" dirty="0" err="1"/>
              <a:t>num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63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Slicing:</a:t>
            </a:r>
          </a:p>
          <a:p>
            <a:pPr lvl="1"/>
            <a:r>
              <a:rPr lang="en-GB" dirty="0" err="1"/>
              <a:t>num</a:t>
            </a:r>
            <a:r>
              <a:rPr lang="en-GB" dirty="0"/>
              <a:t>[</a:t>
            </a:r>
            <a:r>
              <a:rPr lang="en-GB" i="1" dirty="0" err="1"/>
              <a:t>start</a:t>
            </a:r>
            <a:r>
              <a:rPr lang="en-GB" dirty="0" err="1"/>
              <a:t>:</a:t>
            </a:r>
            <a:r>
              <a:rPr lang="en-GB" i="1" dirty="0" err="1"/>
              <a:t>end</a:t>
            </a:r>
            <a:r>
              <a:rPr lang="en-GB" dirty="0"/>
              <a:t>], where </a:t>
            </a:r>
            <a:r>
              <a:rPr lang="en-GB" i="1" dirty="0"/>
              <a:t>start</a:t>
            </a:r>
            <a:r>
              <a:rPr lang="en-GB" dirty="0"/>
              <a:t> and </a:t>
            </a:r>
            <a:r>
              <a:rPr lang="en-GB" i="1" dirty="0"/>
              <a:t>end </a:t>
            </a:r>
            <a:r>
              <a:rPr lang="en-GB" dirty="0"/>
              <a:t>are integers (any of the yellow numbers):</a:t>
            </a:r>
          </a:p>
          <a:p>
            <a:pPr marL="128016" lvl="1" indent="0" algn="ctr">
              <a:buNone/>
            </a:pPr>
            <a:r>
              <a:rPr lang="en-GB" sz="4800" dirty="0" err="1"/>
              <a:t>num</a:t>
            </a:r>
            <a:r>
              <a:rPr lang="en-GB" sz="4800" dirty="0"/>
              <a:t> = [1, 2, 3, 3.3, 4, 5]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 do you slice out [1,2,3] from </a:t>
            </a:r>
            <a:r>
              <a:rPr lang="en-GB" dirty="0" err="1"/>
              <a:t>num</a:t>
            </a:r>
            <a:r>
              <a:rPr lang="en-GB" dirty="0"/>
              <a:t>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6343" y="3569397"/>
            <a:ext cx="48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 0       1        2         3                 4         5          6</a:t>
            </a:r>
          </a:p>
        </p:txBody>
      </p:sp>
    </p:spTree>
    <p:extLst>
      <p:ext uri="{BB962C8B-B14F-4D97-AF65-F5344CB8AC3E}">
        <p14:creationId xmlns:p14="http://schemas.microsoft.com/office/powerpoint/2010/main" val="169411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</a:t>
            </a:r>
            <a:r>
              <a:rPr lang="en-GB" dirty="0" err="1"/>
              <a:t>LoopS</a:t>
            </a:r>
            <a:endParaRPr lang="en-GB" dirty="0"/>
          </a:p>
        </p:txBody>
      </p:sp>
      <p:pic>
        <p:nvPicPr>
          <p:cNvPr id="3076" name="Picture 4" descr="http://default.whitestone.no/temp/FoxTrotDetentionLoo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7" y="2346691"/>
            <a:ext cx="11192405" cy="36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3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 algn="ctr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4800" dirty="0" err="1"/>
              <a:t>num</a:t>
            </a:r>
            <a:r>
              <a:rPr lang="en-GB" sz="4800" dirty="0"/>
              <a:t> = [1, 2, 3, 3.3, 4, 5]</a:t>
            </a:r>
            <a:endParaRPr lang="en-GB" b="1" dirty="0">
              <a:solidFill>
                <a:schemeClr val="accent2"/>
              </a:solidFill>
            </a:endParaRPr>
          </a:p>
          <a:p>
            <a:endParaRPr lang="en-GB" b="1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for </a:t>
            </a:r>
            <a:r>
              <a:rPr lang="en-GB" dirty="0"/>
              <a:t>n</a:t>
            </a:r>
            <a:r>
              <a:rPr lang="en-GB" b="1" dirty="0">
                <a:solidFill>
                  <a:schemeClr val="accent2"/>
                </a:solidFill>
              </a:rPr>
              <a:t> in </a:t>
            </a:r>
            <a:r>
              <a:rPr lang="en-GB" dirty="0" err="1"/>
              <a:t>num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print (n)</a:t>
            </a:r>
            <a:br>
              <a:rPr lang="en-GB" dirty="0"/>
            </a:br>
            <a:endParaRPr lang="en-GB" dirty="0"/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1658867" y="4215950"/>
            <a:ext cx="262991" cy="87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245" y="5088983"/>
            <a:ext cx="292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to add 4 spaces OR a TAB, but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42039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big reveal…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Python, strings behave like A LIST OF CHARACTERS!</a:t>
            </a:r>
          </a:p>
          <a:p>
            <a:r>
              <a:rPr lang="en-GB" dirty="0"/>
              <a:t>Don’t believe me? Try this:</a:t>
            </a:r>
          </a:p>
          <a:p>
            <a:r>
              <a:rPr lang="en-GB" b="1" dirty="0">
                <a:solidFill>
                  <a:schemeClr val="accent2"/>
                </a:solidFill>
              </a:rPr>
              <a:t>for</a:t>
            </a:r>
            <a:r>
              <a:rPr lang="en-GB" dirty="0"/>
              <a:t> c </a:t>
            </a:r>
            <a:r>
              <a:rPr lang="en-GB" b="1" dirty="0">
                <a:solidFill>
                  <a:schemeClr val="accent2"/>
                </a:solidFill>
              </a:rPr>
              <a:t>in</a:t>
            </a:r>
            <a:r>
              <a:rPr lang="en-GB" dirty="0"/>
              <a:t> “</a:t>
            </a:r>
            <a:r>
              <a:rPr lang="en-GB" dirty="0" err="1"/>
              <a:t>omgwtfbbq</a:t>
            </a:r>
            <a:r>
              <a:rPr lang="en-GB" dirty="0"/>
              <a:t>”: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>
                <a:solidFill>
                  <a:schemeClr val="accent2"/>
                </a:solidFill>
              </a:rPr>
              <a:t>print</a:t>
            </a:r>
            <a:r>
              <a:rPr lang="en-GB" dirty="0"/>
              <a:t> (c)</a:t>
            </a:r>
          </a:p>
          <a:p>
            <a:r>
              <a:rPr lang="en-GB" dirty="0"/>
              <a:t>Yes, that means you can manipulate strings easily.</a:t>
            </a:r>
          </a:p>
          <a:p>
            <a:pPr lvl="1"/>
            <a:r>
              <a:rPr lang="en-GB" dirty="0"/>
              <a:t>x = “Arsenal”</a:t>
            </a:r>
          </a:p>
          <a:p>
            <a:pPr lvl="1"/>
            <a:r>
              <a:rPr lang="en-GB" dirty="0"/>
              <a:t>print (x[0:4])</a:t>
            </a:r>
          </a:p>
          <a:p>
            <a:r>
              <a:rPr lang="en-GB" dirty="0"/>
              <a:t>However note that a few things you can do to lists (e.g. </a:t>
            </a:r>
            <a:r>
              <a:rPr lang="en-GB" dirty="0" err="1"/>
              <a:t>list.</a:t>
            </a:r>
            <a:r>
              <a:rPr lang="en-GB" b="1" dirty="0" err="1">
                <a:solidFill>
                  <a:schemeClr val="accent2"/>
                </a:solidFill>
              </a:rPr>
              <a:t>append</a:t>
            </a:r>
            <a:r>
              <a:rPr lang="en-GB" dirty="0"/>
              <a:t>(), </a:t>
            </a:r>
            <a:r>
              <a:rPr lang="en-GB" dirty="0" err="1"/>
              <a:t>list.</a:t>
            </a:r>
            <a:r>
              <a:rPr lang="en-GB" b="1" dirty="0" err="1">
                <a:solidFill>
                  <a:schemeClr val="accent2"/>
                </a:solidFill>
              </a:rPr>
              <a:t>reverse</a:t>
            </a:r>
            <a:r>
              <a:rPr lang="en-GB" dirty="0"/>
              <a:t>() ) do not work on strings.</a:t>
            </a:r>
          </a:p>
        </p:txBody>
      </p:sp>
    </p:spTree>
    <p:extLst>
      <p:ext uri="{BB962C8B-B14F-4D97-AF65-F5344CB8AC3E}">
        <p14:creationId xmlns:p14="http://schemas.microsoft.com/office/powerpoint/2010/main" val="134834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Transcribing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10328998" cy="991275"/>
          </a:xfrm>
        </p:spPr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Underlying programming logic for transcription: convert </a:t>
            </a:r>
            <a:r>
              <a:rPr lang="en-GB" sz="2000" dirty="0" err="1">
                <a:sym typeface="Wingdings" panose="05000000000000000000" pitchFamily="2" charset="2"/>
              </a:rPr>
              <a:t>Ts</a:t>
            </a:r>
            <a:r>
              <a:rPr lang="en-GB" sz="2000" dirty="0">
                <a:sym typeface="Wingdings" panose="05000000000000000000" pitchFamily="2" charset="2"/>
              </a:rPr>
              <a:t> to Us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Replace the orange lines with Python code, assume the string called </a:t>
            </a:r>
            <a:r>
              <a:rPr lang="en-GB" sz="2000" dirty="0" err="1">
                <a:sym typeface="Wingdings" panose="05000000000000000000" pitchFamily="2" charset="2"/>
              </a:rPr>
              <a:t>dna</a:t>
            </a:r>
            <a:r>
              <a:rPr lang="en-GB" sz="2000" dirty="0">
                <a:sym typeface="Wingdings" panose="05000000000000000000" pitchFamily="2" charset="2"/>
              </a:rPr>
              <a:t> contains only A, T, G or 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4128" y="3826670"/>
            <a:ext cx="5587065" cy="26838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 = ‘AGCTAGTCG’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 = ‘’</a:t>
            </a:r>
            <a:br>
              <a:rPr lang="en-GB" dirty="0">
                <a:sym typeface="Wingdings" panose="05000000000000000000" pitchFamily="2" charset="2"/>
              </a:rPr>
            </a:b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for nucleotide in </a:t>
            </a:r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: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olidFill>
                  <a:srgbClr val="FFC000"/>
                </a:solidFill>
                <a:sym typeface="Wingdings" panose="05000000000000000000" pitchFamily="2" charset="2"/>
              </a:rPr>
              <a:t>	(if it’s a T, add “U” to </a:t>
            </a:r>
            <a:r>
              <a:rPr lang="en-GB" dirty="0" err="1">
                <a:solidFill>
                  <a:srgbClr val="FFC000"/>
                </a:solidFill>
                <a:sym typeface="Wingdings" panose="05000000000000000000" pitchFamily="2" charset="2"/>
              </a:rPr>
              <a:t>rna</a:t>
            </a:r>
            <a:r>
              <a:rPr lang="en-GB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br>
              <a:rPr lang="en-GB" dirty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en-GB" dirty="0">
                <a:solidFill>
                  <a:srgbClr val="FFC000"/>
                </a:solidFill>
                <a:sym typeface="Wingdings" panose="05000000000000000000" pitchFamily="2" charset="2"/>
              </a:rPr>
              <a:t>	(else, add nucleotide to </a:t>
            </a:r>
            <a:r>
              <a:rPr lang="en-GB" dirty="0" err="1">
                <a:solidFill>
                  <a:srgbClr val="FFC000"/>
                </a:solidFill>
                <a:sym typeface="Wingdings" panose="05000000000000000000" pitchFamily="2" charset="2"/>
              </a:rPr>
              <a:t>rna</a:t>
            </a:r>
            <a:r>
              <a:rPr lang="en-GB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br>
              <a:rPr lang="en-GB" dirty="0">
                <a:sym typeface="Wingdings" panose="05000000000000000000" pitchFamily="2" charset="2"/>
              </a:rPr>
            </a:b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print (</a:t>
            </a: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32733" y="3478441"/>
            <a:ext cx="4020393" cy="2828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ym typeface="Wingdings" panose="05000000000000000000" pitchFamily="2" charset="2"/>
              </a:rPr>
              <a:t>Extra credit: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dna</a:t>
            </a:r>
            <a:r>
              <a:rPr lang="en-GB" dirty="0">
                <a:sym typeface="Wingdings" panose="05000000000000000000" pitchFamily="2" charset="2"/>
              </a:rPr>
              <a:t> might contain bases that are not A, T, G or C. Convert all non-standard bases to N.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Hint: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if nucleotide not in [A, T, G, C]:</a:t>
            </a:r>
          </a:p>
          <a:p>
            <a:r>
              <a:rPr lang="en-GB" dirty="0">
                <a:sym typeface="Wingdings" panose="05000000000000000000" pitchFamily="2" charset="2"/>
              </a:rPr>
              <a:t>Extra </a:t>
            </a:r>
            <a:r>
              <a:rPr lang="en-GB" dirty="0" err="1">
                <a:sym typeface="Wingdings" panose="05000000000000000000" pitchFamily="2" charset="2"/>
              </a:rPr>
              <a:t>extra</a:t>
            </a:r>
            <a:r>
              <a:rPr lang="en-GB" dirty="0">
                <a:sym typeface="Wingdings" panose="05000000000000000000" pitchFamily="2" charset="2"/>
              </a:rPr>
              <a:t> credit: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Try this: </a:t>
            </a:r>
            <a:r>
              <a:rPr lang="en-GB" dirty="0" err="1">
                <a:sym typeface="Wingdings" panose="05000000000000000000" pitchFamily="2" charset="2"/>
              </a:rPr>
              <a:t>rna</a:t>
            </a:r>
            <a:r>
              <a:rPr lang="en-GB" dirty="0">
                <a:sym typeface="Wingdings" panose="05000000000000000000" pitchFamily="2" charset="2"/>
              </a:rPr>
              <a:t> = </a:t>
            </a:r>
            <a:r>
              <a:rPr lang="en-GB" dirty="0" err="1">
                <a:sym typeface="Wingdings" panose="05000000000000000000" pitchFamily="2" charset="2"/>
              </a:rPr>
              <a:t>dna.replace</a:t>
            </a:r>
            <a:r>
              <a:rPr lang="en-GB" dirty="0">
                <a:sym typeface="Wingdings" panose="05000000000000000000" pitchFamily="2" charset="2"/>
              </a:rPr>
              <a:t>(‘T’, ‘U’)</a:t>
            </a:r>
          </a:p>
        </p:txBody>
      </p:sp>
    </p:spTree>
    <p:extLst>
      <p:ext uri="{BB962C8B-B14F-4D97-AF65-F5344CB8AC3E}">
        <p14:creationId xmlns:p14="http://schemas.microsoft.com/office/powerpoint/2010/main" val="2681156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799</TotalTime>
  <Words>782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Lesson 2: BADGER bADGER BADGER BADGER BADGER BADGER BADGER BADGER BADGER BADGER BADGER</vt:lpstr>
      <vt:lpstr>Arrays</vt:lpstr>
      <vt:lpstr>Lists</vt:lpstr>
      <vt:lpstr>Manipulating Lists</vt:lpstr>
      <vt:lpstr>Manipulating Lists</vt:lpstr>
      <vt:lpstr>For-LoopS</vt:lpstr>
      <vt:lpstr>Python: For-loop</vt:lpstr>
      <vt:lpstr>The big reveal…</vt:lpstr>
      <vt:lpstr>Practice: Transcribing DNA</vt:lpstr>
      <vt:lpstr>Practice: Transcribing DNA</vt:lpstr>
      <vt:lpstr>Homework: Reverse complement DNA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Badger Badger</dc:title>
  <dc:creator>Yi Jin</dc:creator>
  <cp:lastModifiedBy>Yi Jin</cp:lastModifiedBy>
  <cp:revision>87</cp:revision>
  <dcterms:created xsi:type="dcterms:W3CDTF">2014-02-12T15:26:38Z</dcterms:created>
  <dcterms:modified xsi:type="dcterms:W3CDTF">2021-05-13T10:53:17Z</dcterms:modified>
</cp:coreProperties>
</file>