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84" r:id="rId3"/>
    <p:sldId id="297" r:id="rId4"/>
    <p:sldId id="301" r:id="rId5"/>
    <p:sldId id="302" r:id="rId6"/>
    <p:sldId id="303" r:id="rId7"/>
    <p:sldId id="304" r:id="rId8"/>
    <p:sldId id="305" r:id="rId9"/>
    <p:sldId id="300" r:id="rId10"/>
    <p:sldId id="29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1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9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5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9681A5-FD81-4CC5-BDFC-F36BF3AD465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3C91A4-3206-429D-9A37-46666B2854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6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tutorial/index.html" TargetMode="External"/><Relationship Id="rId2" Type="http://schemas.openxmlformats.org/officeDocument/2006/relationships/hyperlink" Target="http://www.diveintopython3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python.org/moin/Beginners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3: Teach a man to fish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Yi Jin </a:t>
            </a:r>
            <a:r>
              <a:rPr lang="en-GB" dirty="0" err="1"/>
              <a:t>Liew</a:t>
            </a:r>
            <a:endParaRPr lang="en-GB" dirty="0"/>
          </a:p>
          <a:p>
            <a:r>
              <a:rPr lang="en-GB"/>
              <a:t>140318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95511" y="1462454"/>
            <a:ext cx="68015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‘Give a man a fire and he's warm for a day, but set fire to him and he's warm for the rest of his life.’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</a:rPr>
              <a:t>-- </a:t>
            </a:r>
            <a:r>
              <a:rPr lang="en-GB" sz="2000" i="1" dirty="0">
                <a:solidFill>
                  <a:schemeClr val="bg1"/>
                </a:solidFill>
              </a:rPr>
              <a:t>Jingo</a:t>
            </a:r>
            <a:r>
              <a:rPr lang="en-GB" sz="2000" dirty="0">
                <a:solidFill>
                  <a:schemeClr val="bg1"/>
                </a:solidFill>
              </a:rPr>
              <a:t>, Terry Pratchett</a:t>
            </a:r>
          </a:p>
        </p:txBody>
      </p:sp>
    </p:spTree>
    <p:extLst>
      <p:ext uri="{BB962C8B-B14F-4D97-AF65-F5344CB8AC3E}">
        <p14:creationId xmlns:p14="http://schemas.microsoft.com/office/powerpoint/2010/main" val="265860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have problems…</a:t>
            </a:r>
          </a:p>
        </p:txBody>
      </p:sp>
      <p:pic>
        <p:nvPicPr>
          <p:cNvPr id="1028" name="Picture 4" descr="Goog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80" y="2059322"/>
            <a:ext cx="5124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ck Overflow websit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48" y="4045560"/>
            <a:ext cx="4784313" cy="15637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5227573" y="6488668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me?</a:t>
            </a:r>
          </a:p>
        </p:txBody>
      </p:sp>
    </p:spTree>
    <p:extLst>
      <p:ext uri="{BB962C8B-B14F-4D97-AF65-F5344CB8AC3E}">
        <p14:creationId xmlns:p14="http://schemas.microsoft.com/office/powerpoint/2010/main" val="278577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attending! Hope you had fun.</a:t>
            </a:r>
          </a:p>
        </p:txBody>
      </p:sp>
    </p:spTree>
    <p:extLst>
      <p:ext uri="{BB962C8B-B14F-4D97-AF65-F5344CB8AC3E}">
        <p14:creationId xmlns:p14="http://schemas.microsoft.com/office/powerpoint/2010/main" val="38267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python program from </a:t>
            </a:r>
            <a:r>
              <a:rPr lang="en-GB" dirty="0" err="1"/>
              <a:t>cmdline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130431"/>
          </a:xfrm>
        </p:spPr>
        <p:txBody>
          <a:bodyPr>
            <a:normAutofit/>
          </a:bodyPr>
          <a:lstStyle/>
          <a:p>
            <a:r>
              <a:rPr lang="en-GB" dirty="0"/>
              <a:t>Writing code on a website gets cumbersome (and slow!) once your script is long.</a:t>
            </a:r>
          </a:p>
          <a:p>
            <a:r>
              <a:rPr lang="en-GB" dirty="0"/>
              <a:t>If you have Python installed, this is how you run a script:</a:t>
            </a:r>
          </a:p>
          <a:p>
            <a:pPr lvl="1"/>
            <a:r>
              <a:rPr lang="en-GB" dirty="0"/>
              <a:t>Use a text editor, create/edit your script, then save it as “something_something.py”</a:t>
            </a:r>
          </a:p>
          <a:p>
            <a:pPr lvl="1"/>
            <a:r>
              <a:rPr lang="en-GB" dirty="0"/>
              <a:t>Go to your command line, making sure that you’re in the directory that contains your script, then…</a:t>
            </a:r>
            <a:br>
              <a:rPr lang="en-GB" dirty="0"/>
            </a:br>
            <a:r>
              <a:rPr lang="en-GB" dirty="0"/>
              <a:t>	python3 something_something.py</a:t>
            </a:r>
          </a:p>
          <a:p>
            <a:r>
              <a:rPr lang="en-GB" dirty="0"/>
              <a:t>Good free text editors?</a:t>
            </a:r>
          </a:p>
          <a:p>
            <a:pPr lvl="1"/>
            <a:r>
              <a:rPr lang="en-GB" dirty="0"/>
              <a:t>Windows: Notepad++; Mac: </a:t>
            </a:r>
            <a:r>
              <a:rPr lang="en-GB" dirty="0" err="1"/>
              <a:t>TextWrangler</a:t>
            </a:r>
            <a:r>
              <a:rPr lang="en-GB" dirty="0"/>
              <a:t> / TextMate2</a:t>
            </a:r>
          </a:p>
          <a:p>
            <a:r>
              <a:rPr lang="en-GB" dirty="0"/>
              <a:t>Where… where is my command line?</a:t>
            </a:r>
          </a:p>
          <a:p>
            <a:pPr lvl="1"/>
            <a:r>
              <a:rPr lang="en-GB" dirty="0"/>
              <a:t>Windows: Start &gt; Run &gt; “</a:t>
            </a:r>
            <a:r>
              <a:rPr lang="en-GB" dirty="0" err="1"/>
              <a:t>cmd</a:t>
            </a:r>
            <a:r>
              <a:rPr lang="en-GB" dirty="0"/>
              <a:t>”; Mac: Finder &gt; “Terminal”</a:t>
            </a:r>
          </a:p>
          <a:p>
            <a:pPr algn="ctr"/>
            <a:r>
              <a:rPr lang="en-GB" sz="1800" dirty="0"/>
              <a:t>(if you use Linux, you probably don’t need help for this!)</a:t>
            </a:r>
          </a:p>
        </p:txBody>
      </p:sp>
    </p:spTree>
    <p:extLst>
      <p:ext uri="{BB962C8B-B14F-4D97-AF65-F5344CB8AC3E}">
        <p14:creationId xmlns:p14="http://schemas.microsoft.com/office/powerpoint/2010/main" val="253343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98109"/>
              </p:ext>
            </p:extLst>
          </p:nvPr>
        </p:nvGraphicFramePr>
        <p:xfrm>
          <a:off x="3860801" y="2866371"/>
          <a:ext cx="3610707" cy="236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full_description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shortened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GS_C39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TD_Haw02_1a(D1)_(2).</a:t>
                      </a:r>
                      <a:r>
                        <a:rPr lang="en-GB" sz="1200" u="none" strike="noStrike" dirty="0" err="1">
                          <a:effectLst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GS_C39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TD_Haw02_21(C1).</a:t>
                      </a:r>
                      <a:r>
                        <a:rPr lang="en-GB" sz="1200" u="none" strike="noStrike" dirty="0" err="1">
                          <a:effectLst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TD_Haw02_1a(D1)_(2).</a:t>
                      </a:r>
                      <a:r>
                        <a:rPr lang="en-GB" sz="1200" u="none" strike="noStrike" dirty="0" err="1">
                          <a:effectLst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TD_Haw02_2(C15).</a:t>
                      </a:r>
                      <a:r>
                        <a:rPr lang="en-GB" sz="1200" u="none" strike="noStrike" dirty="0" err="1">
                          <a:effectLst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GS_A1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TD_Haw02_1b(D1a).</a:t>
                      </a:r>
                      <a:r>
                        <a:rPr lang="en-GB" sz="1200" u="none" strike="noStrike" dirty="0" err="1">
                          <a:effectLst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D1a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24128" y="2286000"/>
            <a:ext cx="9720073" cy="4232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Control-F, on steroids.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to extract relevant information from a jumble of text?</a:t>
            </a:r>
          </a:p>
        </p:txBody>
      </p:sp>
    </p:spTree>
    <p:extLst>
      <p:ext uri="{BB962C8B-B14F-4D97-AF65-F5344CB8AC3E}">
        <p14:creationId xmlns:p14="http://schemas.microsoft.com/office/powerpoint/2010/main" val="42039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GB" dirty="0"/>
              <a:t>Not just a Python concept – can be found in other programming languages e.g. Perl, </a:t>
            </a:r>
            <a:r>
              <a:rPr lang="en-GB" dirty="0" err="1"/>
              <a:t>Javascript</a:t>
            </a:r>
            <a:r>
              <a:rPr lang="en-GB" dirty="0"/>
              <a:t>, PHP… and even text editors e.g. Notepad++ and </a:t>
            </a:r>
            <a:r>
              <a:rPr lang="en-GB" dirty="0" err="1"/>
              <a:t>TextWrangler</a:t>
            </a:r>
            <a:r>
              <a:rPr lang="en-GB" dirty="0"/>
              <a:t>.</a:t>
            </a:r>
          </a:p>
          <a:p>
            <a:r>
              <a:rPr lang="en-GB" dirty="0"/>
              <a:t>In Python:</a:t>
            </a:r>
          </a:p>
          <a:p>
            <a:r>
              <a:rPr lang="en-GB" b="1" dirty="0">
                <a:solidFill>
                  <a:schemeClr val="accent2"/>
                </a:solidFill>
              </a:rPr>
              <a:t>import</a:t>
            </a:r>
            <a:r>
              <a:rPr lang="en-GB" dirty="0"/>
              <a:t> re</a:t>
            </a:r>
            <a:br>
              <a:rPr lang="en-GB" dirty="0"/>
            </a:br>
            <a:r>
              <a:rPr lang="en-GB" dirty="0" err="1"/>
              <a:t>re.search</a:t>
            </a:r>
            <a:r>
              <a:rPr lang="en-GB" dirty="0"/>
              <a:t>(pattern, string)</a:t>
            </a:r>
          </a:p>
          <a:p>
            <a:r>
              <a:rPr lang="en-GB" dirty="0"/>
              <a:t>Try this:</a:t>
            </a:r>
          </a:p>
          <a:p>
            <a:r>
              <a:rPr lang="en-GB" dirty="0" err="1"/>
              <a:t>full_str</a:t>
            </a:r>
            <a:r>
              <a:rPr lang="en-GB" dirty="0"/>
              <a:t> = “regular expressions”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import</a:t>
            </a:r>
            <a:r>
              <a:rPr lang="en-GB" dirty="0"/>
              <a:t> re</a:t>
            </a:r>
            <a:br>
              <a:rPr lang="en-GB" dirty="0"/>
            </a:br>
            <a:r>
              <a:rPr lang="en-GB" dirty="0" err="1"/>
              <a:t>substr</a:t>
            </a:r>
            <a:r>
              <a:rPr lang="en-GB" dirty="0"/>
              <a:t> = </a:t>
            </a:r>
            <a:r>
              <a:rPr lang="en-GB" dirty="0" err="1"/>
              <a:t>re.search</a:t>
            </a:r>
            <a:r>
              <a:rPr lang="en-GB" dirty="0"/>
              <a:t>(“\w+”, </a:t>
            </a:r>
            <a:r>
              <a:rPr lang="en-GB" dirty="0" err="1"/>
              <a:t>full_str</a:t>
            </a:r>
            <a:r>
              <a:rPr lang="en-GB" dirty="0"/>
              <a:t>).group()</a:t>
            </a:r>
            <a:br>
              <a:rPr lang="en-GB" dirty="0"/>
            </a:br>
            <a:r>
              <a:rPr lang="en-GB" dirty="0"/>
              <a:t>print (</a:t>
            </a:r>
            <a:r>
              <a:rPr lang="en-GB" dirty="0" err="1"/>
              <a:t>substr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619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0367308"/>
              </p:ext>
            </p:extLst>
          </p:nvPr>
        </p:nvGraphicFramePr>
        <p:xfrm>
          <a:off x="1023938" y="2286000"/>
          <a:ext cx="47545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Special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NOT</a:t>
                      </a:r>
                      <a:r>
                        <a:rPr lang="en-GB" dirty="0"/>
                        <a:t> a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SPACE / TAB /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NOT</a:t>
                      </a:r>
                      <a:r>
                        <a:rPr lang="en-GB" dirty="0"/>
                        <a:t> a SPACE / TAB /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 character (A-Z,</a:t>
                      </a:r>
                      <a:r>
                        <a:rPr lang="en-GB" baseline="0" dirty="0"/>
                        <a:t> a-z, 0-9)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NOT</a:t>
                      </a:r>
                      <a:r>
                        <a:rPr lang="en-GB" b="1" baseline="0" dirty="0"/>
                        <a:t> </a:t>
                      </a:r>
                      <a:r>
                        <a:rPr lang="en-GB" baseline="0" dirty="0"/>
                        <a:t>a word character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Happens 1</a:t>
                      </a:r>
                      <a:r>
                        <a:rPr lang="en-GB" baseline="0" dirty="0"/>
                        <a:t> and above</a:t>
                      </a:r>
                      <a:r>
                        <a:rPr lang="en-GB" dirty="0"/>
                        <a:t>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Happens</a:t>
                      </a:r>
                      <a:r>
                        <a:rPr lang="en-GB" baseline="0" dirty="0"/>
                        <a:t> 0 and above times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Happens 0 or</a:t>
                      </a:r>
                      <a:r>
                        <a:rPr lang="en-GB" baseline="0" dirty="0"/>
                        <a:t> 1 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89320" y="2285999"/>
            <a:ext cx="4754880" cy="4200769"/>
          </a:xfrm>
        </p:spPr>
        <p:txBody>
          <a:bodyPr>
            <a:normAutofit/>
          </a:bodyPr>
          <a:lstStyle/>
          <a:p>
            <a:r>
              <a:rPr lang="en-GB" dirty="0"/>
              <a:t>s = “regular 101010 expressions”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import</a:t>
            </a:r>
            <a:r>
              <a:rPr lang="en-GB" dirty="0"/>
              <a:t> re</a:t>
            </a:r>
            <a:br>
              <a:rPr lang="en-GB" dirty="0"/>
            </a:br>
            <a:r>
              <a:rPr lang="en-GB" dirty="0"/>
              <a:t>substring = </a:t>
            </a:r>
            <a:r>
              <a:rPr lang="en-GB" dirty="0" err="1"/>
              <a:t>re.search</a:t>
            </a:r>
            <a:r>
              <a:rPr lang="en-GB" dirty="0"/>
              <a:t>(</a:t>
            </a:r>
            <a:r>
              <a:rPr lang="en-GB" i="1" dirty="0"/>
              <a:t>pattern</a:t>
            </a:r>
            <a:r>
              <a:rPr lang="en-GB" dirty="0"/>
              <a:t>, s).group()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print</a:t>
            </a:r>
            <a:r>
              <a:rPr lang="en-GB" dirty="0"/>
              <a:t> (substring)</a:t>
            </a:r>
          </a:p>
          <a:p>
            <a:endParaRPr lang="en-GB" dirty="0"/>
          </a:p>
          <a:p>
            <a:r>
              <a:rPr lang="en-GB" dirty="0"/>
              <a:t>What </a:t>
            </a:r>
            <a:r>
              <a:rPr lang="en-GB" i="1" dirty="0"/>
              <a:t>pattern</a:t>
            </a:r>
            <a:r>
              <a:rPr lang="en-GB" dirty="0"/>
              <a:t> should you use to get an output of “101010”?</a:t>
            </a:r>
          </a:p>
          <a:p>
            <a:endParaRPr lang="en-GB" b="1" dirty="0"/>
          </a:p>
          <a:p>
            <a:r>
              <a:rPr lang="en-GB" b="1" dirty="0"/>
              <a:t>EXTRA CREDIT</a:t>
            </a:r>
            <a:br>
              <a:rPr lang="en-GB" dirty="0"/>
            </a:br>
            <a:r>
              <a:rPr lang="en-GB" dirty="0"/>
              <a:t>What </a:t>
            </a:r>
            <a:r>
              <a:rPr lang="en-GB" i="1" dirty="0"/>
              <a:t>pattern</a:t>
            </a:r>
            <a:r>
              <a:rPr lang="en-GB" dirty="0"/>
              <a:t> should you use to get an output of “</a:t>
            </a:r>
            <a:r>
              <a:rPr lang="en-GB" dirty="0" err="1"/>
              <a:t>ar</a:t>
            </a:r>
            <a:r>
              <a:rPr lang="en-GB" dirty="0"/>
              <a:t> 101010 ex”?</a:t>
            </a:r>
          </a:p>
        </p:txBody>
      </p:sp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9112738" y="1582696"/>
            <a:ext cx="1723293" cy="14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39569" y="1244142"/>
            <a:ext cx="199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should be a string!</a:t>
            </a:r>
          </a:p>
        </p:txBody>
      </p:sp>
    </p:spTree>
    <p:extLst>
      <p:ext uri="{BB962C8B-B14F-4D97-AF65-F5344CB8AC3E}">
        <p14:creationId xmlns:p14="http://schemas.microsoft.com/office/powerpoint/2010/main" val="60480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5227305"/>
              </p:ext>
            </p:extLst>
          </p:nvPr>
        </p:nvGraphicFramePr>
        <p:xfrm>
          <a:off x="1023937" y="2286000"/>
          <a:ext cx="3618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Special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  <a:r>
                        <a:rPr lang="en-GB" baseline="0" dirty="0"/>
                        <a:t> of string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</a:t>
                      </a:r>
                      <a:r>
                        <a:rPr lang="en-GB" baseline="0" dirty="0"/>
                        <a:t> of string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[</a:t>
                      </a:r>
                      <a:r>
                        <a:rPr lang="en-GB" dirty="0" err="1"/>
                        <a:t>x|y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x</a:t>
                      </a:r>
                      <a:r>
                        <a:rPr lang="en-GB" b="0" baseline="0" dirty="0"/>
                        <a:t> </a:t>
                      </a:r>
                      <a:r>
                        <a:rPr lang="en-GB" b="1" dirty="0"/>
                        <a:t>or</a:t>
                      </a:r>
                      <a:r>
                        <a:rPr lang="en-GB" b="0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17662" y="2285999"/>
            <a:ext cx="5226538" cy="4200769"/>
          </a:xfrm>
        </p:spPr>
        <p:txBody>
          <a:bodyPr>
            <a:normAutofit/>
          </a:bodyPr>
          <a:lstStyle/>
          <a:p>
            <a:r>
              <a:rPr lang="en-GB" dirty="0"/>
              <a:t>Powerful when you have lots of data:</a:t>
            </a:r>
          </a:p>
          <a:p>
            <a:r>
              <a:rPr lang="en-GB" dirty="0"/>
              <a:t>Example: I’m allergic to fruits that don’t start with “a”.</a:t>
            </a:r>
          </a:p>
          <a:p>
            <a:r>
              <a:rPr lang="en-GB" dirty="0"/>
              <a:t>fruits = [‘avocado’, ‘orange’, ‘apple’,</a:t>
            </a:r>
            <a:br>
              <a:rPr lang="en-GB" dirty="0"/>
            </a:br>
            <a:r>
              <a:rPr lang="en-GB" dirty="0"/>
              <a:t>            ‘mango’, ‘papaya’]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import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re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for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 </a:t>
            </a:r>
            <a:r>
              <a:rPr lang="en-GB" b="1" dirty="0">
                <a:solidFill>
                  <a:schemeClr val="accent2"/>
                </a:solidFill>
              </a:rPr>
              <a:t>in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fruits: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/>
              <a:t>re.search</a:t>
            </a:r>
            <a:r>
              <a:rPr lang="en-GB" dirty="0"/>
              <a:t>(“^a”, f):</a:t>
            </a:r>
            <a:br>
              <a:rPr lang="en-GB" dirty="0"/>
            </a:br>
            <a:r>
              <a:rPr lang="en-GB" dirty="0"/>
              <a:t>        print (f)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3400" y="5939692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re.search</a:t>
            </a:r>
            <a:r>
              <a:rPr lang="en-GB" dirty="0"/>
              <a:t> returns FALSE if there’s no valid match.</a:t>
            </a:r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>
            <a:off x="8221785" y="5283200"/>
            <a:ext cx="1201615" cy="9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023937" y="2286000"/>
          <a:ext cx="3618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Special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  <a:r>
                        <a:rPr lang="en-GB" baseline="0" dirty="0"/>
                        <a:t> of string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End</a:t>
                      </a:r>
                      <a:r>
                        <a:rPr lang="en-GB" baseline="0" dirty="0"/>
                        <a:t> of string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[</a:t>
                      </a:r>
                      <a:r>
                        <a:rPr lang="en-GB" dirty="0" err="1"/>
                        <a:t>x|y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x</a:t>
                      </a:r>
                      <a:r>
                        <a:rPr lang="en-GB" b="0" baseline="0" dirty="0"/>
                        <a:t> </a:t>
                      </a:r>
                      <a:r>
                        <a:rPr lang="en-GB" b="1" dirty="0"/>
                        <a:t>or</a:t>
                      </a:r>
                      <a:r>
                        <a:rPr lang="en-GB" b="0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48923" y="2285999"/>
            <a:ext cx="5195277" cy="4200769"/>
          </a:xfrm>
        </p:spPr>
        <p:txBody>
          <a:bodyPr>
            <a:normAutofit/>
          </a:bodyPr>
          <a:lstStyle/>
          <a:p>
            <a:r>
              <a:rPr lang="en-GB" dirty="0"/>
              <a:t>After dreaming about papayas one night, can suddenly eat fruits starting with “p”, too.</a:t>
            </a:r>
          </a:p>
          <a:p>
            <a:r>
              <a:rPr lang="en-GB" dirty="0"/>
              <a:t>fruits = [‘avocado’, ‘orange’, ‘apple’,</a:t>
            </a:r>
            <a:br>
              <a:rPr lang="en-GB" dirty="0"/>
            </a:br>
            <a:r>
              <a:rPr lang="en-GB" dirty="0"/>
              <a:t>            ‘mango’, ‘papaya’]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import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re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for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 </a:t>
            </a:r>
            <a:r>
              <a:rPr lang="en-GB" b="1" dirty="0">
                <a:solidFill>
                  <a:schemeClr val="accent2"/>
                </a:solidFill>
              </a:rPr>
              <a:t>in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fruits: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>
                <a:solidFill>
                  <a:schemeClr val="accent2"/>
                </a:solidFill>
              </a:rPr>
              <a:t>if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/>
              <a:t>re.search</a:t>
            </a:r>
            <a:r>
              <a:rPr lang="en-GB" dirty="0"/>
              <a:t>(“^[</a:t>
            </a:r>
            <a:r>
              <a:rPr lang="en-GB" dirty="0" err="1"/>
              <a:t>a|p</a:t>
            </a:r>
            <a:r>
              <a:rPr lang="en-GB" dirty="0"/>
              <a:t>]”, f):</a:t>
            </a:r>
            <a:br>
              <a:rPr lang="en-GB" dirty="0"/>
            </a:br>
            <a:r>
              <a:rPr lang="en-GB" dirty="0"/>
              <a:t>        print (f)</a:t>
            </a:r>
          </a:p>
        </p:txBody>
      </p:sp>
    </p:spTree>
    <p:extLst>
      <p:ext uri="{BB962C8B-B14F-4D97-AF65-F5344CB8AC3E}">
        <p14:creationId xmlns:p14="http://schemas.microsoft.com/office/powerpoint/2010/main" val="133036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988836"/>
              </p:ext>
            </p:extLst>
          </p:nvPr>
        </p:nvGraphicFramePr>
        <p:xfrm>
          <a:off x="1828799" y="2991418"/>
          <a:ext cx="7877908" cy="247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6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full_description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REMOVE “GS_”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REMOVE</a:t>
                      </a:r>
                      <a:r>
                        <a:rPr lang="en-GB" sz="12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EVERYTHING AFTER “)”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REMOVE EVERYTHING</a:t>
                      </a:r>
                      <a:r>
                        <a:rPr lang="en-GB" sz="1200" u="none" strike="noStrike" baseline="0" dirty="0">
                          <a:effectLst/>
                          <a:latin typeface="+mn-lt"/>
                        </a:rPr>
                        <a:t> BEFORE “(“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GS_C39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TD_Haw02_1a(D1)_(2).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TD_Haw02_1a(D1)_(2).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TD_Haw02_1a(D1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D1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GS_C39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C39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TD_Haw02_21(C1).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TD_Haw02_21(C1).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TD_Haw02_21(C1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TD_Haw02_1a(D1)_(2).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TD_Haw02_1a(D1)_(2).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TD_Haw02_1a(D1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n-lt"/>
                        </a:rPr>
                        <a:t>D1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TD_Haw02_2(C15).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TD_Haw02_2(C15).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TD_Haw02_2(C15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+mn-lt"/>
                        </a:rPr>
                        <a:t>C15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GS_A1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A1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A1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2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TD_Haw02_1b(D1a).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TD_Haw02_1b(D1a).</a:t>
                      </a:r>
                      <a:r>
                        <a:rPr lang="en-GB" sz="1200" u="none" strike="noStrike" dirty="0" err="1">
                          <a:effectLst/>
                          <a:latin typeface="+mn-lt"/>
                        </a:rPr>
                        <a:t>ITSrev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TD_Haw02_1b(D1a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D1a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24128" y="2286000"/>
            <a:ext cx="9720073" cy="4962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Coming back to this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6738" y="5478585"/>
            <a:ext cx="1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tadaa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6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want to learn more about python!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 favourite:</a:t>
            </a:r>
            <a:br>
              <a:rPr lang="en-GB" dirty="0"/>
            </a:br>
            <a:r>
              <a:rPr lang="en-GB" dirty="0">
                <a:hlinkClick r:id="rId2"/>
              </a:rPr>
              <a:t>http://www.diveintopython3.net/</a:t>
            </a:r>
            <a:r>
              <a:rPr lang="en-GB" dirty="0"/>
              <a:t> </a:t>
            </a:r>
          </a:p>
          <a:p>
            <a:r>
              <a:rPr lang="en-GB" dirty="0"/>
              <a:t>Python 3 tutorials from the writers of the language:</a:t>
            </a:r>
            <a:br>
              <a:rPr lang="en-GB" dirty="0"/>
            </a:br>
            <a:r>
              <a:rPr lang="en-GB" dirty="0">
                <a:hlinkClick r:id="rId3"/>
              </a:rPr>
              <a:t>http://docs.python.org/3/tutorial/index.html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hlinkClick r:id="rId4"/>
              </a:rPr>
              <a:t>https://wiki.python.org/moin/BeginnersGuide</a:t>
            </a:r>
            <a:r>
              <a:rPr lang="en-GB" dirty="0"/>
              <a:t> (there’s a Chinese translation too!)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07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712</TotalTime>
  <Words>901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Lesson 3: Teach a man to fish</vt:lpstr>
      <vt:lpstr>Running a python program from cmdline</vt:lpstr>
      <vt:lpstr>Regular expressions</vt:lpstr>
      <vt:lpstr>Regular expressions</vt:lpstr>
      <vt:lpstr>Special characters</vt:lpstr>
      <vt:lpstr>Special characters</vt:lpstr>
      <vt:lpstr>Special characters</vt:lpstr>
      <vt:lpstr>Regular expressions</vt:lpstr>
      <vt:lpstr>I want to learn more about python!</vt:lpstr>
      <vt:lpstr>If you have problems…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Fishing</dc:title>
  <dc:creator>Yi Jin</dc:creator>
  <cp:lastModifiedBy>Yi Jin</cp:lastModifiedBy>
  <cp:revision>82</cp:revision>
  <dcterms:created xsi:type="dcterms:W3CDTF">2014-02-12T15:26:38Z</dcterms:created>
  <dcterms:modified xsi:type="dcterms:W3CDTF">2021-05-13T10:53:36Z</dcterms:modified>
</cp:coreProperties>
</file>