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53"/>
  </p:notesMasterIdLst>
  <p:sldIdLst>
    <p:sldId id="297" r:id="rId2"/>
    <p:sldId id="298" r:id="rId3"/>
    <p:sldId id="359" r:id="rId4"/>
    <p:sldId id="363" r:id="rId5"/>
    <p:sldId id="364" r:id="rId6"/>
    <p:sldId id="365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13" r:id="rId15"/>
    <p:sldId id="360" r:id="rId16"/>
    <p:sldId id="361" r:id="rId17"/>
    <p:sldId id="374" r:id="rId18"/>
    <p:sldId id="375" r:id="rId19"/>
    <p:sldId id="362" r:id="rId20"/>
    <p:sldId id="376" r:id="rId21"/>
    <p:sldId id="379" r:id="rId22"/>
    <p:sldId id="378" r:id="rId23"/>
    <p:sldId id="377" r:id="rId24"/>
    <p:sldId id="380" r:id="rId25"/>
    <p:sldId id="382" r:id="rId26"/>
    <p:sldId id="383" r:id="rId27"/>
    <p:sldId id="392" r:id="rId28"/>
    <p:sldId id="381" r:id="rId29"/>
    <p:sldId id="390" r:id="rId30"/>
    <p:sldId id="384" r:id="rId31"/>
    <p:sldId id="385" r:id="rId32"/>
    <p:sldId id="388" r:id="rId33"/>
    <p:sldId id="389" r:id="rId34"/>
    <p:sldId id="391" r:id="rId35"/>
    <p:sldId id="404" r:id="rId36"/>
    <p:sldId id="405" r:id="rId37"/>
    <p:sldId id="406" r:id="rId38"/>
    <p:sldId id="386" r:id="rId39"/>
    <p:sldId id="393" r:id="rId40"/>
    <p:sldId id="394" r:id="rId41"/>
    <p:sldId id="395" r:id="rId42"/>
    <p:sldId id="396" r:id="rId43"/>
    <p:sldId id="397" r:id="rId44"/>
    <p:sldId id="398" r:id="rId45"/>
    <p:sldId id="400" r:id="rId46"/>
    <p:sldId id="399" r:id="rId47"/>
    <p:sldId id="403" r:id="rId48"/>
    <p:sldId id="387" r:id="rId49"/>
    <p:sldId id="401" r:id="rId50"/>
    <p:sldId id="402" r:id="rId51"/>
    <p:sldId id="408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7574" autoAdjust="0"/>
  </p:normalViewPr>
  <p:slideViewPr>
    <p:cSldViewPr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54E73A-C88A-45A5-A7E5-30ED65999C04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7DAE30E-94E0-4903-AD46-646895C5CE6C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8921B41F-7416-4E7A-AAF0-B64760384A6B}" type="parTrans" cxnId="{73670D47-F872-4928-9F4F-B6D686CEA615}">
      <dgm:prSet/>
      <dgm:spPr/>
      <dgm:t>
        <a:bodyPr/>
        <a:lstStyle/>
        <a:p>
          <a:endParaRPr lang="en-US"/>
        </a:p>
      </dgm:t>
    </dgm:pt>
    <dgm:pt modelId="{4F0A3F8B-7926-41F1-8895-8ED539F2977C}" type="sibTrans" cxnId="{73670D47-F872-4928-9F4F-B6D686CEA615}">
      <dgm:prSet/>
      <dgm:spPr/>
      <dgm:t>
        <a:bodyPr/>
        <a:lstStyle/>
        <a:p>
          <a:endParaRPr lang="en-US"/>
        </a:p>
      </dgm:t>
    </dgm:pt>
    <dgm:pt modelId="{C9AF5CD6-DDA1-4BFF-8A31-114339F88604}">
      <dgm:prSet phldrT="[Text]"/>
      <dgm:spPr/>
      <dgm:t>
        <a:bodyPr/>
        <a:lstStyle/>
        <a:p>
          <a:r>
            <a:rPr lang="en-US" dirty="0"/>
            <a:t>Hypothesis</a:t>
          </a:r>
        </a:p>
      </dgm:t>
    </dgm:pt>
    <dgm:pt modelId="{213FCA50-9C13-4CD8-ACB7-3AD263DB676C}" type="parTrans" cxnId="{E0FAFFB5-5C9C-486B-AAC2-63B7285ED6C5}">
      <dgm:prSet/>
      <dgm:spPr/>
      <dgm:t>
        <a:bodyPr/>
        <a:lstStyle/>
        <a:p>
          <a:endParaRPr lang="en-US"/>
        </a:p>
      </dgm:t>
    </dgm:pt>
    <dgm:pt modelId="{05749929-F938-4AC4-93E9-10DBB15F7DEF}" type="sibTrans" cxnId="{E0FAFFB5-5C9C-486B-AAC2-63B7285ED6C5}">
      <dgm:prSet/>
      <dgm:spPr/>
      <dgm:t>
        <a:bodyPr/>
        <a:lstStyle/>
        <a:p>
          <a:endParaRPr lang="en-US"/>
        </a:p>
      </dgm:t>
    </dgm:pt>
    <dgm:pt modelId="{ACFFD75A-9B62-49B1-8A96-5F259D714978}">
      <dgm:prSet phldrT="[Text]"/>
      <dgm:spPr/>
      <dgm:t>
        <a:bodyPr/>
        <a:lstStyle/>
        <a:p>
          <a:r>
            <a:rPr lang="en-US" dirty="0"/>
            <a:t>Experiments</a:t>
          </a:r>
        </a:p>
      </dgm:t>
    </dgm:pt>
    <dgm:pt modelId="{4BC93B09-9CC5-4F2F-97F9-61B825B3E5E5}" type="parTrans" cxnId="{87C85EA9-C2E8-4C4E-8740-720D5B48E533}">
      <dgm:prSet/>
      <dgm:spPr/>
      <dgm:t>
        <a:bodyPr/>
        <a:lstStyle/>
        <a:p>
          <a:endParaRPr lang="en-US"/>
        </a:p>
      </dgm:t>
    </dgm:pt>
    <dgm:pt modelId="{BA2523A4-62EB-436C-AC40-5D25840FC75A}" type="sibTrans" cxnId="{87C85EA9-C2E8-4C4E-8740-720D5B48E533}">
      <dgm:prSet/>
      <dgm:spPr/>
      <dgm:t>
        <a:bodyPr/>
        <a:lstStyle/>
        <a:p>
          <a:endParaRPr lang="en-US"/>
        </a:p>
      </dgm:t>
    </dgm:pt>
    <dgm:pt modelId="{F03488BD-E129-442F-9023-31DF21A63F69}" type="pres">
      <dgm:prSet presAssocID="{C554E73A-C88A-45A5-A7E5-30ED65999C04}" presName="cycle" presStyleCnt="0">
        <dgm:presLayoutVars>
          <dgm:dir/>
          <dgm:resizeHandles val="exact"/>
        </dgm:presLayoutVars>
      </dgm:prSet>
      <dgm:spPr/>
    </dgm:pt>
    <dgm:pt modelId="{9EB7A24C-5815-4284-BD4A-BB476D9FD40A}" type="pres">
      <dgm:prSet presAssocID="{B7DAE30E-94E0-4903-AD46-646895C5CE6C}" presName="node" presStyleLbl="node1" presStyleIdx="0" presStyleCnt="3">
        <dgm:presLayoutVars>
          <dgm:bulletEnabled val="1"/>
        </dgm:presLayoutVars>
      </dgm:prSet>
      <dgm:spPr/>
    </dgm:pt>
    <dgm:pt modelId="{881C4D46-CF39-453D-9066-BDFE46E675E0}" type="pres">
      <dgm:prSet presAssocID="{B7DAE30E-94E0-4903-AD46-646895C5CE6C}" presName="spNode" presStyleCnt="0"/>
      <dgm:spPr/>
    </dgm:pt>
    <dgm:pt modelId="{80A9304B-33C6-4031-B665-9542B8BE59BE}" type="pres">
      <dgm:prSet presAssocID="{4F0A3F8B-7926-41F1-8895-8ED539F2977C}" presName="sibTrans" presStyleLbl="sibTrans1D1" presStyleIdx="0" presStyleCnt="3"/>
      <dgm:spPr/>
    </dgm:pt>
    <dgm:pt modelId="{4D99B348-4F2A-4B9B-A98F-B6A181099393}" type="pres">
      <dgm:prSet presAssocID="{C9AF5CD6-DDA1-4BFF-8A31-114339F88604}" presName="node" presStyleLbl="node1" presStyleIdx="1" presStyleCnt="3">
        <dgm:presLayoutVars>
          <dgm:bulletEnabled val="1"/>
        </dgm:presLayoutVars>
      </dgm:prSet>
      <dgm:spPr/>
    </dgm:pt>
    <dgm:pt modelId="{1757F550-610C-4B6A-9B49-F7CBD227D2C6}" type="pres">
      <dgm:prSet presAssocID="{C9AF5CD6-DDA1-4BFF-8A31-114339F88604}" presName="spNode" presStyleCnt="0"/>
      <dgm:spPr/>
    </dgm:pt>
    <dgm:pt modelId="{BB8F5A93-5ECC-49AE-ADEB-D95FC67845D4}" type="pres">
      <dgm:prSet presAssocID="{05749929-F938-4AC4-93E9-10DBB15F7DEF}" presName="sibTrans" presStyleLbl="sibTrans1D1" presStyleIdx="1" presStyleCnt="3"/>
      <dgm:spPr/>
    </dgm:pt>
    <dgm:pt modelId="{BE4F07D7-5327-4DFA-94D8-E3077C4AB051}" type="pres">
      <dgm:prSet presAssocID="{ACFFD75A-9B62-49B1-8A96-5F259D714978}" presName="node" presStyleLbl="node1" presStyleIdx="2" presStyleCnt="3">
        <dgm:presLayoutVars>
          <dgm:bulletEnabled val="1"/>
        </dgm:presLayoutVars>
      </dgm:prSet>
      <dgm:spPr/>
    </dgm:pt>
    <dgm:pt modelId="{4419F887-658B-4AD9-9EBB-46B33313AA08}" type="pres">
      <dgm:prSet presAssocID="{ACFFD75A-9B62-49B1-8A96-5F259D714978}" presName="spNode" presStyleCnt="0"/>
      <dgm:spPr/>
    </dgm:pt>
    <dgm:pt modelId="{4571F818-EE8F-49EC-BCD6-CFE7C5BB2688}" type="pres">
      <dgm:prSet presAssocID="{BA2523A4-62EB-436C-AC40-5D25840FC75A}" presName="sibTrans" presStyleLbl="sibTrans1D1" presStyleIdx="2" presStyleCnt="3"/>
      <dgm:spPr/>
    </dgm:pt>
  </dgm:ptLst>
  <dgm:cxnLst>
    <dgm:cxn modelId="{E2073421-0EE3-49EE-9ED8-1CE94D281CA1}" type="presOf" srcId="{C554E73A-C88A-45A5-A7E5-30ED65999C04}" destId="{F03488BD-E129-442F-9023-31DF21A63F69}" srcOrd="0" destOrd="0" presId="urn:microsoft.com/office/officeart/2005/8/layout/cycle5"/>
    <dgm:cxn modelId="{4AD4582B-A028-47F5-BE96-98CF530FE02A}" type="presOf" srcId="{BA2523A4-62EB-436C-AC40-5D25840FC75A}" destId="{4571F818-EE8F-49EC-BCD6-CFE7C5BB2688}" srcOrd="0" destOrd="0" presId="urn:microsoft.com/office/officeart/2005/8/layout/cycle5"/>
    <dgm:cxn modelId="{D644B03E-3C56-4106-BD29-B84515E5D8CB}" type="presOf" srcId="{ACFFD75A-9B62-49B1-8A96-5F259D714978}" destId="{BE4F07D7-5327-4DFA-94D8-E3077C4AB051}" srcOrd="0" destOrd="0" presId="urn:microsoft.com/office/officeart/2005/8/layout/cycle5"/>
    <dgm:cxn modelId="{73670D47-F872-4928-9F4F-B6D686CEA615}" srcId="{C554E73A-C88A-45A5-A7E5-30ED65999C04}" destId="{B7DAE30E-94E0-4903-AD46-646895C5CE6C}" srcOrd="0" destOrd="0" parTransId="{8921B41F-7416-4E7A-AAF0-B64760384A6B}" sibTransId="{4F0A3F8B-7926-41F1-8895-8ED539F2977C}"/>
    <dgm:cxn modelId="{11CC6E58-9F45-4F6F-920B-BF41A44CD3F5}" type="presOf" srcId="{C9AF5CD6-DDA1-4BFF-8A31-114339F88604}" destId="{4D99B348-4F2A-4B9B-A98F-B6A181099393}" srcOrd="0" destOrd="0" presId="urn:microsoft.com/office/officeart/2005/8/layout/cycle5"/>
    <dgm:cxn modelId="{87C85EA9-C2E8-4C4E-8740-720D5B48E533}" srcId="{C554E73A-C88A-45A5-A7E5-30ED65999C04}" destId="{ACFFD75A-9B62-49B1-8A96-5F259D714978}" srcOrd="2" destOrd="0" parTransId="{4BC93B09-9CC5-4F2F-97F9-61B825B3E5E5}" sibTransId="{BA2523A4-62EB-436C-AC40-5D25840FC75A}"/>
    <dgm:cxn modelId="{E0FAFFB5-5C9C-486B-AAC2-63B7285ED6C5}" srcId="{C554E73A-C88A-45A5-A7E5-30ED65999C04}" destId="{C9AF5CD6-DDA1-4BFF-8A31-114339F88604}" srcOrd="1" destOrd="0" parTransId="{213FCA50-9C13-4CD8-ACB7-3AD263DB676C}" sibTransId="{05749929-F938-4AC4-93E9-10DBB15F7DEF}"/>
    <dgm:cxn modelId="{64A0C9D2-7338-4875-9537-8C8CA5928B3A}" type="presOf" srcId="{B7DAE30E-94E0-4903-AD46-646895C5CE6C}" destId="{9EB7A24C-5815-4284-BD4A-BB476D9FD40A}" srcOrd="0" destOrd="0" presId="urn:microsoft.com/office/officeart/2005/8/layout/cycle5"/>
    <dgm:cxn modelId="{A46577E5-8D9B-4029-A468-AE7E4C5AAD59}" type="presOf" srcId="{05749929-F938-4AC4-93E9-10DBB15F7DEF}" destId="{BB8F5A93-5ECC-49AE-ADEB-D95FC67845D4}" srcOrd="0" destOrd="0" presId="urn:microsoft.com/office/officeart/2005/8/layout/cycle5"/>
    <dgm:cxn modelId="{62BD52FE-E983-4A88-BCE3-5E5F7BB83687}" type="presOf" srcId="{4F0A3F8B-7926-41F1-8895-8ED539F2977C}" destId="{80A9304B-33C6-4031-B665-9542B8BE59BE}" srcOrd="0" destOrd="0" presId="urn:microsoft.com/office/officeart/2005/8/layout/cycle5"/>
    <dgm:cxn modelId="{FD6A79C7-E7A8-4F3D-AA89-A401AAF6E263}" type="presParOf" srcId="{F03488BD-E129-442F-9023-31DF21A63F69}" destId="{9EB7A24C-5815-4284-BD4A-BB476D9FD40A}" srcOrd="0" destOrd="0" presId="urn:microsoft.com/office/officeart/2005/8/layout/cycle5"/>
    <dgm:cxn modelId="{7B7182C8-65A8-444C-959B-E8610F7FA4F5}" type="presParOf" srcId="{F03488BD-E129-442F-9023-31DF21A63F69}" destId="{881C4D46-CF39-453D-9066-BDFE46E675E0}" srcOrd="1" destOrd="0" presId="urn:microsoft.com/office/officeart/2005/8/layout/cycle5"/>
    <dgm:cxn modelId="{32069408-13F4-4BC9-A845-14B26C6C1AEF}" type="presParOf" srcId="{F03488BD-E129-442F-9023-31DF21A63F69}" destId="{80A9304B-33C6-4031-B665-9542B8BE59BE}" srcOrd="2" destOrd="0" presId="urn:microsoft.com/office/officeart/2005/8/layout/cycle5"/>
    <dgm:cxn modelId="{0E3B8D2B-BDD7-42EF-98D0-1151E8DCAAAC}" type="presParOf" srcId="{F03488BD-E129-442F-9023-31DF21A63F69}" destId="{4D99B348-4F2A-4B9B-A98F-B6A181099393}" srcOrd="3" destOrd="0" presId="urn:microsoft.com/office/officeart/2005/8/layout/cycle5"/>
    <dgm:cxn modelId="{48A46129-C6E8-48E4-A1C6-CAD273286512}" type="presParOf" srcId="{F03488BD-E129-442F-9023-31DF21A63F69}" destId="{1757F550-610C-4B6A-9B49-F7CBD227D2C6}" srcOrd="4" destOrd="0" presId="urn:microsoft.com/office/officeart/2005/8/layout/cycle5"/>
    <dgm:cxn modelId="{667A7D3C-C709-43F0-A0DE-9526279B76AD}" type="presParOf" srcId="{F03488BD-E129-442F-9023-31DF21A63F69}" destId="{BB8F5A93-5ECC-49AE-ADEB-D95FC67845D4}" srcOrd="5" destOrd="0" presId="urn:microsoft.com/office/officeart/2005/8/layout/cycle5"/>
    <dgm:cxn modelId="{A02A3CB2-0E9B-4294-8473-A07813A732B4}" type="presParOf" srcId="{F03488BD-E129-442F-9023-31DF21A63F69}" destId="{BE4F07D7-5327-4DFA-94D8-E3077C4AB051}" srcOrd="6" destOrd="0" presId="urn:microsoft.com/office/officeart/2005/8/layout/cycle5"/>
    <dgm:cxn modelId="{FCB0E20F-F79B-4D8B-A630-127FF9F5442B}" type="presParOf" srcId="{F03488BD-E129-442F-9023-31DF21A63F69}" destId="{4419F887-658B-4AD9-9EBB-46B33313AA08}" srcOrd="7" destOrd="0" presId="urn:microsoft.com/office/officeart/2005/8/layout/cycle5"/>
    <dgm:cxn modelId="{34F9E67C-80E6-4C05-B6E8-734DECD7FC77}" type="presParOf" srcId="{F03488BD-E129-442F-9023-31DF21A63F69}" destId="{4571F818-EE8F-49EC-BCD6-CFE7C5BB2688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7A24C-5815-4284-BD4A-BB476D9FD40A}">
      <dsp:nvSpPr>
        <dsp:cNvPr id="0" name=""/>
        <dsp:cNvSpPr/>
      </dsp:nvSpPr>
      <dsp:spPr>
        <a:xfrm>
          <a:off x="1818712" y="2694"/>
          <a:ext cx="2251465" cy="14634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Data</a:t>
          </a:r>
        </a:p>
      </dsp:txBody>
      <dsp:txXfrm>
        <a:off x="1890152" y="74134"/>
        <a:ext cx="2108585" cy="1320572"/>
      </dsp:txXfrm>
    </dsp:sp>
    <dsp:sp modelId="{80A9304B-33C6-4031-B665-9542B8BE59BE}">
      <dsp:nvSpPr>
        <dsp:cNvPr id="0" name=""/>
        <dsp:cNvSpPr/>
      </dsp:nvSpPr>
      <dsp:spPr>
        <a:xfrm>
          <a:off x="994759" y="734421"/>
          <a:ext cx="3899371" cy="3899371"/>
        </a:xfrm>
        <a:custGeom>
          <a:avLst/>
          <a:gdLst/>
          <a:ahLst/>
          <a:cxnLst/>
          <a:rect l="0" t="0" r="0" b="0"/>
          <a:pathLst>
            <a:path>
              <a:moveTo>
                <a:pt x="3376831" y="621329"/>
              </a:moveTo>
              <a:arcTo wR="1949685" hR="1949685" stAng="19023195" swAng="2299438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9B348-4F2A-4B9B-A98F-B6A181099393}">
      <dsp:nvSpPr>
        <dsp:cNvPr id="0" name=""/>
        <dsp:cNvSpPr/>
      </dsp:nvSpPr>
      <dsp:spPr>
        <a:xfrm>
          <a:off x="3507190" y="2927223"/>
          <a:ext cx="2251465" cy="146345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Hypothesis</a:t>
          </a:r>
        </a:p>
      </dsp:txBody>
      <dsp:txXfrm>
        <a:off x="3578630" y="2998663"/>
        <a:ext cx="2108585" cy="1320572"/>
      </dsp:txXfrm>
    </dsp:sp>
    <dsp:sp modelId="{BB8F5A93-5ECC-49AE-ADEB-D95FC67845D4}">
      <dsp:nvSpPr>
        <dsp:cNvPr id="0" name=""/>
        <dsp:cNvSpPr/>
      </dsp:nvSpPr>
      <dsp:spPr>
        <a:xfrm>
          <a:off x="994759" y="734421"/>
          <a:ext cx="3899371" cy="3899371"/>
        </a:xfrm>
        <a:custGeom>
          <a:avLst/>
          <a:gdLst/>
          <a:ahLst/>
          <a:cxnLst/>
          <a:rect l="0" t="0" r="0" b="0"/>
          <a:pathLst>
            <a:path>
              <a:moveTo>
                <a:pt x="2546871" y="3805661"/>
              </a:moveTo>
              <a:arcTo wR="1949685" hR="1949685" stAng="4329823" swAng="2140355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4F07D7-5327-4DFA-94D8-E3077C4AB051}">
      <dsp:nvSpPr>
        <dsp:cNvPr id="0" name=""/>
        <dsp:cNvSpPr/>
      </dsp:nvSpPr>
      <dsp:spPr>
        <a:xfrm>
          <a:off x="130235" y="2927223"/>
          <a:ext cx="2251465" cy="146345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Experiments</a:t>
          </a:r>
        </a:p>
      </dsp:txBody>
      <dsp:txXfrm>
        <a:off x="201675" y="2998663"/>
        <a:ext cx="2108585" cy="1320572"/>
      </dsp:txXfrm>
    </dsp:sp>
    <dsp:sp modelId="{4571F818-EE8F-49EC-BCD6-CFE7C5BB2688}">
      <dsp:nvSpPr>
        <dsp:cNvPr id="0" name=""/>
        <dsp:cNvSpPr/>
      </dsp:nvSpPr>
      <dsp:spPr>
        <a:xfrm>
          <a:off x="994759" y="734421"/>
          <a:ext cx="3899371" cy="3899371"/>
        </a:xfrm>
        <a:custGeom>
          <a:avLst/>
          <a:gdLst/>
          <a:ahLst/>
          <a:cxnLst/>
          <a:rect l="0" t="0" r="0" b="0"/>
          <a:pathLst>
            <a:path>
              <a:moveTo>
                <a:pt x="6342" y="1792550"/>
              </a:moveTo>
              <a:arcTo wR="1949685" hR="1949685" stAng="11077367" swAng="2299438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C1BAC-4608-4B18-9C47-7F3B0E89C2F1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21DC8-9C98-419B-A848-E99F885AED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87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EAD8-BB7D-459B-9661-BCD6061792F5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C578-E7A4-41DE-94F1-481957A76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03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EAD8-BB7D-459B-9661-BCD6061792F5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C578-E7A4-41DE-94F1-481957A76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6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EAD8-BB7D-459B-9661-BCD6061792F5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C578-E7A4-41DE-94F1-481957A76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39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EAD8-BB7D-459B-9661-BCD6061792F5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C578-E7A4-41DE-94F1-481957A76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00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EAD8-BB7D-459B-9661-BCD6061792F5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C578-E7A4-41DE-94F1-481957A76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35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EAD8-BB7D-459B-9661-BCD6061792F5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C578-E7A4-41DE-94F1-481957A76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95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EAD8-BB7D-459B-9661-BCD6061792F5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C578-E7A4-41DE-94F1-481957A76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63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EAD8-BB7D-459B-9661-BCD6061792F5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C578-E7A4-41DE-94F1-481957A76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36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EAD8-BB7D-459B-9661-BCD6061792F5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C578-E7A4-41DE-94F1-481957A76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79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EAD8-BB7D-459B-9661-BCD6061792F5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C578-E7A4-41DE-94F1-481957A76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59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EAD8-BB7D-459B-9661-BCD6061792F5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C578-E7A4-41DE-94F1-481957A76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69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9EAD8-BB7D-459B-9661-BCD6061792F5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6C578-E7A4-41DE-94F1-481957A76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72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9OHn5ZF4Uo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548680"/>
            <a:ext cx="9440034" cy="2761629"/>
          </a:xfrm>
        </p:spPr>
        <p:txBody>
          <a:bodyPr>
            <a:normAutofit/>
          </a:bodyPr>
          <a:lstStyle/>
          <a:p>
            <a:r>
              <a:rPr lang="en-GB" dirty="0"/>
              <a:t>Bioinformatics, statistics &amp; transcriptomics</a:t>
            </a:r>
            <a:endParaRPr lang="en-GB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702869"/>
          </a:xfrm>
        </p:spPr>
        <p:txBody>
          <a:bodyPr>
            <a:normAutofit/>
          </a:bodyPr>
          <a:lstStyle/>
          <a:p>
            <a:r>
              <a:rPr lang="en-GB" sz="2800" dirty="0"/>
              <a:t>Yi Jin </a:t>
            </a:r>
            <a:r>
              <a:rPr lang="en-GB" sz="2800" b="1" dirty="0"/>
              <a:t>LIEW</a:t>
            </a:r>
            <a:br>
              <a:rPr lang="en-GB" sz="2800" dirty="0"/>
            </a:br>
            <a:r>
              <a:rPr lang="en-GB" sz="2800" dirty="0"/>
              <a:t>Aranda Lab</a:t>
            </a:r>
          </a:p>
          <a:p>
            <a:r>
              <a:rPr lang="en-GB" dirty="0"/>
              <a:t>080218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0862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sequencing technologies</a:t>
            </a:r>
          </a:p>
        </p:txBody>
      </p:sp>
      <p:pic>
        <p:nvPicPr>
          <p:cNvPr id="10242" name="Picture 2" descr="http://upload.wikimedia.org/wikipedia/commons/thumb/e/e7/Historic_cost_of_sequencing_a_human_genome.svg/450px-Historic_cost_of_sequencing_a_human_genome.svg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720032" y="1268941"/>
            <a:ext cx="6751936" cy="556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883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Explosive growth in papers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7EF46E-54CA-47E7-AD35-A24F8448F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52" y="1340768"/>
            <a:ext cx="9865096" cy="543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28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Modern examples of bioinformatics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3695"/>
          </a:xfrm>
        </p:spPr>
        <p:txBody>
          <a:bodyPr>
            <a:normAutofit/>
          </a:bodyPr>
          <a:lstStyle/>
          <a:p>
            <a:r>
              <a:rPr lang="en-GB" dirty="0"/>
              <a:t>Sequence analysis</a:t>
            </a:r>
          </a:p>
          <a:p>
            <a:pPr lvl="1"/>
            <a:r>
              <a:rPr lang="en-GB" dirty="0"/>
              <a:t>Sequence searches: infer function of unknown DNA sequence</a:t>
            </a:r>
          </a:p>
          <a:p>
            <a:pPr lvl="1"/>
            <a:r>
              <a:rPr lang="en-GB" dirty="0"/>
              <a:t>Comparative genomics: infer evolutionary trees from conserved proteins</a:t>
            </a:r>
          </a:p>
          <a:p>
            <a:pPr lvl="1"/>
            <a:r>
              <a:rPr lang="en-GB" dirty="0"/>
              <a:t>Evolutionary biology: detect gene duplication / horizontal gene transfer</a:t>
            </a:r>
          </a:p>
          <a:p>
            <a:pPr lvl="1"/>
            <a:r>
              <a:rPr lang="en-GB" dirty="0"/>
              <a:t>Mutational analysis: detect predisposition to diseases via SNP patterns</a:t>
            </a:r>
          </a:p>
          <a:p>
            <a:r>
              <a:rPr lang="en-GB" dirty="0"/>
              <a:t>Expression studies</a:t>
            </a:r>
          </a:p>
          <a:p>
            <a:pPr lvl="1"/>
            <a:r>
              <a:rPr lang="en-GB" dirty="0"/>
              <a:t>Microarrays / RNA-</a:t>
            </a:r>
            <a:r>
              <a:rPr lang="en-GB" dirty="0" err="1"/>
              <a:t>seq</a:t>
            </a:r>
            <a:r>
              <a:rPr lang="en-GB" dirty="0"/>
              <a:t>: detect upregulated or downregulated genes</a:t>
            </a:r>
          </a:p>
          <a:p>
            <a:pPr lvl="1"/>
            <a:r>
              <a:rPr lang="en-GB" dirty="0"/>
              <a:t>Protein mass spectrometry: deduce function, quantify expression</a:t>
            </a:r>
          </a:p>
          <a:p>
            <a:r>
              <a:rPr lang="en-GB" dirty="0"/>
              <a:t>Structural studies</a:t>
            </a:r>
          </a:p>
          <a:p>
            <a:pPr lvl="1"/>
            <a:r>
              <a:rPr lang="en-GB" dirty="0"/>
              <a:t>Protein X-ray crystallography: calculate most likely structure of enzymes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3582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Modern examples of bioinformatics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GB" dirty="0"/>
              <a:t>Systems biology</a:t>
            </a:r>
          </a:p>
          <a:p>
            <a:pPr lvl="1"/>
            <a:r>
              <a:rPr lang="en-GB" dirty="0"/>
              <a:t>“Interactome”: deduce key proteins from map of protein interactions</a:t>
            </a:r>
          </a:p>
          <a:p>
            <a:pPr lvl="1"/>
            <a:r>
              <a:rPr lang="en-GB" dirty="0"/>
              <a:t>Pathway analysis: deduce presence/absence of conserved pathways in new genomes</a:t>
            </a:r>
          </a:p>
          <a:p>
            <a:r>
              <a:rPr lang="en-GB" dirty="0"/>
              <a:t>Image analysis</a:t>
            </a:r>
          </a:p>
          <a:p>
            <a:pPr lvl="1"/>
            <a:r>
              <a:rPr lang="en-GB" dirty="0"/>
              <a:t>Track movement of cells, flies, fish, humans… </a:t>
            </a:r>
          </a:p>
          <a:p>
            <a:r>
              <a:rPr lang="en-GB" dirty="0"/>
              <a:t>Data mining</a:t>
            </a:r>
          </a:p>
          <a:p>
            <a:pPr lvl="1"/>
            <a:r>
              <a:rPr lang="en-GB" dirty="0"/>
              <a:t>IBM’s “Watson” supercomputer chomps thru medical literature, helps provide diagnosis and detect whether drug combinations have bad side effects</a:t>
            </a:r>
          </a:p>
        </p:txBody>
      </p:sp>
    </p:spTree>
    <p:extLst>
      <p:ext uri="{BB962C8B-B14F-4D97-AF65-F5344CB8AC3E}">
        <p14:creationId xmlns:p14="http://schemas.microsoft.com/office/powerpoint/2010/main" val="1108914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5983" y="2048185"/>
            <a:ext cx="9440034" cy="2761629"/>
          </a:xfrm>
        </p:spPr>
        <p:txBody>
          <a:bodyPr anchor="ctr">
            <a:normAutofit/>
          </a:bodyPr>
          <a:lstStyle/>
          <a:p>
            <a:r>
              <a:rPr lang="en-GB" dirty="0"/>
              <a:t>Part I:</a:t>
            </a:r>
            <a:br>
              <a:rPr lang="en-GB" dirty="0"/>
            </a:br>
            <a:r>
              <a:rPr lang="en-GB" dirty="0"/>
              <a:t>Why Linux?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654275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Popular Operating Systems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2BF78B-61A6-48A1-A194-EA190DF8A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297" y="1690688"/>
            <a:ext cx="8355405" cy="462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24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Bioinformaticians are the 3%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Bioinformatics programs are </a:t>
            </a:r>
            <a:r>
              <a:rPr lang="en-GB" b="1" dirty="0"/>
              <a:t>PREDOMINANTLY</a:t>
            </a:r>
            <a:r>
              <a:rPr lang="en-GB" dirty="0"/>
              <a:t> written for Linux</a:t>
            </a:r>
          </a:p>
          <a:p>
            <a:r>
              <a:rPr lang="en-GB" dirty="0"/>
              <a:t>Why?</a:t>
            </a:r>
          </a:p>
          <a:p>
            <a:pPr lvl="1"/>
            <a:r>
              <a:rPr lang="en-GB" dirty="0"/>
              <a:t>Openness: anyone can read source code of bioinformatics software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433FA0-8338-412D-BB9E-46A7DB9D2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7" y="3212976"/>
            <a:ext cx="56102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87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Bioinformaticians are the 3%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Bioinformatics programs are </a:t>
            </a:r>
            <a:r>
              <a:rPr lang="en-GB" b="1" dirty="0"/>
              <a:t>PREDOMINANTLY</a:t>
            </a:r>
            <a:r>
              <a:rPr lang="en-GB" dirty="0"/>
              <a:t> written for Linux</a:t>
            </a:r>
          </a:p>
          <a:p>
            <a:r>
              <a:rPr lang="en-GB" dirty="0"/>
              <a:t>Why?</a:t>
            </a:r>
          </a:p>
          <a:p>
            <a:pPr lvl="1"/>
            <a:r>
              <a:rPr lang="en-GB" dirty="0"/>
              <a:t>Server architecture: most large servers in universities run Linux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2D39DB-AF2A-4927-B978-BC9EC91B0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113" y="3179011"/>
            <a:ext cx="7433774" cy="367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86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Bioinformaticians are the 3%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Bioinformatics programs are </a:t>
            </a:r>
            <a:r>
              <a:rPr lang="en-GB" b="1" dirty="0"/>
              <a:t>PREDOMINANTLY</a:t>
            </a:r>
            <a:r>
              <a:rPr lang="en-GB" dirty="0"/>
              <a:t> written for Linux</a:t>
            </a:r>
          </a:p>
          <a:p>
            <a:r>
              <a:rPr lang="en-GB" dirty="0"/>
              <a:t>Why?</a:t>
            </a:r>
          </a:p>
          <a:p>
            <a:pPr lvl="1"/>
            <a:r>
              <a:rPr lang="en-GB" dirty="0"/>
              <a:t>Ease at manipulating large files: nowadays, files &gt; 1 GB are extremely common. Handling large files in Windows/OS X is extremely clunky!</a:t>
            </a:r>
          </a:p>
          <a:p>
            <a:pPr lvl="1"/>
            <a:r>
              <a:rPr lang="en-GB" dirty="0"/>
              <a:t>Programming philosophy: </a:t>
            </a:r>
            <a:r>
              <a:rPr lang="en-GB" b="1" dirty="0"/>
              <a:t>modular </a:t>
            </a:r>
            <a:r>
              <a:rPr lang="en-GB" dirty="0"/>
              <a:t>vs </a:t>
            </a:r>
            <a:r>
              <a:rPr lang="en-GB" b="1" dirty="0"/>
              <a:t>monolithic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04062" y="6342989"/>
            <a:ext cx="189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Windows/OS 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1" y="6342989"/>
            <a:ext cx="189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Linux</a:t>
            </a:r>
          </a:p>
        </p:txBody>
      </p:sp>
      <p:pic>
        <p:nvPicPr>
          <p:cNvPr id="1026" name="Picture 2" descr="Image result for brick">
            <a:extLst>
              <a:ext uri="{FF2B5EF4-FFF2-40B4-BE49-F238E27FC236}">
                <a16:creationId xmlns:a16="http://schemas.microsoft.com/office/drawing/2014/main" id="{37D923FB-0579-488E-8810-46D91E2C3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985" y="3911096"/>
            <a:ext cx="234888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yramids">
            <a:extLst>
              <a:ext uri="{FF2B5EF4-FFF2-40B4-BE49-F238E27FC236}">
                <a16:creationId xmlns:a16="http://schemas.microsoft.com/office/drawing/2014/main" id="{7699C4E2-7C31-45A8-81C9-FEEB939D4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383" y="3906476"/>
            <a:ext cx="3967230" cy="243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329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swcarpentry.github.io/shell-novice/fig/redirects-and-pipes.png">
            <a:extLst>
              <a:ext uri="{FF2B5EF4-FFF2-40B4-BE49-F238E27FC236}">
                <a16:creationId xmlns:a16="http://schemas.microsoft.com/office/drawing/2014/main" id="{949B5802-39AF-455B-9EC3-FB8B39106B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1581" y="3941172"/>
            <a:ext cx="9068838" cy="180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Bioinformaticians are the 3%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Bioinformatics programs are </a:t>
            </a:r>
            <a:r>
              <a:rPr lang="en-GB" b="1" dirty="0"/>
              <a:t>PREDOMINANTLY</a:t>
            </a:r>
            <a:r>
              <a:rPr lang="en-GB" dirty="0"/>
              <a:t> written for Linux</a:t>
            </a:r>
          </a:p>
          <a:p>
            <a:r>
              <a:rPr lang="en-GB" dirty="0"/>
              <a:t>Why?</a:t>
            </a:r>
          </a:p>
          <a:p>
            <a:pPr lvl="1"/>
            <a:r>
              <a:rPr lang="en-GB" dirty="0"/>
              <a:t>Text input/output, not silly proprietary filetypes (try opening a Word document in TextEdit/Notepad)</a:t>
            </a:r>
          </a:p>
          <a:p>
            <a:pPr lvl="1"/>
            <a:r>
              <a:rPr lang="en-GB" dirty="0"/>
              <a:t>Piping: output of a tool can be “piped” as the input into another tool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2283" y="5590981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When </a:t>
            </a:r>
            <a:r>
              <a:rPr lang="en-GB" dirty="0" err="1"/>
              <a:t>bioinformaticians</a:t>
            </a:r>
            <a:r>
              <a:rPr lang="en-GB" dirty="0"/>
              <a:t> put several programs together to produce the desired output, they say they’ve built a “</a:t>
            </a:r>
            <a:r>
              <a:rPr lang="en-GB" b="1" dirty="0"/>
              <a:t>pipeline</a:t>
            </a:r>
            <a:r>
              <a:rPr lang="en-GB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49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Morning session</a:t>
            </a:r>
          </a:p>
          <a:p>
            <a:pPr lvl="1"/>
            <a:r>
              <a:rPr lang="en-GB" dirty="0"/>
              <a:t>9.00—10.00</a:t>
            </a:r>
          </a:p>
          <a:p>
            <a:pPr lvl="2"/>
            <a:r>
              <a:rPr lang="en-GB" dirty="0"/>
              <a:t>Intro to bioinformatics</a:t>
            </a:r>
          </a:p>
          <a:p>
            <a:pPr lvl="2"/>
            <a:r>
              <a:rPr lang="en-GB" dirty="0"/>
              <a:t>Why use Linux?</a:t>
            </a:r>
          </a:p>
          <a:p>
            <a:pPr lvl="2"/>
            <a:r>
              <a:rPr lang="en-GB" dirty="0"/>
              <a:t>Why you shouldn’t fear the command line</a:t>
            </a:r>
          </a:p>
          <a:p>
            <a:pPr lvl="1"/>
            <a:r>
              <a:rPr lang="en-GB" dirty="0"/>
              <a:t>10.20—12.10</a:t>
            </a:r>
          </a:p>
          <a:p>
            <a:pPr lvl="2"/>
            <a:r>
              <a:rPr lang="en-GB" dirty="0"/>
              <a:t>Statistics in transcriptomics</a:t>
            </a:r>
          </a:p>
          <a:p>
            <a:pPr lvl="2"/>
            <a:r>
              <a:rPr lang="en-GB" dirty="0"/>
              <a:t>Q &amp; A</a:t>
            </a:r>
          </a:p>
          <a:p>
            <a:r>
              <a:rPr lang="en-GB" dirty="0"/>
              <a:t>Lunch!</a:t>
            </a:r>
          </a:p>
          <a:p>
            <a:r>
              <a:rPr lang="en-GB" dirty="0"/>
              <a:t>Afternoon session (1330—1700)</a:t>
            </a:r>
          </a:p>
        </p:txBody>
      </p:sp>
    </p:spTree>
    <p:extLst>
      <p:ext uri="{BB962C8B-B14F-4D97-AF65-F5344CB8AC3E}">
        <p14:creationId xmlns:p14="http://schemas.microsoft.com/office/powerpoint/2010/main" val="588433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5983" y="2048185"/>
            <a:ext cx="9440034" cy="2761629"/>
          </a:xfrm>
        </p:spPr>
        <p:txBody>
          <a:bodyPr anchor="ctr">
            <a:normAutofit/>
          </a:bodyPr>
          <a:lstStyle/>
          <a:p>
            <a:r>
              <a:rPr lang="en-GB" dirty="0"/>
              <a:t>Part II:</a:t>
            </a:r>
            <a:br>
              <a:rPr lang="en-GB" dirty="0"/>
            </a:br>
            <a:r>
              <a:rPr lang="en-GB" dirty="0"/>
              <a:t>Command-line-o-philia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744044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ED5B-F9F2-4A89-BCCC-6B95DE18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Command-line vs. GUI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9B633-CC6D-4D04-9573-40DE18BC3F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GUIs used to be launched from the command-line</a:t>
            </a:r>
          </a:p>
          <a:p>
            <a:endParaRPr lang="en-GB" dirty="0"/>
          </a:p>
          <a:p>
            <a:r>
              <a:rPr lang="en-GB" dirty="0"/>
              <a:t>Command-lines are now launched from GUIs</a:t>
            </a:r>
          </a:p>
        </p:txBody>
      </p:sp>
      <p:pic>
        <p:nvPicPr>
          <p:cNvPr id="7" name="Picture 2" descr="https://upload.wikimedia.org/wikipedia/en/1/15/Windows_3.0_workspace.png">
            <a:extLst>
              <a:ext uri="{FF2B5EF4-FFF2-40B4-BE49-F238E27FC236}">
                <a16:creationId xmlns:a16="http://schemas.microsoft.com/office/drawing/2014/main" id="{CC6B85CF-05BA-4C4E-AB4B-6360151C5D2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1216326"/>
            <a:ext cx="5900464" cy="442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728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command line">
            <a:extLst>
              <a:ext uri="{FF2B5EF4-FFF2-40B4-BE49-F238E27FC236}">
                <a16:creationId xmlns:a16="http://schemas.microsoft.com/office/drawing/2014/main" id="{F31B202F-AB35-4F5A-A475-6034CB2A3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72" y="3478781"/>
            <a:ext cx="4893880" cy="326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os x command line">
            <a:extLst>
              <a:ext uri="{FF2B5EF4-FFF2-40B4-BE49-F238E27FC236}">
                <a16:creationId xmlns:a16="http://schemas.microsoft.com/office/drawing/2014/main" id="{3F452125-800D-4B30-BE4A-A9BEF573A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116632"/>
            <a:ext cx="4464496" cy="323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ubuntu command line">
            <a:extLst>
              <a:ext uri="{FF2B5EF4-FFF2-40B4-BE49-F238E27FC236}">
                <a16:creationId xmlns:a16="http://schemas.microsoft.com/office/drawing/2014/main" id="{B03EA1EB-5608-4673-8DF4-1C9453CC8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446" y="980728"/>
            <a:ext cx="5843256" cy="241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powershell">
            <a:extLst>
              <a:ext uri="{FF2B5EF4-FFF2-40B4-BE49-F238E27FC236}">
                <a16:creationId xmlns:a16="http://schemas.microsoft.com/office/drawing/2014/main" id="{D4687D6A-0C4C-445C-BDB8-CF70B7F160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" t="654" r="852"/>
          <a:stretch/>
        </p:blipFill>
        <p:spPr bwMode="auto">
          <a:xfrm>
            <a:off x="335360" y="3515220"/>
            <a:ext cx="5729287" cy="308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353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7ED2-A5C8-49C8-86F8-092689145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Command-lines are different!</a:t>
            </a:r>
          </a:p>
        </p:txBody>
      </p:sp>
      <p:pic>
        <p:nvPicPr>
          <p:cNvPr id="2050" name="Picture 2" descr="Image result for osx bsd split">
            <a:extLst>
              <a:ext uri="{FF2B5EF4-FFF2-40B4-BE49-F238E27FC236}">
                <a16:creationId xmlns:a16="http://schemas.microsoft.com/office/drawing/2014/main" id="{90BBCA23-360F-445F-8A1C-A05C982F4E8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384" y="1628800"/>
            <a:ext cx="6668023" cy="505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AA2FDD-3546-4F90-8D17-62DF3DC36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15730" y="1771510"/>
            <a:ext cx="3673624" cy="4351338"/>
          </a:xfrm>
        </p:spPr>
        <p:txBody>
          <a:bodyPr/>
          <a:lstStyle/>
          <a:p>
            <a:r>
              <a:rPr lang="en-GB" dirty="0"/>
              <a:t>OS X and Linux have similar command lines</a:t>
            </a:r>
          </a:p>
          <a:p>
            <a:endParaRPr lang="en-GB" dirty="0"/>
          </a:p>
          <a:p>
            <a:r>
              <a:rPr lang="en-GB" dirty="0"/>
              <a:t>Windows command lines are very different</a:t>
            </a:r>
          </a:p>
          <a:p>
            <a:pPr lvl="1"/>
            <a:r>
              <a:rPr lang="en-GB" b="1" dirty="0" err="1"/>
              <a:t>cmd</a:t>
            </a:r>
            <a:r>
              <a:rPr lang="en-GB" dirty="0"/>
              <a:t>: more UNIX-like</a:t>
            </a:r>
          </a:p>
          <a:p>
            <a:pPr lvl="1"/>
            <a:r>
              <a:rPr lang="en-GB" b="1" dirty="0"/>
              <a:t>PowerShell</a:t>
            </a:r>
            <a:r>
              <a:rPr lang="en-GB" dirty="0"/>
              <a:t>: manipulates objects instead of text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E4BD947-83FE-4752-BA79-BD3C40CE3783}"/>
              </a:ext>
            </a:extLst>
          </p:cNvPr>
          <p:cNvSpPr/>
          <p:nvPr/>
        </p:nvSpPr>
        <p:spPr>
          <a:xfrm rot="7974747">
            <a:off x="6978465" y="3404003"/>
            <a:ext cx="48188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6270625-3B91-4796-9BC5-D9E8DEBDBB12}"/>
              </a:ext>
            </a:extLst>
          </p:cNvPr>
          <p:cNvSpPr/>
          <p:nvPr/>
        </p:nvSpPr>
        <p:spPr>
          <a:xfrm rot="7974747">
            <a:off x="6978465" y="4066197"/>
            <a:ext cx="48188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032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A46DA4-39A3-4DAF-B765-796B52D5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Mini-demo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F1F579-75A3-4FCD-B7B4-248D5E1D6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Commands covered: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6BBF15F-E5B0-4173-BC65-E0E9F8AB5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570375"/>
              </p:ext>
            </p:extLst>
          </p:nvPr>
        </p:nvGraphicFramePr>
        <p:xfrm>
          <a:off x="2351584" y="2780928"/>
          <a:ext cx="7488832" cy="3186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769936149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3043435145"/>
                    </a:ext>
                  </a:extLst>
                </a:gridCol>
              </a:tblGrid>
              <a:tr h="531058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Command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850556"/>
                  </a:ext>
                </a:extLst>
              </a:tr>
              <a:tr h="531058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List files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192528"/>
                  </a:ext>
                </a:extLst>
              </a:tr>
              <a:tr h="531058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Change directory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560023"/>
                  </a:ext>
                </a:extLst>
              </a:tr>
              <a:tr h="531058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Concatenate files, print to standard 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340264"/>
                  </a:ext>
                </a:extLst>
              </a:tr>
              <a:tr h="531058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less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View contents of a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4071006"/>
                  </a:ext>
                </a:extLst>
              </a:tr>
              <a:tr h="531058">
                <a:tc>
                  <a:txBody>
                    <a:bodyPr/>
                    <a:lstStyle/>
                    <a:p>
                      <a:pPr algn="l"/>
                      <a:r>
                        <a:rPr lang="en-GB" dirty="0" err="1"/>
                        <a:t>nano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Edit contents of a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958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523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5983" y="1484784"/>
            <a:ext cx="9440034" cy="4045110"/>
          </a:xfrm>
        </p:spPr>
        <p:txBody>
          <a:bodyPr anchor="ctr">
            <a:normAutofit/>
          </a:bodyPr>
          <a:lstStyle/>
          <a:p>
            <a:r>
              <a:rPr lang="en-GB" dirty="0"/>
              <a:t>Intermission I:</a:t>
            </a:r>
            <a:br>
              <a:rPr lang="en-GB" dirty="0"/>
            </a:br>
            <a:r>
              <a:rPr lang="en-GB" dirty="0"/>
              <a:t>Questions?</a:t>
            </a:r>
            <a:br>
              <a:rPr lang="en-GB" dirty="0"/>
            </a:br>
            <a:br>
              <a:rPr lang="en-GB" dirty="0"/>
            </a:br>
            <a:r>
              <a:rPr lang="en-GB" sz="3200" dirty="0"/>
              <a:t>CGP Grey - How Machines Learn</a:t>
            </a:r>
            <a:br>
              <a:rPr lang="en-GB" dirty="0"/>
            </a:br>
            <a:r>
              <a:rPr lang="en-GB" sz="3200" dirty="0">
                <a:hlinkClick r:id="rId2"/>
              </a:rPr>
              <a:t>https://www.youtube.com/watch?v=R9OHn5ZF4Uo</a:t>
            </a:r>
            <a:r>
              <a:rPr lang="en-GB" sz="3200" dirty="0"/>
              <a:t> 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704914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5983" y="2048185"/>
            <a:ext cx="9440034" cy="2761629"/>
          </a:xfrm>
        </p:spPr>
        <p:txBody>
          <a:bodyPr anchor="ctr">
            <a:normAutofit/>
          </a:bodyPr>
          <a:lstStyle/>
          <a:p>
            <a:r>
              <a:rPr lang="en-GB" dirty="0"/>
              <a:t>Part III:</a:t>
            </a:r>
            <a:br>
              <a:rPr lang="en-GB" dirty="0"/>
            </a:br>
            <a:r>
              <a:rPr lang="en-GB" dirty="0"/>
              <a:t>Statistics in transcriptomics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202993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A439-3E9D-4D6F-B1BA-CF693C94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Statistics: why learn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B7BF9-47B7-4BB1-8C7C-BB645F73C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Allows one to </a:t>
            </a:r>
            <a:r>
              <a:rPr lang="en-GB" b="1" dirty="0"/>
              <a:t>quantify</a:t>
            </a:r>
            <a:r>
              <a:rPr lang="en-GB" dirty="0"/>
              <a:t> whether data is interesting!</a:t>
            </a:r>
          </a:p>
        </p:txBody>
      </p:sp>
      <p:pic>
        <p:nvPicPr>
          <p:cNvPr id="3074" name="Picture 2" descr="https://pbs.twimg.com/media/DURFQfUWAAIJHOB.jpg">
            <a:extLst>
              <a:ext uri="{FF2B5EF4-FFF2-40B4-BE49-F238E27FC236}">
                <a16:creationId xmlns:a16="http://schemas.microsoft.com/office/drawing/2014/main" id="{271AA94C-BAAA-4028-B6F6-60BDE6579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539" y="2348880"/>
            <a:ext cx="7672921" cy="423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542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FC5D-4349-4638-80F2-86397050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 your data!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A4B69E-0B95-4937-9896-F98DAF2EC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6" y="1772816"/>
            <a:ext cx="11823688" cy="38884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309FB8-1BAD-4D78-A672-8CED385A7E3E}"/>
              </a:ext>
            </a:extLst>
          </p:cNvPr>
          <p:cNvSpPr txBox="1"/>
          <p:nvPr/>
        </p:nvSpPr>
        <p:spPr>
          <a:xfrm>
            <a:off x="2562283" y="585810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Is this </a:t>
            </a:r>
            <a:r>
              <a:rPr lang="en-GB" sz="2800" b="1" dirty="0"/>
              <a:t>parametric</a:t>
            </a:r>
            <a:r>
              <a:rPr lang="en-GB" sz="2800" dirty="0"/>
              <a:t>, or </a:t>
            </a:r>
            <a:r>
              <a:rPr lang="en-GB" sz="2800" b="1" dirty="0"/>
              <a:t>non-parametric</a:t>
            </a: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6324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BA4C4-08A0-43DD-BDD7-72769FE50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normal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BF742-BE1D-491F-B313-AAA1B18DD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Allows the use of parametric tests:</a:t>
            </a:r>
          </a:p>
          <a:p>
            <a:pPr lvl="1"/>
            <a:r>
              <a:rPr lang="en-GB" dirty="0"/>
              <a:t>Student’s </a:t>
            </a:r>
            <a:r>
              <a:rPr lang="en-GB" i="1" dirty="0"/>
              <a:t>t</a:t>
            </a:r>
            <a:r>
              <a:rPr lang="en-GB" dirty="0"/>
              <a:t>-test</a:t>
            </a:r>
          </a:p>
          <a:p>
            <a:pPr lvl="1"/>
            <a:r>
              <a:rPr lang="en-GB" dirty="0"/>
              <a:t>ANOVAs</a:t>
            </a:r>
          </a:p>
          <a:p>
            <a:pPr lvl="1"/>
            <a:r>
              <a:rPr lang="en-GB" dirty="0"/>
              <a:t>Pearson correlation (</a:t>
            </a:r>
            <a:r>
              <a:rPr lang="en-GB" i="1" dirty="0"/>
              <a:t>r</a:t>
            </a:r>
            <a:r>
              <a:rPr lang="en-GB" baseline="30000" dirty="0"/>
              <a:t>2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z-scores</a:t>
            </a:r>
          </a:p>
          <a:p>
            <a:r>
              <a:rPr lang="en-GB" dirty="0"/>
              <a:t>While not compulsory,</a:t>
            </a:r>
          </a:p>
          <a:p>
            <a:pPr lvl="1"/>
            <a:r>
              <a:rPr lang="en-GB" dirty="0"/>
              <a:t>PCAs are more meaningful</a:t>
            </a:r>
          </a:p>
          <a:p>
            <a:pPr lvl="1"/>
            <a:r>
              <a:rPr lang="en-GB" dirty="0"/>
              <a:t>Prettier graphs</a:t>
            </a:r>
          </a:p>
          <a:p>
            <a:r>
              <a:rPr lang="en-GB" dirty="0"/>
              <a:t>Much much easier to imagine normally-distributed data!</a:t>
            </a:r>
          </a:p>
        </p:txBody>
      </p:sp>
    </p:spTree>
    <p:extLst>
      <p:ext uri="{BB962C8B-B14F-4D97-AF65-F5344CB8AC3E}">
        <p14:creationId xmlns:p14="http://schemas.microsoft.com/office/powerpoint/2010/main" val="592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Afternoon session (make sure you have a functioning terminal!)</a:t>
            </a:r>
          </a:p>
          <a:p>
            <a:pPr lvl="1"/>
            <a:r>
              <a:rPr lang="en-GB" dirty="0"/>
              <a:t>Process raw sequencing reads: 1 hour</a:t>
            </a:r>
          </a:p>
          <a:p>
            <a:pPr lvl="1"/>
            <a:r>
              <a:rPr lang="en-GB" dirty="0"/>
              <a:t>Read mapping and quantification with </a:t>
            </a:r>
            <a:r>
              <a:rPr lang="en-GB" dirty="0" err="1"/>
              <a:t>kallisto</a:t>
            </a:r>
            <a:r>
              <a:rPr lang="en-GB" dirty="0"/>
              <a:t>: 30 mins</a:t>
            </a:r>
          </a:p>
          <a:p>
            <a:pPr lvl="1"/>
            <a:r>
              <a:rPr lang="en-GB" dirty="0"/>
              <a:t>Intermission II: 10 mins</a:t>
            </a:r>
          </a:p>
          <a:p>
            <a:pPr lvl="1"/>
            <a:r>
              <a:rPr lang="en-GB" dirty="0"/>
              <a:t>Normalisation with sleuth: 30 mins</a:t>
            </a:r>
          </a:p>
          <a:p>
            <a:pPr lvl="1"/>
            <a:r>
              <a:rPr lang="en-GB" dirty="0"/>
              <a:t>Functional enrichment with </a:t>
            </a:r>
            <a:r>
              <a:rPr lang="en-GB" dirty="0" err="1"/>
              <a:t>topGO</a:t>
            </a:r>
            <a:r>
              <a:rPr lang="en-GB" dirty="0"/>
              <a:t>: 50 mins</a:t>
            </a:r>
          </a:p>
        </p:txBody>
      </p:sp>
    </p:spTree>
    <p:extLst>
      <p:ext uri="{BB962C8B-B14F-4D97-AF65-F5344CB8AC3E}">
        <p14:creationId xmlns:p14="http://schemas.microsoft.com/office/powerpoint/2010/main" val="2169927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A69C-C121-4B4F-8175-9E8E98A5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I need to transform my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418B2-3473-42F8-986B-F98B7FB25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Especially for expression data, raw values tend to not be normal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ECE53B-418A-46EA-96E8-267722CFE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3767"/>
            <a:ext cx="5003460" cy="313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37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A69C-C121-4B4F-8175-9E8E98A5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I need to transform my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418B2-3473-42F8-986B-F98B7FB25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GB" dirty="0"/>
              <a:t>After log-transformation: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implies original data was log-normal!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ECE53B-418A-46EA-96E8-267722CFE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3767"/>
            <a:ext cx="5003460" cy="31350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1111C7-8D53-434E-AB50-B33320A8E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342" y="2433767"/>
            <a:ext cx="5003460" cy="313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87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B291-A777-4AE2-BA6F-F759A4C8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“Differential”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85540-47FD-42AB-900E-8DBB612B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a gene is said to be “</a:t>
            </a:r>
            <a:r>
              <a:rPr lang="en-GB" b="1" dirty="0"/>
              <a:t>differentially</a:t>
            </a:r>
            <a:r>
              <a:rPr lang="en-GB" dirty="0"/>
              <a:t> expressed under </a:t>
            </a:r>
            <a:r>
              <a:rPr lang="en-GB" b="1" dirty="0"/>
              <a:t>heat stress </a:t>
            </a:r>
            <a:r>
              <a:rPr lang="en-GB" dirty="0"/>
              <a:t>relative to </a:t>
            </a:r>
            <a:r>
              <a:rPr lang="en-GB" b="1" dirty="0"/>
              <a:t>control</a:t>
            </a:r>
            <a:r>
              <a:rPr lang="en-GB" dirty="0"/>
              <a:t>”, what does it mean? What about </a:t>
            </a:r>
            <a:r>
              <a:rPr lang="en-GB" b="1" dirty="0"/>
              <a:t>numerically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Also think about the corollary: how do you know the gene is </a:t>
            </a:r>
            <a:r>
              <a:rPr lang="en-GB" b="1" u="sng" dirty="0"/>
              <a:t>NOT</a:t>
            </a:r>
            <a:r>
              <a:rPr lang="en-GB" dirty="0"/>
              <a:t> differentially expressed?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4437DE-FD36-4824-B96C-5B61FB3FDD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12266" y="3652628"/>
            <a:ext cx="6367468" cy="284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86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B291-A777-4AE2-BA6F-F759A4C8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“significant”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85540-47FD-42AB-900E-8DBB612B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“p &lt; 0.05”: what do the </a:t>
            </a:r>
            <a:r>
              <a:rPr lang="en-GB" i="1" dirty="0"/>
              <a:t>p</a:t>
            </a:r>
            <a:r>
              <a:rPr lang="en-GB" dirty="0"/>
              <a:t> values </a:t>
            </a:r>
            <a:r>
              <a:rPr lang="en-GB" b="1" dirty="0"/>
              <a:t>mean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Can you think of situations where heat stress values are very different from control, yet not considered statistically significant?</a:t>
            </a:r>
          </a:p>
        </p:txBody>
      </p:sp>
      <p:pic>
        <p:nvPicPr>
          <p:cNvPr id="1026" name="Picture 2" descr="Boyfriend">
            <a:extLst>
              <a:ext uri="{FF2B5EF4-FFF2-40B4-BE49-F238E27FC236}">
                <a16:creationId xmlns:a16="http://schemas.microsoft.com/office/drawing/2014/main" id="{55A12410-D9F2-40A0-9B35-D40159CE5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426" y="3531074"/>
            <a:ext cx="9243148" cy="274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066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34677-FC23-4C17-BE33-D1B174D2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68-95-99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83F8C-62ED-466B-A4FE-C7BC13F32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1776" cy="4351338"/>
          </a:xfrm>
        </p:spPr>
        <p:txBody>
          <a:bodyPr/>
          <a:lstStyle/>
          <a:p>
            <a:r>
              <a:rPr lang="en-GB" i="1" dirty="0"/>
              <a:t>p</a:t>
            </a:r>
            <a:r>
              <a:rPr lang="en-GB" dirty="0"/>
              <a:t> &lt; 0.05 implies data point is 2 SD outside of the mean</a:t>
            </a:r>
          </a:p>
          <a:p>
            <a:endParaRPr lang="en-GB" dirty="0"/>
          </a:p>
          <a:p>
            <a:r>
              <a:rPr lang="en-GB" dirty="0"/>
              <a:t>e.g. IQ scores: 100 ± 15 (</a:t>
            </a:r>
            <a:r>
              <a:rPr lang="en-GB" dirty="0" err="1"/>
              <a:t>s.d.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(at what IQ is one significantly smarter than the general pop?)</a:t>
            </a:r>
          </a:p>
        </p:txBody>
      </p:sp>
      <p:pic>
        <p:nvPicPr>
          <p:cNvPr id="2050" name="Picture 2" descr="https://upload.wikimedia.org/wikipedia/commons/thumb/2/22/Empirical_rule_histogram.svg/553px-Empirical_rule_histogram.svg.png">
            <a:extLst>
              <a:ext uri="{FF2B5EF4-FFF2-40B4-BE49-F238E27FC236}">
                <a16:creationId xmlns:a16="http://schemas.microsoft.com/office/drawing/2014/main" id="{0B5F7374-4396-4420-92D5-1817666A8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1391444"/>
            <a:ext cx="5267325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1500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EFDD1-7877-46AE-841C-C5A15542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Student’s </a:t>
            </a:r>
            <a:r>
              <a:rPr lang="en-GB" i="1" dirty="0"/>
              <a:t>t</a:t>
            </a:r>
            <a:r>
              <a:rPr lang="en-GB" dirty="0"/>
              <a:t>-test (two-sample, two-tailed)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D1828-802E-4F78-85ED-712AD0459E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Tests whether observations have a </a:t>
            </a:r>
            <a:r>
              <a:rPr lang="en-GB" b="1" dirty="0"/>
              <a:t>significantly different </a:t>
            </a:r>
            <a:r>
              <a:rPr lang="en-GB" dirty="0"/>
              <a:t>mean from an expected baseline</a:t>
            </a:r>
          </a:p>
          <a:p>
            <a:pPr lvl="1"/>
            <a:r>
              <a:rPr lang="en-GB" dirty="0"/>
              <a:t>e.g. IQ of sampled </a:t>
            </a:r>
            <a:r>
              <a:rPr lang="en-GB" dirty="0" err="1"/>
              <a:t>KAUSTians</a:t>
            </a:r>
            <a:r>
              <a:rPr lang="en-GB" dirty="0"/>
              <a:t> (</a:t>
            </a:r>
            <a:r>
              <a:rPr lang="en-GB" i="1" dirty="0"/>
              <a:t>n </a:t>
            </a:r>
            <a:r>
              <a:rPr lang="en-GB" dirty="0"/>
              <a:t>= 10) are 120 ± 10 (</a:t>
            </a:r>
            <a:r>
              <a:rPr lang="en-GB" dirty="0" err="1"/>
              <a:t>s.d.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Is our IQ significantly different to that of a random sample (</a:t>
            </a:r>
            <a:r>
              <a:rPr lang="en-GB" i="1" dirty="0"/>
              <a:t>n</a:t>
            </a:r>
            <a:r>
              <a:rPr lang="en-GB" dirty="0"/>
              <a:t> = 10) from the population?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6BF017-2172-42C1-B4F8-4251E54515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1680277"/>
            <a:ext cx="5448937" cy="492363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170B58-4EBD-4930-8C08-CE91496A2508}"/>
              </a:ext>
            </a:extLst>
          </p:cNvPr>
          <p:cNvCxnSpPr>
            <a:cxnSpLocks/>
          </p:cNvCxnSpPr>
          <p:nvPr/>
        </p:nvCxnSpPr>
        <p:spPr>
          <a:xfrm flipH="1">
            <a:off x="8472264" y="2708920"/>
            <a:ext cx="1044561" cy="17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886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D1828-802E-4F78-85ED-712AD0459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Very commonly done in scientific papers!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EFDD1-7877-46AE-841C-C5A15542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Student’s </a:t>
            </a:r>
            <a:r>
              <a:rPr lang="en-GB" i="1" dirty="0"/>
              <a:t>t</a:t>
            </a:r>
            <a:r>
              <a:rPr lang="en-GB" dirty="0"/>
              <a:t>-test</a:t>
            </a:r>
          </a:p>
        </p:txBody>
      </p:sp>
      <p:pic>
        <p:nvPicPr>
          <p:cNvPr id="1028" name="Picture 4" descr="Image result for significantly different">
            <a:extLst>
              <a:ext uri="{FF2B5EF4-FFF2-40B4-BE49-F238E27FC236}">
                <a16:creationId xmlns:a16="http://schemas.microsoft.com/office/drawing/2014/main" id="{5E89A7D1-8006-44ED-AC77-F32B4FDC3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348880"/>
            <a:ext cx="78486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792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4001-A367-48D8-BECA-996577BDC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Student’s </a:t>
            </a:r>
            <a:r>
              <a:rPr lang="en-GB" i="1" dirty="0"/>
              <a:t>t</a:t>
            </a:r>
            <a:r>
              <a:rPr lang="en-GB" dirty="0"/>
              <a:t>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36487-6598-43A1-BCB2-54806F234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Alternative tests with the same idea</a:t>
            </a:r>
          </a:p>
          <a:p>
            <a:pPr lvl="1"/>
            <a:r>
              <a:rPr lang="en-GB" dirty="0"/>
              <a:t>Testing something, but with preconceived idea of which direction the effect should be in? One-tailed </a:t>
            </a:r>
            <a:r>
              <a:rPr lang="en-GB" i="1" dirty="0"/>
              <a:t>t</a:t>
            </a:r>
            <a:r>
              <a:rPr lang="en-GB" dirty="0"/>
              <a:t>-test</a:t>
            </a:r>
          </a:p>
          <a:p>
            <a:pPr lvl="1"/>
            <a:r>
              <a:rPr lang="en-GB" dirty="0"/>
              <a:t>Testing something, but against a fixed value instead of another distribution? One-sample </a:t>
            </a:r>
            <a:r>
              <a:rPr lang="en-GB" i="1" dirty="0"/>
              <a:t>t</a:t>
            </a:r>
            <a:r>
              <a:rPr lang="en-GB" dirty="0"/>
              <a:t>-test</a:t>
            </a:r>
          </a:p>
          <a:p>
            <a:pPr lvl="1"/>
            <a:r>
              <a:rPr lang="en-GB" dirty="0"/>
              <a:t>More than two groups? ANOVA</a:t>
            </a:r>
          </a:p>
          <a:p>
            <a:pPr lvl="1"/>
            <a:r>
              <a:rPr lang="en-GB" dirty="0"/>
              <a:t>Non-parametric data? Mann-Whitney U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52851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E19A-73BF-45C3-940E-BF62EB0D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Fisher’s exact test</a:t>
            </a:r>
          </a:p>
        </p:txBody>
      </p:sp>
      <p:pic>
        <p:nvPicPr>
          <p:cNvPr id="4098" name="Picture 2" descr="Image result for m&amp;m mint">
            <a:extLst>
              <a:ext uri="{FF2B5EF4-FFF2-40B4-BE49-F238E27FC236}">
                <a16:creationId xmlns:a16="http://schemas.microsoft.com/office/drawing/2014/main" id="{1E461445-2713-4CFB-B623-436B88C4E0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628" y="1484784"/>
            <a:ext cx="6696744" cy="443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E287A5-842F-4341-BCCD-C9F0E314B815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843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Is this observation </a:t>
            </a:r>
            <a:r>
              <a:rPr lang="en-GB" b="1" dirty="0"/>
              <a:t>statistically significant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341760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7CF0-EFD7-4F4D-814C-E770687E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Fisher’s exact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E8AAB-1B39-4E12-80A4-C16A785A2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... depends on which bag of M&amp;Ms you used!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		    </a:t>
            </a:r>
            <a:r>
              <a:rPr lang="en-GB" i="1" dirty="0"/>
              <a:t>p</a:t>
            </a:r>
            <a:r>
              <a:rPr lang="en-GB" dirty="0"/>
              <a:t> &lt; 0.05					</a:t>
            </a:r>
            <a:r>
              <a:rPr lang="en-GB" i="1" dirty="0"/>
              <a:t>p</a:t>
            </a:r>
            <a:r>
              <a:rPr lang="en-GB" dirty="0"/>
              <a:t> &gt; 0.05</a:t>
            </a:r>
          </a:p>
        </p:txBody>
      </p:sp>
      <p:pic>
        <p:nvPicPr>
          <p:cNvPr id="4" name="Picture 2" descr="Image result for m&amp;m mint">
            <a:extLst>
              <a:ext uri="{FF2B5EF4-FFF2-40B4-BE49-F238E27FC236}">
                <a16:creationId xmlns:a16="http://schemas.microsoft.com/office/drawing/2014/main" id="{6A5D2FD2-5265-42B2-807D-8C94492F3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060" y="360315"/>
            <a:ext cx="3222567" cy="213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images-na.ssl-images-amazon.com/images/I/715IF1w283L._SX355_.jpg">
            <a:extLst>
              <a:ext uri="{FF2B5EF4-FFF2-40B4-BE49-F238E27FC236}">
                <a16:creationId xmlns:a16="http://schemas.microsoft.com/office/drawing/2014/main" id="{5C1F8433-FDC2-4332-9CC5-A0CD6C6B9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3068960"/>
            <a:ext cx="338137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7oz m&amp;m">
            <a:extLst>
              <a:ext uri="{FF2B5EF4-FFF2-40B4-BE49-F238E27FC236}">
                <a16:creationId xmlns:a16="http://schemas.microsoft.com/office/drawing/2014/main" id="{5F40A2D8-2084-48D2-BCA1-C11BA80AAD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52" b="24801"/>
          <a:stretch/>
        </p:blipFill>
        <p:spPr bwMode="auto">
          <a:xfrm>
            <a:off x="2135560" y="2996952"/>
            <a:ext cx="3312368" cy="167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750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5983" y="2048185"/>
            <a:ext cx="9440034" cy="2761629"/>
          </a:xfrm>
        </p:spPr>
        <p:txBody>
          <a:bodyPr anchor="ctr">
            <a:normAutofit/>
          </a:bodyPr>
          <a:lstStyle/>
          <a:p>
            <a:r>
              <a:rPr lang="en-GB" dirty="0"/>
              <a:t>Part 0:</a:t>
            </a:r>
            <a:br>
              <a:rPr lang="en-GB" dirty="0"/>
            </a:br>
            <a:r>
              <a:rPr lang="en-GB" dirty="0"/>
              <a:t>... bioinformatics?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6324521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7CF0-EFD7-4F4D-814C-E770687E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Fisher’s exact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E8AAB-1B39-4E12-80A4-C16A785A2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the heck of it, let’s calculate some </a:t>
            </a:r>
            <a:r>
              <a:rPr lang="en-GB" i="1" dirty="0"/>
              <a:t>p</a:t>
            </a:r>
            <a:r>
              <a:rPr lang="en-GB" dirty="0"/>
              <a:t> values:</a:t>
            </a:r>
          </a:p>
          <a:p>
            <a:pPr lvl="1"/>
            <a:r>
              <a:rPr lang="en-GB" dirty="0"/>
              <a:t>M&amp;M website says that pack has ~50 candies</a:t>
            </a:r>
          </a:p>
          <a:p>
            <a:pPr lvl="1"/>
            <a:r>
              <a:rPr lang="en-GB" dirty="0"/>
              <a:t>There are 5 colours, R G Y B O</a:t>
            </a:r>
          </a:p>
          <a:p>
            <a:pPr lvl="1"/>
            <a:r>
              <a:rPr lang="en-GB" dirty="0"/>
              <a:t>We expect 10 green per packet</a:t>
            </a:r>
          </a:p>
          <a:p>
            <a:pPr lvl="1"/>
            <a:r>
              <a:rPr lang="en-GB" dirty="0"/>
              <a:t>Cookie has 10 green M&amp;Ms</a:t>
            </a:r>
          </a:p>
          <a:p>
            <a:r>
              <a:rPr lang="en-GB" dirty="0"/>
              <a:t>Set up Fisher’s exact table</a:t>
            </a:r>
          </a:p>
          <a:p>
            <a:pPr lvl="1"/>
            <a:endParaRPr lang="en-GB" dirty="0"/>
          </a:p>
        </p:txBody>
      </p:sp>
      <p:pic>
        <p:nvPicPr>
          <p:cNvPr id="4" name="Picture 2" descr="Image result for m&amp;m mint">
            <a:extLst>
              <a:ext uri="{FF2B5EF4-FFF2-40B4-BE49-F238E27FC236}">
                <a16:creationId xmlns:a16="http://schemas.microsoft.com/office/drawing/2014/main" id="{6A5D2FD2-5265-42B2-807D-8C94492F3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060" y="360315"/>
            <a:ext cx="3222567" cy="213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7oz m&amp;m">
            <a:extLst>
              <a:ext uri="{FF2B5EF4-FFF2-40B4-BE49-F238E27FC236}">
                <a16:creationId xmlns:a16="http://schemas.microsoft.com/office/drawing/2014/main" id="{08D4E48B-DDD2-49A3-9A69-A9D32941EA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52" b="24801"/>
          <a:stretch/>
        </p:blipFill>
        <p:spPr bwMode="auto">
          <a:xfrm>
            <a:off x="8481159" y="2595611"/>
            <a:ext cx="3312368" cy="167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E2A251-E486-4BC4-AAE0-829433818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55592"/>
              </p:ext>
            </p:extLst>
          </p:nvPr>
        </p:nvGraphicFramePr>
        <p:xfrm>
          <a:off x="2423592" y="4509120"/>
          <a:ext cx="5400600" cy="1751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59">
                  <a:extLst>
                    <a:ext uri="{9D8B030D-6E8A-4147-A177-3AD203B41FA5}">
                      <a16:colId xmlns:a16="http://schemas.microsoft.com/office/drawing/2014/main" val="427691757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993806571"/>
                    </a:ext>
                  </a:extLst>
                </a:gridCol>
                <a:gridCol w="2016225">
                  <a:extLst>
                    <a:ext uri="{9D8B030D-6E8A-4147-A177-3AD203B41FA5}">
                      <a16:colId xmlns:a16="http://schemas.microsoft.com/office/drawing/2014/main" val="2150549058"/>
                    </a:ext>
                  </a:extLst>
                </a:gridCol>
              </a:tblGrid>
              <a:tr h="555947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Green M&amp;M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Non-green M&amp;M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130278"/>
                  </a:ext>
                </a:extLst>
              </a:tr>
              <a:tr h="55594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Cookie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41074"/>
                  </a:ext>
                </a:extLst>
              </a:tr>
              <a:tr h="55594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Not-on-cookie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926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98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F517-B39D-4C9B-B9F3-EACA126C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Fisher’s exact test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195CB5-1989-4667-8B36-2358FA8BB768}"/>
              </a:ext>
            </a:extLst>
          </p:cNvPr>
          <p:cNvCxnSpPr>
            <a:cxnSpLocks/>
          </p:cNvCxnSpPr>
          <p:nvPr/>
        </p:nvCxnSpPr>
        <p:spPr>
          <a:xfrm flipH="1">
            <a:off x="8832304" y="4869160"/>
            <a:ext cx="504056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8BB37C8-EDD4-4372-9C2E-900215AB40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0178"/>
            <a:ext cx="5181600" cy="4182231"/>
          </a:xfrm>
          <a:prstGeom prst="rect">
            <a:avLst/>
          </a:prstGeo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9A32B587-DD69-4026-AA67-3DF07EAAC7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20297"/>
            <a:ext cx="5181600" cy="416199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6DC4CE-EC22-4F84-8D04-D5026070ADC5}"/>
              </a:ext>
            </a:extLst>
          </p:cNvPr>
          <p:cNvCxnSpPr>
            <a:cxnSpLocks/>
          </p:cNvCxnSpPr>
          <p:nvPr/>
        </p:nvCxnSpPr>
        <p:spPr>
          <a:xfrm flipH="1">
            <a:off x="8688288" y="5122765"/>
            <a:ext cx="1044561" cy="17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4518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E6D512-276B-4D26-8D28-69AD9EC4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Fisher’s exact test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C6FE5-208B-4CC3-974E-ED008FB97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we want precise </a:t>
            </a:r>
            <a:r>
              <a:rPr lang="en-GB" i="1" dirty="0"/>
              <a:t>p</a:t>
            </a:r>
            <a:r>
              <a:rPr lang="en-GB" dirty="0"/>
              <a:t> values, we can use R: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834D5C-DDB5-4B11-9AFF-B3E972691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053" y="2316191"/>
            <a:ext cx="5607893" cy="424664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DAB644-A5C2-4D67-887D-0287FC6AE98F}"/>
              </a:ext>
            </a:extLst>
          </p:cNvPr>
          <p:cNvCxnSpPr>
            <a:cxnSpLocks/>
          </p:cNvCxnSpPr>
          <p:nvPr/>
        </p:nvCxnSpPr>
        <p:spPr>
          <a:xfrm flipH="1">
            <a:off x="5195455" y="4509120"/>
            <a:ext cx="1044561" cy="17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8152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2848-56AD-4AD2-B838-355A0FE6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Fisher’s exact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A0241-C77D-4DA2-8243-4FF7442EB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Let’s look at a more biological example</a:t>
            </a:r>
          </a:p>
          <a:p>
            <a:pPr lvl="1"/>
            <a:r>
              <a:rPr lang="en-GB" dirty="0"/>
              <a:t>Perform a heat stress experiment</a:t>
            </a:r>
          </a:p>
          <a:p>
            <a:pPr lvl="1"/>
            <a:r>
              <a:rPr lang="en-GB" dirty="0"/>
              <a:t>Obtain genes that were upregulated under stress</a:t>
            </a:r>
          </a:p>
          <a:p>
            <a:pPr lvl="1"/>
            <a:r>
              <a:rPr lang="en-GB" dirty="0"/>
              <a:t>Check GO terms associated with these genes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i="1" dirty="0"/>
              <a:t>p</a:t>
            </a:r>
            <a:r>
              <a:rPr lang="en-GB" dirty="0"/>
              <a:t> = 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5A164E-79BB-4F8E-9CAD-0E6902BA2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480653"/>
              </p:ext>
            </p:extLst>
          </p:nvPr>
        </p:nvGraphicFramePr>
        <p:xfrm>
          <a:off x="2945649" y="3573016"/>
          <a:ext cx="6300701" cy="1751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4276917571"/>
                    </a:ext>
                  </a:extLst>
                </a:gridCol>
                <a:gridCol w="2076230">
                  <a:extLst>
                    <a:ext uri="{9D8B030D-6E8A-4147-A177-3AD203B41FA5}">
                      <a16:colId xmlns:a16="http://schemas.microsoft.com/office/drawing/2014/main" val="2993806571"/>
                    </a:ext>
                  </a:extLst>
                </a:gridCol>
                <a:gridCol w="2352263">
                  <a:extLst>
                    <a:ext uri="{9D8B030D-6E8A-4147-A177-3AD203B41FA5}">
                      <a16:colId xmlns:a16="http://schemas.microsoft.com/office/drawing/2014/main" val="2150549058"/>
                    </a:ext>
                  </a:extLst>
                </a:gridCol>
              </a:tblGrid>
              <a:tr h="555947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Genes with GO:0016209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Genes without GO:0016209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130278"/>
                  </a:ext>
                </a:extLst>
              </a:tr>
              <a:tr h="55594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Upregulated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41074"/>
                  </a:ext>
                </a:extLst>
              </a:tr>
              <a:tr h="55594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Not upregulated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926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3932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A67D2-943E-4E40-A031-3824D6ECE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... GO:0016209?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2C5DC1-9B98-437E-9954-82291A4D3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94" y="1556792"/>
            <a:ext cx="10446812" cy="483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666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A67D2-943E-4E40-A031-3824D6ECE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... GO:0016209?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2C5DC1-9B98-437E-9954-82291A4D3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94" y="1556792"/>
            <a:ext cx="10446812" cy="48361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42DFCB-7AB5-427B-88A3-EF490F1E2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1345">
            <a:off x="771649" y="1563526"/>
            <a:ext cx="10415318" cy="367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164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5973-50DE-43BA-ABE6-169A46DC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Fisher’s exact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95618-FD23-479A-8071-22762C718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academic-ese, what I showed is termed </a:t>
            </a:r>
            <a:r>
              <a:rPr lang="en-GB" b="1" dirty="0"/>
              <a:t>“functional enrichment”</a:t>
            </a:r>
          </a:p>
          <a:p>
            <a:r>
              <a:rPr lang="en-GB" dirty="0"/>
              <a:t>Also known as </a:t>
            </a:r>
            <a:r>
              <a:rPr lang="en-GB" b="1" dirty="0"/>
              <a:t>“GO term enrichment analysis”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EBCAAB-DA58-457C-A05C-76F2ADDFF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839" y="3212976"/>
            <a:ext cx="8414322" cy="191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43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D1E6-8496-4628-AC26-98C98F86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Fisher’s exact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D8D73-F16A-439F-8370-FC0405F1E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Back in plain English: Fisher’s exact tests calculates the probability of </a:t>
            </a:r>
            <a:r>
              <a:rPr lang="en-GB" b="1" dirty="0"/>
              <a:t>observing</a:t>
            </a:r>
            <a:r>
              <a:rPr lang="en-GB" dirty="0"/>
              <a:t> something, given that the overall distribution (i.e. universe) has a </a:t>
            </a:r>
            <a:r>
              <a:rPr lang="en-GB" b="1" dirty="0"/>
              <a:t>quantifiable</a:t>
            </a:r>
            <a:r>
              <a:rPr lang="en-GB" dirty="0"/>
              <a:t> distribution</a:t>
            </a:r>
          </a:p>
          <a:p>
            <a:r>
              <a:rPr lang="en-GB" dirty="0"/>
              <a:t>Alternative tests with the same idea</a:t>
            </a:r>
          </a:p>
          <a:p>
            <a:pPr lvl="1"/>
            <a:r>
              <a:rPr lang="en-GB" dirty="0"/>
              <a:t>More than 2x2 table? Chi-squared</a:t>
            </a:r>
          </a:p>
          <a:p>
            <a:pPr lvl="1"/>
            <a:r>
              <a:rPr lang="en-GB" dirty="0"/>
              <a:t>2x2, but values are absurdly large? Chi-squared</a:t>
            </a:r>
          </a:p>
          <a:p>
            <a:pPr lvl="1"/>
            <a:r>
              <a:rPr lang="en-GB" dirty="0"/>
              <a:t>Proportions of universe known, but not exact values? Binomial test</a:t>
            </a:r>
          </a:p>
        </p:txBody>
      </p:sp>
    </p:spTree>
    <p:extLst>
      <p:ext uri="{BB962C8B-B14F-4D97-AF65-F5344CB8AC3E}">
        <p14:creationId xmlns:p14="http://schemas.microsoft.com/office/powerpoint/2010/main" val="28592590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BB44-D3CF-49C7-A184-5192F70F1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testing correction</a:t>
            </a:r>
          </a:p>
        </p:txBody>
      </p:sp>
      <p:pic>
        <p:nvPicPr>
          <p:cNvPr id="5122" name="Picture 2" descr="Significant">
            <a:extLst>
              <a:ext uri="{FF2B5EF4-FFF2-40B4-BE49-F238E27FC236}">
                <a16:creationId xmlns:a16="http://schemas.microsoft.com/office/drawing/2014/main" id="{F2F5CA2B-33EF-44F2-BE68-72185213E4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75831" y="1556860"/>
            <a:ext cx="3744416" cy="495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ignificant">
            <a:extLst>
              <a:ext uri="{FF2B5EF4-FFF2-40B4-BE49-F238E27FC236}">
                <a16:creationId xmlns:a16="http://schemas.microsoft.com/office/drawing/2014/main" id="{FBDC662E-C5EF-4B66-8070-9112E71460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56590" y="1556860"/>
            <a:ext cx="3416539" cy="495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09D6FC-FEE1-48B9-BB1A-11C13C409F8A}"/>
              </a:ext>
            </a:extLst>
          </p:cNvPr>
          <p:cNvCxnSpPr>
            <a:cxnSpLocks/>
          </p:cNvCxnSpPr>
          <p:nvPr/>
        </p:nvCxnSpPr>
        <p:spPr>
          <a:xfrm flipV="1">
            <a:off x="5591944" y="2276872"/>
            <a:ext cx="1008112" cy="360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9499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00C3-A7D3-42DD-AD7B-1ACD7D07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testing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A491B-5A16-4708-9578-9A62CF9F8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1776" cy="4351338"/>
          </a:xfrm>
        </p:spPr>
        <p:txBody>
          <a:bodyPr/>
          <a:lstStyle/>
          <a:p>
            <a:r>
              <a:rPr lang="en-GB" dirty="0" err="1"/>
              <a:t>Benjamini</a:t>
            </a:r>
            <a:r>
              <a:rPr lang="en-GB" dirty="0"/>
              <a:t>-Hochberg (1995)</a:t>
            </a:r>
          </a:p>
          <a:p>
            <a:pPr lvl="1"/>
            <a:r>
              <a:rPr lang="en-GB" dirty="0"/>
              <a:t>How to correct </a:t>
            </a:r>
            <a:r>
              <a:rPr lang="en-GB" i="1" dirty="0"/>
              <a:t>p</a:t>
            </a:r>
            <a:r>
              <a:rPr lang="en-GB" dirty="0"/>
              <a:t> value</a:t>
            </a:r>
          </a:p>
          <a:p>
            <a:endParaRPr lang="en-GB" dirty="0"/>
          </a:p>
          <a:p>
            <a:r>
              <a:rPr lang="en-GB" dirty="0" err="1"/>
              <a:t>Benjamini-Yekutieli</a:t>
            </a:r>
            <a:r>
              <a:rPr lang="en-GB" dirty="0"/>
              <a:t> (2001)</a:t>
            </a:r>
          </a:p>
          <a:p>
            <a:pPr lvl="1"/>
            <a:r>
              <a:rPr lang="en-GB" dirty="0"/>
              <a:t>How to make sure corrected list have the same ranking as the uncorrected 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C74EE8-09B5-464A-A31A-9C465DAD1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8864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4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Bioinformatics (= computational biology)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78080" cy="4351338"/>
          </a:xfrm>
        </p:spPr>
        <p:txBody>
          <a:bodyPr>
            <a:normAutofit/>
          </a:bodyPr>
          <a:lstStyle/>
          <a:p>
            <a:r>
              <a:rPr lang="en-GB" dirty="0"/>
              <a:t>Using computers to understand biological data</a:t>
            </a:r>
          </a:p>
          <a:p>
            <a:r>
              <a:rPr lang="en-GB" dirty="0"/>
              <a:t>Earliest bioinformatics problems were:</a:t>
            </a:r>
          </a:p>
          <a:p>
            <a:pPr lvl="1"/>
            <a:r>
              <a:rPr lang="en-GB" dirty="0"/>
              <a:t>Aligning protein sequences (protein sequencing pioneered 1950s)</a:t>
            </a:r>
          </a:p>
          <a:p>
            <a:pPr lvl="1"/>
            <a:r>
              <a:rPr lang="en-GB" dirty="0"/>
              <a:t>Studying bacteriophage genomes (DNA sequencing pioneered 1970s), reinforced concepts of codons, open reading frames etc.</a:t>
            </a:r>
          </a:p>
        </p:txBody>
      </p:sp>
      <p:pic>
        <p:nvPicPr>
          <p:cNvPr id="5122" name="Picture 2" descr="Frederick Sanger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26"/>
          <a:stretch/>
        </p:blipFill>
        <p:spPr bwMode="auto">
          <a:xfrm>
            <a:off x="9336360" y="3055612"/>
            <a:ext cx="2455540" cy="303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570287" y="6074038"/>
            <a:ext cx="2221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Fred Sanger</a:t>
            </a:r>
            <a:br>
              <a:rPr lang="en-GB" dirty="0"/>
            </a:br>
            <a:r>
              <a:rPr lang="en-GB" dirty="0"/>
              <a:t>(1918 – 2013)</a:t>
            </a:r>
          </a:p>
        </p:txBody>
      </p:sp>
    </p:spTree>
    <p:extLst>
      <p:ext uri="{BB962C8B-B14F-4D97-AF65-F5344CB8AC3E}">
        <p14:creationId xmlns:p14="http://schemas.microsoft.com/office/powerpoint/2010/main" val="1280859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059A3-60BC-4BCC-8CF4-7C901C99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testing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2ADC0-7F90-4B50-9647-1413D31F5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R:</a:t>
            </a:r>
            <a:r>
              <a:rPr lang="en-GB" dirty="0"/>
              <a:t> </a:t>
            </a:r>
            <a:r>
              <a:rPr lang="en-GB" dirty="0" err="1"/>
              <a:t>p.adjust</a:t>
            </a:r>
            <a:r>
              <a:rPr lang="en-GB" dirty="0"/>
              <a:t>()</a:t>
            </a:r>
          </a:p>
          <a:p>
            <a:r>
              <a:rPr lang="en-GB" dirty="0"/>
              <a:t>Manually: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98B76C-AE04-49F4-8C85-400E7017A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329744"/>
              </p:ext>
            </p:extLst>
          </p:nvPr>
        </p:nvGraphicFramePr>
        <p:xfrm>
          <a:off x="2032000" y="3068960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801263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909655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269959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64845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0" dirty="0"/>
                        <a:t>Uncorrected </a:t>
                      </a:r>
                      <a:r>
                        <a:rPr lang="en-GB" i="1" dirty="0"/>
                        <a:t>p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Correction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Corrected </a:t>
                      </a:r>
                      <a:r>
                        <a:rPr lang="en-GB" i="1" dirty="0"/>
                        <a:t>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01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0.0001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 6 /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0.0006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132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 6 /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0.003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2711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 6 /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145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 6 /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2816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 6 /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34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 6 /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762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7842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5983" y="1268760"/>
            <a:ext cx="9440034" cy="2304256"/>
          </a:xfrm>
        </p:spPr>
        <p:txBody>
          <a:bodyPr anchor="ctr">
            <a:normAutofit/>
          </a:bodyPr>
          <a:lstStyle/>
          <a:p>
            <a:r>
              <a:rPr lang="en-GB" dirty="0"/>
              <a:t>End of morning session:</a:t>
            </a:r>
            <a:br>
              <a:rPr lang="en-GB" dirty="0"/>
            </a:br>
            <a:r>
              <a:rPr lang="en-GB" dirty="0"/>
              <a:t>Questions?</a:t>
            </a:r>
            <a:endParaRPr lang="en-GB" i="1" dirty="0"/>
          </a:p>
        </p:txBody>
      </p:sp>
      <p:pic>
        <p:nvPicPr>
          <p:cNvPr id="3" name="Picture 2" descr="Related image">
            <a:extLst>
              <a:ext uri="{FF2B5EF4-FFF2-40B4-BE49-F238E27FC236}">
                <a16:creationId xmlns:a16="http://schemas.microsoft.com/office/drawing/2014/main" id="{494AF235-D67F-45C3-8425-407CE060E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530" y="3789040"/>
            <a:ext cx="8460940" cy="269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99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Bioinformatics (= computational biology)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GB" dirty="0"/>
              <a:t>Data-driven hypothesis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E0AA2EC-ADC7-4194-A2DF-F97EE9ABD39F}"/>
              </a:ext>
            </a:extLst>
          </p:cNvPr>
          <p:cNvGraphicFramePr/>
          <p:nvPr>
            <p:extLst/>
          </p:nvPr>
        </p:nvGraphicFramePr>
        <p:xfrm>
          <a:off x="4511824" y="1606886"/>
          <a:ext cx="5888891" cy="4906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184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Explosive growth in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061387-760E-4F54-ADC1-96FA2979E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24" y="1336047"/>
            <a:ext cx="9309152" cy="552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8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Exponential growth in computing power</a:t>
            </a:r>
          </a:p>
        </p:txBody>
      </p:sp>
      <p:pic>
        <p:nvPicPr>
          <p:cNvPr id="1026" name="Picture 2" descr="https://upload.wikimedia.org/wikipedia/commons/6/62/Moore%27s_Law_over_120_Years.png">
            <a:extLst>
              <a:ext uri="{FF2B5EF4-FFF2-40B4-BE49-F238E27FC236}">
                <a16:creationId xmlns:a16="http://schemas.microsoft.com/office/drawing/2014/main" id="{38AD89AF-AB12-4B4C-92F0-55BED091CE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15480" y="1382695"/>
            <a:ext cx="9361040" cy="547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846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sequencing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08698"/>
            <a:ext cx="10353762" cy="158417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Sanger sequencer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ym typeface="Wingdings" panose="05000000000000000000" pitchFamily="2" charset="2"/>
              </a:rPr>
              <a:t>Next-generation sequencing (Illumina / </a:t>
            </a:r>
            <a:r>
              <a:rPr lang="en-GB" dirty="0" err="1">
                <a:sym typeface="Wingdings" panose="05000000000000000000" pitchFamily="2" charset="2"/>
              </a:rPr>
              <a:t>SOLiD</a:t>
            </a:r>
            <a:r>
              <a:rPr lang="en-GB" dirty="0">
                <a:sym typeface="Wingdings" panose="05000000000000000000" pitchFamily="2" charset="2"/>
              </a:rPr>
              <a:t> / 454)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ym typeface="Wingdings" panose="05000000000000000000" pitchFamily="2" charset="2"/>
              </a:rPr>
              <a:t>Single molecule sequencing (Pacific Bio / Ion Torrent)</a:t>
            </a:r>
            <a:endParaRPr lang="en-GB" dirty="0"/>
          </a:p>
        </p:txBody>
      </p:sp>
      <p:pic>
        <p:nvPicPr>
          <p:cNvPr id="9218" name="Picture 2" descr="File:DNA-Sequencers from Flickr 57080968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61" y="1712346"/>
            <a:ext cx="4057055" cy="277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upload.wikimedia.org/wikipedia/commons/thumb/9/9a/Illumina_HiSeq_2500.jpg/1280px-Illumina_HiSeq_2500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499" y="1712347"/>
            <a:ext cx="3531666" cy="274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upload.wikimedia.org/wikipedia/commons/c/ce/PacBio_RSII_2.jpg">
            <a:extLst>
              <a:ext uri="{FF2B5EF4-FFF2-40B4-BE49-F238E27FC236}">
                <a16:creationId xmlns:a16="http://schemas.microsoft.com/office/drawing/2014/main" id="{00E2D457-04DA-49F0-A828-B008542DF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321" y="1703580"/>
            <a:ext cx="3760616" cy="278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660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2427</TotalTime>
  <Words>1302</Words>
  <Application>Microsoft Office PowerPoint</Application>
  <PresentationFormat>Widescreen</PresentationFormat>
  <Paragraphs>264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Wingdings</vt:lpstr>
      <vt:lpstr>Office Theme</vt:lpstr>
      <vt:lpstr>Bioinformatics, statistics &amp; transcriptomics</vt:lpstr>
      <vt:lpstr>Outline</vt:lpstr>
      <vt:lpstr>Outline</vt:lpstr>
      <vt:lpstr>Part 0: ... bioinformatics?</vt:lpstr>
      <vt:lpstr>Bioinformatics (= computational biology)</vt:lpstr>
      <vt:lpstr>Bioinformatics (= computational biology)</vt:lpstr>
      <vt:lpstr>Explosive growth in data</vt:lpstr>
      <vt:lpstr>Exponential growth in computing power</vt:lpstr>
      <vt:lpstr>New sequencing technologies</vt:lpstr>
      <vt:lpstr>New sequencing technologies</vt:lpstr>
      <vt:lpstr>Explosive growth in papers</vt:lpstr>
      <vt:lpstr>Modern examples of bioinformatics</vt:lpstr>
      <vt:lpstr>Modern examples of bioinformatics</vt:lpstr>
      <vt:lpstr>Part I: Why Linux?</vt:lpstr>
      <vt:lpstr>Popular Operating Systems</vt:lpstr>
      <vt:lpstr>Bioinformaticians are the 3%</vt:lpstr>
      <vt:lpstr>Bioinformaticians are the 3%</vt:lpstr>
      <vt:lpstr>Bioinformaticians are the 3%</vt:lpstr>
      <vt:lpstr>Bioinformaticians are the 3%</vt:lpstr>
      <vt:lpstr>Part II: Command-line-o-philia</vt:lpstr>
      <vt:lpstr>Command-line vs. GUI</vt:lpstr>
      <vt:lpstr>PowerPoint Presentation</vt:lpstr>
      <vt:lpstr>Command-lines are different!</vt:lpstr>
      <vt:lpstr>Mini-demo</vt:lpstr>
      <vt:lpstr>Intermission I: Questions?  CGP Grey - How Machines Learn https://www.youtube.com/watch?v=R9OHn5ZF4Uo </vt:lpstr>
      <vt:lpstr>Part III: Statistics in transcriptomics</vt:lpstr>
      <vt:lpstr>Statistics: why learn it?</vt:lpstr>
      <vt:lpstr>Understand your data!</vt:lpstr>
      <vt:lpstr>Why use normal data?</vt:lpstr>
      <vt:lpstr>Do I need to transform my data?</vt:lpstr>
      <vt:lpstr>Do I need to transform my data?</vt:lpstr>
      <vt:lpstr>“Differential”</vt:lpstr>
      <vt:lpstr>“significant”</vt:lpstr>
      <vt:lpstr>68-95-99 rule</vt:lpstr>
      <vt:lpstr>Student’s t-test (two-sample, two-tailed)</vt:lpstr>
      <vt:lpstr>Student’s t-test</vt:lpstr>
      <vt:lpstr>Student’s t-test</vt:lpstr>
      <vt:lpstr>Fisher’s exact test</vt:lpstr>
      <vt:lpstr>Fisher’s exact test</vt:lpstr>
      <vt:lpstr>Fisher’s exact test</vt:lpstr>
      <vt:lpstr>Fisher’s exact test</vt:lpstr>
      <vt:lpstr>Fisher’s exact test</vt:lpstr>
      <vt:lpstr>Fisher’s exact test</vt:lpstr>
      <vt:lpstr>... GO:0016209?</vt:lpstr>
      <vt:lpstr>... GO:0016209?</vt:lpstr>
      <vt:lpstr>Fisher’s exact test</vt:lpstr>
      <vt:lpstr>Fisher’s exact test</vt:lpstr>
      <vt:lpstr>Multiple testing correction</vt:lpstr>
      <vt:lpstr>Multiple testing correction</vt:lpstr>
      <vt:lpstr>Multiple testing correction</vt:lpstr>
      <vt:lpstr>End of morning session: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101</dc:title>
  <dc:creator>lyijin</dc:creator>
  <cp:lastModifiedBy>Yi Jin Liew</cp:lastModifiedBy>
  <cp:revision>183</cp:revision>
  <dcterms:created xsi:type="dcterms:W3CDTF">2011-06-07T11:01:33Z</dcterms:created>
  <dcterms:modified xsi:type="dcterms:W3CDTF">2018-01-28T12:54:31Z</dcterms:modified>
</cp:coreProperties>
</file>