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sldIdLst>
    <p:sldId id="31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6858000"/>
  <p:notesSz cx="9144000" cy="6858000"/>
  <p:custDataLst>
    <p:tags r:id="rId6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502407" y="454151"/>
            <a:ext cx="4435602" cy="1835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13" Type="http://schemas.openxmlformats.org/officeDocument/2006/relationships/image" Target="../media/image8.jpeg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3140" y="526160"/>
            <a:ext cx="561771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428064"/>
            <a:ext cx="8077834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7"/>
          <p:cNvGrpSpPr/>
          <p:nvPr/>
        </p:nvGrpSpPr>
        <p:grpSpPr bwMode="auto">
          <a:xfrm>
            <a:off x="307975" y="765870"/>
            <a:ext cx="8534400" cy="5181600"/>
            <a:chOff x="1002" y="1842"/>
            <a:chExt cx="4656" cy="2400"/>
          </a:xfrm>
        </p:grpSpPr>
        <p:sp>
          <p:nvSpPr>
            <p:cNvPr id="9" name="Freeform 38"/>
            <p:cNvSpPr/>
            <p:nvPr userDrawn="1"/>
          </p:nvSpPr>
          <p:spPr bwMode="gray">
            <a:xfrm>
              <a:off x="1002" y="1842"/>
              <a:ext cx="1924" cy="2400"/>
            </a:xfrm>
            <a:custGeom>
              <a:avLst/>
              <a:gdLst>
                <a:gd name="T0" fmla="*/ 155166 w 1280"/>
                <a:gd name="T1" fmla="*/ 506 h 1782"/>
                <a:gd name="T2" fmla="*/ 140933 w 1280"/>
                <a:gd name="T3" fmla="*/ 1432 h 1782"/>
                <a:gd name="T4" fmla="*/ 121858 w 1280"/>
                <a:gd name="T5" fmla="*/ 506 h 1782"/>
                <a:gd name="T6" fmla="*/ 96788 w 1280"/>
                <a:gd name="T7" fmla="*/ 2275 h 1782"/>
                <a:gd name="T8" fmla="*/ 87277 w 1280"/>
                <a:gd name="T9" fmla="*/ 3626 h 1782"/>
                <a:gd name="T10" fmla="*/ 89146 w 1280"/>
                <a:gd name="T11" fmla="*/ 5263 h 1782"/>
                <a:gd name="T12" fmla="*/ 72667 w 1280"/>
                <a:gd name="T13" fmla="*/ 3205 h 1782"/>
                <a:gd name="T14" fmla="*/ 76665 w 1280"/>
                <a:gd name="T15" fmla="*/ 4284 h 1782"/>
                <a:gd name="T16" fmla="*/ 71370 w 1280"/>
                <a:gd name="T17" fmla="*/ 4712 h 1782"/>
                <a:gd name="T18" fmla="*/ 76909 w 1280"/>
                <a:gd name="T19" fmla="*/ 6053 h 1782"/>
                <a:gd name="T20" fmla="*/ 82734 w 1280"/>
                <a:gd name="T21" fmla="*/ 6183 h 1782"/>
                <a:gd name="T22" fmla="*/ 88351 w 1280"/>
                <a:gd name="T23" fmla="*/ 8327 h 1782"/>
                <a:gd name="T24" fmla="*/ 69501 w 1280"/>
                <a:gd name="T25" fmla="*/ 10085 h 1782"/>
                <a:gd name="T26" fmla="*/ 45757 w 1280"/>
                <a:gd name="T27" fmla="*/ 9332 h 1782"/>
                <a:gd name="T28" fmla="*/ 9578 w 1280"/>
                <a:gd name="T29" fmla="*/ 8762 h 1782"/>
                <a:gd name="T30" fmla="*/ 4760 w 1280"/>
                <a:gd name="T31" fmla="*/ 12523 h 1782"/>
                <a:gd name="T32" fmla="*/ 8236 w 1280"/>
                <a:gd name="T33" fmla="*/ 14885 h 1782"/>
                <a:gd name="T34" fmla="*/ 10889 w 1280"/>
                <a:gd name="T35" fmla="*/ 16147 h 1782"/>
                <a:gd name="T36" fmla="*/ 14882 w 1280"/>
                <a:gd name="T37" fmla="*/ 14477 h 1782"/>
                <a:gd name="T38" fmla="*/ 17541 w 1280"/>
                <a:gd name="T39" fmla="*/ 14259 h 1782"/>
                <a:gd name="T40" fmla="*/ 22675 w 1280"/>
                <a:gd name="T41" fmla="*/ 14322 h 1782"/>
                <a:gd name="T42" fmla="*/ 30623 w 1280"/>
                <a:gd name="T43" fmla="*/ 15523 h 1782"/>
                <a:gd name="T44" fmla="*/ 41190 w 1280"/>
                <a:gd name="T45" fmla="*/ 18075 h 1782"/>
                <a:gd name="T46" fmla="*/ 51058 w 1280"/>
                <a:gd name="T47" fmla="*/ 25071 h 1782"/>
                <a:gd name="T48" fmla="*/ 62467 w 1280"/>
                <a:gd name="T49" fmla="*/ 28365 h 1782"/>
                <a:gd name="T50" fmla="*/ 73494 w 1280"/>
                <a:gd name="T51" fmla="*/ 32490 h 1782"/>
                <a:gd name="T52" fmla="*/ 94440 w 1280"/>
                <a:gd name="T53" fmla="*/ 37262 h 1782"/>
                <a:gd name="T54" fmla="*/ 107517 w 1280"/>
                <a:gd name="T55" fmla="*/ 45880 h 1782"/>
                <a:gd name="T56" fmla="*/ 105883 w 1280"/>
                <a:gd name="T57" fmla="*/ 60832 h 1782"/>
                <a:gd name="T58" fmla="*/ 113638 w 1280"/>
                <a:gd name="T59" fmla="*/ 59180 h 1782"/>
                <a:gd name="T60" fmla="*/ 117114 w 1280"/>
                <a:gd name="T61" fmla="*/ 57340 h 1782"/>
                <a:gd name="T62" fmla="*/ 138591 w 1280"/>
                <a:gd name="T63" fmla="*/ 50727 h 1782"/>
                <a:gd name="T64" fmla="*/ 152212 w 1280"/>
                <a:gd name="T65" fmla="*/ 42919 h 1782"/>
                <a:gd name="T66" fmla="*/ 134913 w 1280"/>
                <a:gd name="T67" fmla="*/ 40660 h 1782"/>
                <a:gd name="T68" fmla="*/ 111200 w 1280"/>
                <a:gd name="T69" fmla="*/ 37045 h 1782"/>
                <a:gd name="T70" fmla="*/ 97619 w 1280"/>
                <a:gd name="T71" fmla="*/ 36532 h 1782"/>
                <a:gd name="T72" fmla="*/ 86200 w 1280"/>
                <a:gd name="T73" fmla="*/ 33347 h 1782"/>
                <a:gd name="T74" fmla="*/ 80369 w 1280"/>
                <a:gd name="T75" fmla="*/ 28839 h 1782"/>
                <a:gd name="T76" fmla="*/ 97619 w 1280"/>
                <a:gd name="T77" fmla="*/ 27841 h 1782"/>
                <a:gd name="T78" fmla="*/ 110157 w 1280"/>
                <a:gd name="T79" fmla="*/ 22497 h 1782"/>
                <a:gd name="T80" fmla="*/ 117114 w 1280"/>
                <a:gd name="T81" fmla="*/ 22013 h 1782"/>
                <a:gd name="T82" fmla="*/ 122637 w 1280"/>
                <a:gd name="T83" fmla="*/ 20879 h 1782"/>
                <a:gd name="T84" fmla="*/ 114460 w 1280"/>
                <a:gd name="T85" fmla="*/ 19379 h 1782"/>
                <a:gd name="T86" fmla="*/ 124737 w 1280"/>
                <a:gd name="T87" fmla="*/ 20567 h 1782"/>
                <a:gd name="T88" fmla="*/ 130873 w 1280"/>
                <a:gd name="T89" fmla="*/ 20512 h 1782"/>
                <a:gd name="T90" fmla="*/ 130873 w 1280"/>
                <a:gd name="T91" fmla="*/ 19228 h 1782"/>
                <a:gd name="T92" fmla="*/ 124250 w 1280"/>
                <a:gd name="T93" fmla="*/ 17449 h 1782"/>
                <a:gd name="T94" fmla="*/ 115237 w 1280"/>
                <a:gd name="T95" fmla="*/ 15178 h 1782"/>
                <a:gd name="T96" fmla="*/ 102384 w 1280"/>
                <a:gd name="T97" fmla="*/ 14667 h 1782"/>
                <a:gd name="T98" fmla="*/ 95730 w 1280"/>
                <a:gd name="T99" fmla="*/ 18237 h 1782"/>
                <a:gd name="T100" fmla="*/ 85970 w 1280"/>
                <a:gd name="T101" fmla="*/ 13118 h 1782"/>
                <a:gd name="T102" fmla="*/ 96281 w 1280"/>
                <a:gd name="T103" fmla="*/ 11270 h 1782"/>
                <a:gd name="T104" fmla="*/ 103451 w 1280"/>
                <a:gd name="T105" fmla="*/ 8327 h 1782"/>
                <a:gd name="T106" fmla="*/ 104817 w 1280"/>
                <a:gd name="T107" fmla="*/ 12447 h 1782"/>
                <a:gd name="T108" fmla="*/ 116561 w 1280"/>
                <a:gd name="T109" fmla="*/ 12447 h 1782"/>
                <a:gd name="T110" fmla="*/ 108598 w 1280"/>
                <a:gd name="T111" fmla="*/ 8902 h 1782"/>
                <a:gd name="T112" fmla="*/ 97619 w 1280"/>
                <a:gd name="T113" fmla="*/ 6691 h 1782"/>
                <a:gd name="T114" fmla="*/ 103756 w 1280"/>
                <a:gd name="T115" fmla="*/ 4545 h 1782"/>
                <a:gd name="T116" fmla="*/ 112031 w 1280"/>
                <a:gd name="T117" fmla="*/ 3626 h 1782"/>
                <a:gd name="T118" fmla="*/ 128765 w 1280"/>
                <a:gd name="T119" fmla="*/ 7399 h 1782"/>
                <a:gd name="T120" fmla="*/ 132246 w 1280"/>
                <a:gd name="T121" fmla="*/ 11526 h 1782"/>
                <a:gd name="T122" fmla="*/ 153543 w 1280"/>
                <a:gd name="T123" fmla="*/ 10979 h 1782"/>
                <a:gd name="T124" fmla="*/ 166539 w 1280"/>
                <a:gd name="T125" fmla="*/ 7191 h 17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rgbClr val="EAEAEA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9"/>
            <p:cNvSpPr/>
            <p:nvPr userDrawn="1"/>
          </p:nvSpPr>
          <p:spPr bwMode="gray">
            <a:xfrm>
              <a:off x="1002" y="1842"/>
              <a:ext cx="1924" cy="2400"/>
            </a:xfrm>
            <a:custGeom>
              <a:avLst/>
              <a:gdLst>
                <a:gd name="T0" fmla="*/ 155166 w 1280"/>
                <a:gd name="T1" fmla="*/ 506 h 1782"/>
                <a:gd name="T2" fmla="*/ 140933 w 1280"/>
                <a:gd name="T3" fmla="*/ 1432 h 1782"/>
                <a:gd name="T4" fmla="*/ 121858 w 1280"/>
                <a:gd name="T5" fmla="*/ 506 h 1782"/>
                <a:gd name="T6" fmla="*/ 96788 w 1280"/>
                <a:gd name="T7" fmla="*/ 2275 h 1782"/>
                <a:gd name="T8" fmla="*/ 87277 w 1280"/>
                <a:gd name="T9" fmla="*/ 3626 h 1782"/>
                <a:gd name="T10" fmla="*/ 89146 w 1280"/>
                <a:gd name="T11" fmla="*/ 5263 h 1782"/>
                <a:gd name="T12" fmla="*/ 72667 w 1280"/>
                <a:gd name="T13" fmla="*/ 3205 h 1782"/>
                <a:gd name="T14" fmla="*/ 76665 w 1280"/>
                <a:gd name="T15" fmla="*/ 4284 h 1782"/>
                <a:gd name="T16" fmla="*/ 71370 w 1280"/>
                <a:gd name="T17" fmla="*/ 4712 h 1782"/>
                <a:gd name="T18" fmla="*/ 76909 w 1280"/>
                <a:gd name="T19" fmla="*/ 6053 h 1782"/>
                <a:gd name="T20" fmla="*/ 82734 w 1280"/>
                <a:gd name="T21" fmla="*/ 6183 h 1782"/>
                <a:gd name="T22" fmla="*/ 88351 w 1280"/>
                <a:gd name="T23" fmla="*/ 8327 h 1782"/>
                <a:gd name="T24" fmla="*/ 69501 w 1280"/>
                <a:gd name="T25" fmla="*/ 10085 h 1782"/>
                <a:gd name="T26" fmla="*/ 45757 w 1280"/>
                <a:gd name="T27" fmla="*/ 9332 h 1782"/>
                <a:gd name="T28" fmla="*/ 9578 w 1280"/>
                <a:gd name="T29" fmla="*/ 8762 h 1782"/>
                <a:gd name="T30" fmla="*/ 4760 w 1280"/>
                <a:gd name="T31" fmla="*/ 12523 h 1782"/>
                <a:gd name="T32" fmla="*/ 8236 w 1280"/>
                <a:gd name="T33" fmla="*/ 14885 h 1782"/>
                <a:gd name="T34" fmla="*/ 10889 w 1280"/>
                <a:gd name="T35" fmla="*/ 16147 h 1782"/>
                <a:gd name="T36" fmla="*/ 14882 w 1280"/>
                <a:gd name="T37" fmla="*/ 14477 h 1782"/>
                <a:gd name="T38" fmla="*/ 17541 w 1280"/>
                <a:gd name="T39" fmla="*/ 14259 h 1782"/>
                <a:gd name="T40" fmla="*/ 22675 w 1280"/>
                <a:gd name="T41" fmla="*/ 14322 h 1782"/>
                <a:gd name="T42" fmla="*/ 30623 w 1280"/>
                <a:gd name="T43" fmla="*/ 15523 h 1782"/>
                <a:gd name="T44" fmla="*/ 41190 w 1280"/>
                <a:gd name="T45" fmla="*/ 18075 h 1782"/>
                <a:gd name="T46" fmla="*/ 51058 w 1280"/>
                <a:gd name="T47" fmla="*/ 25071 h 1782"/>
                <a:gd name="T48" fmla="*/ 62467 w 1280"/>
                <a:gd name="T49" fmla="*/ 28365 h 1782"/>
                <a:gd name="T50" fmla="*/ 73494 w 1280"/>
                <a:gd name="T51" fmla="*/ 32490 h 1782"/>
                <a:gd name="T52" fmla="*/ 94440 w 1280"/>
                <a:gd name="T53" fmla="*/ 37262 h 1782"/>
                <a:gd name="T54" fmla="*/ 107517 w 1280"/>
                <a:gd name="T55" fmla="*/ 45880 h 1782"/>
                <a:gd name="T56" fmla="*/ 105883 w 1280"/>
                <a:gd name="T57" fmla="*/ 60832 h 1782"/>
                <a:gd name="T58" fmla="*/ 113638 w 1280"/>
                <a:gd name="T59" fmla="*/ 59180 h 1782"/>
                <a:gd name="T60" fmla="*/ 117114 w 1280"/>
                <a:gd name="T61" fmla="*/ 57340 h 1782"/>
                <a:gd name="T62" fmla="*/ 138591 w 1280"/>
                <a:gd name="T63" fmla="*/ 50727 h 1782"/>
                <a:gd name="T64" fmla="*/ 152212 w 1280"/>
                <a:gd name="T65" fmla="*/ 42919 h 1782"/>
                <a:gd name="T66" fmla="*/ 134913 w 1280"/>
                <a:gd name="T67" fmla="*/ 40660 h 1782"/>
                <a:gd name="T68" fmla="*/ 111200 w 1280"/>
                <a:gd name="T69" fmla="*/ 37045 h 1782"/>
                <a:gd name="T70" fmla="*/ 97619 w 1280"/>
                <a:gd name="T71" fmla="*/ 36532 h 1782"/>
                <a:gd name="T72" fmla="*/ 86200 w 1280"/>
                <a:gd name="T73" fmla="*/ 33347 h 1782"/>
                <a:gd name="T74" fmla="*/ 80369 w 1280"/>
                <a:gd name="T75" fmla="*/ 28839 h 1782"/>
                <a:gd name="T76" fmla="*/ 97619 w 1280"/>
                <a:gd name="T77" fmla="*/ 27841 h 1782"/>
                <a:gd name="T78" fmla="*/ 110157 w 1280"/>
                <a:gd name="T79" fmla="*/ 22497 h 1782"/>
                <a:gd name="T80" fmla="*/ 117114 w 1280"/>
                <a:gd name="T81" fmla="*/ 22013 h 1782"/>
                <a:gd name="T82" fmla="*/ 122637 w 1280"/>
                <a:gd name="T83" fmla="*/ 20879 h 1782"/>
                <a:gd name="T84" fmla="*/ 114460 w 1280"/>
                <a:gd name="T85" fmla="*/ 19379 h 1782"/>
                <a:gd name="T86" fmla="*/ 124737 w 1280"/>
                <a:gd name="T87" fmla="*/ 20567 h 1782"/>
                <a:gd name="T88" fmla="*/ 130873 w 1280"/>
                <a:gd name="T89" fmla="*/ 20512 h 1782"/>
                <a:gd name="T90" fmla="*/ 130873 w 1280"/>
                <a:gd name="T91" fmla="*/ 19228 h 1782"/>
                <a:gd name="T92" fmla="*/ 124250 w 1280"/>
                <a:gd name="T93" fmla="*/ 17449 h 1782"/>
                <a:gd name="T94" fmla="*/ 115237 w 1280"/>
                <a:gd name="T95" fmla="*/ 15178 h 1782"/>
                <a:gd name="T96" fmla="*/ 102384 w 1280"/>
                <a:gd name="T97" fmla="*/ 14667 h 1782"/>
                <a:gd name="T98" fmla="*/ 95730 w 1280"/>
                <a:gd name="T99" fmla="*/ 18237 h 1782"/>
                <a:gd name="T100" fmla="*/ 85970 w 1280"/>
                <a:gd name="T101" fmla="*/ 13118 h 1782"/>
                <a:gd name="T102" fmla="*/ 96281 w 1280"/>
                <a:gd name="T103" fmla="*/ 11270 h 1782"/>
                <a:gd name="T104" fmla="*/ 103451 w 1280"/>
                <a:gd name="T105" fmla="*/ 8327 h 1782"/>
                <a:gd name="T106" fmla="*/ 104817 w 1280"/>
                <a:gd name="T107" fmla="*/ 12447 h 1782"/>
                <a:gd name="T108" fmla="*/ 116561 w 1280"/>
                <a:gd name="T109" fmla="*/ 12447 h 1782"/>
                <a:gd name="T110" fmla="*/ 108598 w 1280"/>
                <a:gd name="T111" fmla="*/ 8902 h 1782"/>
                <a:gd name="T112" fmla="*/ 97619 w 1280"/>
                <a:gd name="T113" fmla="*/ 6691 h 1782"/>
                <a:gd name="T114" fmla="*/ 103756 w 1280"/>
                <a:gd name="T115" fmla="*/ 4545 h 1782"/>
                <a:gd name="T116" fmla="*/ 112031 w 1280"/>
                <a:gd name="T117" fmla="*/ 3626 h 1782"/>
                <a:gd name="T118" fmla="*/ 128765 w 1280"/>
                <a:gd name="T119" fmla="*/ 7399 h 1782"/>
                <a:gd name="T120" fmla="*/ 132246 w 1280"/>
                <a:gd name="T121" fmla="*/ 11526 h 1782"/>
                <a:gd name="T122" fmla="*/ 153543 w 1280"/>
                <a:gd name="T123" fmla="*/ 10979 h 1782"/>
                <a:gd name="T124" fmla="*/ 166539 w 1280"/>
                <a:gd name="T125" fmla="*/ 7191 h 17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rgbClr val="EAEAEA"/>
            </a:solidFill>
            <a:ln w="1270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40"/>
            <p:cNvGrpSpPr/>
            <p:nvPr userDrawn="1"/>
          </p:nvGrpSpPr>
          <p:grpSpPr bwMode="auto">
            <a:xfrm>
              <a:off x="1536" y="1968"/>
              <a:ext cx="4122" cy="2164"/>
              <a:chOff x="2764" y="292"/>
              <a:chExt cx="2742" cy="1606"/>
            </a:xfrm>
          </p:grpSpPr>
          <p:sp>
            <p:nvSpPr>
              <p:cNvPr id="12" name="Freeform 41"/>
              <p:cNvSpPr/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42"/>
              <p:cNvSpPr/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43"/>
              <p:cNvSpPr/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44"/>
              <p:cNvSpPr/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45"/>
              <p:cNvSpPr/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46"/>
              <p:cNvSpPr/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47"/>
              <p:cNvSpPr/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48"/>
              <p:cNvSpPr/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49"/>
              <p:cNvSpPr/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50"/>
              <p:cNvSpPr/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51"/>
              <p:cNvSpPr/>
              <p:nvPr/>
            </p:nvSpPr>
            <p:spPr bwMode="gray">
              <a:xfrm>
                <a:off x="3772" y="678"/>
                <a:ext cx="31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8 w 30"/>
                  <a:gd name="T5" fmla="*/ 56 h 58"/>
                  <a:gd name="T6" fmla="*/ 22 w 30"/>
                  <a:gd name="T7" fmla="*/ 54 h 58"/>
                  <a:gd name="T8" fmla="*/ 26 w 30"/>
                  <a:gd name="T9" fmla="*/ 50 h 58"/>
                  <a:gd name="T10" fmla="*/ 28 w 30"/>
                  <a:gd name="T11" fmla="*/ 46 h 58"/>
                  <a:gd name="T12" fmla="*/ 30 w 30"/>
                  <a:gd name="T13" fmla="*/ 40 h 58"/>
                  <a:gd name="T14" fmla="*/ 30 w 30"/>
                  <a:gd name="T15" fmla="*/ 36 h 58"/>
                  <a:gd name="T16" fmla="*/ 32 w 30"/>
                  <a:gd name="T17" fmla="*/ 30 h 58"/>
                  <a:gd name="T18" fmla="*/ 32 w 30"/>
                  <a:gd name="T19" fmla="*/ 24 h 58"/>
                  <a:gd name="T20" fmla="*/ 30 w 30"/>
                  <a:gd name="T21" fmla="*/ 20 h 58"/>
                  <a:gd name="T22" fmla="*/ 28 w 30"/>
                  <a:gd name="T23" fmla="*/ 16 h 58"/>
                  <a:gd name="T24" fmla="*/ 30 w 30"/>
                  <a:gd name="T25" fmla="*/ 10 h 58"/>
                  <a:gd name="T26" fmla="*/ 30 w 30"/>
                  <a:gd name="T27" fmla="*/ 2 h 58"/>
                  <a:gd name="T28" fmla="*/ 24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20 w 30"/>
                  <a:gd name="T61" fmla="*/ 56 h 58"/>
                  <a:gd name="T62" fmla="*/ 6 w 30"/>
                  <a:gd name="T63" fmla="*/ 56 h 5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52"/>
              <p:cNvSpPr/>
              <p:nvPr/>
            </p:nvSpPr>
            <p:spPr bwMode="gray">
              <a:xfrm>
                <a:off x="3772" y="678"/>
                <a:ext cx="31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8 w 30"/>
                  <a:gd name="T5" fmla="*/ 56 h 58"/>
                  <a:gd name="T6" fmla="*/ 22 w 30"/>
                  <a:gd name="T7" fmla="*/ 54 h 58"/>
                  <a:gd name="T8" fmla="*/ 26 w 30"/>
                  <a:gd name="T9" fmla="*/ 50 h 58"/>
                  <a:gd name="T10" fmla="*/ 28 w 30"/>
                  <a:gd name="T11" fmla="*/ 46 h 58"/>
                  <a:gd name="T12" fmla="*/ 30 w 30"/>
                  <a:gd name="T13" fmla="*/ 40 h 58"/>
                  <a:gd name="T14" fmla="*/ 30 w 30"/>
                  <a:gd name="T15" fmla="*/ 36 h 58"/>
                  <a:gd name="T16" fmla="*/ 32 w 30"/>
                  <a:gd name="T17" fmla="*/ 30 h 58"/>
                  <a:gd name="T18" fmla="*/ 32 w 30"/>
                  <a:gd name="T19" fmla="*/ 24 h 58"/>
                  <a:gd name="T20" fmla="*/ 30 w 30"/>
                  <a:gd name="T21" fmla="*/ 20 h 58"/>
                  <a:gd name="T22" fmla="*/ 28 w 30"/>
                  <a:gd name="T23" fmla="*/ 16 h 58"/>
                  <a:gd name="T24" fmla="*/ 30 w 30"/>
                  <a:gd name="T25" fmla="*/ 10 h 58"/>
                  <a:gd name="T26" fmla="*/ 30 w 30"/>
                  <a:gd name="T27" fmla="*/ 2 h 58"/>
                  <a:gd name="T28" fmla="*/ 24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20 w 30"/>
                  <a:gd name="T61" fmla="*/ 56 h 5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53"/>
              <p:cNvSpPr/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54"/>
              <p:cNvSpPr/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55"/>
              <p:cNvSpPr/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56"/>
              <p:cNvSpPr/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57"/>
              <p:cNvSpPr/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58"/>
              <p:cNvSpPr/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59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60"/>
              <p:cNvSpPr/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61"/>
              <p:cNvSpPr/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62"/>
              <p:cNvSpPr/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63"/>
              <p:cNvSpPr/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64"/>
              <p:cNvSpPr/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5"/>
              <p:cNvSpPr/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66"/>
              <p:cNvSpPr/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67"/>
              <p:cNvSpPr/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68"/>
              <p:cNvSpPr/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69"/>
              <p:cNvSpPr/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70"/>
              <p:cNvSpPr/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1"/>
              <p:cNvSpPr/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72"/>
              <p:cNvSpPr/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73"/>
              <p:cNvSpPr/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74"/>
              <p:cNvSpPr/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75"/>
              <p:cNvSpPr/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76"/>
              <p:cNvSpPr/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77"/>
              <p:cNvSpPr/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D910-D37B-4B04-A8F1-1C2A6BDBDF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EAAA-E5F2-449D-938F-3F84EA0A7C0A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8"/>
          <p:cNvGrpSpPr/>
          <p:nvPr/>
        </p:nvGrpSpPr>
        <p:grpSpPr bwMode="auto">
          <a:xfrm>
            <a:off x="6149975" y="5929313"/>
            <a:ext cx="3065463" cy="928687"/>
            <a:chOff x="5964251" y="5786454"/>
            <a:chExt cx="3065476" cy="928694"/>
          </a:xfrm>
        </p:grpSpPr>
        <p:pic>
          <p:nvPicPr>
            <p:cNvPr id="50" name="Picture 5" descr="广东海洋大学题名"/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88" y="5786454"/>
              <a:ext cx="2537910" cy="53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6" descr="海大新校徽小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251" y="5883295"/>
              <a:ext cx="541338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7"/>
            <p:cNvSpPr txBox="1">
              <a:spLocks noChangeArrowheads="1"/>
            </p:cNvSpPr>
            <p:nvPr userDrawn="1"/>
          </p:nvSpPr>
          <p:spPr bwMode="auto">
            <a:xfrm>
              <a:off x="6515116" y="6219844"/>
              <a:ext cx="2514611" cy="4953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latin typeface="Calibri" panose="020F0502020204030204" charset="0"/>
                  <a:ea typeface="宋体" panose="02010600030101010101" pitchFamily="2" charset="-122"/>
                </a:rPr>
                <a:t>Guangdong Ocean University</a:t>
              </a: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jpe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39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85.png"/><Relationship Id="rId25" Type="http://schemas.openxmlformats.org/officeDocument/2006/relationships/image" Target="../media/image84.png"/><Relationship Id="rId24" Type="http://schemas.openxmlformats.org/officeDocument/2006/relationships/image" Target="../media/image83.png"/><Relationship Id="rId23" Type="http://schemas.openxmlformats.org/officeDocument/2006/relationships/image" Target="../media/image82.png"/><Relationship Id="rId22" Type="http://schemas.openxmlformats.org/officeDocument/2006/relationships/image" Target="../media/image81.png"/><Relationship Id="rId21" Type="http://schemas.openxmlformats.org/officeDocument/2006/relationships/image" Target="../media/image80.png"/><Relationship Id="rId20" Type="http://schemas.openxmlformats.org/officeDocument/2006/relationships/image" Target="../media/image79.png"/><Relationship Id="rId2" Type="http://schemas.openxmlformats.org/officeDocument/2006/relationships/image" Target="../media/image61.png"/><Relationship Id="rId19" Type="http://schemas.openxmlformats.org/officeDocument/2006/relationships/image" Target="../media/image78.png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%20(13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63050" cy="68945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980728"/>
          </a:xfrm>
        </p:spPr>
        <p:txBody>
          <a:bodyPr/>
          <a:lstStyle/>
          <a:p>
            <a:r>
              <a:rPr lang="zh-CN" altLang="en-US" sz="4800" b="1" dirty="0" smtClean="0"/>
              <a:t>地球化学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838565" cy="13398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主讲教师：黄鑫（博士、副教授、硕导）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办公室：海科楼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305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电话：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13729050568  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邮箱：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shaoshanhx@126.com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536" y="188976"/>
            <a:ext cx="8153400" cy="6416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51530" y="1145870"/>
            <a:ext cx="520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星云：可能是组成宇宙物质的最大单元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6666" y="607314"/>
            <a:ext cx="551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物质运动存在于星系物质的整个循环过程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637532" y="4744592"/>
            <a:ext cx="387096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mbria Math" panose="02040503050406030204"/>
                <a:cs typeface="Cambria Math" panose="02040503050406030204"/>
              </a:rPr>
              <a:t>𝐸 =</a:t>
            </a:r>
            <a:r>
              <a:rPr sz="2400" spc="-175" dirty="0">
                <a:solidFill>
                  <a:srgbClr val="FFFFFF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Cambria Math" panose="02040503050406030204"/>
                <a:cs typeface="Cambria Math" panose="02040503050406030204"/>
              </a:rPr>
              <a:t>𝑀𝐶</a:t>
            </a:r>
            <a:r>
              <a:rPr sz="2625" spc="104" baseline="29000" dirty="0">
                <a:solidFill>
                  <a:srgbClr val="FFFFFF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2625" baseline="29000">
              <a:latin typeface="Cambria Math" panose="02040503050406030204"/>
              <a:cs typeface="Cambria Math" panose="02040503050406030204"/>
            </a:endParaRPr>
          </a:p>
          <a:p>
            <a:pPr marL="38100">
              <a:lnSpc>
                <a:spcPct val="100000"/>
              </a:lnSpc>
              <a:spcBef>
                <a:spcPts val="1450"/>
              </a:spcBef>
            </a:pPr>
            <a:r>
              <a:rPr sz="2000" spc="-1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部分科学家开始相信，可感知的物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120015">
              <a:lnSpc>
                <a:spcPct val="100000"/>
              </a:lnSpc>
            </a:pPr>
            <a:r>
              <a:rPr sz="2000" spc="-1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质占整个宇宙质量不</a:t>
            </a:r>
            <a:r>
              <a:rPr sz="2000" spc="-1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到</a:t>
            </a:r>
            <a:r>
              <a:rPr sz="2000" spc="5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spc="-15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000" spc="-1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，其余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65405">
              <a:lnSpc>
                <a:spcPct val="100000"/>
              </a:lnSpc>
            </a:pPr>
            <a:r>
              <a:rPr sz="2000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~25%</a:t>
            </a:r>
            <a:r>
              <a:rPr sz="2000" spc="-1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是暗物质</a:t>
            </a:r>
            <a:r>
              <a:rPr sz="2000" spc="-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000" spc="-5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~70%</a:t>
            </a:r>
            <a:r>
              <a:rPr sz="2000" spc="-1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是暗能量。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9073"/>
            <a:ext cx="627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华文细黑" panose="02010600040101010101" charset="-122"/>
                <a:cs typeface="华文细黑" panose="02010600040101010101" charset="-122"/>
              </a:rPr>
              <a:t>宇宙物质循环路线</a:t>
            </a:r>
            <a:r>
              <a:rPr spc="-10" dirty="0">
                <a:latin typeface="华文细黑" panose="02010600040101010101" charset="-122"/>
                <a:cs typeface="华文细黑" panose="02010600040101010101" charset="-122"/>
              </a:rPr>
              <a:t>图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dirty="0">
                <a:latin typeface="华文细黑" panose="02010600040101010101" charset="-122"/>
                <a:cs typeface="华文细黑" panose="02010600040101010101" charset="-122"/>
              </a:rPr>
              <a:t>科学假</a:t>
            </a:r>
            <a:r>
              <a:rPr spc="5" dirty="0">
                <a:latin typeface="华文细黑" panose="02010600040101010101" charset="-122"/>
                <a:cs typeface="华文细黑" panose="02010600040101010101" charset="-122"/>
              </a:rPr>
              <a:t>说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)</a:t>
            </a: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4" y="1985204"/>
            <a:ext cx="7564755" cy="40392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45"/>
              </a:spcBef>
              <a:buClr>
                <a:srgbClr val="FFC000"/>
              </a:buClr>
              <a:buFont typeface="Times New Roman" panose="02020603050405020304"/>
              <a:buAutoNum type="arabicPeriod"/>
              <a:tabLst>
                <a:tab pos="469265" algn="l"/>
                <a:tab pos="469900" algn="l"/>
              </a:tabLst>
            </a:pP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宙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前身</a:t>
            </a:r>
            <a:r>
              <a:rPr sz="2200" b="0" spc="1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sz="2200" b="0" spc="75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无核</a:t>
            </a:r>
            <a:r>
              <a:rPr sz="2200" b="0" spc="100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90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高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密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聚集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超级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黑</a:t>
            </a:r>
            <a:r>
              <a:rPr sz="2200" b="0" spc="114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洞</a:t>
            </a:r>
            <a:r>
              <a:rPr sz="22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合</a:t>
            </a:r>
            <a:r>
              <a:rPr sz="2200" b="0" spc="8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可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见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>
              <a:lnSpc>
                <a:spcPct val="100000"/>
              </a:lnSpc>
              <a:spcBef>
                <a:spcPts val="150"/>
              </a:spcBef>
            </a:pP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物质的</a:t>
            </a:r>
            <a:r>
              <a:rPr sz="2200" b="0" spc="-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原料</a:t>
            </a:r>
            <a:r>
              <a:rPr sz="2200" b="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 indent="-457200">
              <a:lnSpc>
                <a:spcPct val="100000"/>
              </a:lnSpc>
              <a:spcBef>
                <a:spcPts val="1370"/>
              </a:spcBef>
              <a:buClr>
                <a:srgbClr val="FFC000"/>
              </a:buClr>
              <a:buFont typeface="Times New Roman" panose="020206030504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某种原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因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如两宇宙级黑洞体碰</a:t>
            </a:r>
            <a:r>
              <a:rPr sz="2200" b="0" spc="3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撞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引发无核物质聚集体高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速膨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胀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0" spc="5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宇宙大爆炸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 marR="10160" indent="-457200" algn="just">
              <a:lnSpc>
                <a:spcPct val="106000"/>
              </a:lnSpc>
              <a:spcBef>
                <a:spcPts val="1185"/>
              </a:spcBef>
              <a:buClr>
                <a:srgbClr val="FFC000"/>
              </a:buClr>
              <a:buFont typeface="Times New Roman" panose="02020603050405020304"/>
              <a:buAutoNum type="arabicPeriod" startAt="3"/>
              <a:tabLst>
                <a:tab pos="469900" algn="l"/>
              </a:tabLst>
            </a:pP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过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程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中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破裂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宇宙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黑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洞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体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碎</a:t>
            </a:r>
            <a:r>
              <a:rPr sz="2200" b="0" spc="1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片</a:t>
            </a:r>
            <a:r>
              <a:rPr sz="22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已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演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化为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现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在星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系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中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心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 </a:t>
            </a:r>
            <a:r>
              <a:rPr sz="2200" b="0" spc="10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黑</a:t>
            </a:r>
            <a:r>
              <a:rPr sz="2200" b="0" spc="8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洞</a:t>
            </a:r>
            <a:r>
              <a:rPr sz="22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开始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不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断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吸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汲周围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呈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蒸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发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态膨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胀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扩散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无</a:t>
            </a:r>
            <a:r>
              <a:rPr sz="2200" b="0" spc="9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1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  </a:t>
            </a:r>
            <a:r>
              <a:rPr sz="2200" b="0" spc="3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在黑洞中合</a:t>
            </a:r>
            <a:r>
              <a:rPr sz="2200" b="0" spc="3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30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氢氦</a:t>
            </a:r>
            <a:r>
              <a:rPr sz="2200" b="0" spc="5" dirty="0">
                <a:solidFill>
                  <a:srgbClr val="99FF33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3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3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，并通过两极喷流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逃</a:t>
            </a:r>
            <a:r>
              <a:rPr sz="2200" b="0" spc="3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逸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2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最终构 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成星系中各类可见物质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和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星系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中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星体；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 indent="-457200" algn="just">
              <a:lnSpc>
                <a:spcPct val="100000"/>
              </a:lnSpc>
              <a:spcBef>
                <a:spcPts val="1370"/>
              </a:spcBef>
              <a:buClr>
                <a:srgbClr val="FFC000"/>
              </a:buClr>
              <a:buFont typeface="Times New Roman" panose="02020603050405020304"/>
              <a:buAutoNum type="arabicPeriod" startAt="3"/>
              <a:tabLst>
                <a:tab pos="469900" algn="l"/>
              </a:tabLst>
            </a:pPr>
            <a:r>
              <a:rPr sz="2200" b="0" spc="3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同时，</a:t>
            </a:r>
            <a:r>
              <a:rPr sz="2200" b="0" spc="2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这些有核可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见</a:t>
            </a:r>
            <a:r>
              <a:rPr sz="2200" b="0" spc="2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2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不断衰变回无核蒸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发</a:t>
            </a:r>
            <a:r>
              <a:rPr sz="2200" b="0" spc="2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态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6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3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衰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变速度随着有核物质总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量的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不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断增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加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而增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加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8488" y="798576"/>
            <a:ext cx="6108192" cy="338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5597" y="4390720"/>
            <a:ext cx="65830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北京时间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</a:t>
            </a:r>
            <a:r>
              <a:rPr sz="2400" spc="-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年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月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spc="-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日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21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点整，天文学家召开全</a:t>
            </a:r>
            <a:endParaRPr sz="2400">
              <a:latin typeface="华文细黑" panose="02010600040101010101" charset="-122"/>
              <a:cs typeface="华文细黑" panose="02010600040101010101" charset="-122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球新闻发布会，宣布首次直接拍摄到黑洞的照片</a:t>
            </a:r>
            <a:endParaRPr sz="2400">
              <a:latin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9055" y="0"/>
            <a:ext cx="7199376" cy="6857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19627" y="3226130"/>
            <a:ext cx="1549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大反弹循环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6576" y="379552"/>
            <a:ext cx="215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宇宙大收缩理论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961" y="492074"/>
            <a:ext cx="20580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奇</a:t>
            </a:r>
            <a:r>
              <a:rPr sz="20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点：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宇</a:t>
            </a:r>
            <a:r>
              <a:rPr sz="20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宙物</a:t>
            </a:r>
            <a:r>
              <a:rPr sz="2000" spc="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质</a:t>
            </a:r>
            <a:r>
              <a:rPr sz="20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的极</a:t>
            </a:r>
            <a:r>
              <a:rPr sz="2000" spc="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小</a:t>
            </a:r>
            <a:r>
              <a:rPr sz="20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0768" y="487680"/>
            <a:ext cx="5776722" cy="1232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5844" y="673049"/>
            <a:ext cx="5076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宇宙物质循环路线图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1985204"/>
            <a:ext cx="7391400" cy="352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835" algn="just">
              <a:lnSpc>
                <a:spcPct val="106000"/>
              </a:lnSpc>
              <a:spcBef>
                <a:spcPts val="90"/>
              </a:spcBef>
              <a:buClr>
                <a:srgbClr val="FFC000"/>
              </a:buClr>
              <a:buFont typeface="Times New Roman" panose="02020603050405020304"/>
              <a:buAutoNum type="arabicPeriod" startAt="4"/>
              <a:tabLst>
                <a:tab pos="469900" algn="l"/>
              </a:tabLst>
            </a:pP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随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宙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膨</a:t>
            </a:r>
            <a:r>
              <a:rPr sz="2200" b="0" spc="9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胀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蒸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发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态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无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密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来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114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低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可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见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 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来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7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慢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衰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变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则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来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越</a:t>
            </a:r>
            <a:r>
              <a:rPr sz="2200" b="0" spc="7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快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直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到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 宙有核物质总质量停止</a:t>
            </a:r>
            <a:r>
              <a:rPr sz="2200" b="0" spc="-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增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长；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900" marR="6350" indent="-457835" algn="just">
              <a:lnSpc>
                <a:spcPct val="106000"/>
              </a:lnSpc>
              <a:spcBef>
                <a:spcPts val="1210"/>
              </a:spcBef>
              <a:buClr>
                <a:srgbClr val="FFC000"/>
              </a:buClr>
              <a:buFont typeface="Times New Roman" panose="02020603050405020304"/>
              <a:buAutoNum type="arabicPeriod" startAt="4"/>
              <a:tabLst>
                <a:tab pos="469900" algn="l"/>
              </a:tabLst>
            </a:pP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当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有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衰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变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大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于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形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速</a:t>
            </a:r>
            <a:r>
              <a:rPr sz="2200" b="0" spc="12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度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宙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有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总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 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量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不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断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减</a:t>
            </a:r>
            <a:r>
              <a:rPr sz="2200" b="0" spc="8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少</a:t>
            </a:r>
            <a:r>
              <a:rPr sz="2200" b="0" spc="5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直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至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完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全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消</a:t>
            </a:r>
            <a:r>
              <a:rPr sz="2200" b="0" spc="6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失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该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过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程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伴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随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着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星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系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和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星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体 的逐步熄灭和消亡；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  <a:p>
            <a:pPr marL="469900" marR="5715" indent="-457835" algn="just">
              <a:lnSpc>
                <a:spcPct val="106000"/>
              </a:lnSpc>
              <a:spcBef>
                <a:spcPts val="1215"/>
              </a:spcBef>
              <a:buClr>
                <a:srgbClr val="FFC000"/>
              </a:buClr>
              <a:buFont typeface="Times New Roman" panose="02020603050405020304"/>
              <a:buAutoNum type="arabicPeriod" startAt="4"/>
              <a:tabLst>
                <a:tab pos="469900" algn="l"/>
              </a:tabLst>
            </a:pP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之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后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这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些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蒸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发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态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无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核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中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部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分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可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能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会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为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泛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宙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中 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其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它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路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过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宙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级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黑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洞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部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分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构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成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8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再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次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经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历</a:t>
            </a:r>
            <a:r>
              <a:rPr sz="2200" b="0" spc="5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物</a:t>
            </a:r>
            <a:r>
              <a:rPr sz="2200" b="0" spc="7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质</a:t>
            </a:r>
            <a:r>
              <a:rPr sz="2200" b="0" spc="5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生 命的循环</a:t>
            </a:r>
            <a:r>
              <a:rPr sz="2200" b="0" spc="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。</a:t>
            </a:r>
            <a:endParaRPr sz="2200">
              <a:latin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8"/>
            <a:ext cx="9140951" cy="66964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5414" y="4970526"/>
            <a:ext cx="407352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" algn="ctr">
              <a:lnSpc>
                <a:spcPts val="239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Cosmic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Background</a:t>
            </a:r>
            <a:r>
              <a:rPr sz="2000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Afterglow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2390"/>
              </a:lnSpc>
            </a:pPr>
            <a:r>
              <a:rPr sz="2000" b="0" spc="-10" dirty="0">
                <a:solidFill>
                  <a:srgbClr val="FFFFFF"/>
                </a:solidFill>
                <a:latin typeface="微软雅黑 Light" panose="020B0502040204020203" charset="-122"/>
                <a:cs typeface="微软雅黑 Light" panose="020B0502040204020203" charset="-122"/>
              </a:rPr>
              <a:t>宇宙背景余辉，即宇宙微波背景源点</a:t>
            </a:r>
            <a:endParaRPr sz="2000">
              <a:latin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" y="213359"/>
            <a:ext cx="8894064" cy="64678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1986" y="396366"/>
            <a:ext cx="658050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14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星云演化形成了星</a:t>
            </a:r>
            <a:r>
              <a:rPr sz="2400" spc="-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(恒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星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+行星)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R="64770" algn="ctr">
              <a:lnSpc>
                <a:spcPct val="100000"/>
              </a:lnSpc>
              <a:spcBef>
                <a:spcPts val="2480"/>
              </a:spcBef>
            </a:pP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银河系的恒星数：</a:t>
            </a:r>
            <a:r>
              <a:rPr sz="2400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2,000</a:t>
            </a: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亿～</a:t>
            </a:r>
            <a:r>
              <a:rPr sz="2400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6,000</a:t>
            </a: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亿颗</a:t>
            </a:r>
            <a:endParaRPr sz="2400">
              <a:latin typeface="华文细黑" panose="02010600040101010101" charset="-122"/>
              <a:cs typeface="华文细黑" panose="02010600040101010101" charset="-122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宇宙中与银河系相似的星系：</a:t>
            </a:r>
            <a:r>
              <a:rPr sz="2400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1,000</a:t>
            </a: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亿</a:t>
            </a:r>
            <a:r>
              <a:rPr sz="2400" spc="-5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～</a:t>
            </a:r>
            <a:r>
              <a:rPr sz="2400" spc="-5" dirty="0">
                <a:solidFill>
                  <a:srgbClr val="99FF33"/>
                </a:solidFill>
                <a:latin typeface="Times New Roman" panose="02020603050405020304"/>
                <a:cs typeface="Times New Roman" panose="02020603050405020304"/>
              </a:rPr>
              <a:t>2,000</a:t>
            </a:r>
            <a:r>
              <a:rPr sz="2400" dirty="0">
                <a:solidFill>
                  <a:srgbClr val="99FF33"/>
                </a:solidFill>
                <a:latin typeface="华文细黑" panose="02010600040101010101" charset="-122"/>
                <a:cs typeface="华文细黑" panose="02010600040101010101" charset="-122"/>
              </a:rPr>
              <a:t>亿个</a:t>
            </a:r>
            <a:endParaRPr sz="2400">
              <a:latin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78740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太阳系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银河系中的一员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1975" y="188976"/>
            <a:ext cx="6409944" cy="6409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7676" y="570052"/>
            <a:ext cx="1550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“红</a:t>
            </a:r>
            <a:r>
              <a:rPr sz="2400" dirty="0">
                <a:solidFill>
                  <a:srgbClr val="FFFFFF"/>
                </a:solidFill>
              </a:rPr>
              <a:t>”</a:t>
            </a:r>
            <a:r>
              <a:rPr sz="2400" spc="-5" dirty="0">
                <a:solidFill>
                  <a:srgbClr val="FFFFFF"/>
                </a:solidFill>
              </a:rPr>
              <a:t>太阳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36039" y="6045200"/>
            <a:ext cx="642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星云演化形成了星</a:t>
            </a:r>
            <a:r>
              <a:rPr sz="2400" spc="-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-恒星(来自星云的主体物</a:t>
            </a:r>
            <a:r>
              <a:rPr sz="2400" spc="-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)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58824" y="0"/>
            <a:ext cx="6553200" cy="655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84923" y="5973267"/>
            <a:ext cx="635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66825" y="21081"/>
            <a:ext cx="658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星云演化形成了星</a:t>
            </a:r>
            <a:r>
              <a:rPr sz="2400" spc="5" dirty="0"/>
              <a:t>系</a:t>
            </a:r>
            <a:r>
              <a:rPr sz="2400" dirty="0"/>
              <a:t>-行星：</a:t>
            </a:r>
            <a:r>
              <a:rPr sz="2000" spc="-10" dirty="0"/>
              <a:t>不同程度分异的星云物质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75487"/>
            <a:ext cx="9143999" cy="5586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8814" y="6260693"/>
            <a:ext cx="7494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行星物质的进一步演化形成了内部圈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地球的层圈结构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0298" y="21081"/>
            <a:ext cx="490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地球：地球科学目前的主要研究对象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8727" y="302717"/>
            <a:ext cx="4606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00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教材和主要参考资料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992835"/>
            <a:ext cx="8272780" cy="53320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spc="-10" dirty="0">
                <a:solidFill>
                  <a:srgbClr val="FF9900"/>
                </a:solidFill>
                <a:latin typeface="Wingdings" panose="05000000000000000000"/>
                <a:cs typeface="Wingdings" panose="05000000000000000000"/>
              </a:rPr>
              <a:t></a:t>
            </a:r>
            <a:r>
              <a:rPr sz="2000" spc="-21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FF9900"/>
                </a:solidFill>
                <a:latin typeface="华文中宋" panose="02010600040101010101" charset="-122"/>
                <a:cs typeface="华文中宋" panose="02010600040101010101" charset="-122"/>
              </a:rPr>
              <a:t>课程教材</a:t>
            </a:r>
            <a:r>
              <a:rPr sz="2000" spc="-10" dirty="0">
                <a:solidFill>
                  <a:srgbClr val="FF9900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《地球化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》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，张</a:t>
            </a:r>
            <a:r>
              <a:rPr sz="20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宏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飞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高山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编，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质出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版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社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2012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9900"/>
                </a:solidFill>
                <a:latin typeface="Wingdings" panose="05000000000000000000"/>
                <a:cs typeface="Wingdings" panose="05000000000000000000"/>
              </a:rPr>
              <a:t></a:t>
            </a:r>
            <a:r>
              <a:rPr sz="2000" spc="-220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9900"/>
                </a:solidFill>
                <a:latin typeface="华文中宋" panose="02010600040101010101" charset="-122"/>
                <a:cs typeface="华文中宋" panose="02010600040101010101" charset="-122"/>
              </a:rPr>
              <a:t>参考教材：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高等地球化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中国科学院地球化学研究所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编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北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京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科学出版社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1998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地球化学原理</a:t>
            </a:r>
            <a:r>
              <a:rPr sz="2000" spc="-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郝立波，戚长谋主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编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版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北京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地质出版社，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2004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marR="886460" indent="-344805">
              <a:lnSpc>
                <a:spcPct val="110000"/>
              </a:lnSpc>
              <a:spcBef>
                <a:spcPts val="48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  <a:tab pos="6067425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</a:t>
            </a:r>
            <a:r>
              <a:rPr sz="20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ntrod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bri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Cambridge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Univ.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Pr.,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2003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  <a:tab pos="4561205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Isotope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Geology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Claude</a:t>
            </a:r>
            <a:r>
              <a:rPr sz="2000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J.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Allegre.	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Cambridge: Cambridge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Univ.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Pr.,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2008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9900"/>
                </a:solidFill>
                <a:latin typeface="Wingdings" panose="05000000000000000000"/>
                <a:cs typeface="Wingdings" panose="05000000000000000000"/>
              </a:rPr>
              <a:t></a:t>
            </a:r>
            <a:r>
              <a:rPr sz="2000" spc="-220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9900"/>
                </a:solidFill>
                <a:latin typeface="华文中宋" panose="02010600040101010101" charset="-122"/>
                <a:cs typeface="华文中宋" panose="02010600040101010101" charset="-122"/>
              </a:rPr>
              <a:t>延伸读物：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  <a:tab pos="6320790" algn="l"/>
              </a:tabLst>
            </a:pP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历史、现状和发展趋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势</a:t>
            </a:r>
            <a:r>
              <a:rPr sz="20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欧阳自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远</a:t>
            </a:r>
            <a:r>
              <a:rPr sz="20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等主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编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	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北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京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原子能出版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社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1996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  <a:tab pos="3826510" algn="l"/>
              </a:tabLst>
            </a:pP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化学地球动力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郑永飞主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编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	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北京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科学出版</a:t>
            </a:r>
            <a:r>
              <a:rPr sz="20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社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1999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同位素地质年代学与地球化学</a:t>
            </a:r>
            <a:r>
              <a:rPr sz="20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陈岳龙</a:t>
            </a:r>
            <a:r>
              <a:rPr sz="2000" spc="-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等主编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北京：地质出版社，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2005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676" y="641984"/>
            <a:ext cx="42926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地球的圈层演化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635" algn="ctr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基性火山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(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初生地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壳)及其携带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marR="5080" indent="39624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的地幔岩石-橄榄岩包体： </a:t>
            </a:r>
            <a:r>
              <a:rPr sz="240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 地幔物质间接和直接地进入地壳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304" y="118871"/>
            <a:ext cx="8211311" cy="6342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5376" y="6420103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星系、地球具有漫长的演化历史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9073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900"/>
                </a:solidFill>
              </a:rPr>
              <a:t>地球科学与地球化学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4456176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6248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5540" y="1976120"/>
            <a:ext cx="7920355" cy="333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10000"/>
              </a:lnSpc>
              <a:spcBef>
                <a:spcPts val="95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地球属复杂的物质体</a:t>
            </a:r>
            <a:r>
              <a:rPr sz="24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，由不同规模地质体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更大</a:t>
            </a:r>
            <a:r>
              <a:rPr sz="2400" spc="-12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尺 </a:t>
            </a:r>
            <a:r>
              <a:rPr lang="en-US" sz="2400" spc="-12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                                       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度的各层圈子系统组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地球科学的分支学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从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不同 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侧面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研究地球的过去和现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715" indent="-344805" algn="just">
              <a:lnSpc>
                <a:spcPct val="110000"/>
              </a:lnSpc>
              <a:spcBef>
                <a:spcPts val="575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以地球和其子系统为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直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接研究对象的地学类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各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-12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</a:t>
            </a:r>
            <a:r>
              <a:rPr sz="2400" spc="-7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要研究影响物质运动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式的因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需要将地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物质运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动中某种形式的基础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运</a:t>
            </a:r>
            <a:r>
              <a:rPr sz="24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作为学科支</a:t>
            </a:r>
            <a:r>
              <a:rPr sz="24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。因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此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，地球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式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400" spc="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式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力学 形式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同为地球科学的支撑学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9073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900"/>
                </a:solidFill>
              </a:rPr>
              <a:t>地球科学与地球化学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703" y="3886200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5844" y="1980133"/>
            <a:ext cx="7669530" cy="348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282575" indent="-344805" algn="just">
              <a:lnSpc>
                <a:spcPct val="110000"/>
              </a:lnSpc>
              <a:spcBef>
                <a:spcPts val="95"/>
              </a:spcBef>
              <a:buClr>
                <a:srgbClr val="FFFFCC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地球运动的载体是地球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统中的物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，原子和离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是这</a:t>
            </a:r>
            <a:r>
              <a:rPr sz="2200" spc="-11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些 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物质中具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200" spc="2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独立化学个</a:t>
            </a:r>
            <a:r>
              <a:rPr sz="2200" spc="3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的最小组成单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</a:t>
            </a:r>
            <a:r>
              <a:rPr sz="22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有核物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 球化学从原子和离子入</a:t>
            </a:r>
            <a:r>
              <a:rPr sz="2200" spc="3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手</a:t>
            </a:r>
            <a:r>
              <a:rPr sz="2200" spc="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，研究地球及其子系统</a:t>
            </a:r>
            <a:r>
              <a:rPr sz="22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质的化 学运动</a:t>
            </a:r>
            <a:r>
              <a:rPr sz="2200" spc="1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>
              <a:lnSpc>
                <a:spcPct val="110000"/>
              </a:lnSpc>
              <a:spcBef>
                <a:spcPts val="530"/>
              </a:spcBef>
              <a:buClr>
                <a:srgbClr val="FFFFCC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地球化学作为研究地球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化学运</a:t>
            </a:r>
            <a:r>
              <a:rPr sz="22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的学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，属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质学与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化学相结合的边缘学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通过不断吸收现代自然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础科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实现自身的现代化和精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确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Clr>
                <a:srgbClr val="FFFFCC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地球化学的研究目标与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它地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科学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一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致，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别在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解决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260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地学问题的途径不同。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6026"/>
            <a:ext cx="322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900"/>
                </a:solidFill>
              </a:rPr>
              <a:t>地球化学与化学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1948882"/>
            <a:ext cx="7685405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39000"/>
              </a:lnSpc>
              <a:spcBef>
                <a:spcPts val="105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地球化学与化学的区别：化学以元素间结合的化学键、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新化合物合成方法等为主要研究内容，而地球化学应 用化学理论，阐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明</a:t>
            </a:r>
            <a:r>
              <a:rPr sz="240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元素在自然界中的行</a:t>
            </a:r>
            <a:r>
              <a:rPr sz="2400" spc="-2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以探讨地质 问题，进而了解地球的形成和演化历史。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307975" indent="-344805">
              <a:lnSpc>
                <a:spcPct val="138000"/>
              </a:lnSpc>
              <a:spcBef>
                <a:spcPts val="600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故地球化学不属于化学类学科，而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地球科学中的一 个二级学科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" y="0"/>
            <a:ext cx="9146577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55191" y="332231"/>
            <a:ext cx="6864858" cy="1232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1233" y="480441"/>
            <a:ext cx="6161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FFFF"/>
                </a:solidFill>
              </a:rPr>
              <a:t>组成地球科学的二级学科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484120" y="1414272"/>
            <a:ext cx="4319015" cy="524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2333" y="5773623"/>
            <a:ext cx="370586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ts val="2575"/>
              </a:lnSpc>
              <a:spcBef>
                <a:spcPts val="100"/>
              </a:spcBef>
            </a:pPr>
            <a:r>
              <a:rPr sz="2400" b="1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地质学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ts val="2575"/>
              </a:lnSpc>
              <a:tabLst>
                <a:tab pos="2448560" algn="l"/>
              </a:tabLst>
            </a:pPr>
            <a:r>
              <a:rPr sz="2400" b="1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	</a:t>
            </a:r>
            <a:r>
              <a:rPr sz="2400" b="1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地球物理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8520" y="2261616"/>
            <a:ext cx="2173986" cy="906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43629" y="2368042"/>
            <a:ext cx="1660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地球科学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124" y="30632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7072" y="457200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0"/>
                </a:moveTo>
                <a:lnTo>
                  <a:pt x="0" y="847344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011" y="457200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6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457200"/>
            <a:ext cx="0" cy="637540"/>
          </a:xfrm>
          <a:custGeom>
            <a:avLst/>
            <a:gdLst/>
            <a:ahLst/>
            <a:cxnLst/>
            <a:rect l="l" t="t" r="r" b="b"/>
            <a:pathLst>
              <a:path h="637540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42671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795" y="45720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212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627" y="457200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043" y="45720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457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5" y="45720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30">
                <a:moveTo>
                  <a:pt x="0" y="0"/>
                </a:moveTo>
                <a:lnTo>
                  <a:pt x="0" y="950976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5191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2727" y="457200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836" y="457200"/>
            <a:ext cx="0" cy="1271270"/>
          </a:xfrm>
          <a:custGeom>
            <a:avLst/>
            <a:gdLst/>
            <a:ahLst/>
            <a:cxnLst/>
            <a:rect l="l" t="t" r="r" b="b"/>
            <a:pathLst>
              <a:path h="1271270">
                <a:moveTo>
                  <a:pt x="0" y="0"/>
                </a:moveTo>
                <a:lnTo>
                  <a:pt x="0" y="1271015"/>
                </a:lnTo>
              </a:path>
            </a:pathLst>
          </a:custGeom>
          <a:ln w="45719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3896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5775" y="786206"/>
            <a:ext cx="698500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b="1" spc="1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3900" b="1" spc="-5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、地球化</a:t>
            </a:r>
            <a:r>
              <a:rPr sz="3900" b="1" spc="-2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3900" b="1" spc="-5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的基本问</a:t>
            </a:r>
            <a:r>
              <a:rPr sz="3900" b="1" spc="-2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3900" b="1" spc="-5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及定义</a:t>
            </a:r>
            <a:endParaRPr sz="3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320" y="1756537"/>
            <a:ext cx="8151495" cy="39141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、地球化学的研究思路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6350">
              <a:lnSpc>
                <a:spcPct val="100000"/>
              </a:lnSpc>
              <a:spcBef>
                <a:spcPts val="870"/>
              </a:spcBef>
            </a:pP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世纪初期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由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地质学与化学类学科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结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合产生</a:t>
            </a:r>
            <a:r>
              <a:rPr sz="2400" spc="1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5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边缘 </a:t>
            </a:r>
            <a:r>
              <a:rPr sz="2400" spc="4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学科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现代地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经形成了独立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研究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思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路和方</a:t>
            </a:r>
            <a:r>
              <a:rPr sz="2400" spc="1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法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4798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地球化学研究的基本思路：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309880" indent="-344805" algn="just">
              <a:lnSpc>
                <a:spcPct val="110000"/>
              </a:lnSpc>
              <a:spcBef>
                <a:spcPts val="650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（</a:t>
            </a:r>
            <a:r>
              <a:rPr sz="2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）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自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然过</a:t>
            </a:r>
            <a:r>
              <a:rPr sz="24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在形</a:t>
            </a:r>
            <a:r>
              <a:rPr sz="24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宏观</a:t>
            </a:r>
            <a:r>
              <a:rPr sz="24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质体</a:t>
            </a:r>
            <a:r>
              <a:rPr sz="24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同</a:t>
            </a:r>
            <a:r>
              <a:rPr sz="2400" spc="-1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时</a:t>
            </a:r>
            <a:r>
              <a:rPr sz="2400" spc="2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也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留下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各种微 </a:t>
            </a:r>
            <a:r>
              <a:rPr sz="2400" spc="4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观踪迹。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质过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造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了系统各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分常</a:t>
            </a:r>
            <a:r>
              <a:rPr sz="24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量元素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 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同位素组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的变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素间结合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赋存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状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态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改</a:t>
            </a:r>
            <a:r>
              <a:rPr sz="2400" spc="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变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这 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些微观踪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迹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中包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含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着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要的地球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化信</a:t>
            </a:r>
            <a:r>
              <a:rPr sz="2400" spc="1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息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球化学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通 过识别这些微观踪迹以追索地球的历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史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648" y="0"/>
            <a:ext cx="7967472" cy="62392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641" y="6183274"/>
            <a:ext cx="88957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Earth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cycles. A simplified subdivision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Earth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major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reservoirs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 how they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interact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other.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Arrows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reflect direction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mass</a:t>
            </a:r>
            <a:r>
              <a:rPr sz="20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transport.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73152"/>
            <a:ext cx="7056120" cy="61081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6881" y="6112865"/>
            <a:ext cx="7342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Schematic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diagram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showing various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fluxes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048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elements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 of the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ocean.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124" y="30632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7072" y="457200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0"/>
                </a:moveTo>
                <a:lnTo>
                  <a:pt x="0" y="847344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011" y="457200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6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457200"/>
            <a:ext cx="0" cy="637540"/>
          </a:xfrm>
          <a:custGeom>
            <a:avLst/>
            <a:gdLst/>
            <a:ahLst/>
            <a:cxnLst/>
            <a:rect l="l" t="t" r="r" b="b"/>
            <a:pathLst>
              <a:path h="637540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42671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795" y="45720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212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627" y="457200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043" y="45720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457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5" y="45720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30">
                <a:moveTo>
                  <a:pt x="0" y="0"/>
                </a:moveTo>
                <a:lnTo>
                  <a:pt x="0" y="950976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5191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2727" y="457200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836" y="457200"/>
            <a:ext cx="0" cy="1271270"/>
          </a:xfrm>
          <a:custGeom>
            <a:avLst/>
            <a:gdLst/>
            <a:ahLst/>
            <a:cxnLst/>
            <a:rect l="l" t="t" r="r" b="b"/>
            <a:pathLst>
              <a:path h="1271270">
                <a:moveTo>
                  <a:pt x="0" y="0"/>
                </a:moveTo>
                <a:lnTo>
                  <a:pt x="0" y="1271015"/>
                </a:lnTo>
              </a:path>
            </a:pathLst>
          </a:custGeom>
          <a:ln w="45719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3896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5775" y="777062"/>
            <a:ext cx="44945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" dirty="0"/>
              <a:t>地球化学的研究</a:t>
            </a:r>
            <a:r>
              <a:rPr sz="3900" spc="-20" dirty="0"/>
              <a:t>思</a:t>
            </a:r>
            <a:r>
              <a:rPr sz="3900" spc="10" dirty="0"/>
              <a:t>路</a:t>
            </a:r>
            <a:endParaRPr sz="3900"/>
          </a:p>
        </p:txBody>
      </p:sp>
      <p:sp>
        <p:nvSpPr>
          <p:cNvPr id="19" name="object 19"/>
          <p:cNvSpPr txBox="1"/>
          <p:nvPr/>
        </p:nvSpPr>
        <p:spPr>
          <a:xfrm>
            <a:off x="474065" y="1976206"/>
            <a:ext cx="8147684" cy="244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10000"/>
              </a:lnSpc>
              <a:spcBef>
                <a:spcPts val="95"/>
              </a:spcBef>
            </a:pPr>
            <a:r>
              <a:rPr sz="2400" b="1" spc="9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spc="9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9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8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自然界</a:t>
            </a:r>
            <a:r>
              <a:rPr sz="2400" b="1" spc="1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物</a:t>
            </a:r>
            <a:r>
              <a:rPr sz="2400" b="1" spc="8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质的运动</a:t>
            </a:r>
            <a:r>
              <a:rPr sz="2400" b="1" spc="1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8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存在形式是</a:t>
            </a:r>
            <a:r>
              <a:rPr sz="2400" b="1" spc="1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b="1" spc="8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境和</a:t>
            </a:r>
            <a:r>
              <a:rPr sz="2400" b="1" spc="1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400" b="1" spc="8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系介质</a:t>
            </a:r>
            <a:r>
              <a:rPr sz="2400" b="1" spc="1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 </a:t>
            </a:r>
            <a:r>
              <a:rPr sz="2400" b="1" spc="3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的函数。</a:t>
            </a:r>
            <a:r>
              <a:rPr sz="2400" b="1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地球化学将任何自然过程都看成是热力学过</a:t>
            </a:r>
            <a:r>
              <a:rPr sz="2400" b="1" spc="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  </a:t>
            </a:r>
            <a:r>
              <a:rPr sz="2400" b="1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特定的环境和物理化学条件对具有独立个性的原子产生作 用，使后者产生规律的变</a:t>
            </a:r>
            <a:r>
              <a:rPr sz="2400" b="1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400" b="1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。应用现代科学理论来解释自 </a:t>
            </a:r>
            <a:r>
              <a:rPr sz="2400" b="1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然体系化学变化的原因和条</a:t>
            </a:r>
            <a:r>
              <a:rPr sz="2400" b="1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2400" b="1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4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有可能在更深层次上探讨 </a:t>
            </a:r>
            <a:r>
              <a:rPr sz="24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和认识自然作用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24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782" y="394462"/>
            <a:ext cx="7701280" cy="133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5150"/>
              </a:lnSpc>
              <a:spcBef>
                <a:spcPts val="90"/>
              </a:spcBef>
            </a:pPr>
            <a:r>
              <a:rPr sz="4400" spc="10" dirty="0">
                <a:latin typeface="黑体" panose="02010609060101010101" charset="-122"/>
                <a:cs typeface="黑体" panose="02010609060101010101" charset="-122"/>
              </a:rPr>
              <a:t>课</a:t>
            </a:r>
            <a:r>
              <a:rPr sz="4400" spc="-10" dirty="0">
                <a:latin typeface="黑体" panose="02010609060101010101" charset="-122"/>
                <a:cs typeface="黑体" panose="02010609060101010101" charset="-122"/>
              </a:rPr>
              <a:t>程指</a:t>
            </a:r>
            <a:r>
              <a:rPr sz="4400" spc="1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4400" spc="-10" dirty="0">
                <a:latin typeface="黑体" panose="02010609060101010101" charset="-122"/>
                <a:cs typeface="黑体" panose="02010609060101010101" charset="-122"/>
              </a:rPr>
              <a:t>阅</a:t>
            </a:r>
            <a:r>
              <a:rPr sz="4400" spc="10" dirty="0"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4400" spc="-10" dirty="0"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4400" spc="5" dirty="0">
                <a:latin typeface="黑体" panose="02010609060101010101" charset="-122"/>
                <a:cs typeface="黑体" panose="02010609060101010101" charset="-122"/>
              </a:rPr>
              <a:t>献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ts val="5150"/>
              </a:lnSpc>
            </a:pPr>
            <a:r>
              <a:rPr sz="4400" spc="-5" dirty="0">
                <a:latin typeface="Arial" panose="020B0604020202020204"/>
                <a:cs typeface="Arial" panose="020B0604020202020204"/>
              </a:rPr>
              <a:t>Reading</a:t>
            </a:r>
            <a:r>
              <a:rPr sz="4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latin typeface="Arial" panose="020B0604020202020204"/>
                <a:cs typeface="Arial" panose="020B0604020202020204"/>
              </a:rPr>
              <a:t>assignments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2019680"/>
            <a:ext cx="8078470" cy="3808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985" indent="-344805" algn="just">
              <a:lnSpc>
                <a:spcPct val="100000"/>
              </a:lnSpc>
              <a:spcBef>
                <a:spcPts val="105"/>
              </a:spcBef>
              <a:buClr>
                <a:srgbClr val="FFFF00"/>
              </a:buClr>
              <a:buFont typeface="Wingdings" panose="05000000000000000000"/>
              <a:buChar char=""/>
              <a:tabLst>
                <a:tab pos="357505" algn="l"/>
              </a:tabLst>
            </a:pP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Hoffman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2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W.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1997. Mantle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geochemistry: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message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 oceanic volcanism.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Nature, 385:</a:t>
            </a:r>
            <a:r>
              <a:rPr sz="2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219-229.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00"/>
              </a:buClr>
              <a:buFont typeface="Wingdings" panose="05000000000000000000"/>
              <a:buChar char="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FFFF00"/>
              </a:buClr>
              <a:buFont typeface="Wingdings" panose="05000000000000000000"/>
              <a:buChar char=""/>
              <a:tabLst>
                <a:tab pos="357505" algn="l"/>
              </a:tabLst>
            </a:pP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Rudnick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L,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Gao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S.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2003. Composition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continental  crust.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In: Rudnick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L, ed. Treatise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Geochemistry: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Crust. Amsterdam: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Elsevier.</a:t>
            </a:r>
            <a:r>
              <a:rPr sz="2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1-64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00"/>
              </a:buClr>
              <a:buFont typeface="Wingdings" panose="05000000000000000000"/>
              <a:buChar char=""/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FFFF00"/>
              </a:buClr>
              <a:buFont typeface="Wingdings" panose="05000000000000000000"/>
              <a:buChar char=""/>
              <a:tabLst>
                <a:tab pos="357505" algn="l"/>
              </a:tabLst>
            </a:pP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Sun </a:t>
            </a:r>
            <a:r>
              <a:rPr sz="2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S,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McDonough </a:t>
            </a:r>
            <a:r>
              <a:rPr sz="2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F.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1989.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Chemical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Isotopic  Systematics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200" spc="5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Oceanic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Basalts: Implications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Mantle 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Composition and Processes. Geological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Society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London 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Special Publication,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42,</a:t>
            </a:r>
            <a:r>
              <a:rPr sz="2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313-345.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124" y="30632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7072" y="457200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0"/>
                </a:moveTo>
                <a:lnTo>
                  <a:pt x="0" y="847344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011" y="457200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6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457200"/>
            <a:ext cx="0" cy="637540"/>
          </a:xfrm>
          <a:custGeom>
            <a:avLst/>
            <a:gdLst/>
            <a:ahLst/>
            <a:cxnLst/>
            <a:rect l="l" t="t" r="r" b="b"/>
            <a:pathLst>
              <a:path h="637540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42671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795" y="45720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212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627" y="457200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043" y="45720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457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5" y="45720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30">
                <a:moveTo>
                  <a:pt x="0" y="0"/>
                </a:moveTo>
                <a:lnTo>
                  <a:pt x="0" y="950976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5191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2727" y="457200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836" y="457200"/>
            <a:ext cx="0" cy="1271270"/>
          </a:xfrm>
          <a:custGeom>
            <a:avLst/>
            <a:gdLst/>
            <a:ahLst/>
            <a:cxnLst/>
            <a:rect l="l" t="t" r="r" b="b"/>
            <a:pathLst>
              <a:path h="1271270">
                <a:moveTo>
                  <a:pt x="0" y="0"/>
                </a:moveTo>
                <a:lnTo>
                  <a:pt x="0" y="1271015"/>
                </a:lnTo>
              </a:path>
            </a:pathLst>
          </a:custGeom>
          <a:ln w="45719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3896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5775" y="777062"/>
            <a:ext cx="44945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" dirty="0"/>
              <a:t>地球化学的研究</a:t>
            </a:r>
            <a:r>
              <a:rPr sz="3900" spc="-20" dirty="0"/>
              <a:t>思</a:t>
            </a:r>
            <a:r>
              <a:rPr sz="3900" spc="10" dirty="0"/>
              <a:t>路</a:t>
            </a:r>
            <a:endParaRPr sz="3900"/>
          </a:p>
        </p:txBody>
      </p:sp>
      <p:sp>
        <p:nvSpPr>
          <p:cNvPr id="19" name="object 19"/>
          <p:cNvSpPr txBox="1"/>
          <p:nvPr/>
        </p:nvSpPr>
        <p:spPr>
          <a:xfrm>
            <a:off x="1122070" y="1892046"/>
            <a:ext cx="6816725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3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spc="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）地球化学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必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须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于地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2400" b="1" spc="5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24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区域 </a:t>
            </a:r>
            <a:r>
              <a:rPr sz="2400" b="1" spc="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岩石圈、壳、</a:t>
            </a:r>
            <a:r>
              <a:rPr sz="2400" b="1" spc="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幔</a:t>
            </a:r>
            <a:r>
              <a:rPr sz="24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成和 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状态来约束其中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征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素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400" b="1" spc="-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marR="44450" indent="-9525" algn="just">
              <a:lnSpc>
                <a:spcPct val="13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由于地质作用规模宏大、时间持久、作用因素复 杂且多次叠加，地球化学研究必须观察和分析多 种变量，确立多层次的指标，才有可能追踪地球 的历史。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124" y="30632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7072" y="457200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0"/>
                </a:moveTo>
                <a:lnTo>
                  <a:pt x="0" y="847344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011" y="457200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6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457200"/>
            <a:ext cx="0" cy="637540"/>
          </a:xfrm>
          <a:custGeom>
            <a:avLst/>
            <a:gdLst/>
            <a:ahLst/>
            <a:cxnLst/>
            <a:rect l="l" t="t" r="r" b="b"/>
            <a:pathLst>
              <a:path h="637540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42671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795" y="45720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212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627" y="457200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043" y="45720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4572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5" y="45720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30">
                <a:moveTo>
                  <a:pt x="0" y="0"/>
                </a:moveTo>
                <a:lnTo>
                  <a:pt x="0" y="950976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5191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42671">
            <a:solidFill>
              <a:srgbClr val="CC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2727" y="457200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836" y="457200"/>
            <a:ext cx="0" cy="1271270"/>
          </a:xfrm>
          <a:custGeom>
            <a:avLst/>
            <a:gdLst/>
            <a:ahLst/>
            <a:cxnLst/>
            <a:rect l="l" t="t" r="r" b="b"/>
            <a:pathLst>
              <a:path h="1271270">
                <a:moveTo>
                  <a:pt x="0" y="0"/>
                </a:moveTo>
                <a:lnTo>
                  <a:pt x="0" y="1271015"/>
                </a:lnTo>
              </a:path>
            </a:pathLst>
          </a:custGeom>
          <a:ln w="45719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3896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2671">
            <a:solidFill>
              <a:srgbClr val="0078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5775" y="774014"/>
            <a:ext cx="101917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" dirty="0">
                <a:latin typeface="微软雅黑" panose="020B0503020204020204" charset="-122"/>
                <a:cs typeface="微软雅黑" panose="020B0503020204020204" charset="-122"/>
              </a:rPr>
              <a:t>归纳</a:t>
            </a:r>
            <a:endParaRPr sz="3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5775" y="1919549"/>
            <a:ext cx="5363845" cy="15621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65"/>
              </a:spcBef>
              <a:buClr>
                <a:srgbClr val="0078EF"/>
              </a:buClr>
              <a:buSzPct val="84000"/>
              <a:buFont typeface="Wingdings" panose="05000000000000000000"/>
              <a:buChar char=""/>
              <a:tabLst>
                <a:tab pos="357505" algn="l"/>
              </a:tabLst>
            </a:pPr>
            <a:r>
              <a:rPr sz="28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地球化学可研究宏观地</a:t>
            </a:r>
            <a:r>
              <a:rPr sz="2800" spc="-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质</a:t>
            </a:r>
            <a:r>
              <a:rPr sz="28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事件</a:t>
            </a:r>
            <a:endParaRPr sz="28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78EF"/>
              </a:buClr>
              <a:buSzPct val="84000"/>
              <a:buFont typeface="Wingdings" panose="05000000000000000000"/>
              <a:buChar char=""/>
              <a:tabLst>
                <a:tab pos="357505" algn="l"/>
              </a:tabLst>
            </a:pPr>
            <a:r>
              <a:rPr sz="28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地球化学能揭示地质差异</a:t>
            </a:r>
            <a:endParaRPr sz="28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78EF"/>
              </a:buClr>
              <a:buSzPct val="84000"/>
              <a:buFont typeface="Wingdings" panose="05000000000000000000"/>
              <a:buChar char=""/>
              <a:tabLst>
                <a:tab pos="357505" algn="l"/>
              </a:tabLst>
            </a:pPr>
            <a:r>
              <a:rPr sz="28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地球化学可“分层次”</a:t>
            </a:r>
            <a:r>
              <a:rPr sz="2800" spc="-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反</a:t>
            </a:r>
            <a:r>
              <a:rPr sz="28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演历史</a:t>
            </a:r>
            <a:endParaRPr sz="2800">
              <a:latin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5616" y="5876544"/>
            <a:ext cx="1545590" cy="161925"/>
          </a:xfrm>
          <a:custGeom>
            <a:avLst/>
            <a:gdLst/>
            <a:ahLst/>
            <a:cxnLst/>
            <a:rect l="l" t="t" r="r" b="b"/>
            <a:pathLst>
              <a:path w="1545590" h="161925">
                <a:moveTo>
                  <a:pt x="1545335" y="0"/>
                </a:moveTo>
                <a:lnTo>
                  <a:pt x="0" y="38392"/>
                </a:lnTo>
                <a:lnTo>
                  <a:pt x="0" y="161543"/>
                </a:lnTo>
                <a:lnTo>
                  <a:pt x="1545335" y="76771"/>
                </a:lnTo>
                <a:lnTo>
                  <a:pt x="154533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5479" y="6056376"/>
            <a:ext cx="3395979" cy="314325"/>
          </a:xfrm>
          <a:custGeom>
            <a:avLst/>
            <a:gdLst/>
            <a:ahLst/>
            <a:cxnLst/>
            <a:rect l="l" t="t" r="r" b="b"/>
            <a:pathLst>
              <a:path w="3395979" h="314325">
                <a:moveTo>
                  <a:pt x="3395472" y="0"/>
                </a:moveTo>
                <a:lnTo>
                  <a:pt x="0" y="247345"/>
                </a:lnTo>
                <a:lnTo>
                  <a:pt x="0" y="313944"/>
                </a:lnTo>
                <a:lnTo>
                  <a:pt x="33954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03264"/>
            <a:ext cx="5745480" cy="55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6419088"/>
            <a:ext cx="3992879" cy="436245"/>
          </a:xfrm>
          <a:custGeom>
            <a:avLst/>
            <a:gdLst/>
            <a:ahLst/>
            <a:cxnLst/>
            <a:rect l="l" t="t" r="r" b="b"/>
            <a:pathLst>
              <a:path w="3992879" h="436245">
                <a:moveTo>
                  <a:pt x="3585210" y="0"/>
                </a:moveTo>
                <a:lnTo>
                  <a:pt x="0" y="435863"/>
                </a:lnTo>
                <a:lnTo>
                  <a:pt x="3461385" y="435863"/>
                </a:lnTo>
                <a:lnTo>
                  <a:pt x="3992880" y="322159"/>
                </a:lnTo>
                <a:lnTo>
                  <a:pt x="35852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12864" y="6141720"/>
            <a:ext cx="2228087" cy="60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5759" y="5001767"/>
            <a:ext cx="1155700" cy="381000"/>
          </a:xfrm>
          <a:custGeom>
            <a:avLst/>
            <a:gdLst/>
            <a:ahLst/>
            <a:cxnLst/>
            <a:rect l="l" t="t" r="r" b="b"/>
            <a:pathLst>
              <a:path w="1155700" h="381000">
                <a:moveTo>
                  <a:pt x="0" y="0"/>
                </a:moveTo>
                <a:lnTo>
                  <a:pt x="0" y="9524"/>
                </a:lnTo>
                <a:lnTo>
                  <a:pt x="1155192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9140952" cy="534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5943" y="4108703"/>
            <a:ext cx="445134" cy="530860"/>
          </a:xfrm>
          <a:custGeom>
            <a:avLst/>
            <a:gdLst/>
            <a:ahLst/>
            <a:cxnLst/>
            <a:rect l="l" t="t" r="r" b="b"/>
            <a:pathLst>
              <a:path w="445134" h="530860">
                <a:moveTo>
                  <a:pt x="152019" y="0"/>
                </a:moveTo>
                <a:lnTo>
                  <a:pt x="0" y="142494"/>
                </a:lnTo>
                <a:lnTo>
                  <a:pt x="445007" y="530352"/>
                </a:lnTo>
                <a:lnTo>
                  <a:pt x="445007" y="273939"/>
                </a:lnTo>
                <a:lnTo>
                  <a:pt x="15201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" y="0"/>
            <a:ext cx="9137904" cy="5501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4064" y="1350263"/>
            <a:ext cx="247015" cy="817244"/>
          </a:xfrm>
          <a:custGeom>
            <a:avLst/>
            <a:gdLst/>
            <a:ahLst/>
            <a:cxnLst/>
            <a:rect l="l" t="t" r="r" b="b"/>
            <a:pathLst>
              <a:path w="247015" h="817244">
                <a:moveTo>
                  <a:pt x="122681" y="0"/>
                </a:moveTo>
                <a:lnTo>
                  <a:pt x="0" y="303911"/>
                </a:lnTo>
                <a:lnTo>
                  <a:pt x="246887" y="816863"/>
                </a:lnTo>
                <a:lnTo>
                  <a:pt x="246887" y="322961"/>
                </a:lnTo>
                <a:lnTo>
                  <a:pt x="12268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0" y="0"/>
            <a:ext cx="1024127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6464" y="1036319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5" h="494030">
                <a:moveTo>
                  <a:pt x="85089" y="0"/>
                </a:moveTo>
                <a:lnTo>
                  <a:pt x="0" y="227837"/>
                </a:lnTo>
                <a:lnTo>
                  <a:pt x="94487" y="493775"/>
                </a:lnTo>
                <a:lnTo>
                  <a:pt x="94487" y="9525"/>
                </a:lnTo>
                <a:lnTo>
                  <a:pt x="8508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9140952" cy="5699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3851" y="372310"/>
            <a:ext cx="6995159" cy="16490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66470" algn="ctr">
              <a:lnSpc>
                <a:spcPct val="100000"/>
              </a:lnSpc>
              <a:spcBef>
                <a:spcPts val="1040"/>
              </a:spcBef>
            </a:pPr>
            <a:r>
              <a:rPr sz="4400" b="1" spc="-5" dirty="0">
                <a:latin typeface="Arial" panose="020B0604020202020204"/>
                <a:cs typeface="Arial" panose="020B0604020202020204"/>
              </a:rPr>
              <a:t>2</a:t>
            </a: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、地球化学的基本问题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1590" marR="5080" indent="-9525">
              <a:lnSpc>
                <a:spcPct val="110000"/>
              </a:lnSpc>
              <a:spcBef>
                <a:spcPts val="22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(1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/>
              <a:t>地球系统元</a:t>
            </a:r>
            <a:r>
              <a:rPr sz="2400" spc="5" dirty="0"/>
              <a:t>素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-</a:t>
            </a:r>
            <a:r>
              <a:rPr sz="2400" dirty="0"/>
              <a:t>同位素组</a:t>
            </a:r>
            <a:r>
              <a:rPr sz="2400" spc="5" dirty="0"/>
              <a:t>成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400" dirty="0"/>
              <a:t>丰度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abundan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400" dirty="0"/>
              <a:t>和分配  </a:t>
            </a:r>
            <a:r>
              <a:rPr sz="2400" dirty="0">
                <a:latin typeface="Arial" panose="020B0604020202020204"/>
                <a:cs typeface="Arial" panose="020B0604020202020204"/>
              </a:rPr>
              <a:t>distribution)</a:t>
            </a:r>
            <a:r>
              <a:rPr sz="2400" dirty="0"/>
              <a:t>问题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56959" y="2926079"/>
            <a:ext cx="2734056" cy="2313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4019" y="2486887"/>
            <a:ext cx="5831840" cy="2844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marR="309880" indent="-9525">
              <a:lnSpc>
                <a:spcPct val="110000"/>
              </a:lnSpc>
              <a:spcBef>
                <a:spcPts val="10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地球化学的研究对象是地球中的原子，其 第一项基本任务是研究元素在地球及其各 圈层中的平均含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丰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度</a:t>
            </a:r>
            <a:r>
              <a:rPr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。目前对现今地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壳的平均化学成分已取得较多成果，对地 球</a:t>
            </a:r>
            <a:r>
              <a:rPr sz="240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深部圈层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及地球</a:t>
            </a:r>
            <a:r>
              <a:rPr sz="240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不同地质历史时</a:t>
            </a:r>
            <a:r>
              <a:rPr sz="2400" spc="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期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的元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素含量的了解仍在深化。获得准确的元素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2159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丰度是研究地球物质化学演化历史的基础。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5616" y="5876544"/>
            <a:ext cx="1545590" cy="161925"/>
          </a:xfrm>
          <a:custGeom>
            <a:avLst/>
            <a:gdLst/>
            <a:ahLst/>
            <a:cxnLst/>
            <a:rect l="l" t="t" r="r" b="b"/>
            <a:pathLst>
              <a:path w="1545590" h="161925">
                <a:moveTo>
                  <a:pt x="1545335" y="0"/>
                </a:moveTo>
                <a:lnTo>
                  <a:pt x="0" y="38392"/>
                </a:lnTo>
                <a:lnTo>
                  <a:pt x="0" y="161543"/>
                </a:lnTo>
                <a:lnTo>
                  <a:pt x="1545335" y="76771"/>
                </a:lnTo>
                <a:lnTo>
                  <a:pt x="154533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5479" y="6056376"/>
            <a:ext cx="3395979" cy="314325"/>
          </a:xfrm>
          <a:custGeom>
            <a:avLst/>
            <a:gdLst/>
            <a:ahLst/>
            <a:cxnLst/>
            <a:rect l="l" t="t" r="r" b="b"/>
            <a:pathLst>
              <a:path w="3395979" h="314325">
                <a:moveTo>
                  <a:pt x="3395472" y="0"/>
                </a:moveTo>
                <a:lnTo>
                  <a:pt x="0" y="247345"/>
                </a:lnTo>
                <a:lnTo>
                  <a:pt x="0" y="313944"/>
                </a:lnTo>
                <a:lnTo>
                  <a:pt x="33954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03264"/>
            <a:ext cx="5745480" cy="55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6419088"/>
            <a:ext cx="3992879" cy="436245"/>
          </a:xfrm>
          <a:custGeom>
            <a:avLst/>
            <a:gdLst/>
            <a:ahLst/>
            <a:cxnLst/>
            <a:rect l="l" t="t" r="r" b="b"/>
            <a:pathLst>
              <a:path w="3992879" h="436245">
                <a:moveTo>
                  <a:pt x="3585210" y="0"/>
                </a:moveTo>
                <a:lnTo>
                  <a:pt x="0" y="435863"/>
                </a:lnTo>
                <a:lnTo>
                  <a:pt x="3461385" y="435863"/>
                </a:lnTo>
                <a:lnTo>
                  <a:pt x="3992880" y="322159"/>
                </a:lnTo>
                <a:lnTo>
                  <a:pt x="35852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12864" y="6141720"/>
            <a:ext cx="2228087" cy="60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5759" y="5001767"/>
            <a:ext cx="1155700" cy="381000"/>
          </a:xfrm>
          <a:custGeom>
            <a:avLst/>
            <a:gdLst/>
            <a:ahLst/>
            <a:cxnLst/>
            <a:rect l="l" t="t" r="r" b="b"/>
            <a:pathLst>
              <a:path w="1155700" h="381000">
                <a:moveTo>
                  <a:pt x="0" y="0"/>
                </a:moveTo>
                <a:lnTo>
                  <a:pt x="0" y="9524"/>
                </a:lnTo>
                <a:lnTo>
                  <a:pt x="1155192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9140952" cy="534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5943" y="4108703"/>
            <a:ext cx="445134" cy="530860"/>
          </a:xfrm>
          <a:custGeom>
            <a:avLst/>
            <a:gdLst/>
            <a:ahLst/>
            <a:cxnLst/>
            <a:rect l="l" t="t" r="r" b="b"/>
            <a:pathLst>
              <a:path w="445134" h="530860">
                <a:moveTo>
                  <a:pt x="152019" y="0"/>
                </a:moveTo>
                <a:lnTo>
                  <a:pt x="0" y="142494"/>
                </a:lnTo>
                <a:lnTo>
                  <a:pt x="445007" y="530352"/>
                </a:lnTo>
                <a:lnTo>
                  <a:pt x="445007" y="273939"/>
                </a:lnTo>
                <a:lnTo>
                  <a:pt x="15201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" y="0"/>
            <a:ext cx="9137904" cy="5501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4064" y="1350263"/>
            <a:ext cx="247015" cy="817244"/>
          </a:xfrm>
          <a:custGeom>
            <a:avLst/>
            <a:gdLst/>
            <a:ahLst/>
            <a:cxnLst/>
            <a:rect l="l" t="t" r="r" b="b"/>
            <a:pathLst>
              <a:path w="247015" h="817244">
                <a:moveTo>
                  <a:pt x="122681" y="0"/>
                </a:moveTo>
                <a:lnTo>
                  <a:pt x="0" y="303911"/>
                </a:lnTo>
                <a:lnTo>
                  <a:pt x="246887" y="816863"/>
                </a:lnTo>
                <a:lnTo>
                  <a:pt x="246887" y="322961"/>
                </a:lnTo>
                <a:lnTo>
                  <a:pt x="12268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0" y="0"/>
            <a:ext cx="1024127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6464" y="1036319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5" h="494030">
                <a:moveTo>
                  <a:pt x="85089" y="0"/>
                </a:moveTo>
                <a:lnTo>
                  <a:pt x="0" y="227837"/>
                </a:lnTo>
                <a:lnTo>
                  <a:pt x="94487" y="493775"/>
                </a:lnTo>
                <a:lnTo>
                  <a:pt x="94487" y="9525"/>
                </a:lnTo>
                <a:lnTo>
                  <a:pt x="8508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9140952" cy="5699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826" y="492328"/>
            <a:ext cx="5076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地球化学的基本问题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742" y="1173318"/>
            <a:ext cx="8623935" cy="506412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2)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元素共生组合和赋存形式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1355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具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类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似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迁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移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历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史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和分配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规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律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素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在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质体中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呈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有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规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律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组</a:t>
            </a:r>
            <a:r>
              <a:rPr sz="2200" spc="6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合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endParaRPr sz="22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125"/>
              </a:spcBef>
            </a:pP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称为元素的共生组</a:t>
            </a:r>
            <a:r>
              <a:rPr sz="2200" spc="-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合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</a:t>
            </a:r>
            <a:endParaRPr sz="22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 marR="5080" indent="-344805">
              <a:lnSpc>
                <a:spcPct val="105000"/>
              </a:lnSpc>
              <a:spcBef>
                <a:spcPts val="1210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不同组成和不同成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因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质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体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有其特定的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素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组</a:t>
            </a:r>
            <a:r>
              <a:rPr sz="2200" spc="4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合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。例如</a:t>
            </a:r>
            <a:r>
              <a:rPr sz="2200" spc="1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</a:t>
            </a:r>
            <a:r>
              <a:rPr sz="2200" spc="-1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 </a:t>
            </a:r>
            <a:r>
              <a:rPr sz="22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Pb</a:t>
            </a:r>
            <a:r>
              <a:rPr sz="2200" spc="1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Zn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常在热液矿床</a:t>
            </a:r>
            <a:r>
              <a:rPr sz="2200" spc="1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中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富集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200" spc="8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和</a:t>
            </a:r>
            <a:r>
              <a:rPr sz="22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PGE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则在基</a:t>
            </a:r>
            <a:r>
              <a:rPr sz="2200" spc="1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性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超基 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性岩中成</a:t>
            </a:r>
            <a:r>
              <a:rPr sz="22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矿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</a:t>
            </a:r>
            <a:endParaRPr sz="22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 marR="5080" indent="-344805">
              <a:lnSpc>
                <a:spcPct val="105000"/>
              </a:lnSpc>
              <a:spcBef>
                <a:spcPts val="1185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不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同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素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具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不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同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存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在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形</a:t>
            </a:r>
            <a:r>
              <a:rPr sz="22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式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如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岩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石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圈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中，</a:t>
            </a:r>
            <a:r>
              <a:rPr sz="22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Mn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等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呈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氧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化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物</a:t>
            </a:r>
            <a:r>
              <a:rPr sz="2200" spc="-24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 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Pb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Zn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等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多呈硫化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物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PGE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除少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量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形成硫化物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外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  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主要呈自然元素和金属</a:t>
            </a:r>
            <a:r>
              <a:rPr sz="2200" spc="-1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互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化</a:t>
            </a:r>
            <a:r>
              <a:rPr sz="2200" spc="-1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物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合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金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</a:t>
            </a:r>
            <a:endParaRPr sz="2200">
              <a:latin typeface="华文细黑" panose="02010600040101010101" charset="-122"/>
              <a:cs typeface="华文细黑" panose="02010600040101010101" charset="-122"/>
            </a:endParaRPr>
          </a:p>
          <a:p>
            <a:pPr marL="356870" marR="285750" indent="-344805" algn="just">
              <a:lnSpc>
                <a:spcPct val="105000"/>
              </a:lnSpc>
              <a:spcBef>
                <a:spcPts val="1215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素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共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生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组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合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是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在不同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热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动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力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条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件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下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元素遵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循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一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定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分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配</a:t>
            </a:r>
            <a:r>
              <a:rPr sz="2200" spc="3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规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律</a:t>
            </a:r>
            <a:r>
              <a:rPr sz="2200" spc="-146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 </a:t>
            </a:r>
            <a:r>
              <a:rPr sz="2200" spc="5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反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映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元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素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在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系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统不同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部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分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分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配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常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具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不均匀</a:t>
            </a:r>
            <a:r>
              <a:rPr sz="2200" spc="6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性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导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致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其</a:t>
            </a:r>
            <a:r>
              <a:rPr sz="2200" spc="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在</a:t>
            </a:r>
            <a:r>
              <a:rPr sz="2200" spc="5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子</a:t>
            </a:r>
            <a:r>
              <a:rPr sz="2200" spc="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系 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统中分散和集</a:t>
            </a:r>
            <a:r>
              <a:rPr sz="2200" spc="-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中</a:t>
            </a:r>
            <a:r>
              <a:rPr sz="22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。</a:t>
            </a:r>
            <a:endParaRPr sz="2200">
              <a:latin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5616" y="5876544"/>
            <a:ext cx="1545590" cy="161925"/>
          </a:xfrm>
          <a:custGeom>
            <a:avLst/>
            <a:gdLst/>
            <a:ahLst/>
            <a:cxnLst/>
            <a:rect l="l" t="t" r="r" b="b"/>
            <a:pathLst>
              <a:path w="1545590" h="161925">
                <a:moveTo>
                  <a:pt x="1545335" y="0"/>
                </a:moveTo>
                <a:lnTo>
                  <a:pt x="0" y="38392"/>
                </a:lnTo>
                <a:lnTo>
                  <a:pt x="0" y="161543"/>
                </a:lnTo>
                <a:lnTo>
                  <a:pt x="1545335" y="76771"/>
                </a:lnTo>
                <a:lnTo>
                  <a:pt x="154533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5479" y="6056376"/>
            <a:ext cx="3395979" cy="314325"/>
          </a:xfrm>
          <a:custGeom>
            <a:avLst/>
            <a:gdLst/>
            <a:ahLst/>
            <a:cxnLst/>
            <a:rect l="l" t="t" r="r" b="b"/>
            <a:pathLst>
              <a:path w="3395979" h="314325">
                <a:moveTo>
                  <a:pt x="3395472" y="0"/>
                </a:moveTo>
                <a:lnTo>
                  <a:pt x="0" y="247345"/>
                </a:lnTo>
                <a:lnTo>
                  <a:pt x="0" y="313944"/>
                </a:lnTo>
                <a:lnTo>
                  <a:pt x="33954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03264"/>
            <a:ext cx="5745480" cy="55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6419088"/>
            <a:ext cx="3992879" cy="436245"/>
          </a:xfrm>
          <a:custGeom>
            <a:avLst/>
            <a:gdLst/>
            <a:ahLst/>
            <a:cxnLst/>
            <a:rect l="l" t="t" r="r" b="b"/>
            <a:pathLst>
              <a:path w="3992879" h="436245">
                <a:moveTo>
                  <a:pt x="3585210" y="0"/>
                </a:moveTo>
                <a:lnTo>
                  <a:pt x="0" y="435863"/>
                </a:lnTo>
                <a:lnTo>
                  <a:pt x="3461385" y="435863"/>
                </a:lnTo>
                <a:lnTo>
                  <a:pt x="3992880" y="322159"/>
                </a:lnTo>
                <a:lnTo>
                  <a:pt x="35852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12864" y="6141720"/>
            <a:ext cx="2228087" cy="60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5759" y="5001767"/>
            <a:ext cx="1155700" cy="381000"/>
          </a:xfrm>
          <a:custGeom>
            <a:avLst/>
            <a:gdLst/>
            <a:ahLst/>
            <a:cxnLst/>
            <a:rect l="l" t="t" r="r" b="b"/>
            <a:pathLst>
              <a:path w="1155700" h="381000">
                <a:moveTo>
                  <a:pt x="0" y="0"/>
                </a:moveTo>
                <a:lnTo>
                  <a:pt x="0" y="9524"/>
                </a:lnTo>
                <a:lnTo>
                  <a:pt x="1155192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9140952" cy="534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5943" y="4108703"/>
            <a:ext cx="445134" cy="530860"/>
          </a:xfrm>
          <a:custGeom>
            <a:avLst/>
            <a:gdLst/>
            <a:ahLst/>
            <a:cxnLst/>
            <a:rect l="l" t="t" r="r" b="b"/>
            <a:pathLst>
              <a:path w="445134" h="530860">
                <a:moveTo>
                  <a:pt x="152019" y="0"/>
                </a:moveTo>
                <a:lnTo>
                  <a:pt x="0" y="142494"/>
                </a:lnTo>
                <a:lnTo>
                  <a:pt x="445007" y="530352"/>
                </a:lnTo>
                <a:lnTo>
                  <a:pt x="445007" y="273939"/>
                </a:lnTo>
                <a:lnTo>
                  <a:pt x="15201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" y="0"/>
            <a:ext cx="9137904" cy="5501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4064" y="1350263"/>
            <a:ext cx="247015" cy="817244"/>
          </a:xfrm>
          <a:custGeom>
            <a:avLst/>
            <a:gdLst/>
            <a:ahLst/>
            <a:cxnLst/>
            <a:rect l="l" t="t" r="r" b="b"/>
            <a:pathLst>
              <a:path w="247015" h="817244">
                <a:moveTo>
                  <a:pt x="122681" y="0"/>
                </a:moveTo>
                <a:lnTo>
                  <a:pt x="0" y="303911"/>
                </a:lnTo>
                <a:lnTo>
                  <a:pt x="246887" y="816863"/>
                </a:lnTo>
                <a:lnTo>
                  <a:pt x="246887" y="322961"/>
                </a:lnTo>
                <a:lnTo>
                  <a:pt x="12268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0" y="0"/>
            <a:ext cx="1024127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6464" y="1036319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5" h="494030">
                <a:moveTo>
                  <a:pt x="85089" y="0"/>
                </a:moveTo>
                <a:lnTo>
                  <a:pt x="0" y="227837"/>
                </a:lnTo>
                <a:lnTo>
                  <a:pt x="94487" y="493775"/>
                </a:lnTo>
                <a:lnTo>
                  <a:pt x="94487" y="9525"/>
                </a:lnTo>
                <a:lnTo>
                  <a:pt x="8508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9140952" cy="5699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826" y="492328"/>
            <a:ext cx="5076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地球化学的基本问题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44" y="1333146"/>
            <a:ext cx="7992109" cy="474662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70"/>
              </a:spcBef>
            </a:pPr>
            <a:r>
              <a:rPr sz="2400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、元素的迁移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0000"/>
              </a:lnSpc>
              <a:spcBef>
                <a:spcPts val="575"/>
              </a:spcBef>
              <a:buClr>
                <a:srgbClr val="85D1EB"/>
              </a:buClr>
              <a:buSzPct val="90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元素的重新组合常伴随空间位移，导致其在系统各部分</a:t>
            </a:r>
            <a:r>
              <a:rPr sz="2400" spc="-16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生集中或分散转化，该过程称元素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地球化学迁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移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，是体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系物理化学条件变化的反映。元素的分布、分配、共生组 合和分散、集中等特征，是自然界原子结合、转化及迁移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的结果和表现。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6985" indent="-344805" algn="just">
              <a:lnSpc>
                <a:spcPct val="110000"/>
              </a:lnSpc>
              <a:spcBef>
                <a:spcPts val="580"/>
              </a:spcBef>
              <a:buClr>
                <a:srgbClr val="85D1EB"/>
              </a:buClr>
              <a:buSzPct val="90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虽然难以直接观察自然过程的元素迁移，但通过对比各</a:t>
            </a:r>
            <a:r>
              <a:rPr sz="2400" spc="-16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种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地质和地球化学资料，研究产生实际结果的原因和条件，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就能够识别元素的迁移规律。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6985" indent="-344805" algn="just">
              <a:lnSpc>
                <a:spcPct val="110000"/>
              </a:lnSpc>
              <a:spcBef>
                <a:spcPts val="580"/>
              </a:spcBef>
              <a:buClr>
                <a:srgbClr val="85D1EB"/>
              </a:buClr>
              <a:buSzPct val="90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元素迁移是地球化学研究的核心问题之一，除封闭系统</a:t>
            </a:r>
            <a:r>
              <a:rPr sz="2400" spc="-16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学作用外，自然化学过程常伴随元素迁移。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5616" y="5876544"/>
            <a:ext cx="1545590" cy="161925"/>
          </a:xfrm>
          <a:custGeom>
            <a:avLst/>
            <a:gdLst/>
            <a:ahLst/>
            <a:cxnLst/>
            <a:rect l="l" t="t" r="r" b="b"/>
            <a:pathLst>
              <a:path w="1545590" h="161925">
                <a:moveTo>
                  <a:pt x="1545335" y="0"/>
                </a:moveTo>
                <a:lnTo>
                  <a:pt x="0" y="38392"/>
                </a:lnTo>
                <a:lnTo>
                  <a:pt x="0" y="161543"/>
                </a:lnTo>
                <a:lnTo>
                  <a:pt x="1545335" y="76771"/>
                </a:lnTo>
                <a:lnTo>
                  <a:pt x="154533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5479" y="6056376"/>
            <a:ext cx="3395979" cy="314325"/>
          </a:xfrm>
          <a:custGeom>
            <a:avLst/>
            <a:gdLst/>
            <a:ahLst/>
            <a:cxnLst/>
            <a:rect l="l" t="t" r="r" b="b"/>
            <a:pathLst>
              <a:path w="3395979" h="314325">
                <a:moveTo>
                  <a:pt x="3395472" y="0"/>
                </a:moveTo>
                <a:lnTo>
                  <a:pt x="0" y="247345"/>
                </a:lnTo>
                <a:lnTo>
                  <a:pt x="0" y="313944"/>
                </a:lnTo>
                <a:lnTo>
                  <a:pt x="33954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03264"/>
            <a:ext cx="5745480" cy="55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6419088"/>
            <a:ext cx="3992879" cy="436245"/>
          </a:xfrm>
          <a:custGeom>
            <a:avLst/>
            <a:gdLst/>
            <a:ahLst/>
            <a:cxnLst/>
            <a:rect l="l" t="t" r="r" b="b"/>
            <a:pathLst>
              <a:path w="3992879" h="436245">
                <a:moveTo>
                  <a:pt x="3585210" y="0"/>
                </a:moveTo>
                <a:lnTo>
                  <a:pt x="0" y="435863"/>
                </a:lnTo>
                <a:lnTo>
                  <a:pt x="3461385" y="435863"/>
                </a:lnTo>
                <a:lnTo>
                  <a:pt x="3992880" y="322159"/>
                </a:lnTo>
                <a:lnTo>
                  <a:pt x="35852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12864" y="6141720"/>
            <a:ext cx="2228087" cy="60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5759" y="5001767"/>
            <a:ext cx="1155700" cy="381000"/>
          </a:xfrm>
          <a:custGeom>
            <a:avLst/>
            <a:gdLst/>
            <a:ahLst/>
            <a:cxnLst/>
            <a:rect l="l" t="t" r="r" b="b"/>
            <a:pathLst>
              <a:path w="1155700" h="381000">
                <a:moveTo>
                  <a:pt x="0" y="0"/>
                </a:moveTo>
                <a:lnTo>
                  <a:pt x="0" y="9524"/>
                </a:lnTo>
                <a:lnTo>
                  <a:pt x="1155192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9140952" cy="534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5943" y="4108703"/>
            <a:ext cx="445134" cy="530860"/>
          </a:xfrm>
          <a:custGeom>
            <a:avLst/>
            <a:gdLst/>
            <a:ahLst/>
            <a:cxnLst/>
            <a:rect l="l" t="t" r="r" b="b"/>
            <a:pathLst>
              <a:path w="445134" h="530860">
                <a:moveTo>
                  <a:pt x="152019" y="0"/>
                </a:moveTo>
                <a:lnTo>
                  <a:pt x="0" y="142494"/>
                </a:lnTo>
                <a:lnTo>
                  <a:pt x="445007" y="530352"/>
                </a:lnTo>
                <a:lnTo>
                  <a:pt x="445007" y="273939"/>
                </a:lnTo>
                <a:lnTo>
                  <a:pt x="15201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" y="0"/>
            <a:ext cx="9137904" cy="5501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4064" y="1350263"/>
            <a:ext cx="247015" cy="817244"/>
          </a:xfrm>
          <a:custGeom>
            <a:avLst/>
            <a:gdLst/>
            <a:ahLst/>
            <a:cxnLst/>
            <a:rect l="l" t="t" r="r" b="b"/>
            <a:pathLst>
              <a:path w="247015" h="817244">
                <a:moveTo>
                  <a:pt x="122681" y="0"/>
                </a:moveTo>
                <a:lnTo>
                  <a:pt x="0" y="303911"/>
                </a:lnTo>
                <a:lnTo>
                  <a:pt x="246887" y="816863"/>
                </a:lnTo>
                <a:lnTo>
                  <a:pt x="246887" y="322961"/>
                </a:lnTo>
                <a:lnTo>
                  <a:pt x="12268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0" y="0"/>
            <a:ext cx="1024127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6464" y="1036319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5" h="494030">
                <a:moveTo>
                  <a:pt x="85089" y="0"/>
                </a:moveTo>
                <a:lnTo>
                  <a:pt x="0" y="227837"/>
                </a:lnTo>
                <a:lnTo>
                  <a:pt x="94487" y="493775"/>
                </a:lnTo>
                <a:lnTo>
                  <a:pt x="94487" y="9525"/>
                </a:lnTo>
                <a:lnTo>
                  <a:pt x="8508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9140952" cy="5699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826" y="492328"/>
            <a:ext cx="5076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地球化学的基本问题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217" y="1167507"/>
            <a:ext cx="8200390" cy="437896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、元素迁移历史与地球演</a:t>
            </a:r>
            <a:r>
              <a:rPr sz="2400" spc="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>
              <a:lnSpc>
                <a:spcPct val="110000"/>
              </a:lnSpc>
              <a:spcBef>
                <a:spcPts val="1230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地球的历史是由大量地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事件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成的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漫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长时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间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序列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具有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灾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变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和渐变相间、分阶段循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叠加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总体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呈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单向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特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征。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 科学在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认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识这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一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复杂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过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时，主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依据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能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保留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事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件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踪迹的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据。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274320" indent="-344805" algn="just">
              <a:lnSpc>
                <a:spcPct val="110000"/>
              </a:lnSpc>
              <a:spcBef>
                <a:spcPts val="1200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元素和同位素的迁移活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寓于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质作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之中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事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件对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200" spc="-15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元素和核素的影响有可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能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跨越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后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期作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而保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留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下来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故同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 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和微量元素组成上的变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异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能提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供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物质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化的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要信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息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274320" indent="-344805" algn="just">
              <a:lnSpc>
                <a:spcPct val="110000"/>
              </a:lnSpc>
              <a:spcBef>
                <a:spcPts val="1200"/>
              </a:spcBef>
              <a:buClr>
                <a:srgbClr val="85D1EB"/>
              </a:buClr>
              <a:buSzPct val="91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同位素和微量元素地球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学已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了解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前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寒武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纪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和显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宙地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-15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历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史提供了相对完整的理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和工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方法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称为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量元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或同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 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“示踪”</a:t>
            </a:r>
            <a:r>
              <a:rPr sz="2200" spc="-1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研究。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5616" y="5876544"/>
            <a:ext cx="1545590" cy="161925"/>
          </a:xfrm>
          <a:custGeom>
            <a:avLst/>
            <a:gdLst/>
            <a:ahLst/>
            <a:cxnLst/>
            <a:rect l="l" t="t" r="r" b="b"/>
            <a:pathLst>
              <a:path w="1545590" h="161925">
                <a:moveTo>
                  <a:pt x="1545335" y="0"/>
                </a:moveTo>
                <a:lnTo>
                  <a:pt x="0" y="38392"/>
                </a:lnTo>
                <a:lnTo>
                  <a:pt x="0" y="161543"/>
                </a:lnTo>
                <a:lnTo>
                  <a:pt x="1545335" y="76771"/>
                </a:lnTo>
                <a:lnTo>
                  <a:pt x="154533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5479" y="6056376"/>
            <a:ext cx="3395979" cy="314325"/>
          </a:xfrm>
          <a:custGeom>
            <a:avLst/>
            <a:gdLst/>
            <a:ahLst/>
            <a:cxnLst/>
            <a:rect l="l" t="t" r="r" b="b"/>
            <a:pathLst>
              <a:path w="3395979" h="314325">
                <a:moveTo>
                  <a:pt x="3395472" y="0"/>
                </a:moveTo>
                <a:lnTo>
                  <a:pt x="0" y="247345"/>
                </a:lnTo>
                <a:lnTo>
                  <a:pt x="0" y="313944"/>
                </a:lnTo>
                <a:lnTo>
                  <a:pt x="33954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03264"/>
            <a:ext cx="5745480" cy="55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6419088"/>
            <a:ext cx="3992879" cy="436245"/>
          </a:xfrm>
          <a:custGeom>
            <a:avLst/>
            <a:gdLst/>
            <a:ahLst/>
            <a:cxnLst/>
            <a:rect l="l" t="t" r="r" b="b"/>
            <a:pathLst>
              <a:path w="3992879" h="436245">
                <a:moveTo>
                  <a:pt x="3585210" y="0"/>
                </a:moveTo>
                <a:lnTo>
                  <a:pt x="0" y="435863"/>
                </a:lnTo>
                <a:lnTo>
                  <a:pt x="3461385" y="435863"/>
                </a:lnTo>
                <a:lnTo>
                  <a:pt x="3992880" y="322159"/>
                </a:lnTo>
                <a:lnTo>
                  <a:pt x="35852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12864" y="6141720"/>
            <a:ext cx="2228087" cy="60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5759" y="5001767"/>
            <a:ext cx="1155700" cy="381000"/>
          </a:xfrm>
          <a:custGeom>
            <a:avLst/>
            <a:gdLst/>
            <a:ahLst/>
            <a:cxnLst/>
            <a:rect l="l" t="t" r="r" b="b"/>
            <a:pathLst>
              <a:path w="1155700" h="381000">
                <a:moveTo>
                  <a:pt x="0" y="0"/>
                </a:moveTo>
                <a:lnTo>
                  <a:pt x="0" y="9524"/>
                </a:lnTo>
                <a:lnTo>
                  <a:pt x="1155192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9140952" cy="534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5943" y="4108703"/>
            <a:ext cx="445134" cy="530860"/>
          </a:xfrm>
          <a:custGeom>
            <a:avLst/>
            <a:gdLst/>
            <a:ahLst/>
            <a:cxnLst/>
            <a:rect l="l" t="t" r="r" b="b"/>
            <a:pathLst>
              <a:path w="445134" h="530860">
                <a:moveTo>
                  <a:pt x="152019" y="0"/>
                </a:moveTo>
                <a:lnTo>
                  <a:pt x="0" y="142494"/>
                </a:lnTo>
                <a:lnTo>
                  <a:pt x="445007" y="530352"/>
                </a:lnTo>
                <a:lnTo>
                  <a:pt x="445007" y="273939"/>
                </a:lnTo>
                <a:lnTo>
                  <a:pt x="15201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" y="0"/>
            <a:ext cx="9137904" cy="5501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4064" y="1350263"/>
            <a:ext cx="247015" cy="817244"/>
          </a:xfrm>
          <a:custGeom>
            <a:avLst/>
            <a:gdLst/>
            <a:ahLst/>
            <a:cxnLst/>
            <a:rect l="l" t="t" r="r" b="b"/>
            <a:pathLst>
              <a:path w="247015" h="817244">
                <a:moveTo>
                  <a:pt x="122681" y="0"/>
                </a:moveTo>
                <a:lnTo>
                  <a:pt x="0" y="303911"/>
                </a:lnTo>
                <a:lnTo>
                  <a:pt x="246887" y="816863"/>
                </a:lnTo>
                <a:lnTo>
                  <a:pt x="246887" y="322961"/>
                </a:lnTo>
                <a:lnTo>
                  <a:pt x="12268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0" y="0"/>
            <a:ext cx="1024127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6464" y="1036319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5" h="494030">
                <a:moveTo>
                  <a:pt x="85089" y="0"/>
                </a:moveTo>
                <a:lnTo>
                  <a:pt x="0" y="227837"/>
                </a:lnTo>
                <a:lnTo>
                  <a:pt x="94487" y="493775"/>
                </a:lnTo>
                <a:lnTo>
                  <a:pt x="94487" y="9525"/>
                </a:lnTo>
                <a:lnTo>
                  <a:pt x="8508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9140952" cy="5699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826" y="492328"/>
            <a:ext cx="50761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地球化学的基本问题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7095" y="1642872"/>
            <a:ext cx="549401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1040" y="1581911"/>
            <a:ext cx="8026146" cy="680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040" y="2020823"/>
            <a:ext cx="3149346" cy="680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7095" y="2593848"/>
            <a:ext cx="549401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040" y="2532888"/>
            <a:ext cx="2308098" cy="6804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02992" y="2532888"/>
            <a:ext cx="1671066" cy="6804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67911" y="2532888"/>
            <a:ext cx="3890010" cy="6804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51776" y="2526792"/>
            <a:ext cx="518922" cy="6804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64552" y="2532888"/>
            <a:ext cx="1344929" cy="6804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1040" y="2971800"/>
            <a:ext cx="1320546" cy="6804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15439" y="2965704"/>
            <a:ext cx="506717" cy="6804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16023" y="2971800"/>
            <a:ext cx="1930146" cy="6804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40023" y="2971800"/>
            <a:ext cx="710946" cy="6804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44823" y="2971800"/>
            <a:ext cx="4368546" cy="6804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07223" y="2971800"/>
            <a:ext cx="710946" cy="6804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6244" y="1584960"/>
            <a:ext cx="80867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1600" indent="-344805">
              <a:lnSpc>
                <a:spcPct val="120000"/>
              </a:lnSpc>
              <a:spcBef>
                <a:spcPts val="100"/>
              </a:spcBef>
              <a:buClr>
                <a:srgbClr val="85D1EB"/>
              </a:buClr>
              <a:buSzPct val="90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综上，地球化学通过观察原子之“微”，以求认识地球</a:t>
            </a:r>
            <a:r>
              <a:rPr sz="2400" spc="-5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地质作用之“著”。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>
              <a:lnSpc>
                <a:spcPct val="120000"/>
              </a:lnSpc>
              <a:spcBef>
                <a:spcPts val="570"/>
              </a:spcBef>
              <a:buClr>
                <a:srgbClr val="85D1EB"/>
              </a:buClr>
              <a:buSzPct val="90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地球化学总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9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科学</a:t>
            </a:r>
            <a:r>
              <a:rPr sz="2400" spc="6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思</a:t>
            </a:r>
            <a:r>
              <a:rPr sz="2400" spc="10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路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可概括为：采用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究原</a:t>
            </a:r>
            <a:r>
              <a:rPr sz="24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4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</a:t>
            </a:r>
            <a:r>
              <a:rPr sz="2400" spc="-4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行为的方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法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，以认识地球的历史和地质作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0800" y="403860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见微知著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3094" y="694689"/>
            <a:ext cx="728090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三、地球化学的定义及其演变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880668" y="2265172"/>
            <a:ext cx="7363459" cy="22942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454025" algn="just">
              <a:lnSpc>
                <a:spcPct val="118000"/>
              </a:lnSpc>
              <a:spcBef>
                <a:spcPts val="170"/>
              </a:spcBef>
            </a:pP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(Geochemistry)”</a:t>
            </a:r>
            <a:r>
              <a:rPr sz="2400" spc="2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术语最早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由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瑞士化学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家 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Schönbein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1838</a:t>
            </a:r>
            <a:r>
              <a:rPr sz="2400" spc="-3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年提</a:t>
            </a:r>
            <a:r>
              <a:rPr sz="2400" spc="2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出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-4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</a:t>
            </a:r>
            <a:r>
              <a:rPr sz="2400" spc="-4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</a:t>
            </a:r>
            <a:r>
              <a:rPr sz="2400" spc="3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(Geology)</a:t>
            </a:r>
            <a:r>
              <a:rPr sz="2400" spc="-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”</a:t>
            </a:r>
            <a:r>
              <a:rPr sz="2400" spc="-4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(Chemistry)”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类学科结合形成的边缘学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659130">
              <a:lnSpc>
                <a:spcPct val="100000"/>
              </a:lnSpc>
              <a:spcBef>
                <a:spcPts val="1445"/>
              </a:spcBef>
            </a:pPr>
            <a:r>
              <a:rPr sz="2400" spc="114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即：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以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方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法为工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具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了解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其工作</a:t>
            </a:r>
            <a:r>
              <a:rPr sz="2400" spc="9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原</a:t>
            </a:r>
            <a:r>
              <a:rPr sz="2400" spc="114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1233" y="459105"/>
            <a:ext cx="6161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地球化学的定义及其演变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536244" y="1581911"/>
            <a:ext cx="8087995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7305" indent="-344805" algn="just">
              <a:lnSpc>
                <a:spcPct val="122000"/>
              </a:lnSpc>
              <a:spcBef>
                <a:spcPts val="100"/>
              </a:spcBef>
            </a:pPr>
            <a:r>
              <a:rPr sz="1650" spc="85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950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近半个世纪以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来，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化学的研究领域和研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思路都有</a:t>
            </a:r>
            <a:r>
              <a:rPr sz="2400" spc="-12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开拓性进展，主要表现为：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469900" marR="5080" indent="-457200" algn="just">
              <a:lnSpc>
                <a:spcPct val="119000"/>
              </a:lnSpc>
              <a:spcBef>
                <a:spcPts val="110"/>
              </a:spcBef>
              <a:buClr>
                <a:srgbClr val="FFCC00"/>
              </a:buClr>
              <a:buSzPct val="119000"/>
              <a:buFont typeface="Garamond" panose="02020404030301010803"/>
              <a:buAutoNum type="arabicPeriod"/>
              <a:tabLst>
                <a:tab pos="469900" algn="l"/>
              </a:tabLst>
            </a:pP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地球是太阳系的成</a:t>
            </a:r>
            <a:r>
              <a:rPr sz="24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员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与太阳系同时形</a:t>
            </a:r>
            <a:r>
              <a:rPr sz="24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成员间关系 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密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切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。随着宇宙探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测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技术发</a:t>
            </a:r>
            <a:r>
              <a:rPr sz="2400" spc="1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对地外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体的研究日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益 增多，已将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宇宙化学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纳入地球化学领域；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469900" marR="6350" indent="-457200" algn="just">
              <a:lnSpc>
                <a:spcPct val="115000"/>
              </a:lnSpc>
              <a:spcBef>
                <a:spcPts val="240"/>
              </a:spcBef>
              <a:buClr>
                <a:srgbClr val="FFCC00"/>
              </a:buClr>
              <a:buSzPct val="119000"/>
              <a:buFont typeface="Garamond" panose="02020404030301010803"/>
              <a:buAutoNum type="arabicPeriod"/>
              <a:tabLst>
                <a:tab pos="469900" algn="l"/>
              </a:tabLst>
            </a:pP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在研究深度</a:t>
            </a:r>
            <a:r>
              <a:rPr sz="2400" spc="1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，由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注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重元素行为的研</a:t>
            </a:r>
            <a:r>
              <a:rPr sz="2400" spc="1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扩展为对较大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自然系统中元素形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400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-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演化等基础问题的研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随着地球化学学科的发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，其定义也不断拓展</a:t>
            </a:r>
            <a:r>
              <a:rPr sz="2400" spc="-1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1233" y="459105"/>
            <a:ext cx="6161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地球化学的定义及其演变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02995" y="1581912"/>
            <a:ext cx="8315325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215" indent="569595">
              <a:lnSpc>
                <a:spcPct val="125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自学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建立以</a:t>
            </a:r>
            <a:r>
              <a:rPr sz="24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来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，虽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究范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围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和任务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经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历了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 变和扩展，但基本的研究方向和科学思维没有根本性变</a:t>
            </a:r>
            <a:r>
              <a:rPr sz="2400" spc="-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marR="5080" indent="645795">
              <a:lnSpc>
                <a:spcPct val="125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展表现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究范围</a:t>
            </a:r>
            <a:r>
              <a:rPr sz="24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扩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，着眼点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从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“地壳 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中的原子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”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和“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素的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4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”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为地球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化学组成”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 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“化学演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”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乃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至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“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地球和行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所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有化学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</a:t>
            </a:r>
            <a:r>
              <a:rPr sz="24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”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2461" y="518236"/>
            <a:ext cx="2260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5" dirty="0">
                <a:latin typeface="黑体" panose="02010609060101010101" charset="-122"/>
                <a:cs typeface="黑体" panose="02010609060101010101" charset="-122"/>
              </a:rPr>
              <a:t>教</a:t>
            </a:r>
            <a:r>
              <a:rPr sz="4400" spc="-10" dirty="0">
                <a:latin typeface="黑体" panose="02010609060101010101" charset="-122"/>
                <a:cs typeface="黑体" panose="02010609060101010101" charset="-122"/>
              </a:rPr>
              <a:t>学方式</a:t>
            </a:r>
            <a:endParaRPr sz="4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6504" y="1822704"/>
            <a:ext cx="616457" cy="64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4727" y="1670304"/>
            <a:ext cx="2161794" cy="906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46504" y="2651760"/>
            <a:ext cx="616457" cy="64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14727" y="2499360"/>
            <a:ext cx="1351026" cy="906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25495" y="2499360"/>
            <a:ext cx="784097" cy="906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9335" y="2499360"/>
            <a:ext cx="2161793" cy="906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46504" y="3480815"/>
            <a:ext cx="616457" cy="64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4727" y="3328415"/>
            <a:ext cx="4594098" cy="906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46504" y="4309871"/>
            <a:ext cx="616457" cy="64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4727" y="4157471"/>
            <a:ext cx="4999482" cy="906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15160" y="1777060"/>
            <a:ext cx="4832985" cy="300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课堂授课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课</a:t>
            </a:r>
            <a:r>
              <a:rPr sz="3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</a:t>
            </a:r>
            <a:r>
              <a:rPr sz="32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/</a:t>
            </a:r>
            <a:r>
              <a:rPr sz="3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课堂作业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精选文献课外阅读安排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7505" algn="l"/>
              </a:tabLst>
            </a:pPr>
            <a:r>
              <a:rPr sz="3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作业和文献阅读课堂讨</a:t>
            </a:r>
            <a:r>
              <a:rPr sz="3200" spc="-17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1233" y="459105"/>
            <a:ext cx="6161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地球化学的定义及其演变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536244" y="1447799"/>
            <a:ext cx="8380095" cy="38315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540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韦尔纳茨基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苏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1922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年提出：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307975" indent="646430" algn="just">
              <a:lnSpc>
                <a:spcPct val="110000"/>
              </a:lnSpc>
              <a:spcBef>
                <a:spcPts val="1155"/>
              </a:spcBef>
            </a:pP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学地研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400" u="sng" spc="-590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u="sng" spc="20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地壳</a:t>
            </a:r>
            <a:r>
              <a:rPr sz="2400" u="sng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4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即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地壳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 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原子，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在可能的范围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内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也研究整个地球的原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。地球化学 研究原子的历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史、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它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们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在空间上和时间上的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配和运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以及它们在地球上的成因关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 algn="just">
              <a:lnSpc>
                <a:spcPct val="100000"/>
              </a:lnSpc>
              <a:spcBef>
                <a:spcPts val="1440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费尔斯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曼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苏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在同年也提出了定义：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003300">
              <a:lnSpc>
                <a:spcPct val="100000"/>
              </a:lnSpc>
              <a:spcBef>
                <a:spcPts val="1445"/>
              </a:spcBef>
            </a:pP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学地研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400" u="sng" spc="-760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u="sng" spc="15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u="sng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壳</a:t>
            </a:r>
            <a:r>
              <a:rPr sz="2400" u="sng" spc="20" dirty="0">
                <a:solidFill>
                  <a:srgbClr val="99FF33"/>
                </a:solidFill>
                <a:uFill>
                  <a:solidFill>
                    <a:srgbClr val="99FF33"/>
                  </a:solidFill>
                </a:u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学元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历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史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及其在自然界各种热力学和物理化学条件下的行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3510" y="459105"/>
            <a:ext cx="6722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地球化学的定义及学科性质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536244" y="1484375"/>
            <a:ext cx="8380095" cy="339217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  <a:tabLst>
                <a:tab pos="356870" algn="l"/>
              </a:tabLst>
            </a:pPr>
            <a:r>
              <a:rPr sz="1650" spc="85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85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戈尔德施密特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(1933)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646430">
              <a:lnSpc>
                <a:spcPct val="110000"/>
              </a:lnSpc>
              <a:spcBef>
                <a:spcPts val="865"/>
              </a:spcBef>
            </a:pP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要目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一方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地确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球及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各 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部分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的成分，另一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面是发现控制各种元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分配的规</a:t>
            </a:r>
            <a:r>
              <a:rPr sz="24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50" spc="85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85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美国地球化学委员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会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(1973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309880" indent="646430">
              <a:lnSpc>
                <a:spcPct val="110000"/>
              </a:lnSpc>
              <a:spcBef>
                <a:spcPts val="865"/>
              </a:spcBef>
            </a:pP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4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spc="2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太阳</a:t>
            </a:r>
            <a:r>
              <a:rPr sz="2400" spc="1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成分及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学演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的一门科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，它包括了与它有关的一切科学的化学方</a:t>
            </a:r>
            <a:r>
              <a:rPr sz="24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3510" y="459105"/>
            <a:ext cx="6722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FF9900"/>
                </a:solidFill>
              </a:rPr>
              <a:t>地球化学的定义及学科性质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547217" y="2318080"/>
            <a:ext cx="78244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涂光炽</a:t>
            </a:r>
            <a:r>
              <a:rPr sz="240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(1985)</a:t>
            </a:r>
            <a:r>
              <a:rPr sz="2400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9271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地球化学是研究地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包括部分天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体</a:t>
            </a:r>
            <a:r>
              <a:rPr sz="2400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)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的化学组成、化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学作用和化学演化的科</a:t>
            </a:r>
            <a:r>
              <a:rPr sz="2400" spc="-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b="1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5702" y="456056"/>
            <a:ext cx="66960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solidFill>
                  <a:srgbClr val="FFCC00"/>
                </a:solidFill>
                <a:latin typeface="Garamond" panose="02020404030301010803"/>
                <a:cs typeface="Garamond" panose="02020404030301010803"/>
              </a:rPr>
              <a:t>Definitions </a:t>
            </a:r>
            <a:r>
              <a:rPr sz="4400" b="1" spc="-5" dirty="0">
                <a:solidFill>
                  <a:srgbClr val="FFCC00"/>
                </a:solidFill>
                <a:latin typeface="Garamond" panose="02020404030301010803"/>
                <a:cs typeface="Garamond" panose="02020404030301010803"/>
              </a:rPr>
              <a:t>of</a:t>
            </a:r>
            <a:r>
              <a:rPr sz="4400" b="1" spc="55" dirty="0">
                <a:solidFill>
                  <a:srgbClr val="FFCC00"/>
                </a:solidFill>
                <a:latin typeface="Garamond" panose="02020404030301010803"/>
                <a:cs typeface="Garamond" panose="02020404030301010803"/>
              </a:rPr>
              <a:t> </a:t>
            </a:r>
            <a:r>
              <a:rPr sz="4400" b="1" spc="-10" dirty="0">
                <a:solidFill>
                  <a:srgbClr val="FFCC00"/>
                </a:solidFill>
                <a:latin typeface="Garamond" panose="02020404030301010803"/>
                <a:cs typeface="Garamond" panose="02020404030301010803"/>
              </a:rPr>
              <a:t>Geochemistry</a:t>
            </a:r>
            <a:endParaRPr sz="44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60" y="2779776"/>
            <a:ext cx="1719833" cy="899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39567" y="2779776"/>
            <a:ext cx="1232154" cy="899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11296" y="2779776"/>
            <a:ext cx="765810" cy="899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6679" y="2779776"/>
            <a:ext cx="1646681" cy="899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2935" y="2779776"/>
            <a:ext cx="1671065" cy="8999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3576" y="2779776"/>
            <a:ext cx="1037081" cy="8999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90231" y="2779776"/>
            <a:ext cx="1686305" cy="8999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080" y="3258311"/>
            <a:ext cx="1540002" cy="8999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83079" y="3258311"/>
            <a:ext cx="924306" cy="8999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7335" y="3258311"/>
            <a:ext cx="1244346" cy="8999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51632" y="3258311"/>
            <a:ext cx="1040130" cy="89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91711" y="3258311"/>
            <a:ext cx="1189482" cy="8999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1144" y="3258311"/>
            <a:ext cx="1040129" cy="89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1223" y="3258311"/>
            <a:ext cx="927353" cy="8999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8528" y="3258311"/>
            <a:ext cx="1180337" cy="8999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28816" y="3258311"/>
            <a:ext cx="1671066" cy="899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02880" y="3258311"/>
            <a:ext cx="1073657" cy="8999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" y="3745991"/>
            <a:ext cx="1747266" cy="8999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08632" y="3745991"/>
            <a:ext cx="927354" cy="8999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7272" y="3745991"/>
            <a:ext cx="1582674" cy="8999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61232" y="3745991"/>
            <a:ext cx="1643634" cy="8999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26152" y="3745991"/>
            <a:ext cx="2039874" cy="8999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90359" y="3745991"/>
            <a:ext cx="799338" cy="8999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10983" y="3745991"/>
            <a:ext cx="1104137" cy="8999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36407" y="3745991"/>
            <a:ext cx="1040129" cy="8999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0080" y="4233671"/>
            <a:ext cx="1210818" cy="89992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16736" y="4233671"/>
            <a:ext cx="622554" cy="89992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80668" y="1603324"/>
            <a:ext cx="7727950" cy="323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567055" algn="just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The </a:t>
            </a:r>
            <a:r>
              <a:rPr sz="3200" i="1" spc="-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scientific study of the composition </a:t>
            </a: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and </a:t>
            </a:r>
            <a:r>
              <a:rPr sz="3200" i="1" spc="-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alterations  </a:t>
            </a:r>
            <a:r>
              <a:rPr sz="3200" i="1" spc="-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of </a:t>
            </a: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the solid matter </a:t>
            </a:r>
            <a:r>
              <a:rPr sz="3200" i="1" spc="-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of </a:t>
            </a: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the </a:t>
            </a:r>
            <a:r>
              <a:rPr sz="3200" i="1" spc="-1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Earth </a:t>
            </a: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or </a:t>
            </a:r>
            <a:r>
              <a:rPr sz="3200" i="1" spc="-5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a celestial</a:t>
            </a:r>
            <a:r>
              <a:rPr sz="3200" i="1" spc="32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Garamond" panose="02020404030301010803"/>
                <a:cs typeface="Garamond" panose="02020404030301010803"/>
              </a:rPr>
              <a:t>body.</a:t>
            </a:r>
            <a:endParaRPr sz="3200">
              <a:latin typeface="Garamond" panose="02020404030301010803"/>
              <a:cs typeface="Garamond" panose="02020404030301010803"/>
            </a:endParaRPr>
          </a:p>
          <a:p>
            <a:pPr marL="12700" marR="5080" indent="640080" algn="just">
              <a:lnSpc>
                <a:spcPct val="99000"/>
              </a:lnSpc>
              <a:spcBef>
                <a:spcPts val="2305"/>
              </a:spcBef>
            </a:pP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Scientific </a:t>
            </a:r>
            <a:r>
              <a:rPr sz="3200" i="1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study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of </a:t>
            </a:r>
            <a:r>
              <a:rPr sz="3200" i="1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chemical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processes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and reactions 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forming the rocks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and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soils,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and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the </a:t>
            </a:r>
            <a:r>
              <a:rPr sz="3200" i="1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cyclic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processes that 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transport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the Earth‘s chemical components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in </a:t>
            </a:r>
            <a:r>
              <a:rPr sz="3200" i="1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time </a:t>
            </a:r>
            <a:r>
              <a:rPr sz="3200" i="1" spc="-10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and  </a:t>
            </a:r>
            <a:r>
              <a:rPr sz="3200" i="1" spc="-5" dirty="0">
                <a:solidFill>
                  <a:srgbClr val="FFFF00"/>
                </a:solidFill>
                <a:latin typeface="Garamond" panose="02020404030301010803"/>
                <a:cs typeface="Garamond" panose="02020404030301010803"/>
              </a:rPr>
              <a:t>space.</a:t>
            </a:r>
            <a:endParaRPr sz="3200">
              <a:latin typeface="Garamond" panose="02020404030301010803"/>
              <a:cs typeface="Garamond" panose="02020404030301010803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5895" y="60960"/>
            <a:ext cx="4740402" cy="101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1232" y="211658"/>
            <a:ext cx="4161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latin typeface="宋体" panose="02010600030101010101" pitchFamily="2" charset="-122"/>
                <a:cs typeface="宋体" panose="02010600030101010101" pitchFamily="2" charset="-122"/>
              </a:rPr>
              <a:t>四、地球化学的</a:t>
            </a:r>
            <a:r>
              <a:rPr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历</a:t>
            </a:r>
            <a:r>
              <a:rPr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史</a:t>
            </a:r>
            <a:endParaRPr b="1" spc="-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925144"/>
            <a:ext cx="8364220" cy="494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地球化学学科的早期特</a:t>
            </a:r>
            <a:r>
              <a:rPr sz="3200" spc="-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点(19</a:t>
            </a:r>
            <a:r>
              <a:rPr sz="3200" spc="-1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世</a:t>
            </a:r>
            <a:r>
              <a:rPr sz="3200" spc="-1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纪</a:t>
            </a:r>
            <a:r>
              <a:rPr sz="320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-1950</a:t>
            </a:r>
            <a:r>
              <a:rPr sz="3200" spc="-1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3200" spc="-1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代</a:t>
            </a:r>
            <a:r>
              <a:rPr sz="3200" spc="-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)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  <a:p>
            <a:pPr marL="362585" marR="14605" indent="-350520">
              <a:lnSpc>
                <a:spcPct val="159000"/>
              </a:lnSpc>
              <a:spcBef>
                <a:spcPts val="3075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地球化学是对化学发</a:t>
            </a:r>
            <a:r>
              <a:rPr sz="22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渴望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200" spc="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精</a:t>
            </a:r>
            <a:r>
              <a:rPr sz="2200" spc="-20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确</a:t>
            </a:r>
            <a:r>
              <a:rPr sz="2200" spc="5" dirty="0">
                <a:solidFill>
                  <a:srgbClr val="99FF33"/>
                </a:solidFill>
                <a:latin typeface="华文中宋" panose="02010600040101010101" charset="-122"/>
                <a:cs typeface="华文中宋" panose="02010600040101010101" charset="-122"/>
              </a:rPr>
              <a:t>科学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需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求的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应。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工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业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后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当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积累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料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需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要从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阐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明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规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和物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帮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助地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</a:t>
            </a:r>
            <a:r>
              <a:rPr sz="2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离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365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性质阐明自然界元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分布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分配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迁移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156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人类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展对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产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资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源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不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断增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长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的需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求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使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另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一重要动力。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这一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段的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设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想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为研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整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个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统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甚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至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太阳</a:t>
            </a:r>
            <a:r>
              <a:rPr sz="2200" spc="-10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 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和有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天体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但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受获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得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样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范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围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技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水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平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限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制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实际研究仍集中于地球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地壳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海洋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大气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和生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5970" y="541401"/>
            <a:ext cx="505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4E4FF"/>
                </a:solidFill>
              </a:rPr>
              <a:t>地球化学学科的早期特点</a:t>
            </a:r>
            <a:endParaRPr dirty="0">
              <a:solidFill>
                <a:srgbClr val="E4E4FF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1595323"/>
            <a:ext cx="8081009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这一时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要研究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石和各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类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地质</a:t>
            </a:r>
            <a:r>
              <a:rPr sz="2200" spc="-10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的化学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组</a:t>
            </a:r>
            <a:r>
              <a:rPr sz="22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明元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的分配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规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讨地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的化学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而 有关地球化学演化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处萌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芽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阶段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因缺乏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热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据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当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学只能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侧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重于</a:t>
            </a:r>
            <a:r>
              <a:rPr sz="2200" spc="-10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从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离</a:t>
            </a:r>
            <a:r>
              <a:rPr sz="22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子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质及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体化学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理等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明元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的分配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2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而宏观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热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只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平衡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论和相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指导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下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的研究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以及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具有热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学参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的简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单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化合物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自然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界 形成过程的研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如海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水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蒸发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成岩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盐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477" y="54140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621916"/>
            <a:ext cx="8084184" cy="4100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650" spc="85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85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现代地球化学快速发展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促进因素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Clr>
                <a:srgbClr val="FFCC00"/>
              </a:buClr>
              <a:buFont typeface="Times New Roman" panose="02020603050405020304"/>
              <a:buAutoNum type="alphaLcParenR"/>
              <a:tabLst>
                <a:tab pos="469265" algn="l"/>
                <a:tab pos="469900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室在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许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多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国家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广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泛建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立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培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养了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专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门人才。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469900" marR="5080" indent="-457200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Font typeface="Times New Roman" panose="02020603050405020304"/>
              <a:buAutoNum type="alphaLcParenR" startAt="2"/>
              <a:tabLst>
                <a:tab pos="469900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测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试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仪器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验设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备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快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速发</a:t>
            </a:r>
            <a:r>
              <a:rPr sz="22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学家不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仅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熟悉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握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 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法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技术，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且在推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某些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验技术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发展和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改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进方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甚至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超过化学家的贡献。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469900" marR="7620" indent="-457200" algn="just">
              <a:lnSpc>
                <a:spcPct val="114000"/>
              </a:lnSpc>
              <a:spcBef>
                <a:spcPts val="1195"/>
              </a:spcBef>
              <a:buClr>
                <a:srgbClr val="FFCC00"/>
              </a:buClr>
              <a:buFont typeface="Times New Roman" panose="02020603050405020304"/>
              <a:buAutoNum type="alphaLcParenR" startAt="2"/>
              <a:tabLst>
                <a:tab pos="469900" algn="l"/>
              </a:tabLst>
            </a:pP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受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达国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政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府强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支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持的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空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间和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探测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业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发展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供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了机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遇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和大量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价值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太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阳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、月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 海洋水体和洋底岩石等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资料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据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477" y="526160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595323"/>
            <a:ext cx="821245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1960s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全球板块构造学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说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让地质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眼界第一次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宽到整个地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-10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</a:t>
            </a:r>
            <a:r>
              <a:rPr sz="2200" spc="-6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认识到地球刚性岩石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圈板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块运动是深部地幔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热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</a:t>
            </a:r>
            <a:r>
              <a:rPr sz="22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流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所推动，产生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了以层圈相互作用观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点为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指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导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对地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发展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进行探索的强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烈愿望。地球化学因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此提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出了新任务，并符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合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球化学原本就 设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想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的探索全球系统的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蓝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图。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世纪晚期，世界面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临矿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产资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、能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、环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境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然灾害等重</a:t>
            </a:r>
            <a:r>
              <a:rPr sz="2200" spc="-11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问题或危机需要解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决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，促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进了多学科的交流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使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得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重视自然界元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素交换与循环的地球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扩大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与大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气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、海洋科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学、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天文学、地球物理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、环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境科学、土壤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甚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至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医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药卫生等学科 的交流和渗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透。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(1)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595323"/>
            <a:ext cx="7926070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14000"/>
              </a:lnSpc>
              <a:spcBef>
                <a:spcPts val="1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在放射性衰变定律和核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应理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的基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础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创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立了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放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射性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</a:t>
            </a:r>
            <a:r>
              <a:rPr sz="2200" spc="-11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素体系定年方法，通过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准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确测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岩石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年龄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建立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球发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 演化的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代学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表，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改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有定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方法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补充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新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的地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时钟。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广泛测定和研究了自然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各类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质体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稳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，总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结</a:t>
            </a:r>
            <a:r>
              <a:rPr sz="2200" spc="-11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出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特征；开展了自然过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馏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变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，创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立了同位素示踪理论和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方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法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立起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踪和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讨地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体的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来源、形成过程和机制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有效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径。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(2)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595323"/>
            <a:ext cx="8087359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</a:pPr>
            <a:r>
              <a:rPr sz="1500" spc="790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500" spc="117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在应用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平衡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素分配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律研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岩浆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系的基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础</a:t>
            </a:r>
            <a:r>
              <a:rPr sz="22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-10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创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建了部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熔融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结晶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异过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量元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配模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型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示踪岩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浆源区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2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熔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融过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程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，以了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解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深部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壳和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幔物质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分和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2587457"/>
            <a:ext cx="8074659" cy="23882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655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用特征。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156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岩浆作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素分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配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的定量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模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型也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用于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稳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定同位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和放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射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成因同位素。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1565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示踪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础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下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地壳地球化学得到了迅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猛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22776" y="2404872"/>
            <a:ext cx="5160264" cy="3593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79" y="2404872"/>
            <a:ext cx="3782567" cy="358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33600" y="6172200"/>
            <a:ext cx="6527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课件参考韩吟文、马振东、凌文黎教授，在此致谢！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(3)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437" y="1595323"/>
            <a:ext cx="841946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</a:t>
            </a:r>
            <a:r>
              <a:rPr sz="22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1960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代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以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来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然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合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热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</a:t>
            </a:r>
            <a:r>
              <a:rPr sz="22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据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增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多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增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强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根</a:t>
            </a:r>
            <a:r>
              <a:rPr sz="2200" spc="-11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据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相关系和热力学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，获得地质过程物理化学条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件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温度、压 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、氧逸度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的能力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；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6985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认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识到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由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深部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浆带至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表的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榄岩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麻粒岩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捕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虏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体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分别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代</a:t>
            </a:r>
            <a:r>
              <a:rPr sz="2200" spc="-10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 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石圈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幔和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下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地壳岩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，开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辟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了对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石圈地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幔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和下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壳进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球化学研究</a:t>
            </a:r>
            <a:r>
              <a:rPr sz="22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新途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(4)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595323"/>
            <a:ext cx="8087359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</a:pPr>
            <a:r>
              <a:rPr sz="1500" spc="790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500" spc="117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对油气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源迫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切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需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求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促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机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快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机地</a:t>
            </a:r>
            <a:r>
              <a:rPr sz="2200" spc="-10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化学几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乎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是剖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析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生油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的唯一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手</a:t>
            </a:r>
            <a:r>
              <a:rPr sz="2200" spc="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段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经广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泛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应用于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 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土壤学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环境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态</a:t>
            </a:r>
            <a:r>
              <a:rPr sz="22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金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属成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、风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沉积作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和生命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2587457"/>
            <a:ext cx="8075930" cy="1854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655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起源等领域。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195"/>
              </a:spcBef>
            </a:pPr>
            <a:r>
              <a:rPr sz="1500" spc="79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500" spc="1105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微</a:t>
            </a:r>
            <a:r>
              <a:rPr sz="22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了明显发</a:t>
            </a:r>
            <a:r>
              <a:rPr sz="2200" spc="1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，尤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讨元素生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-10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球化学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循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环方</a:t>
            </a:r>
            <a:r>
              <a:rPr sz="22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面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使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得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探索生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圈与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他地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的相互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 可能。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(5)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0844" y="1595323"/>
            <a:ext cx="8131809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30480" indent="-344805" algn="just">
              <a:lnSpc>
                <a:spcPct val="114000"/>
              </a:lnSpc>
              <a:spcBef>
                <a:spcPts val="100"/>
              </a:spcBef>
            </a:pPr>
            <a:r>
              <a:rPr sz="1500" spc="790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500" spc="1180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2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踪层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间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换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再循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揭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200" spc="-11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 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相互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例如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岛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弧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玄武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具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异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常高</a:t>
            </a:r>
            <a:r>
              <a:rPr sz="2175" spc="22" baseline="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2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含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，指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物曾随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壳俯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冲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进入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幔源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区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后经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部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分熔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融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形成的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玄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武岩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2587457"/>
            <a:ext cx="8078470" cy="1854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655"/>
              </a:spcBef>
            </a:pP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熔体带出地表。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195"/>
              </a:spcBef>
            </a:pPr>
            <a:r>
              <a:rPr sz="1500" spc="79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500" spc="1150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Allegre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Zindler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Hart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2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1980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年代提出，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通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过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</a:t>
            </a:r>
            <a:r>
              <a:rPr sz="2200" spc="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素</a:t>
            </a:r>
            <a:r>
              <a:rPr sz="2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元素</a:t>
            </a:r>
            <a:r>
              <a:rPr sz="2200" spc="-10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示 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踪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再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循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环的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达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到揭示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圈相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互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地球动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学的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目 标，提出化学地球动力</a:t>
            </a:r>
            <a:r>
              <a:rPr sz="22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(Chemical</a:t>
            </a:r>
            <a:r>
              <a:rPr sz="22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Geodynamics)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的概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念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(6)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8177" y="1595323"/>
            <a:ext cx="7855584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4000"/>
              </a:lnSpc>
              <a:spcBef>
                <a:spcPts val="1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领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域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于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输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入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输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出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守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恒</a:t>
            </a:r>
            <a:r>
              <a:rPr sz="2200" spc="-11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 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水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2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换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 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学指标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类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沉积</a:t>
            </a:r>
            <a:r>
              <a:rPr sz="22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沉积岩岩层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黄土层序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冰川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冰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盖 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层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序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的含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、组成</a:t>
            </a:r>
            <a:r>
              <a:rPr sz="22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随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时间的变</a:t>
            </a:r>
            <a:r>
              <a:rPr sz="22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揭示大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气</a:t>
            </a:r>
            <a:r>
              <a:rPr sz="22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圈和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 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的化学组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环境</a:t>
            </a:r>
            <a:r>
              <a:rPr sz="22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特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征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其随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间的</a:t>
            </a:r>
            <a:r>
              <a:rPr sz="2200" spc="-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2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14000"/>
              </a:lnSpc>
              <a:spcBef>
                <a:spcPts val="1200"/>
              </a:spcBef>
              <a:buClr>
                <a:srgbClr val="FFCC00"/>
              </a:buClr>
              <a:buSzPct val="68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因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而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开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创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古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</a:t>
            </a:r>
            <a:r>
              <a:rPr sz="22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境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古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气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其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2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2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途</a:t>
            </a:r>
            <a:r>
              <a:rPr sz="22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径</a:t>
            </a:r>
            <a:r>
              <a:rPr sz="2200" spc="-11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 </a:t>
            </a:r>
            <a:r>
              <a:rPr sz="2200" spc="-6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显著提高了</a:t>
            </a:r>
            <a:r>
              <a:rPr sz="22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大气圈和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洋的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起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源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演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化的</a:t>
            </a:r>
            <a:r>
              <a:rPr sz="22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认</a:t>
            </a:r>
            <a:r>
              <a:rPr sz="2200" spc="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识</a:t>
            </a:r>
            <a:r>
              <a:rPr sz="22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2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dirty="0"/>
              <a:t>现代地球化学的重要进</a:t>
            </a:r>
            <a:r>
              <a:rPr spc="-15" dirty="0"/>
              <a:t>展</a:t>
            </a:r>
            <a:r>
              <a:rPr dirty="0"/>
              <a:t>(7)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615821"/>
            <a:ext cx="8211184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00"/>
              </a:spcBef>
            </a:pPr>
            <a:r>
              <a:rPr sz="1650" spc="855" dirty="0">
                <a:solidFill>
                  <a:srgbClr val="FFCC00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950" dirty="0">
                <a:solidFill>
                  <a:srgbClr val="FFC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通过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直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究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和月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岩样</a:t>
            </a:r>
            <a:r>
              <a:rPr sz="24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品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以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</a:t>
            </a:r>
            <a:r>
              <a:rPr sz="24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航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遥感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技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术获</a:t>
            </a:r>
            <a:r>
              <a:rPr sz="2400" spc="-11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得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6985" algn="just">
              <a:lnSpc>
                <a:spcPct val="104000"/>
              </a:lnSpc>
            </a:pP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的太阳系和其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它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天体的化学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相关的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新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信息，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 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能在宇宙和太阳系的广阔背景</a:t>
            </a:r>
            <a:r>
              <a:rPr sz="24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下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，探索地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球和宇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宙的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 和演化。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56870" marR="8890" indent="570230" algn="just">
              <a:lnSpc>
                <a:spcPct val="104000"/>
              </a:lnSpc>
            </a:pP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地球化学已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成</a:t>
            </a: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为探</a:t>
            </a:r>
            <a:r>
              <a:rPr sz="2400" spc="1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索</a:t>
            </a:r>
            <a:r>
              <a:rPr sz="2400" spc="9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和</a:t>
            </a: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解决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当</a:t>
            </a: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代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全</a:t>
            </a: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球性地学重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大</a:t>
            </a:r>
            <a:r>
              <a:rPr sz="2400" spc="9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前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沿 问题，即地</a:t>
            </a:r>
            <a:r>
              <a:rPr sz="2400" spc="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球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大陆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动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力学和全球变化的</a:t>
            </a:r>
            <a:r>
              <a:rPr sz="2400" spc="2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支撑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学科之</a:t>
            </a:r>
            <a:r>
              <a:rPr sz="2400" spc="1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一</a:t>
            </a:r>
            <a:r>
              <a:rPr sz="2400" spc="-2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是 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解决当代矿产资</a:t>
            </a:r>
            <a:r>
              <a:rPr sz="24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源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、能</a:t>
            </a:r>
            <a:r>
              <a:rPr sz="2400" spc="7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源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、生</a:t>
            </a:r>
            <a:r>
              <a:rPr sz="2400" spc="7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态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、环</a:t>
            </a:r>
            <a:r>
              <a:rPr sz="2400" spc="7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境</a:t>
            </a:r>
            <a:r>
              <a:rPr sz="2400" spc="6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和地质灾害等</a:t>
            </a:r>
            <a:r>
              <a:rPr sz="2400" spc="4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危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机 </a:t>
            </a:r>
            <a:r>
              <a:rPr sz="2400" spc="7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的重要科学基</a:t>
            </a:r>
            <a:r>
              <a:rPr sz="2400" spc="7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础，</a:t>
            </a:r>
            <a:r>
              <a:rPr sz="2400" spc="7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成为实现社会和经济可持续发展战</a:t>
            </a:r>
            <a:r>
              <a:rPr sz="2400" spc="4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略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的 </a:t>
            </a:r>
            <a:r>
              <a:rPr sz="2400" spc="-5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科学支</a:t>
            </a:r>
            <a:r>
              <a:rPr sz="2400" dirty="0">
                <a:solidFill>
                  <a:srgbClr val="FFFFFF"/>
                </a:solidFill>
                <a:latin typeface="华文细黑" panose="02010600040101010101" charset="-122"/>
                <a:cs typeface="华文细黑" panose="02010600040101010101" charset="-122"/>
              </a:rPr>
              <a:t>撑。</a:t>
            </a:r>
            <a:endParaRPr sz="2400">
              <a:latin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2023" y="541401"/>
            <a:ext cx="368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我国地球化学发展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244" y="1357121"/>
            <a:ext cx="799592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>
              <a:lnSpc>
                <a:spcPts val="3000"/>
              </a:lnSpc>
              <a:spcBef>
                <a:spcPts val="100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直到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1920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年代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我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国才有少数学者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自国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外引</a:t>
            </a:r>
            <a:r>
              <a:rPr sz="2400" spc="10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部</a:t>
            </a:r>
            <a:r>
              <a:rPr sz="24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球化学思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想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，开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了零星研究。中国地球化学学科真正起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>
              <a:lnSpc>
                <a:spcPts val="3000"/>
              </a:lnSpc>
            </a:pP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步于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1950</a:t>
            </a:r>
            <a:r>
              <a:rPr sz="24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，正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值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7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在国际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上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步入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稳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定快速发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阶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段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04000"/>
              </a:lnSpc>
              <a:spcBef>
                <a:spcPts val="1080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国家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十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二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科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技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术发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展规</a:t>
            </a:r>
            <a:r>
              <a:rPr sz="24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划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(1956)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提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出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发展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4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-11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学。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1950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年代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初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，地质部和冶金部地质系统开始地球化学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探矿方法的试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验，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大规模地进行了土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壤、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水系沉积物和基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岩地球化学测量。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1958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年中国科学院系统建立了地球化学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研究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室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不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久后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扩大为研究</a:t>
            </a:r>
            <a:r>
              <a:rPr sz="24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所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43200" y="4197096"/>
            <a:ext cx="6382511" cy="2651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688" y="3538728"/>
            <a:ext cx="4773295" cy="3310254"/>
          </a:xfrm>
          <a:custGeom>
            <a:avLst/>
            <a:gdLst/>
            <a:ahLst/>
            <a:cxnLst/>
            <a:rect l="l" t="t" r="r" b="b"/>
            <a:pathLst>
              <a:path w="4773295" h="3310254">
                <a:moveTo>
                  <a:pt x="4773168" y="0"/>
                </a:moveTo>
                <a:lnTo>
                  <a:pt x="4617593" y="34925"/>
                </a:lnTo>
                <a:lnTo>
                  <a:pt x="4247769" y="104775"/>
                </a:lnTo>
                <a:lnTo>
                  <a:pt x="4049394" y="130175"/>
                </a:lnTo>
                <a:lnTo>
                  <a:pt x="3627119" y="190500"/>
                </a:lnTo>
                <a:lnTo>
                  <a:pt x="3420744" y="215900"/>
                </a:lnTo>
                <a:lnTo>
                  <a:pt x="3222370" y="250825"/>
                </a:lnTo>
                <a:lnTo>
                  <a:pt x="3023869" y="276225"/>
                </a:lnTo>
                <a:lnTo>
                  <a:pt x="2842894" y="320675"/>
                </a:lnTo>
                <a:lnTo>
                  <a:pt x="2679445" y="363601"/>
                </a:lnTo>
                <a:lnTo>
                  <a:pt x="2541396" y="414401"/>
                </a:lnTo>
                <a:lnTo>
                  <a:pt x="2420746" y="476250"/>
                </a:lnTo>
                <a:lnTo>
                  <a:pt x="2335021" y="536575"/>
                </a:lnTo>
                <a:lnTo>
                  <a:pt x="2309621" y="569976"/>
                </a:lnTo>
                <a:lnTo>
                  <a:pt x="2282570" y="614426"/>
                </a:lnTo>
                <a:lnTo>
                  <a:pt x="2265171" y="657225"/>
                </a:lnTo>
                <a:lnTo>
                  <a:pt x="2265171" y="700151"/>
                </a:lnTo>
                <a:lnTo>
                  <a:pt x="2274696" y="752475"/>
                </a:lnTo>
                <a:lnTo>
                  <a:pt x="2292095" y="795401"/>
                </a:lnTo>
                <a:lnTo>
                  <a:pt x="2317495" y="838200"/>
                </a:lnTo>
                <a:lnTo>
                  <a:pt x="2352420" y="873125"/>
                </a:lnTo>
                <a:lnTo>
                  <a:pt x="2446146" y="941451"/>
                </a:lnTo>
                <a:lnTo>
                  <a:pt x="2576321" y="1011301"/>
                </a:lnTo>
                <a:lnTo>
                  <a:pt x="2722244" y="1063625"/>
                </a:lnTo>
                <a:lnTo>
                  <a:pt x="3058794" y="1166876"/>
                </a:lnTo>
                <a:lnTo>
                  <a:pt x="3420744" y="1252601"/>
                </a:lnTo>
                <a:lnTo>
                  <a:pt x="3601719" y="1305052"/>
                </a:lnTo>
                <a:lnTo>
                  <a:pt x="3765168" y="1347851"/>
                </a:lnTo>
                <a:lnTo>
                  <a:pt x="3911218" y="1400302"/>
                </a:lnTo>
                <a:lnTo>
                  <a:pt x="4049394" y="1460627"/>
                </a:lnTo>
                <a:lnTo>
                  <a:pt x="4152518" y="1520952"/>
                </a:lnTo>
                <a:lnTo>
                  <a:pt x="4187443" y="1555877"/>
                </a:lnTo>
                <a:lnTo>
                  <a:pt x="4247769" y="1633601"/>
                </a:lnTo>
                <a:lnTo>
                  <a:pt x="4255643" y="1676527"/>
                </a:lnTo>
                <a:lnTo>
                  <a:pt x="4255643" y="1719326"/>
                </a:lnTo>
                <a:lnTo>
                  <a:pt x="4230243" y="1789176"/>
                </a:lnTo>
                <a:lnTo>
                  <a:pt x="4195318" y="1824101"/>
                </a:lnTo>
                <a:lnTo>
                  <a:pt x="4152518" y="1857502"/>
                </a:lnTo>
                <a:lnTo>
                  <a:pt x="4100067" y="1884426"/>
                </a:lnTo>
                <a:lnTo>
                  <a:pt x="4039869" y="1917827"/>
                </a:lnTo>
                <a:lnTo>
                  <a:pt x="3971543" y="1944751"/>
                </a:lnTo>
                <a:lnTo>
                  <a:pt x="3885818" y="1970151"/>
                </a:lnTo>
                <a:lnTo>
                  <a:pt x="3790568" y="1995551"/>
                </a:lnTo>
                <a:lnTo>
                  <a:pt x="3695318" y="2022602"/>
                </a:lnTo>
                <a:lnTo>
                  <a:pt x="3584193" y="2048002"/>
                </a:lnTo>
                <a:lnTo>
                  <a:pt x="2430271" y="2341702"/>
                </a:lnTo>
                <a:lnTo>
                  <a:pt x="2076196" y="2444889"/>
                </a:lnTo>
                <a:lnTo>
                  <a:pt x="1696847" y="2567139"/>
                </a:lnTo>
                <a:lnTo>
                  <a:pt x="1301623" y="2713189"/>
                </a:lnTo>
                <a:lnTo>
                  <a:pt x="879348" y="2886240"/>
                </a:lnTo>
                <a:lnTo>
                  <a:pt x="447675" y="3084690"/>
                </a:lnTo>
                <a:lnTo>
                  <a:pt x="0" y="3310127"/>
                </a:lnTo>
                <a:lnTo>
                  <a:pt x="241300" y="3310127"/>
                </a:lnTo>
                <a:lnTo>
                  <a:pt x="387350" y="3292664"/>
                </a:lnTo>
                <a:lnTo>
                  <a:pt x="612775" y="3162477"/>
                </a:lnTo>
                <a:lnTo>
                  <a:pt x="852424" y="3032302"/>
                </a:lnTo>
                <a:lnTo>
                  <a:pt x="1111123" y="2911640"/>
                </a:lnTo>
                <a:lnTo>
                  <a:pt x="1395222" y="2798927"/>
                </a:lnTo>
                <a:lnTo>
                  <a:pt x="1688973" y="2687789"/>
                </a:lnTo>
                <a:lnTo>
                  <a:pt x="1998472" y="2575077"/>
                </a:lnTo>
                <a:lnTo>
                  <a:pt x="2774695" y="2333764"/>
                </a:lnTo>
                <a:lnTo>
                  <a:pt x="2928619" y="2289302"/>
                </a:lnTo>
                <a:lnTo>
                  <a:pt x="3247770" y="2211514"/>
                </a:lnTo>
                <a:lnTo>
                  <a:pt x="3901693" y="2040001"/>
                </a:lnTo>
                <a:lnTo>
                  <a:pt x="4049394" y="2005076"/>
                </a:lnTo>
                <a:lnTo>
                  <a:pt x="4195318" y="1962277"/>
                </a:lnTo>
                <a:lnTo>
                  <a:pt x="4333494" y="1927352"/>
                </a:lnTo>
                <a:lnTo>
                  <a:pt x="4454144" y="1892427"/>
                </a:lnTo>
                <a:lnTo>
                  <a:pt x="4565269" y="1857502"/>
                </a:lnTo>
                <a:lnTo>
                  <a:pt x="4652518" y="1824101"/>
                </a:lnTo>
                <a:lnTo>
                  <a:pt x="4720844" y="1797177"/>
                </a:lnTo>
                <a:lnTo>
                  <a:pt x="4773168" y="1771777"/>
                </a:lnTo>
                <a:lnTo>
                  <a:pt x="4773168" y="1382776"/>
                </a:lnTo>
                <a:lnTo>
                  <a:pt x="4668393" y="1365377"/>
                </a:lnTo>
                <a:lnTo>
                  <a:pt x="4238244" y="1279652"/>
                </a:lnTo>
                <a:lnTo>
                  <a:pt x="4074794" y="1244727"/>
                </a:lnTo>
                <a:lnTo>
                  <a:pt x="3557269" y="1114552"/>
                </a:lnTo>
                <a:lnTo>
                  <a:pt x="3393820" y="1063625"/>
                </a:lnTo>
                <a:lnTo>
                  <a:pt x="3247770" y="1011301"/>
                </a:lnTo>
                <a:lnTo>
                  <a:pt x="3109594" y="958850"/>
                </a:lnTo>
                <a:lnTo>
                  <a:pt x="2988944" y="898525"/>
                </a:lnTo>
                <a:lnTo>
                  <a:pt x="2895345" y="847725"/>
                </a:lnTo>
                <a:lnTo>
                  <a:pt x="2825495" y="785876"/>
                </a:lnTo>
                <a:lnTo>
                  <a:pt x="2807969" y="752475"/>
                </a:lnTo>
                <a:lnTo>
                  <a:pt x="2790570" y="725551"/>
                </a:lnTo>
                <a:lnTo>
                  <a:pt x="2782569" y="692150"/>
                </a:lnTo>
                <a:lnTo>
                  <a:pt x="2790570" y="665226"/>
                </a:lnTo>
                <a:lnTo>
                  <a:pt x="2825495" y="604901"/>
                </a:lnTo>
                <a:lnTo>
                  <a:pt x="2877819" y="544576"/>
                </a:lnTo>
                <a:lnTo>
                  <a:pt x="2955670" y="501650"/>
                </a:lnTo>
                <a:lnTo>
                  <a:pt x="3049269" y="458851"/>
                </a:lnTo>
                <a:lnTo>
                  <a:pt x="3152520" y="423926"/>
                </a:lnTo>
                <a:lnTo>
                  <a:pt x="3273170" y="389001"/>
                </a:lnTo>
                <a:lnTo>
                  <a:pt x="3549268" y="338201"/>
                </a:lnTo>
                <a:lnTo>
                  <a:pt x="3858894" y="285750"/>
                </a:lnTo>
                <a:lnTo>
                  <a:pt x="4169917" y="250825"/>
                </a:lnTo>
                <a:lnTo>
                  <a:pt x="4635119" y="173101"/>
                </a:lnTo>
                <a:lnTo>
                  <a:pt x="4773168" y="138176"/>
                </a:lnTo>
                <a:lnTo>
                  <a:pt x="477316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09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2023" y="526160"/>
            <a:ext cx="368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我国地球化学发展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1950s</a:t>
            </a:r>
            <a:r>
              <a:rPr spc="20" dirty="0"/>
              <a:t>末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-1960s</a:t>
            </a:r>
            <a:r>
              <a:rPr spc="20" dirty="0"/>
              <a:t>初，部</a:t>
            </a:r>
            <a:r>
              <a:rPr spc="-5" dirty="0"/>
              <a:t>分</a:t>
            </a:r>
            <a:r>
              <a:rPr spc="20" dirty="0"/>
              <a:t>高等院校建</a:t>
            </a:r>
            <a:r>
              <a:rPr dirty="0"/>
              <a:t>立</a:t>
            </a:r>
            <a:r>
              <a:rPr spc="20" dirty="0"/>
              <a:t>地球</a:t>
            </a:r>
            <a:r>
              <a:rPr dirty="0"/>
              <a:t>化学</a:t>
            </a:r>
            <a:r>
              <a:rPr spc="20" dirty="0"/>
              <a:t>教研室和</a:t>
            </a:r>
            <a:r>
              <a:rPr dirty="0"/>
              <a:t>专</a:t>
            </a:r>
            <a:endParaRPr dirty="0"/>
          </a:p>
          <a:p>
            <a:pPr marL="356870" marR="10795">
              <a:lnSpc>
                <a:spcPct val="104000"/>
              </a:lnSpc>
              <a:spcBef>
                <a:spcPts val="5"/>
              </a:spcBef>
            </a:pPr>
            <a:r>
              <a:rPr spc="20" dirty="0"/>
              <a:t>业</a:t>
            </a:r>
            <a:r>
              <a:rPr spc="25" dirty="0"/>
              <a:t>，</a:t>
            </a:r>
            <a:r>
              <a:rPr spc="20" dirty="0"/>
              <a:t>开始培养地球化</a:t>
            </a:r>
            <a:r>
              <a:rPr spc="45" dirty="0"/>
              <a:t>学</a:t>
            </a:r>
            <a:r>
              <a:rPr spc="20" dirty="0"/>
              <a:t>专业人</a:t>
            </a:r>
            <a:r>
              <a:rPr spc="35" dirty="0"/>
              <a:t>才</a:t>
            </a:r>
            <a:r>
              <a:rPr spc="20" dirty="0"/>
              <a:t>。地球化学</a:t>
            </a:r>
            <a:r>
              <a:rPr spc="45" dirty="0"/>
              <a:t>研</a:t>
            </a:r>
            <a:r>
              <a:rPr spc="40" dirty="0"/>
              <a:t>究</a:t>
            </a:r>
            <a:r>
              <a:rPr spc="20" dirty="0"/>
              <a:t>和勘</a:t>
            </a:r>
            <a:r>
              <a:rPr spc="25" dirty="0"/>
              <a:t>查</a:t>
            </a:r>
            <a:r>
              <a:rPr dirty="0"/>
              <a:t>取 </a:t>
            </a:r>
            <a:r>
              <a:rPr spc="-5" dirty="0"/>
              <a:t>得</a:t>
            </a:r>
            <a:r>
              <a:rPr dirty="0"/>
              <a:t>了大</a:t>
            </a:r>
            <a:r>
              <a:rPr spc="-5" dirty="0"/>
              <a:t>量</a:t>
            </a:r>
            <a:r>
              <a:rPr dirty="0"/>
              <a:t>成果</a:t>
            </a:r>
            <a:r>
              <a:rPr spc="-10" dirty="0"/>
              <a:t>和</a:t>
            </a:r>
            <a:r>
              <a:rPr dirty="0"/>
              <a:t>重</a:t>
            </a:r>
            <a:r>
              <a:rPr spc="-5" dirty="0"/>
              <a:t>要进展</a:t>
            </a:r>
            <a:r>
              <a:rPr dirty="0"/>
              <a:t>。</a:t>
            </a:r>
            <a:endParaRPr dirty="0"/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Clr>
                <a:srgbClr val="FFCC00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pc="95" dirty="0"/>
              <a:t>自</a:t>
            </a:r>
            <a:r>
              <a:rPr spc="15" dirty="0">
                <a:latin typeface="Times New Roman" panose="02020603050405020304"/>
                <a:cs typeface="Times New Roman" panose="02020603050405020304"/>
              </a:rPr>
              <a:t>1970s</a:t>
            </a:r>
            <a:r>
              <a:rPr spc="95" dirty="0"/>
              <a:t>末以来，我国地球化学重新振兴和快速发</a:t>
            </a:r>
            <a:r>
              <a:rPr spc="75" dirty="0"/>
              <a:t>展</a:t>
            </a:r>
            <a:r>
              <a:rPr spc="95" dirty="0"/>
              <a:t>，</a:t>
            </a:r>
            <a:r>
              <a:rPr dirty="0"/>
              <a:t>现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5804" y="2871781"/>
            <a:ext cx="7793990" cy="212153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已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形成基本完整的学科体</a:t>
            </a:r>
            <a:r>
              <a:rPr sz="24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分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支，如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marR="5080" algn="just">
              <a:lnSpc>
                <a:spcPct val="125000"/>
              </a:lnSpc>
              <a:spcBef>
                <a:spcPts val="400"/>
              </a:spcBef>
            </a:pP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矿床地球化</a:t>
            </a:r>
            <a:r>
              <a:rPr sz="20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同位素地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0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、元素地球化</a:t>
            </a:r>
            <a:r>
              <a:rPr sz="20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化学热力学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 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</a:t>
            </a:r>
            <a:r>
              <a:rPr sz="20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0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含超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高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压实</a:t>
            </a:r>
            <a:r>
              <a:rPr sz="20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验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天体化</a:t>
            </a:r>
            <a:r>
              <a:rPr sz="20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有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机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地球化</a:t>
            </a:r>
            <a:r>
              <a:rPr sz="20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 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区域地球化</a:t>
            </a:r>
            <a:r>
              <a:rPr sz="2000" spc="4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造山带和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构</a:t>
            </a:r>
            <a:r>
              <a:rPr sz="2000" spc="3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造地球化</a:t>
            </a:r>
            <a:r>
              <a:rPr sz="2000" spc="5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、环境地球化</a:t>
            </a:r>
            <a:r>
              <a:rPr sz="20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、勘查地球化 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农业地球化</a:t>
            </a:r>
            <a:r>
              <a:rPr sz="2000" spc="-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等。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01440"/>
            <a:ext cx="3401567" cy="29504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478612"/>
            <a:ext cx="3374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课程主要内容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6244" y="1575516"/>
            <a:ext cx="7677784" cy="43776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5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-5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绪论</a:t>
            </a:r>
            <a:endParaRPr sz="3000">
              <a:latin typeface="隶书" panose="02010509060101010101" charset="-122"/>
              <a:cs typeface="隶书" panose="0201050906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55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2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第一</a:t>
            </a:r>
            <a:r>
              <a:rPr sz="300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章</a:t>
            </a:r>
            <a:r>
              <a:rPr sz="3000" spc="-13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0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自然体系中元素丰</a:t>
            </a:r>
            <a:r>
              <a:rPr sz="3000" spc="-1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度</a:t>
            </a:r>
            <a:r>
              <a:rPr sz="3000" spc="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0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太阳系和地</a:t>
            </a:r>
            <a:r>
              <a:rPr sz="30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300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2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第二</a:t>
            </a:r>
            <a:r>
              <a:rPr sz="300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章</a:t>
            </a:r>
            <a:r>
              <a:rPr sz="3000" spc="-135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0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自然体系中元素共生结合规律</a:t>
            </a:r>
            <a:endParaRPr sz="3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2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第三</a:t>
            </a:r>
            <a:r>
              <a:rPr sz="300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章</a:t>
            </a:r>
            <a:r>
              <a:rPr sz="3000" spc="-135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0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地表地球化学作用与元素迁移</a:t>
            </a:r>
            <a:endParaRPr sz="3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2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第四</a:t>
            </a:r>
            <a:r>
              <a:rPr sz="300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章</a:t>
            </a:r>
            <a:r>
              <a:rPr sz="3000" spc="-45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*</a:t>
            </a:r>
            <a:r>
              <a:rPr sz="30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微量元素地球化学</a:t>
            </a:r>
            <a:endParaRPr sz="30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FFFFCC"/>
              </a:buClr>
              <a:buSzPct val="75000"/>
              <a:buFont typeface="Wingdings" panose="05000000000000000000"/>
              <a:buChar char="⚫"/>
              <a:tabLst>
                <a:tab pos="356870" algn="l"/>
                <a:tab pos="357505" algn="l"/>
              </a:tabLst>
            </a:pPr>
            <a:r>
              <a:rPr sz="3000" spc="2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第五</a:t>
            </a:r>
            <a:r>
              <a:rPr sz="3000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章</a:t>
            </a:r>
            <a:r>
              <a:rPr sz="3000" spc="-45" dirty="0">
                <a:solidFill>
                  <a:srgbClr val="99FF33"/>
                </a:solidFill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*</a:t>
            </a:r>
            <a:r>
              <a:rPr sz="30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同位素地球化学</a:t>
            </a:r>
            <a:endParaRPr sz="3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713230">
              <a:lnSpc>
                <a:spcPct val="100000"/>
              </a:lnSpc>
              <a:tabLst>
                <a:tab pos="2286635" algn="l"/>
              </a:tabLst>
            </a:pPr>
            <a:r>
              <a:rPr sz="3000" spc="5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*:	</a:t>
            </a:r>
            <a:r>
              <a:rPr sz="3000" spc="20" dirty="0">
                <a:solidFill>
                  <a:srgbClr val="FFFFFF"/>
                </a:solidFill>
                <a:latin typeface="隶书" panose="02010509060101010101" charset="-122"/>
                <a:cs typeface="隶书" panose="02010509060101010101" charset="-122"/>
              </a:rPr>
              <a:t>核心章节</a:t>
            </a:r>
            <a:endParaRPr sz="30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0768" y="487680"/>
            <a:ext cx="1287018" cy="1232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9072" y="487680"/>
            <a:ext cx="1287018" cy="12321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5844" y="673049"/>
            <a:ext cx="14922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绪</a:t>
            </a:r>
            <a:r>
              <a:rPr sz="4400" spc="47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400" spc="-10" dirty="0">
                <a:solidFill>
                  <a:srgbClr val="FF99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1789236"/>
            <a:ext cx="7386955" cy="40881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spc="1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地球科学与地球化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学</a:t>
            </a:r>
            <a:r>
              <a:rPr sz="2400" spc="-1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地球化学学科的性</a:t>
            </a:r>
            <a:r>
              <a:rPr sz="2400" dirty="0">
                <a:solidFill>
                  <a:srgbClr val="FFFF00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400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6870" marR="5080" indent="609600" algn="just">
              <a:lnSpc>
                <a:spcPct val="135000"/>
              </a:lnSpc>
              <a:spcBef>
                <a:spcPts val="14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地球系统和太阳系的物质运动可表现为力学、物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理学、化学和生物学等形式，而且各种运动形式相互 作用，构成综合、复杂的高级运动。对地球和太阳系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及其子系统不同基础运动形式的综合研究，是地球科 学的目标和任务。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609600">
              <a:lnSpc>
                <a:spcPct val="135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地球物质的各种运动形式可互相依存、互相制约 和互相转化。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9073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地球化学学科的性质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45540" y="2003425"/>
            <a:ext cx="8009890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350" indent="-344805" algn="just">
              <a:lnSpc>
                <a:spcPct val="100000"/>
              </a:lnSpc>
              <a:spcBef>
                <a:spcPts val="100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力学运动：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星体轨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道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运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、板块运移、地壳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隆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升和</a:t>
            </a:r>
            <a:r>
              <a:rPr sz="2400" spc="-12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沉 </a:t>
            </a:r>
            <a:r>
              <a:rPr lang="en-US" sz="2400" spc="-12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                                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降、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海洋和大气环流等；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200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spc="7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化学运动：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太阳系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云自中心向外随</a:t>
            </a:r>
            <a:r>
              <a:rPr sz="2400" spc="8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温</a:t>
            </a:r>
            <a:r>
              <a:rPr sz="24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压</a:t>
            </a:r>
            <a:r>
              <a:rPr sz="2400" spc="7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变化而</a:t>
            </a:r>
            <a:r>
              <a:rPr sz="2400" spc="-12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引 </a:t>
            </a:r>
            <a:r>
              <a:rPr lang="en-US" sz="2400" spc="-12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              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发物质化学分异；地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球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各圈层形成过程的物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化学分 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异；岩浆、风化、沉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和变质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用过程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各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种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学作用 导致元素在原物质相与新形成相间的重新分配等；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indent="-344805" algn="just">
              <a:lnSpc>
                <a:spcPct val="100000"/>
              </a:lnSpc>
              <a:spcBef>
                <a:spcPts val="1205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7505" algn="l"/>
              </a:tabLst>
            </a:pPr>
            <a:r>
              <a:rPr sz="2400" spc="-5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物理运动：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星体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热、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电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地震波等的传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导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质密</a:t>
            </a:r>
            <a:r>
              <a:rPr sz="2400" spc="-11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度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和重力分布，磁场变化等；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715" indent="-344805">
              <a:lnSpc>
                <a:spcPct val="100000"/>
              </a:lnSpc>
              <a:spcBef>
                <a:spcPts val="1200"/>
              </a:spcBef>
              <a:buClr>
                <a:srgbClr val="FFFFCC"/>
              </a:buClr>
              <a:buSzPct val="69000"/>
              <a:buFont typeface="Wingdings" panose="05000000000000000000"/>
              <a:buChar char="◼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C000"/>
                </a:solidFill>
                <a:latin typeface="华文中宋" panose="02010600040101010101" charset="-122"/>
                <a:cs typeface="华文中宋" panose="02010600040101010101" charset="-122"/>
              </a:rPr>
              <a:t>生物运动：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生物光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合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、硝化和反硝化作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，影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响大气层、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水圈的组成和演</a:t>
            </a:r>
            <a:r>
              <a:rPr sz="2400" spc="-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34895"/>
            <a:ext cx="9140952" cy="50231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6095"/>
            <a:ext cx="18287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1508760"/>
            <a:ext cx="182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7" y="1834895"/>
            <a:ext cx="664464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716026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地球化学学科的性质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78814" y="1964057"/>
            <a:ext cx="7553959" cy="3284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220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1650" spc="855" dirty="0">
                <a:solidFill>
                  <a:srgbClr val="FFFFCC"/>
                </a:solidFill>
                <a:latin typeface="Wingdings" panose="05000000000000000000"/>
                <a:cs typeface="Wingdings" panose="05000000000000000000"/>
              </a:rPr>
              <a:t>◼</a:t>
            </a:r>
            <a:r>
              <a:rPr sz="1650" spc="855" dirty="0">
                <a:solidFill>
                  <a:srgbClr val="FFFF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地球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运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不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同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形式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互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依</a:t>
            </a:r>
            <a:r>
              <a:rPr sz="2400" spc="114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、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互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影响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和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相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互 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制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约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，即相互联系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如：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  <a:p>
            <a:pPr marL="356870" marR="5080" indent="-40005" algn="just">
              <a:lnSpc>
                <a:spcPct val="121000"/>
              </a:lnSpc>
              <a:spcBef>
                <a:spcPts val="585"/>
              </a:spcBef>
            </a:pP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板块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汇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聚</a:t>
            </a:r>
            <a:r>
              <a:rPr sz="2400" spc="3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时</a:t>
            </a:r>
            <a:r>
              <a:rPr sz="2400" spc="5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在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俯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冲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板片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入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岩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石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圈</a:t>
            </a:r>
            <a:r>
              <a:rPr sz="2400" spc="4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深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部的过程</a:t>
            </a:r>
            <a:r>
              <a:rPr sz="2400" spc="9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中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力 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学运动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随温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压增高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物理场变</a:t>
            </a:r>
            <a:r>
              <a:rPr sz="2400" spc="2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矿物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组</a:t>
            </a:r>
            <a:r>
              <a:rPr sz="2400" spc="2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成发生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与 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环境相适应的调</a:t>
            </a:r>
            <a:r>
              <a:rPr sz="2400" spc="1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整</a:t>
            </a:r>
            <a:r>
              <a:rPr sz="24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变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质作</a:t>
            </a:r>
            <a:r>
              <a:rPr sz="2400" spc="1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8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，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伴随元素</a:t>
            </a:r>
            <a:r>
              <a:rPr sz="2400" spc="6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重</a:t>
            </a:r>
            <a:r>
              <a:rPr sz="2400" spc="9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新分配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甚 至部分熔融作</a:t>
            </a:r>
            <a:r>
              <a:rPr sz="24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化学运</a:t>
            </a:r>
            <a:r>
              <a:rPr sz="24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动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。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GI4YTY2NzNjYzhhMDBjYjhiZDFjNDRhZjk5ZjcyM2MifQ=="/>
  <p:tag name="KSO_WPP_MARK_KEY" val="29f51396-99a0-4293-b4e8-59acabd625c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8831</Words>
  <Application>WPS 演示</Application>
  <PresentationFormat>On-screen Show (4:3)</PresentationFormat>
  <Paragraphs>357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华文中宋</vt:lpstr>
      <vt:lpstr>Calibri</vt:lpstr>
      <vt:lpstr>Times New Roman</vt:lpstr>
      <vt:lpstr>Wingdings</vt:lpstr>
      <vt:lpstr>Times New Roman</vt:lpstr>
      <vt:lpstr>Arial</vt:lpstr>
      <vt:lpstr>黑体</vt:lpstr>
      <vt:lpstr>隶书</vt:lpstr>
      <vt:lpstr>微软雅黑</vt:lpstr>
      <vt:lpstr>Arial Unicode MS</vt:lpstr>
      <vt:lpstr>Cambria Math</vt:lpstr>
      <vt:lpstr>华文细黑</vt:lpstr>
      <vt:lpstr>微软雅黑 Light</vt:lpstr>
      <vt:lpstr>Tahoma</vt:lpstr>
      <vt:lpstr>Garamond</vt:lpstr>
      <vt:lpstr>Office Theme</vt:lpstr>
      <vt:lpstr>自定义设计方案</vt:lpstr>
      <vt:lpstr>地球化学</vt:lpstr>
      <vt:lpstr>教材和主要参考资料</vt:lpstr>
      <vt:lpstr>Reading assignments</vt:lpstr>
      <vt:lpstr>教学方式</vt:lpstr>
      <vt:lpstr>PowerPoint 演示文稿</vt:lpstr>
      <vt:lpstr>课程主要内容</vt:lpstr>
      <vt:lpstr>绪 论</vt:lpstr>
      <vt:lpstr>地球化学学科的性质</vt:lpstr>
      <vt:lpstr>地球化学学科的性质</vt:lpstr>
      <vt:lpstr>物质运动存在于星系物质的整个循环过程</vt:lpstr>
      <vt:lpstr>宇宙物质循环路线图(科学假说)</vt:lpstr>
      <vt:lpstr>PowerPoint 演示文稿</vt:lpstr>
      <vt:lpstr>宇宙大收缩理论</vt:lpstr>
      <vt:lpstr>宇宙物质循环路线图</vt:lpstr>
      <vt:lpstr>PowerPoint 演示文稿</vt:lpstr>
      <vt:lpstr>PowerPoint 演示文稿</vt:lpstr>
      <vt:lpstr>“红”太阳</vt:lpstr>
      <vt:lpstr>星云演化形成了星系-行星：不同程度分异的星云物质</vt:lpstr>
      <vt:lpstr>地球：地球科学目前的主要研究对象</vt:lpstr>
      <vt:lpstr>PowerPoint 演示文稿</vt:lpstr>
      <vt:lpstr>PowerPoint 演示文稿</vt:lpstr>
      <vt:lpstr>地球科学与地球化学</vt:lpstr>
      <vt:lpstr>地球科学与地球化学</vt:lpstr>
      <vt:lpstr>地球化学与化学</vt:lpstr>
      <vt:lpstr>组成地球科学的二级学科</vt:lpstr>
      <vt:lpstr>二、地球化学的基本问题及定义</vt:lpstr>
      <vt:lpstr>PowerPoint 演示文稿</vt:lpstr>
      <vt:lpstr>PowerPoint 演示文稿</vt:lpstr>
      <vt:lpstr>地球化学的研究思路</vt:lpstr>
      <vt:lpstr>地球化学的研究思路</vt:lpstr>
      <vt:lpstr>归纳</vt:lpstr>
      <vt:lpstr>(1)地球系统元素-同位素组成(丰度abundance和分配  distribution)问题</vt:lpstr>
      <vt:lpstr>地球化学的基本问题</vt:lpstr>
      <vt:lpstr>地球化学的基本问题</vt:lpstr>
      <vt:lpstr>地球化学的基本问题</vt:lpstr>
      <vt:lpstr>地球化学的基本问题</vt:lpstr>
      <vt:lpstr>三、地球化学的定义及其演变</vt:lpstr>
      <vt:lpstr>地球化学的定义及其演变</vt:lpstr>
      <vt:lpstr>地球化学的定义及其演变</vt:lpstr>
      <vt:lpstr>地球化学的定义及其演变</vt:lpstr>
      <vt:lpstr>地球化学的定义及学科性质</vt:lpstr>
      <vt:lpstr>地球化学的定义及学科性质</vt:lpstr>
      <vt:lpstr>Definitions of Geochemistry</vt:lpstr>
      <vt:lpstr>四、地球化学的历史</vt:lpstr>
      <vt:lpstr>地球化学学科的早期特点</vt:lpstr>
      <vt:lpstr>现代地球化学</vt:lpstr>
      <vt:lpstr>现代地球化学</vt:lpstr>
      <vt:lpstr>现代地球化学的重要进展(1)</vt:lpstr>
      <vt:lpstr>现代地球化学的重要进展(2)</vt:lpstr>
      <vt:lpstr>现代地球化学的重要进展(3)</vt:lpstr>
      <vt:lpstr>现代地球化学的重要进展(4)</vt:lpstr>
      <vt:lpstr>现代地球化学的重要进展(5)</vt:lpstr>
      <vt:lpstr>现代地球化学的重要进展(6)</vt:lpstr>
      <vt:lpstr>现代地球化学的重要进展(7)</vt:lpstr>
      <vt:lpstr>我国地球化学发展</vt:lpstr>
      <vt:lpstr>我国地球化学发展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地球化学</dc:title>
  <dc:creator>hj</dc:creator>
  <cp:lastModifiedBy>黄鑫</cp:lastModifiedBy>
  <cp:revision>4</cp:revision>
  <dcterms:created xsi:type="dcterms:W3CDTF">2022-08-25T03:54:00Z</dcterms:created>
  <dcterms:modified xsi:type="dcterms:W3CDTF">2023-08-20T03:27:07Z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2021-04-15T08:00:00Z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2022-08-26T08:00:00Z</vt:filetime>
  </property>
  <property fmtid="{D5CDD505-2E9C-101B-9397-08002B2CF9AE}" pid="5" name="ICV">
    <vt:lpwstr>86079093A79C4D54BB8E6C274D68EAA2</vt:lpwstr>
  </property>
  <property fmtid="{D5CDD505-2E9C-101B-9397-08002B2CF9AE}" pid="6" name="KSOProductBuildVer">
    <vt:lpwstr>2052-11.1.0.14309</vt:lpwstr>
  </property>
</Properties>
</file>