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4" r:id="rId3"/>
    <p:sldId id="275" r:id="rId4"/>
    <p:sldId id="282" r:id="rId5"/>
    <p:sldId id="276" r:id="rId6"/>
    <p:sldId id="277" r:id="rId7"/>
    <p:sldId id="278" r:id="rId8"/>
    <p:sldId id="279" r:id="rId9"/>
    <p:sldId id="280" r:id="rId10"/>
    <p:sldId id="281" r:id="rId11"/>
    <p:sldId id="283" r:id="rId12"/>
    <p:sldId id="284" r:id="rId13"/>
    <p:sldId id="286" r:id="rId14"/>
    <p:sldId id="287" r:id="rId15"/>
    <p:sldId id="288" r:id="rId16"/>
    <p:sldId id="289" r:id="rId17"/>
    <p:sldId id="290" r:id="rId18"/>
    <p:sldId id="291" r:id="rId19"/>
    <p:sldId id="259" r:id="rId2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748" autoAdjust="0"/>
  </p:normalViewPr>
  <p:slideViewPr>
    <p:cSldViewPr>
      <p:cViewPr varScale="1">
        <p:scale>
          <a:sx n="65" d="100"/>
          <a:sy n="65" d="100"/>
        </p:scale>
        <p:origin x="1518" y="6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0515F-9AD3-4D2F-A2F2-4424ABF2C5B6}" type="datetimeFigureOut">
              <a:rPr lang="zh-CN" altLang="en-US" smtClean="0"/>
              <a:t>2018/6/8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880B28-9EFC-4886-B758-D4B847183D21}" type="slidenum">
              <a:rPr lang="zh-CN" altLang="en-US" smtClean="0"/>
              <a:t>‹#›</a:t>
            </a:fld>
            <a:endParaRPr lang="zh-CN" altLang="en-US"/>
          </a:p>
        </p:txBody>
      </p:sp>
    </p:spTree>
    <p:extLst>
      <p:ext uri="{BB962C8B-B14F-4D97-AF65-F5344CB8AC3E}">
        <p14:creationId xmlns:p14="http://schemas.microsoft.com/office/powerpoint/2010/main" val="2291848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大家好，我是来自浪潮的李红卫，主要负责浪潮</a:t>
            </a:r>
            <a:r>
              <a:rPr lang="en-US" altLang="zh-CN" dirty="0" smtClean="0"/>
              <a:t>OpenStack</a:t>
            </a:r>
            <a:r>
              <a:rPr lang="zh-CN" altLang="en-US" dirty="0" smtClean="0"/>
              <a:t>相关产品的</a:t>
            </a:r>
            <a:r>
              <a:rPr lang="en-US" altLang="zh-CN" dirty="0" smtClean="0"/>
              <a:t>CI/CD</a:t>
            </a:r>
            <a:r>
              <a:rPr lang="zh-CN" altLang="en-US" dirty="0" smtClean="0"/>
              <a:t>的建设；这位是来自北京中铁信科技有限公司的李义杰老师，李义杰老师在</a:t>
            </a:r>
            <a:r>
              <a:rPr lang="en-US" altLang="zh-CN" dirty="0" smtClean="0"/>
              <a:t>OpenStack</a:t>
            </a:r>
            <a:r>
              <a:rPr lang="zh-CN" altLang="en-US" dirty="0" smtClean="0"/>
              <a:t>容器化</a:t>
            </a:r>
            <a:r>
              <a:rPr lang="en-US" altLang="zh-CN" dirty="0" smtClean="0"/>
              <a:t>CI/CD</a:t>
            </a:r>
            <a:r>
              <a:rPr lang="zh-CN" altLang="en-US" dirty="0" smtClean="0"/>
              <a:t>方面做了大量的研究和探索。今天就由我们两个在这里与大家分享一下我们在</a:t>
            </a:r>
            <a:r>
              <a:rPr lang="en-US" altLang="zh-CN" dirty="0" smtClean="0"/>
              <a:t>CI/CD</a:t>
            </a:r>
            <a:r>
              <a:rPr lang="zh-CN" altLang="en-US" dirty="0" smtClean="0"/>
              <a:t>方面所做的一些工作。今天我们与大家分享的题目是</a:t>
            </a:r>
            <a:r>
              <a:rPr lang="en-US" altLang="zh-CN" dirty="0" smtClean="0"/>
              <a:t>OpenStack</a:t>
            </a:r>
            <a:r>
              <a:rPr lang="zh-CN" altLang="en-US" dirty="0" smtClean="0"/>
              <a:t>容器化持续集成与交付实践方案</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a:t>
            </a:fld>
            <a:endParaRPr lang="zh-CN" altLang="en-US"/>
          </a:p>
        </p:txBody>
      </p:sp>
    </p:spTree>
    <p:extLst>
      <p:ext uri="{BB962C8B-B14F-4D97-AF65-F5344CB8AC3E}">
        <p14:creationId xmlns:p14="http://schemas.microsoft.com/office/powerpoint/2010/main" val="1853727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OpenStack</a:t>
            </a:r>
            <a:r>
              <a:rPr lang="zh-CN" altLang="en-US" dirty="0" smtClean="0"/>
              <a:t>的安全性也是很重要的一部分内容，很多可以客户对</a:t>
            </a:r>
            <a:r>
              <a:rPr lang="en-US" altLang="zh-CN" dirty="0" smtClean="0"/>
              <a:t>OpenStack</a:t>
            </a:r>
            <a:r>
              <a:rPr lang="zh-CN" altLang="en-US" dirty="0" smtClean="0"/>
              <a:t>的安全性提出了很高的要求。我们在关注</a:t>
            </a:r>
            <a:r>
              <a:rPr lang="en-US" altLang="zh-CN" dirty="0" smtClean="0"/>
              <a:t>OpenStack</a:t>
            </a:r>
            <a:r>
              <a:rPr lang="zh-CN" altLang="en-US" dirty="0" smtClean="0"/>
              <a:t>功能及部署的同时，也花了很大一部分精力在</a:t>
            </a:r>
            <a:r>
              <a:rPr lang="en-US" altLang="zh-CN" dirty="0" smtClean="0"/>
              <a:t>OpenStack</a:t>
            </a:r>
            <a:r>
              <a:rPr lang="zh-CN" altLang="en-US" dirty="0" smtClean="0"/>
              <a:t>的安全加固上。上图就是我们修复的</a:t>
            </a:r>
            <a:r>
              <a:rPr lang="en-US" altLang="zh-CN" dirty="0" smtClean="0"/>
              <a:t>OpenStack</a:t>
            </a:r>
            <a:r>
              <a:rPr lang="zh-CN" altLang="en-US" dirty="0" smtClean="0"/>
              <a:t>中的安全漏洞。主要包括</a:t>
            </a:r>
            <a:r>
              <a:rPr lang="en-US" altLang="zh-CN" dirty="0" smtClean="0"/>
              <a:t>intel</a:t>
            </a:r>
            <a:r>
              <a:rPr lang="zh-CN" altLang="en-US" dirty="0" smtClean="0"/>
              <a:t>高危</a:t>
            </a:r>
            <a:r>
              <a:rPr lang="en-US" altLang="zh-CN" dirty="0" smtClean="0"/>
              <a:t>meltdown</a:t>
            </a:r>
            <a:r>
              <a:rPr lang="zh-CN" altLang="en-US" dirty="0" smtClean="0"/>
              <a:t>和</a:t>
            </a:r>
            <a:r>
              <a:rPr lang="en-US" altLang="zh-CN" dirty="0" err="1" smtClean="0"/>
              <a:t>spectre</a:t>
            </a:r>
            <a:r>
              <a:rPr lang="zh-CN" altLang="en-US" dirty="0" smtClean="0"/>
              <a:t>漏洞等。</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10</a:t>
            </a:fld>
            <a:endParaRPr lang="zh-CN" altLang="en-US"/>
          </a:p>
        </p:txBody>
      </p:sp>
    </p:spTree>
    <p:extLst>
      <p:ext uri="{BB962C8B-B14F-4D97-AF65-F5344CB8AC3E}">
        <p14:creationId xmlns:p14="http://schemas.microsoft.com/office/powerpoint/2010/main" val="65223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OpenStack</a:t>
            </a:r>
            <a:r>
              <a:rPr lang="zh-CN" altLang="en-US" dirty="0" smtClean="0"/>
              <a:t>容器化部署是一项很复杂的系统工程，目前还没有一套非常成熟的工具来完美的解决这一个问题。我们在</a:t>
            </a:r>
            <a:r>
              <a:rPr lang="en-US" altLang="zh-CN" dirty="0" smtClean="0"/>
              <a:t>OpenStack</a:t>
            </a:r>
            <a:r>
              <a:rPr lang="zh-CN" altLang="en-US" dirty="0" smtClean="0"/>
              <a:t>产品化过程中，一方面通过设计个性化镜像构建流程及相关程序的开发，形成了一套流程和工具，使得可以达到每日构建和环境升级的目标，提高了产品化过程中的敏捷程度。另一方面，我们将容器化部署过程划分成了一些小的阶段，并针对每一个阶段都开发了一系列的工具，从而在一定程度上减少容器化部署所需要的时间。在某项目中使用我们开发的这些工具，在</a:t>
            </a:r>
            <a:r>
              <a:rPr lang="en-US" altLang="zh-CN" dirty="0" smtClean="0"/>
              <a:t>48</a:t>
            </a:r>
            <a:r>
              <a:rPr lang="zh-CN" altLang="en-US" dirty="0" smtClean="0"/>
              <a:t>小时内可以完成</a:t>
            </a:r>
            <a:r>
              <a:rPr lang="en-US" altLang="zh-CN" dirty="0" smtClean="0"/>
              <a:t>300</a:t>
            </a:r>
            <a:r>
              <a:rPr lang="zh-CN" altLang="en-US" dirty="0" smtClean="0"/>
              <a:t>点的部署。</a:t>
            </a:r>
            <a:endParaRPr lang="en-US" altLang="zh-CN" dirty="0" smtClean="0"/>
          </a:p>
          <a:p>
            <a:endParaRPr lang="en-US" altLang="zh-CN" dirty="0" smtClean="0"/>
          </a:p>
          <a:p>
            <a:r>
              <a:rPr lang="zh-CN" altLang="en-US" dirty="0" smtClean="0"/>
              <a:t>我上面给大家分享的内容是我们在</a:t>
            </a:r>
            <a:r>
              <a:rPr lang="en-US" altLang="zh-CN" dirty="0" smtClean="0"/>
              <a:t>OpenStack</a:t>
            </a:r>
            <a:r>
              <a:rPr lang="zh-CN" altLang="en-US" dirty="0" smtClean="0"/>
              <a:t>产品化过程中，以企业级、大批量、成熟可靠、简单易用的部署工具为目标，重点关注稳定性和高效性。与此同时，社区中有关</a:t>
            </a:r>
            <a:r>
              <a:rPr lang="en-US" altLang="zh-CN" dirty="0" smtClean="0"/>
              <a:t>OpenStack</a:t>
            </a:r>
            <a:r>
              <a:rPr lang="zh-CN" altLang="en-US" dirty="0" smtClean="0"/>
              <a:t>容器化部署的新的工具及或者是组合工具也在快速的发展，比如</a:t>
            </a:r>
            <a:r>
              <a:rPr lang="en-US" altLang="zh-CN" dirty="0" err="1" smtClean="0"/>
              <a:t>openshift</a:t>
            </a:r>
            <a:r>
              <a:rPr lang="zh-CN" altLang="en-US" dirty="0" smtClean="0"/>
              <a:t>、</a:t>
            </a:r>
            <a:r>
              <a:rPr lang="en-US" altLang="zh-CN" dirty="0" err="1" smtClean="0"/>
              <a:t>kolla-kubernetes</a:t>
            </a:r>
            <a:r>
              <a:rPr lang="zh-CN" altLang="en-US" dirty="0" smtClean="0"/>
              <a:t>，下面就有请我们北京中铁信科技有限公司的李义杰老师跟我分享一下这方面的内容。</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11</a:t>
            </a:fld>
            <a:endParaRPr lang="zh-CN" altLang="en-US"/>
          </a:p>
        </p:txBody>
      </p:sp>
    </p:spTree>
    <p:extLst>
      <p:ext uri="{BB962C8B-B14F-4D97-AF65-F5344CB8AC3E}">
        <p14:creationId xmlns:p14="http://schemas.microsoft.com/office/powerpoint/2010/main" val="606577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感谢来自浪潮的李红卫工程师给我们带来的</a:t>
            </a:r>
            <a:r>
              <a:rPr lang="en-US" altLang="zh-CN" dirty="0" smtClean="0"/>
              <a:t>OpenStack</a:t>
            </a:r>
            <a:r>
              <a:rPr lang="zh-CN" altLang="en-US" dirty="0" smtClean="0"/>
              <a:t>容器化部署产品化之路。下面我来介绍一下北京中铁信在</a:t>
            </a:r>
            <a:r>
              <a:rPr lang="en-US" altLang="zh-CN" dirty="0" smtClean="0"/>
              <a:t>PaaS</a:t>
            </a:r>
            <a:r>
              <a:rPr lang="zh-CN" altLang="en-US" dirty="0" smtClean="0"/>
              <a:t>平台</a:t>
            </a:r>
            <a:r>
              <a:rPr lang="en-US" altLang="zh-CN" dirty="0" err="1" smtClean="0"/>
              <a:t>openshift</a:t>
            </a:r>
            <a:r>
              <a:rPr lang="zh-CN" altLang="en-US" dirty="0" smtClean="0"/>
              <a:t>上部署</a:t>
            </a:r>
            <a:r>
              <a:rPr lang="en-US" altLang="zh-CN" dirty="0" smtClean="0"/>
              <a:t>OpenStack</a:t>
            </a:r>
            <a:r>
              <a:rPr lang="zh-CN" altLang="en-US" dirty="0" smtClean="0"/>
              <a:t>的探索方案。</a:t>
            </a:r>
            <a:endParaRPr lang="en-US" altLang="zh-CN" dirty="0" smtClean="0"/>
          </a:p>
          <a:p>
            <a:r>
              <a:rPr lang="zh-CN" altLang="en-US" dirty="0" smtClean="0"/>
              <a:t>首先介绍一下传统的</a:t>
            </a:r>
            <a:r>
              <a:rPr lang="en-US" altLang="zh-CN" dirty="0" smtClean="0"/>
              <a:t>CI/CD</a:t>
            </a:r>
            <a:r>
              <a:rPr lang="zh-CN" altLang="en-US" dirty="0" smtClean="0"/>
              <a:t>流程，这张图就是我们公司原有的</a:t>
            </a:r>
            <a:r>
              <a:rPr lang="en-US" altLang="zh-CN" dirty="0" smtClean="0"/>
              <a:t>CI/CD</a:t>
            </a:r>
            <a:r>
              <a:rPr lang="zh-CN" altLang="en-US" dirty="0" smtClean="0"/>
              <a:t>流程，基于</a:t>
            </a:r>
            <a:r>
              <a:rPr lang="en-US" altLang="zh-CN" dirty="0" err="1" smtClean="0"/>
              <a:t>jenkins+shell</a:t>
            </a:r>
            <a:r>
              <a:rPr lang="zh-CN" altLang="en-US" dirty="0" smtClean="0"/>
              <a:t>脚本实现。过程如下：</a:t>
            </a:r>
            <a:endParaRPr lang="en-US" altLang="zh-CN" dirty="0" smtClean="0"/>
          </a:p>
          <a:p>
            <a:r>
              <a:rPr lang="en-US" altLang="zh-CN" dirty="0" smtClean="0"/>
              <a:t>1.Git server</a:t>
            </a:r>
            <a:r>
              <a:rPr lang="zh-CN" altLang="en-US" dirty="0" smtClean="0"/>
              <a:t>中有代码更新操作时，触发</a:t>
            </a:r>
            <a:r>
              <a:rPr lang="en-US" altLang="zh-CN" dirty="0" err="1" smtClean="0"/>
              <a:t>webhook</a:t>
            </a:r>
            <a:r>
              <a:rPr lang="zh-CN" altLang="en-US" dirty="0" smtClean="0"/>
              <a:t>，告知</a:t>
            </a:r>
            <a:r>
              <a:rPr lang="en-US" altLang="zh-CN" dirty="0" smtClean="0"/>
              <a:t>Jenkins</a:t>
            </a:r>
          </a:p>
          <a:p>
            <a:r>
              <a:rPr lang="en-US" altLang="zh-CN" dirty="0" smtClean="0"/>
              <a:t>2.Jenkins</a:t>
            </a:r>
            <a:r>
              <a:rPr lang="zh-CN" altLang="en-US" dirty="0" smtClean="0"/>
              <a:t>制定策略校验有更新的</a:t>
            </a:r>
            <a:r>
              <a:rPr lang="en-US" altLang="zh-CN" dirty="0" err="1" smtClean="0"/>
              <a:t>openstack</a:t>
            </a:r>
            <a:r>
              <a:rPr lang="zh-CN" altLang="en-US" dirty="0" smtClean="0"/>
              <a:t>组件，并记录在服务更新目录中</a:t>
            </a:r>
            <a:endParaRPr lang="en-US" altLang="zh-CN" dirty="0" smtClean="0"/>
          </a:p>
          <a:p>
            <a:r>
              <a:rPr lang="en-US" altLang="zh-CN" dirty="0" smtClean="0"/>
              <a:t>3.</a:t>
            </a:r>
            <a:r>
              <a:rPr lang="zh-CN" altLang="en-US" dirty="0" smtClean="0"/>
              <a:t>外部主机上设置定时任务定时检查服务更新目录中的组件更新。</a:t>
            </a:r>
            <a:endParaRPr lang="en-US" altLang="zh-CN" dirty="0" smtClean="0"/>
          </a:p>
          <a:p>
            <a:r>
              <a:rPr lang="en-US" altLang="zh-CN" dirty="0" smtClean="0"/>
              <a:t>4.</a:t>
            </a:r>
            <a:r>
              <a:rPr lang="zh-CN" altLang="en-US" dirty="0" smtClean="0"/>
              <a:t>当有新的更新时执行</a:t>
            </a:r>
            <a:r>
              <a:rPr lang="en-US" altLang="zh-CN" dirty="0" err="1" smtClean="0"/>
              <a:t>kolla</a:t>
            </a:r>
            <a:r>
              <a:rPr lang="zh-CN" altLang="en-US" dirty="0" smtClean="0"/>
              <a:t>命令进行代码的打包、构建、上传操作</a:t>
            </a:r>
            <a:endParaRPr lang="en-US" altLang="zh-CN" dirty="0" smtClean="0"/>
          </a:p>
          <a:p>
            <a:r>
              <a:rPr lang="en-US" altLang="zh-CN" dirty="0" smtClean="0"/>
              <a:t>5.</a:t>
            </a:r>
            <a:r>
              <a:rPr lang="zh-CN" altLang="en-US" dirty="0" smtClean="0"/>
              <a:t>镜像上传完成后执行</a:t>
            </a:r>
            <a:r>
              <a:rPr lang="en-US" altLang="zh-CN" dirty="0" err="1" smtClean="0"/>
              <a:t>kolla-ansible</a:t>
            </a:r>
            <a:r>
              <a:rPr lang="zh-CN" altLang="en-US" dirty="0" smtClean="0"/>
              <a:t>命令，进行</a:t>
            </a:r>
            <a:r>
              <a:rPr lang="en-US" altLang="zh-CN" dirty="0" err="1" smtClean="0"/>
              <a:t>openstack</a:t>
            </a:r>
            <a:r>
              <a:rPr lang="zh-CN" altLang="en-US" dirty="0" smtClean="0"/>
              <a:t>集群的部署</a:t>
            </a:r>
            <a:endParaRPr lang="en-US" altLang="zh-CN" dirty="0" smtClean="0"/>
          </a:p>
          <a:p>
            <a:r>
              <a:rPr lang="zh-CN" altLang="en-US" dirty="0" smtClean="0"/>
              <a:t>问题：</a:t>
            </a:r>
            <a:endParaRPr lang="en-US" altLang="zh-CN" dirty="0" smtClean="0"/>
          </a:p>
          <a:p>
            <a:r>
              <a:rPr lang="en-US" altLang="zh-CN" dirty="0" smtClean="0"/>
              <a:t>1.</a:t>
            </a:r>
            <a:r>
              <a:rPr lang="zh-CN" altLang="en-US" dirty="0" smtClean="0"/>
              <a:t>操作跨</a:t>
            </a:r>
            <a:r>
              <a:rPr lang="en-US" altLang="zh-CN" dirty="0" smtClean="0"/>
              <a:t>Jenkins</a:t>
            </a:r>
            <a:r>
              <a:rPr lang="zh-CN" altLang="en-US" dirty="0" smtClean="0"/>
              <a:t>，不能统一管理。</a:t>
            </a:r>
            <a:endParaRPr lang="en-US" altLang="zh-CN" dirty="0" smtClean="0"/>
          </a:p>
          <a:p>
            <a:r>
              <a:rPr lang="en-US" altLang="zh-CN" dirty="0" smtClean="0"/>
              <a:t>2.</a:t>
            </a:r>
            <a:r>
              <a:rPr lang="zh-CN" altLang="en-US" dirty="0" smtClean="0"/>
              <a:t>完全基于</a:t>
            </a:r>
            <a:r>
              <a:rPr lang="en-US" altLang="zh-CN" dirty="0" smtClean="0"/>
              <a:t>shell</a:t>
            </a:r>
            <a:r>
              <a:rPr lang="zh-CN" altLang="en-US" dirty="0" smtClean="0"/>
              <a:t>脚本，从头开始，没有规范没有参考</a:t>
            </a:r>
            <a:endParaRPr lang="en-US" altLang="zh-CN" dirty="0" smtClean="0"/>
          </a:p>
          <a:p>
            <a:r>
              <a:rPr lang="en-US" altLang="zh-CN" dirty="0" smtClean="0"/>
              <a:t>3.</a:t>
            </a:r>
            <a:r>
              <a:rPr lang="zh-CN" altLang="en-US" dirty="0" smtClean="0"/>
              <a:t>构建依赖定时任务，不具真正意义上</a:t>
            </a:r>
            <a:r>
              <a:rPr lang="en-US" altLang="zh-CN" dirty="0" smtClean="0"/>
              <a:t>CI/CD</a:t>
            </a:r>
            <a:r>
              <a:rPr lang="zh-CN" altLang="en-US" dirty="0" smtClean="0"/>
              <a:t>流程。</a:t>
            </a:r>
            <a:endParaRPr lang="en-US" altLang="zh-CN" dirty="0" smtClean="0"/>
          </a:p>
          <a:p>
            <a:r>
              <a:rPr lang="en-US" altLang="zh-CN" dirty="0" smtClean="0"/>
              <a:t>4.</a:t>
            </a:r>
            <a:r>
              <a:rPr lang="zh-CN" altLang="en-US" dirty="0" smtClean="0"/>
              <a:t>没有版本控制，无法进行版本的升级和回滚。</a:t>
            </a:r>
            <a:endParaRPr lang="en-US" altLang="zh-CN" dirty="0" smtClean="0"/>
          </a:p>
          <a:p>
            <a:r>
              <a:rPr lang="en-US" altLang="zh-CN" dirty="0" smtClean="0"/>
              <a:t>5.</a:t>
            </a:r>
            <a:r>
              <a:rPr lang="zh-CN" altLang="en-US" dirty="0" smtClean="0"/>
              <a:t>部署后的</a:t>
            </a:r>
            <a:r>
              <a:rPr lang="en-US" altLang="zh-CN" dirty="0" smtClean="0"/>
              <a:t>OpenStack</a:t>
            </a:r>
            <a:r>
              <a:rPr lang="zh-CN" altLang="en-US" dirty="0" smtClean="0"/>
              <a:t>组件缺少监控支持。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12</a:t>
            </a:fld>
            <a:endParaRPr lang="zh-CN" altLang="en-US"/>
          </a:p>
        </p:txBody>
      </p:sp>
    </p:spTree>
    <p:extLst>
      <p:ext uri="{BB962C8B-B14F-4D97-AF65-F5344CB8AC3E}">
        <p14:creationId xmlns:p14="http://schemas.microsoft.com/office/powerpoint/2010/main" val="82970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 min</a:t>
            </a:r>
          </a:p>
          <a:p>
            <a:pPr marL="228600" indent="-228600">
              <a:buAutoNum type="arabicPeriod"/>
            </a:pPr>
            <a:r>
              <a:rPr lang="zh-CN" altLang="en-US" dirty="0" smtClean="0"/>
              <a:t>先大概介绍</a:t>
            </a:r>
            <a:r>
              <a:rPr lang="en-US" altLang="zh-CN" dirty="0" err="1" smtClean="0"/>
              <a:t>kubernetes</a:t>
            </a:r>
            <a:endParaRPr lang="en-US" altLang="zh-CN" dirty="0" smtClean="0"/>
          </a:p>
          <a:p>
            <a:pPr marL="228600" indent="-228600">
              <a:buAutoNum type="arabicPeriod"/>
            </a:pPr>
            <a:r>
              <a:rPr lang="en-US" altLang="zh-CN" dirty="0" smtClean="0"/>
              <a:t>Kubernetes</a:t>
            </a:r>
            <a:r>
              <a:rPr lang="zh-CN" altLang="en-US" dirty="0" smtClean="0"/>
              <a:t>与</a:t>
            </a:r>
            <a:r>
              <a:rPr lang="en-US" altLang="zh-CN" dirty="0" smtClean="0"/>
              <a:t>OpenStack</a:t>
            </a:r>
            <a:r>
              <a:rPr lang="zh-CN" altLang="en-US" dirty="0" smtClean="0"/>
              <a:t>结合</a:t>
            </a:r>
            <a:endParaRPr lang="en-US" altLang="zh-CN" dirty="0" smtClean="0"/>
          </a:p>
          <a:p>
            <a:r>
              <a:rPr lang="zh-CN" altLang="en-US" dirty="0" smtClean="0"/>
              <a:t>作为应用程序运行：天然的使用</a:t>
            </a:r>
            <a:r>
              <a:rPr lang="en-US" altLang="zh-CN" dirty="0" err="1" smtClean="0"/>
              <a:t>kubernetes</a:t>
            </a:r>
            <a:r>
              <a:rPr lang="zh-CN" altLang="en-US" dirty="0" smtClean="0"/>
              <a:t>提供的各种功能</a:t>
            </a:r>
            <a:endParaRPr lang="en-US" altLang="zh-CN" dirty="0" smtClean="0"/>
          </a:p>
          <a:p>
            <a:r>
              <a:rPr lang="en-US" altLang="zh-CN" dirty="0" err="1" smtClean="0"/>
              <a:t>Openstack</a:t>
            </a:r>
            <a:r>
              <a:rPr lang="en-US" altLang="zh-CN" dirty="0" smtClean="0"/>
              <a:t> </a:t>
            </a:r>
            <a:r>
              <a:rPr lang="zh-CN" altLang="en-US" dirty="0" smtClean="0"/>
              <a:t>利用</a:t>
            </a:r>
            <a:r>
              <a:rPr lang="en-US" altLang="zh-CN" dirty="0" smtClean="0"/>
              <a:t>PAAS</a:t>
            </a:r>
            <a:r>
              <a:rPr lang="zh-CN" altLang="en-US" dirty="0" smtClean="0"/>
              <a:t>平台的容器管理功能，健康检查、弹性伸缩、部署策略、节点调度、利用</a:t>
            </a:r>
            <a:r>
              <a:rPr lang="en-US" altLang="zh-CN" dirty="0" smtClean="0"/>
              <a:t>pipeline</a:t>
            </a:r>
            <a:r>
              <a:rPr lang="zh-CN" altLang="en-US" dirty="0" smtClean="0"/>
              <a:t>实现</a:t>
            </a:r>
            <a:r>
              <a:rPr lang="en-US" altLang="zh-CN" dirty="0" smtClean="0"/>
              <a:t>CI/CD</a:t>
            </a:r>
            <a:r>
              <a:rPr lang="zh-CN" altLang="en-US" dirty="0" smtClean="0"/>
              <a:t>，提高开发运维效率</a:t>
            </a:r>
            <a:endParaRPr lang="en-US" altLang="zh-CN" dirty="0" smtClean="0"/>
          </a:p>
          <a:p>
            <a:r>
              <a:rPr lang="en-US" altLang="zh-CN" dirty="0" smtClean="0"/>
              <a:t>Kubernetes </a:t>
            </a:r>
            <a:r>
              <a:rPr lang="zh-CN" altLang="en-US" dirty="0" smtClean="0"/>
              <a:t>利用 </a:t>
            </a:r>
            <a:r>
              <a:rPr lang="en-US" altLang="zh-CN" dirty="0" err="1" smtClean="0"/>
              <a:t>openstack</a:t>
            </a:r>
            <a:r>
              <a:rPr lang="en-US" altLang="zh-CN" baseline="0" dirty="0" smtClean="0"/>
              <a:t> </a:t>
            </a:r>
            <a:r>
              <a:rPr lang="zh-CN" altLang="en-US" baseline="0" dirty="0" smtClean="0"/>
              <a:t>裸机管理功能实现对裸机设备的纳管</a:t>
            </a:r>
            <a:endParaRPr lang="en-US" altLang="zh-CN" dirty="0" smtClean="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13</a:t>
            </a:fld>
            <a:endParaRPr lang="zh-CN" altLang="en-US"/>
          </a:p>
        </p:txBody>
      </p:sp>
    </p:spTree>
    <p:extLst>
      <p:ext uri="{BB962C8B-B14F-4D97-AF65-F5344CB8AC3E}">
        <p14:creationId xmlns:p14="http://schemas.microsoft.com/office/powerpoint/2010/main" val="2153012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3 min </a:t>
            </a:r>
            <a:r>
              <a:rPr lang="en-US" altLang="zh-CN" dirty="0" err="1" smtClean="0"/>
              <a:t>kolla-kubernetes</a:t>
            </a:r>
            <a:r>
              <a:rPr lang="zh-CN" altLang="en-US" dirty="0" smtClean="0"/>
              <a:t>结构分析</a:t>
            </a:r>
            <a:endParaRPr lang="en-US" altLang="zh-CN" dirty="0" smtClean="0"/>
          </a:p>
          <a:p>
            <a:endParaRPr lang="en-US" altLang="zh-CN" dirty="0" smtClean="0"/>
          </a:p>
          <a:p>
            <a:r>
              <a:rPr lang="en-US" altLang="zh-CN" dirty="0" err="1" smtClean="0"/>
              <a:t>Kolla-kubernetes</a:t>
            </a:r>
            <a:r>
              <a:rPr lang="zh-CN" altLang="en-US" dirty="0" smtClean="0"/>
              <a:t>使用新的软件管理和配置管理机制</a:t>
            </a:r>
            <a:r>
              <a:rPr lang="en-US" altLang="zh-CN" dirty="0" smtClean="0"/>
              <a:t>HELM </a:t>
            </a:r>
          </a:p>
          <a:p>
            <a:r>
              <a:rPr lang="zh-CN" altLang="en-US" dirty="0" smtClean="0"/>
              <a:t>可同时定义多种</a:t>
            </a:r>
            <a:r>
              <a:rPr lang="en-US" altLang="zh-CN" dirty="0" smtClean="0"/>
              <a:t>K8S</a:t>
            </a:r>
            <a:r>
              <a:rPr lang="zh-CN" altLang="en-US" dirty="0" smtClean="0"/>
              <a:t>资源</a:t>
            </a:r>
            <a:r>
              <a:rPr lang="en-US" altLang="zh-CN" dirty="0" smtClean="0"/>
              <a:t>job/</a:t>
            </a:r>
            <a:r>
              <a:rPr lang="en-US" altLang="zh-CN" dirty="0" err="1" smtClean="0"/>
              <a:t>statefulset</a:t>
            </a:r>
            <a:r>
              <a:rPr lang="en-US" altLang="zh-CN" dirty="0" smtClean="0"/>
              <a:t>/</a:t>
            </a:r>
            <a:r>
              <a:rPr lang="en-US" altLang="zh-CN" dirty="0" err="1" smtClean="0"/>
              <a:t>init</a:t>
            </a:r>
            <a:r>
              <a:rPr lang="en-US" altLang="zh-CN" dirty="0" smtClean="0"/>
              <a:t>-container</a:t>
            </a:r>
            <a:r>
              <a:rPr lang="zh-CN" altLang="en-US" dirty="0" smtClean="0"/>
              <a:t>，通过这些资源管理</a:t>
            </a:r>
            <a:r>
              <a:rPr lang="en-US" altLang="zh-CN" dirty="0" smtClean="0"/>
              <a:t>pod</a:t>
            </a:r>
            <a:r>
              <a:rPr lang="zh-CN" altLang="en-US" dirty="0" smtClean="0"/>
              <a:t>的生命周期</a:t>
            </a:r>
            <a:endParaRPr lang="en-US" altLang="zh-CN" dirty="0" smtClean="0"/>
          </a:p>
          <a:p>
            <a:r>
              <a:rPr lang="zh-CN" altLang="en-US" dirty="0" smtClean="0"/>
              <a:t>定义的资源文件支持参数化，可使用</a:t>
            </a:r>
            <a:r>
              <a:rPr lang="en-US" altLang="zh-CN" dirty="0" smtClean="0"/>
              <a:t>jinjia2</a:t>
            </a:r>
            <a:r>
              <a:rPr lang="zh-CN" altLang="en-US" dirty="0" smtClean="0"/>
              <a:t>渲染文件格式；</a:t>
            </a:r>
            <a:r>
              <a:rPr lang="en-US" altLang="zh-CN" dirty="0" smtClean="0"/>
              <a:t>chart</a:t>
            </a:r>
            <a:r>
              <a:rPr lang="zh-CN" altLang="en-US" dirty="0" smtClean="0"/>
              <a:t>之间可以互相引用复用；</a:t>
            </a:r>
            <a:endParaRPr lang="en-US" altLang="zh-CN" dirty="0" smtClean="0"/>
          </a:p>
          <a:p>
            <a:r>
              <a:rPr lang="en-US" altLang="zh-CN" dirty="0" smtClean="0"/>
              <a:t>helm</a:t>
            </a:r>
            <a:r>
              <a:rPr lang="zh-CN" altLang="en-US" dirty="0" smtClean="0"/>
              <a:t>支持应用版本管理，如</a:t>
            </a:r>
            <a:r>
              <a:rPr lang="en-US" altLang="zh-CN" dirty="0" err="1" smtClean="0"/>
              <a:t>docker</a:t>
            </a:r>
            <a:r>
              <a:rPr lang="en-US" altLang="zh-CN" dirty="0" smtClean="0"/>
              <a:t> history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微服务化原则：流程可视化</a:t>
            </a:r>
            <a:r>
              <a:rPr lang="en-US" altLang="zh-CN" dirty="0" smtClean="0"/>
              <a:t>(</a:t>
            </a:r>
            <a:r>
              <a:rPr lang="zh-CN" altLang="en-US" dirty="0" smtClean="0"/>
              <a:t>关键步骤可见</a:t>
            </a:r>
            <a:r>
              <a:rPr lang="en-US" altLang="zh-CN" dirty="0" smtClean="0"/>
              <a:t>)</a:t>
            </a:r>
            <a:r>
              <a:rPr lang="zh-CN" altLang="en-US" dirty="0" smtClean="0"/>
              <a:t>、低耦合、可复用、明确依赖关系</a:t>
            </a:r>
            <a:r>
              <a:rPr lang="en-US" altLang="zh-CN" dirty="0" smtClean="0"/>
              <a:t>(neutron server &gt; </a:t>
            </a:r>
            <a:r>
              <a:rPr lang="en-US" altLang="zh-CN" dirty="0" err="1" smtClean="0"/>
              <a:t>mariadb</a:t>
            </a:r>
            <a:r>
              <a:rPr lang="zh-CN" altLang="en-US" dirty="0" smtClean="0"/>
              <a:t>、</a:t>
            </a:r>
            <a:r>
              <a:rPr lang="en-US" altLang="zh-CN" dirty="0" smtClean="0"/>
              <a:t>keystone</a:t>
            </a:r>
            <a:r>
              <a:rPr lang="zh-CN" altLang="en-US" dirty="0" smtClean="0"/>
              <a:t>、</a:t>
            </a:r>
            <a:r>
              <a:rPr lang="en-US" altLang="zh-CN" dirty="0" smtClean="0"/>
              <a:t>users</a:t>
            </a:r>
            <a:r>
              <a:rPr lang="zh-CN" altLang="en-US" dirty="0" smtClean="0"/>
              <a:t>、</a:t>
            </a:r>
            <a:r>
              <a:rPr lang="en-US" altLang="zh-CN" dirty="0" smtClean="0"/>
              <a:t>endpoints</a:t>
            </a:r>
            <a:r>
              <a:rPr lang="zh-CN" altLang="en-US" dirty="0" smtClean="0"/>
              <a:t>、</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Kolla</a:t>
            </a:r>
            <a:r>
              <a:rPr lang="en-US" altLang="zh-CN" dirty="0" smtClean="0"/>
              <a:t>-common </a:t>
            </a:r>
            <a:r>
              <a:rPr lang="zh-CN" altLang="en-US" dirty="0" smtClean="0"/>
              <a:t>和 </a:t>
            </a:r>
            <a:r>
              <a:rPr lang="en-US" altLang="zh-CN" dirty="0" err="1" smtClean="0"/>
              <a:t>microservice</a:t>
            </a:r>
            <a:r>
              <a:rPr lang="en-US" altLang="zh-CN" baseline="0" dirty="0" smtClean="0"/>
              <a:t> </a:t>
            </a:r>
            <a:r>
              <a:rPr lang="zh-CN" altLang="en-US" baseline="0" dirty="0" smtClean="0"/>
              <a:t>基础层：</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Kolla</a:t>
            </a:r>
            <a:r>
              <a:rPr lang="en-US" altLang="zh-CN" dirty="0" smtClean="0"/>
              <a:t>-common:</a:t>
            </a:r>
            <a:r>
              <a:rPr lang="zh-CN" altLang="en-US" dirty="0" smtClean="0"/>
              <a:t>各个服务公用的操作，</a:t>
            </a:r>
            <a:r>
              <a:rPr lang="en-US" altLang="zh-CN" dirty="0" smtClean="0"/>
              <a:t>create</a:t>
            </a:r>
            <a:r>
              <a:rPr lang="en-US" altLang="zh-CN" baseline="0" dirty="0" smtClean="0"/>
              <a:t> database</a:t>
            </a:r>
            <a:r>
              <a:rPr lang="zh-CN" altLang="en-US" baseline="0" dirty="0" smtClean="0"/>
              <a:t>、</a:t>
            </a:r>
            <a:r>
              <a:rPr lang="en-US" altLang="zh-CN" baseline="0" dirty="0" smtClean="0"/>
              <a:t>create </a:t>
            </a:r>
            <a:r>
              <a:rPr lang="en-US" altLang="zh-CN" baseline="0" dirty="0" err="1" smtClean="0"/>
              <a:t>pv</a:t>
            </a:r>
            <a:r>
              <a:rPr lang="en-US" altLang="zh-CN" baseline="0" dirty="0" smtClean="0"/>
              <a:t>\</a:t>
            </a:r>
            <a:r>
              <a:rPr lang="en-US" altLang="zh-CN" baseline="0" dirty="0" err="1" smtClean="0"/>
              <a:t>pvc</a:t>
            </a:r>
            <a:r>
              <a:rPr lang="zh-CN" altLang="en-US" baseline="0" dirty="0" smtClean="0"/>
              <a:t>、</a:t>
            </a:r>
            <a:r>
              <a:rPr lang="en-US" altLang="zh-CN" baseline="0" dirty="0" smtClean="0"/>
              <a:t>create keystone endpoint/user</a:t>
            </a:r>
            <a:r>
              <a:rPr lang="zh-CN" altLang="en-US" baseline="0" dirty="0" smtClean="0"/>
              <a:t>等</a:t>
            </a:r>
            <a:endParaRPr lang="en-US" altLang="zh-CN" dirty="0" smtClean="0"/>
          </a:p>
          <a:p>
            <a:r>
              <a:rPr lang="en-US" altLang="zh-CN" dirty="0" err="1" smtClean="0"/>
              <a:t>Microservice</a:t>
            </a:r>
            <a:r>
              <a:rPr lang="en-US" altLang="zh-CN" dirty="0" smtClean="0"/>
              <a:t>:</a:t>
            </a:r>
            <a:r>
              <a:rPr lang="zh-CN" altLang="en-US" dirty="0" smtClean="0"/>
              <a:t>定义</a:t>
            </a:r>
            <a:r>
              <a:rPr lang="en-US" altLang="zh-CN" dirty="0" smtClean="0"/>
              <a:t>k8s</a:t>
            </a:r>
            <a:r>
              <a:rPr lang="zh-CN" altLang="en-US" dirty="0" smtClean="0"/>
              <a:t>资源文件，也即最终调用的一些资源定义文件 </a:t>
            </a:r>
            <a:r>
              <a:rPr lang="en-US" altLang="zh-CN" dirty="0" smtClean="0"/>
              <a:t>job/svc/</a:t>
            </a:r>
            <a:r>
              <a:rPr lang="en-US" altLang="zh-CN" dirty="0" err="1" smtClean="0"/>
              <a:t>pv</a:t>
            </a:r>
            <a:r>
              <a:rPr lang="en-US" altLang="zh-CN" dirty="0" smtClean="0"/>
              <a:t>/</a:t>
            </a:r>
            <a:r>
              <a:rPr lang="en-US" altLang="zh-CN" dirty="0" err="1" smtClean="0"/>
              <a:t>pvc</a:t>
            </a:r>
            <a:r>
              <a:rPr lang="en-US" altLang="zh-CN" dirty="0" smtClean="0"/>
              <a:t>/</a:t>
            </a:r>
            <a:r>
              <a:rPr lang="en-US" altLang="zh-CN" dirty="0" err="1" smtClean="0"/>
              <a:t>statefulset</a:t>
            </a:r>
            <a:r>
              <a:rPr lang="zh-CN" altLang="en-US" dirty="0" smtClean="0"/>
              <a:t>等，文件中的配置参数经过</a:t>
            </a:r>
            <a:r>
              <a:rPr lang="en-US" altLang="zh-CN" dirty="0" smtClean="0"/>
              <a:t>jinja2</a:t>
            </a:r>
            <a:r>
              <a:rPr lang="zh-CN" altLang="en-US" dirty="0" smtClean="0"/>
              <a:t>渲染</a:t>
            </a:r>
            <a:endParaRPr lang="en-US" altLang="zh-CN" dirty="0" smtClean="0"/>
          </a:p>
          <a:p>
            <a:r>
              <a:rPr lang="en-US" altLang="zh-CN" dirty="0" smtClean="0"/>
              <a:t>Service</a:t>
            </a:r>
            <a:r>
              <a:rPr lang="zh-CN" altLang="en-US" dirty="0" smtClean="0"/>
              <a:t>：业务层</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每个服务定义一个或多个</a:t>
            </a:r>
            <a:r>
              <a:rPr lang="en-US" altLang="zh-CN" dirty="0" smtClean="0"/>
              <a:t>chart</a:t>
            </a:r>
            <a:r>
              <a:rPr lang="zh-CN" altLang="en-US" dirty="0" smtClean="0"/>
              <a:t>文件包，其中定义了依赖包和配置文件</a:t>
            </a:r>
            <a:endParaRPr lang="en-US" altLang="zh-CN" dirty="0" smtClean="0"/>
          </a:p>
          <a:p>
            <a:r>
              <a:rPr lang="en-US" altLang="zh-CN" dirty="0" smtClean="0"/>
              <a:t>Test:</a:t>
            </a:r>
            <a:r>
              <a:rPr lang="zh-CN" altLang="en-US" dirty="0" smtClean="0"/>
              <a:t>单元测试用例</a:t>
            </a:r>
            <a:endParaRPr lang="en-US" altLang="zh-CN" dirty="0" smtClean="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14</a:t>
            </a:fld>
            <a:endParaRPr lang="zh-CN" altLang="en-US"/>
          </a:p>
        </p:txBody>
      </p:sp>
    </p:spTree>
    <p:extLst>
      <p:ext uri="{BB962C8B-B14F-4D97-AF65-F5344CB8AC3E}">
        <p14:creationId xmlns:p14="http://schemas.microsoft.com/office/powerpoint/2010/main" val="4056392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min</a:t>
            </a:r>
          </a:p>
          <a:p>
            <a:r>
              <a:rPr lang="zh-CN" altLang="en-US" dirty="0" smtClean="0"/>
              <a:t>公司业务需求选择</a:t>
            </a:r>
            <a:r>
              <a:rPr lang="en-US" altLang="zh-CN" dirty="0" err="1" smtClean="0"/>
              <a:t>openshift</a:t>
            </a:r>
            <a:r>
              <a:rPr lang="zh-CN" altLang="en-US" dirty="0" smtClean="0"/>
              <a:t>：</a:t>
            </a:r>
            <a:r>
              <a:rPr lang="en-US" altLang="zh-CN" dirty="0" err="1" smtClean="0"/>
              <a:t>Openshift</a:t>
            </a:r>
            <a:r>
              <a:rPr lang="en-US" altLang="zh-CN" dirty="0" smtClean="0"/>
              <a:t> </a:t>
            </a:r>
            <a:r>
              <a:rPr lang="zh-CN" altLang="en-US" dirty="0" smtClean="0"/>
              <a:t>介绍</a:t>
            </a:r>
            <a:endParaRPr lang="en-US" altLang="zh-CN" dirty="0" smtClean="0"/>
          </a:p>
          <a:p>
            <a:r>
              <a:rPr lang="zh-CN" altLang="en-US" dirty="0" smtClean="0"/>
              <a:t>起步较早</a:t>
            </a:r>
            <a:r>
              <a:rPr lang="en-US" altLang="zh-CN" dirty="0" smtClean="0"/>
              <a:t>2013</a:t>
            </a:r>
            <a:r>
              <a:rPr lang="zh-CN" altLang="en-US" dirty="0" smtClean="0"/>
              <a:t>年开始</a:t>
            </a:r>
            <a:r>
              <a:rPr lang="en-US" altLang="zh-CN" dirty="0" err="1" smtClean="0"/>
              <a:t>Redhat</a:t>
            </a:r>
            <a:r>
              <a:rPr lang="zh-CN" altLang="en-US" dirty="0" smtClean="0"/>
              <a:t>基于</a:t>
            </a:r>
            <a:r>
              <a:rPr lang="en-US" altLang="zh-CN" dirty="0" err="1" smtClean="0"/>
              <a:t>kubernetes</a:t>
            </a:r>
            <a:r>
              <a:rPr lang="zh-CN" altLang="en-US" dirty="0" smtClean="0"/>
              <a:t>开发，功能已比较完善且稳定程度较高，包含公有云版本和社区版本</a:t>
            </a:r>
            <a:endParaRPr lang="en-US" altLang="zh-CN" dirty="0" smtClean="0"/>
          </a:p>
          <a:p>
            <a:r>
              <a:rPr lang="zh-CN" altLang="en-US" dirty="0" smtClean="0"/>
              <a:t>封装了</a:t>
            </a:r>
            <a:r>
              <a:rPr lang="en-US" altLang="zh-CN" dirty="0" err="1" smtClean="0"/>
              <a:t>kubernetes</a:t>
            </a:r>
            <a:r>
              <a:rPr lang="zh-CN" altLang="en-US" dirty="0" smtClean="0"/>
              <a:t>客户端，提供自己的客户端程序</a:t>
            </a:r>
            <a:r>
              <a:rPr lang="en-US" altLang="zh-CN" dirty="0" err="1" smtClean="0"/>
              <a:t>oc</a:t>
            </a:r>
            <a:r>
              <a:rPr lang="zh-CN" altLang="en-US" dirty="0" smtClean="0"/>
              <a:t>与集群交互</a:t>
            </a:r>
            <a:endParaRPr lang="en-US" altLang="zh-CN" dirty="0" smtClean="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15</a:t>
            </a:fld>
            <a:endParaRPr lang="zh-CN" altLang="en-US"/>
          </a:p>
        </p:txBody>
      </p:sp>
    </p:spTree>
    <p:extLst>
      <p:ext uri="{BB962C8B-B14F-4D97-AF65-F5344CB8AC3E}">
        <p14:creationId xmlns:p14="http://schemas.microsoft.com/office/powerpoint/2010/main" val="4038821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 min</a:t>
            </a:r>
          </a:p>
          <a:p>
            <a:r>
              <a:rPr lang="zh-CN" altLang="en-US" dirty="0" smtClean="0"/>
              <a:t>自定义配置文件：指定</a:t>
            </a:r>
            <a:r>
              <a:rPr lang="en-US" altLang="zh-CN" dirty="0" err="1" smtClean="0"/>
              <a:t>openstack</a:t>
            </a:r>
            <a:r>
              <a:rPr lang="zh-CN" altLang="en-US" dirty="0" smtClean="0"/>
              <a:t>使用的网络、私有镜像仓库、虚拟化类型等。</a:t>
            </a:r>
            <a:endParaRPr lang="en-US" altLang="zh-CN" dirty="0" smtClean="0"/>
          </a:p>
          <a:p>
            <a:r>
              <a:rPr lang="zh-CN" altLang="en-US" dirty="0" smtClean="0"/>
              <a:t>使用</a:t>
            </a:r>
            <a:r>
              <a:rPr lang="en-US" altLang="zh-CN" dirty="0" smtClean="0"/>
              <a:t>Helm</a:t>
            </a:r>
            <a:r>
              <a:rPr lang="zh-CN" altLang="en-US" dirty="0" smtClean="0"/>
              <a:t>部署：</a:t>
            </a:r>
            <a:r>
              <a:rPr lang="en-US" altLang="zh-CN" dirty="0" err="1" smtClean="0"/>
              <a:t>mariadb</a:t>
            </a:r>
            <a:r>
              <a:rPr lang="zh-CN" altLang="en-US" dirty="0" smtClean="0"/>
              <a:t>、</a:t>
            </a:r>
            <a:r>
              <a:rPr lang="en-US" altLang="zh-CN" baseline="0" dirty="0" err="1" smtClean="0"/>
              <a:t>memache</a:t>
            </a:r>
            <a:r>
              <a:rPr lang="zh-CN" altLang="en-US" baseline="0" dirty="0" smtClean="0"/>
              <a:t>、</a:t>
            </a:r>
            <a:r>
              <a:rPr lang="en-US" altLang="zh-CN" baseline="0" dirty="0" err="1" smtClean="0"/>
              <a:t>rabbitmq</a:t>
            </a:r>
            <a:r>
              <a:rPr lang="zh-CN" altLang="en-US" baseline="0" dirty="0" smtClean="0"/>
              <a:t>依赖组件启动成功后，部署</a:t>
            </a:r>
            <a:r>
              <a:rPr lang="en-US" altLang="zh-CN" baseline="0" dirty="0" err="1" smtClean="0"/>
              <a:t>openstack</a:t>
            </a:r>
            <a:r>
              <a:rPr lang="zh-CN" altLang="en-US" baseline="0" dirty="0" smtClean="0"/>
              <a:t>服务</a:t>
            </a:r>
            <a:endParaRPr lang="en-US" altLang="zh-CN" baseline="0" dirty="0" smtClean="0"/>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helm</a:t>
            </a:r>
            <a:r>
              <a:rPr lang="en-US" altLang="zh-CN" dirty="0" smtClean="0"/>
              <a:t> </a:t>
            </a:r>
            <a:r>
              <a:rPr lang="en-US" altLang="zh-CN" sz="1200" kern="1200" dirty="0" smtClean="0">
                <a:solidFill>
                  <a:schemeClr val="tx1"/>
                </a:solidFill>
                <a:effectLst/>
                <a:latin typeface="+mn-lt"/>
                <a:ea typeface="+mn-ea"/>
                <a:cs typeface="+mn-cs"/>
              </a:rPr>
              <a:t>install</a:t>
            </a:r>
            <a:r>
              <a:rPr lang="en-US" altLang="zh-CN" dirty="0" smtClean="0"/>
              <a:t> </a:t>
            </a:r>
            <a:r>
              <a:rPr lang="en-US" altLang="zh-CN" sz="1200" kern="1200" dirty="0" smtClean="0">
                <a:solidFill>
                  <a:schemeClr val="tx1"/>
                </a:solidFill>
                <a:effectLst/>
                <a:latin typeface="+mn-lt"/>
                <a:ea typeface="+mn-ea"/>
                <a:cs typeface="+mn-cs"/>
              </a:rPr>
              <a:t>--debug</a:t>
            </a:r>
            <a:r>
              <a:rPr lang="en-US" altLang="zh-CN" dirty="0" smtClean="0"/>
              <a:t> </a:t>
            </a:r>
            <a:r>
              <a:rPr lang="en-US" altLang="zh-CN" sz="1200" kern="1200" dirty="0" err="1" smtClean="0">
                <a:solidFill>
                  <a:schemeClr val="tx1"/>
                </a:solidFill>
                <a:effectLst/>
                <a:latin typeface="+mn-lt"/>
                <a:ea typeface="+mn-ea"/>
                <a:cs typeface="+mn-cs"/>
              </a:rPr>
              <a:t>kolla-kubernetes</a:t>
            </a:r>
            <a:r>
              <a:rPr lang="en-US" altLang="zh-CN" sz="1200" kern="1200" dirty="0" smtClean="0">
                <a:solidFill>
                  <a:schemeClr val="tx1"/>
                </a:solidFill>
                <a:effectLst/>
                <a:latin typeface="+mn-lt"/>
                <a:ea typeface="+mn-ea"/>
                <a:cs typeface="+mn-cs"/>
              </a:rPr>
              <a:t>/helm/service/</a:t>
            </a:r>
            <a:r>
              <a:rPr lang="en-US" altLang="zh-CN" sz="1200" kern="1200" dirty="0" err="1" smtClean="0">
                <a:solidFill>
                  <a:schemeClr val="tx1"/>
                </a:solidFill>
                <a:effectLst/>
                <a:latin typeface="+mn-lt"/>
                <a:ea typeface="+mn-ea"/>
                <a:cs typeface="+mn-cs"/>
              </a:rPr>
              <a:t>mariadb</a:t>
            </a:r>
            <a:r>
              <a:rPr lang="en-US" altLang="zh-CN" dirty="0" smtClean="0"/>
              <a:t> </a:t>
            </a:r>
            <a:r>
              <a:rPr lang="en-US" altLang="zh-CN" sz="1200" kern="1200" dirty="0" smtClean="0">
                <a:solidFill>
                  <a:schemeClr val="tx1"/>
                </a:solidFill>
                <a:effectLst/>
                <a:latin typeface="+mn-lt"/>
                <a:ea typeface="+mn-ea"/>
                <a:cs typeface="+mn-cs"/>
              </a:rPr>
              <a:t>--namespace</a:t>
            </a:r>
            <a:r>
              <a:rPr lang="en-US" altLang="zh-CN" dirty="0" smtClean="0"/>
              <a:t> </a:t>
            </a:r>
            <a:r>
              <a:rPr lang="en-US" altLang="zh-CN" sz="1200" kern="1200" dirty="0" err="1" smtClean="0">
                <a:solidFill>
                  <a:schemeClr val="tx1"/>
                </a:solidFill>
                <a:effectLst/>
                <a:latin typeface="+mn-lt"/>
                <a:ea typeface="+mn-ea"/>
                <a:cs typeface="+mn-cs"/>
              </a:rPr>
              <a:t>kolla</a:t>
            </a:r>
            <a:r>
              <a:rPr lang="en-US" altLang="zh-CN" dirty="0" smtClean="0"/>
              <a:t> </a:t>
            </a:r>
            <a:r>
              <a:rPr lang="en-US" altLang="zh-CN" sz="1200" kern="1200" dirty="0" smtClean="0">
                <a:solidFill>
                  <a:schemeClr val="tx1"/>
                </a:solidFill>
                <a:effectLst/>
                <a:latin typeface="+mn-lt"/>
                <a:ea typeface="+mn-ea"/>
                <a:cs typeface="+mn-cs"/>
              </a:rPr>
              <a:t>--name</a:t>
            </a:r>
            <a:r>
              <a:rPr lang="en-US" altLang="zh-CN" dirty="0" smtClean="0"/>
              <a:t> </a:t>
            </a:r>
            <a:r>
              <a:rPr lang="en-US" altLang="zh-CN" sz="1200" kern="1200" dirty="0" err="1" smtClean="0">
                <a:solidFill>
                  <a:schemeClr val="tx1"/>
                </a:solidFill>
                <a:effectLst/>
                <a:latin typeface="+mn-lt"/>
                <a:ea typeface="+mn-ea"/>
                <a:cs typeface="+mn-cs"/>
              </a:rPr>
              <a:t>mariadb</a:t>
            </a:r>
            <a:r>
              <a:rPr lang="en-US" altLang="zh-CN" dirty="0" smtClean="0"/>
              <a:t> </a:t>
            </a:r>
            <a:r>
              <a:rPr lang="en-US" altLang="zh-CN" sz="1200" kern="1200" dirty="0" smtClean="0">
                <a:solidFill>
                  <a:schemeClr val="tx1"/>
                </a:solidFill>
                <a:effectLst/>
                <a:latin typeface="+mn-lt"/>
                <a:ea typeface="+mn-ea"/>
                <a:cs typeface="+mn-cs"/>
              </a:rPr>
              <a:t>--values</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cloud.yaml</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helm</a:t>
            </a:r>
            <a:r>
              <a:rPr lang="en-US" altLang="zh-CN" dirty="0" smtClean="0"/>
              <a:t> </a:t>
            </a:r>
            <a:r>
              <a:rPr lang="en-US" altLang="zh-CN" sz="1200" kern="1200" dirty="0" smtClean="0">
                <a:solidFill>
                  <a:schemeClr val="tx1"/>
                </a:solidFill>
                <a:effectLst/>
                <a:latin typeface="+mn-lt"/>
                <a:ea typeface="+mn-ea"/>
                <a:cs typeface="+mn-cs"/>
              </a:rPr>
              <a:t>install</a:t>
            </a:r>
            <a:r>
              <a:rPr lang="en-US" altLang="zh-CN" dirty="0" smtClean="0"/>
              <a:t> </a:t>
            </a:r>
            <a:r>
              <a:rPr lang="en-US" altLang="zh-CN" sz="1200" kern="1200" dirty="0" smtClean="0">
                <a:solidFill>
                  <a:schemeClr val="tx1"/>
                </a:solidFill>
                <a:effectLst/>
                <a:latin typeface="+mn-lt"/>
                <a:ea typeface="+mn-ea"/>
                <a:cs typeface="+mn-cs"/>
              </a:rPr>
              <a:t>--debug</a:t>
            </a:r>
            <a:r>
              <a:rPr lang="en-US" altLang="zh-CN" dirty="0" smtClean="0"/>
              <a:t> </a:t>
            </a:r>
            <a:r>
              <a:rPr lang="en-US" altLang="zh-CN" sz="1200" kern="1200" dirty="0" err="1" smtClean="0">
                <a:solidFill>
                  <a:schemeClr val="tx1"/>
                </a:solidFill>
                <a:effectLst/>
                <a:latin typeface="+mn-lt"/>
                <a:ea typeface="+mn-ea"/>
                <a:cs typeface="+mn-cs"/>
              </a:rPr>
              <a:t>kolla-kubernetes</a:t>
            </a:r>
            <a:r>
              <a:rPr lang="en-US" altLang="zh-CN" sz="1200" kern="1200" dirty="0" smtClean="0">
                <a:solidFill>
                  <a:schemeClr val="tx1"/>
                </a:solidFill>
                <a:effectLst/>
                <a:latin typeface="+mn-lt"/>
                <a:ea typeface="+mn-ea"/>
                <a:cs typeface="+mn-cs"/>
              </a:rPr>
              <a:t>/helm/service/</a:t>
            </a:r>
            <a:r>
              <a:rPr lang="en-US" altLang="zh-CN" sz="1200" kern="1200" dirty="0" err="1" smtClean="0">
                <a:solidFill>
                  <a:schemeClr val="tx1"/>
                </a:solidFill>
                <a:effectLst/>
                <a:latin typeface="+mn-lt"/>
                <a:ea typeface="+mn-ea"/>
                <a:cs typeface="+mn-cs"/>
              </a:rPr>
              <a:t>rabbitmq</a:t>
            </a:r>
            <a:r>
              <a:rPr lang="en-US" altLang="zh-CN" dirty="0" smtClean="0"/>
              <a:t> </a:t>
            </a:r>
            <a:r>
              <a:rPr lang="en-US" altLang="zh-CN" sz="1200" kern="1200" dirty="0" smtClean="0">
                <a:solidFill>
                  <a:schemeClr val="tx1"/>
                </a:solidFill>
                <a:effectLst/>
                <a:latin typeface="+mn-lt"/>
                <a:ea typeface="+mn-ea"/>
                <a:cs typeface="+mn-cs"/>
              </a:rPr>
              <a:t>--namespace</a:t>
            </a:r>
            <a:r>
              <a:rPr lang="en-US" altLang="zh-CN" dirty="0" smtClean="0"/>
              <a:t> </a:t>
            </a:r>
            <a:r>
              <a:rPr lang="en-US" altLang="zh-CN" sz="1200" kern="1200" dirty="0" err="1" smtClean="0">
                <a:solidFill>
                  <a:schemeClr val="tx1"/>
                </a:solidFill>
                <a:effectLst/>
                <a:latin typeface="+mn-lt"/>
                <a:ea typeface="+mn-ea"/>
                <a:cs typeface="+mn-cs"/>
              </a:rPr>
              <a:t>kolla</a:t>
            </a:r>
            <a:r>
              <a:rPr lang="en-US" altLang="zh-CN" dirty="0" smtClean="0"/>
              <a:t> </a:t>
            </a:r>
            <a:r>
              <a:rPr lang="en-US" altLang="zh-CN" sz="1200" kern="1200" dirty="0" smtClean="0">
                <a:solidFill>
                  <a:schemeClr val="tx1"/>
                </a:solidFill>
                <a:effectLst/>
                <a:latin typeface="+mn-lt"/>
                <a:ea typeface="+mn-ea"/>
                <a:cs typeface="+mn-cs"/>
              </a:rPr>
              <a:t>--name</a:t>
            </a:r>
            <a:r>
              <a:rPr lang="en-US" altLang="zh-CN" dirty="0" smtClean="0"/>
              <a:t> </a:t>
            </a:r>
            <a:r>
              <a:rPr lang="en-US" altLang="zh-CN" sz="1200" kern="1200" dirty="0" err="1" smtClean="0">
                <a:solidFill>
                  <a:schemeClr val="tx1"/>
                </a:solidFill>
                <a:effectLst/>
                <a:latin typeface="+mn-lt"/>
                <a:ea typeface="+mn-ea"/>
                <a:cs typeface="+mn-cs"/>
              </a:rPr>
              <a:t>rabbitmq</a:t>
            </a:r>
            <a:r>
              <a:rPr lang="en-US" altLang="zh-CN" dirty="0" smtClean="0"/>
              <a:t> </a:t>
            </a:r>
            <a:r>
              <a:rPr lang="en-US" altLang="zh-CN" sz="1200" kern="1200" dirty="0" smtClean="0">
                <a:solidFill>
                  <a:schemeClr val="tx1"/>
                </a:solidFill>
                <a:effectLst/>
                <a:latin typeface="+mn-lt"/>
                <a:ea typeface="+mn-ea"/>
                <a:cs typeface="+mn-cs"/>
              </a:rPr>
              <a:t>--values</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cloud.yaml</a:t>
            </a:r>
            <a:r>
              <a:rPr lang="en-US" altLang="zh-CN" dirty="0" smtClean="0"/>
              <a:t> </a:t>
            </a:r>
            <a:r>
              <a:rPr lang="en-US" altLang="zh-CN" sz="1200" kern="1200" dirty="0" smtClean="0">
                <a:solidFill>
                  <a:schemeClr val="tx1"/>
                </a:solidFill>
                <a:effectLst/>
                <a:latin typeface="+mn-lt"/>
                <a:ea typeface="+mn-ea"/>
                <a:cs typeface="+mn-cs"/>
              </a:rPr>
              <a:t>helm</a:t>
            </a:r>
            <a:r>
              <a:rPr lang="en-US" altLang="zh-CN" dirty="0" smtClean="0"/>
              <a:t> </a:t>
            </a:r>
            <a:r>
              <a:rPr lang="en-US" altLang="zh-CN" sz="1200" kern="1200" dirty="0" smtClean="0">
                <a:solidFill>
                  <a:schemeClr val="tx1"/>
                </a:solidFill>
                <a:effectLst/>
                <a:latin typeface="+mn-lt"/>
                <a:ea typeface="+mn-ea"/>
                <a:cs typeface="+mn-cs"/>
              </a:rPr>
              <a:t>install</a:t>
            </a:r>
            <a:r>
              <a:rPr lang="en-US" altLang="zh-CN" dirty="0" smtClean="0"/>
              <a:t> </a:t>
            </a:r>
            <a:r>
              <a:rPr lang="en-US" altLang="zh-CN" sz="1200" kern="1200" dirty="0" smtClean="0">
                <a:solidFill>
                  <a:schemeClr val="tx1"/>
                </a:solidFill>
                <a:effectLst/>
                <a:latin typeface="+mn-lt"/>
                <a:ea typeface="+mn-ea"/>
                <a:cs typeface="+mn-cs"/>
              </a:rPr>
              <a:t>--debug</a:t>
            </a:r>
            <a:r>
              <a:rPr lang="en-US" altLang="zh-CN" dirty="0" smtClean="0"/>
              <a:t> </a:t>
            </a:r>
            <a:r>
              <a:rPr lang="en-US" altLang="zh-CN" sz="1200" kern="1200" dirty="0" err="1" smtClean="0">
                <a:solidFill>
                  <a:schemeClr val="tx1"/>
                </a:solidFill>
                <a:effectLst/>
                <a:latin typeface="+mn-lt"/>
                <a:ea typeface="+mn-ea"/>
                <a:cs typeface="+mn-cs"/>
              </a:rPr>
              <a:t>kolla-kubernetes</a:t>
            </a:r>
            <a:r>
              <a:rPr lang="en-US" altLang="zh-CN" sz="1200" kern="1200" dirty="0" smtClean="0">
                <a:solidFill>
                  <a:schemeClr val="tx1"/>
                </a:solidFill>
                <a:effectLst/>
                <a:latin typeface="+mn-lt"/>
                <a:ea typeface="+mn-ea"/>
                <a:cs typeface="+mn-cs"/>
              </a:rPr>
              <a:t>/helm/service/</a:t>
            </a:r>
            <a:r>
              <a:rPr lang="en-US" altLang="zh-CN" sz="1200" kern="1200" dirty="0" err="1" smtClean="0">
                <a:solidFill>
                  <a:schemeClr val="tx1"/>
                </a:solidFill>
                <a:effectLst/>
                <a:latin typeface="+mn-lt"/>
                <a:ea typeface="+mn-ea"/>
                <a:cs typeface="+mn-cs"/>
              </a:rPr>
              <a:t>memcached</a:t>
            </a:r>
            <a:r>
              <a:rPr lang="en-US" altLang="zh-CN" dirty="0" smtClean="0"/>
              <a:t> </a:t>
            </a:r>
            <a:r>
              <a:rPr lang="en-US" altLang="zh-CN" sz="1200" kern="1200" dirty="0" smtClean="0">
                <a:solidFill>
                  <a:schemeClr val="tx1"/>
                </a:solidFill>
                <a:effectLst/>
                <a:latin typeface="+mn-lt"/>
                <a:ea typeface="+mn-ea"/>
                <a:cs typeface="+mn-cs"/>
              </a:rPr>
              <a:t>--namespace</a:t>
            </a:r>
            <a:r>
              <a:rPr lang="en-US" altLang="zh-CN" dirty="0" smtClean="0"/>
              <a:t> </a:t>
            </a:r>
            <a:r>
              <a:rPr lang="en-US" altLang="zh-CN" sz="1200" kern="1200" dirty="0" err="1" smtClean="0">
                <a:solidFill>
                  <a:schemeClr val="tx1"/>
                </a:solidFill>
                <a:effectLst/>
                <a:latin typeface="+mn-lt"/>
                <a:ea typeface="+mn-ea"/>
                <a:cs typeface="+mn-cs"/>
              </a:rPr>
              <a:t>kolla</a:t>
            </a:r>
            <a:r>
              <a:rPr lang="en-US" altLang="zh-CN" dirty="0" smtClean="0"/>
              <a:t> </a:t>
            </a:r>
            <a:r>
              <a:rPr lang="en-US" altLang="zh-CN" sz="1200" kern="1200" dirty="0" smtClean="0">
                <a:solidFill>
                  <a:schemeClr val="tx1"/>
                </a:solidFill>
                <a:effectLst/>
                <a:latin typeface="+mn-lt"/>
                <a:ea typeface="+mn-ea"/>
                <a:cs typeface="+mn-cs"/>
              </a:rPr>
              <a:t>--name</a:t>
            </a:r>
            <a:r>
              <a:rPr lang="en-US" altLang="zh-CN" dirty="0" smtClean="0"/>
              <a:t> </a:t>
            </a:r>
            <a:r>
              <a:rPr lang="en-US" altLang="zh-CN" sz="1200" kern="1200" dirty="0" err="1" smtClean="0">
                <a:solidFill>
                  <a:schemeClr val="tx1"/>
                </a:solidFill>
                <a:effectLst/>
                <a:latin typeface="+mn-lt"/>
                <a:ea typeface="+mn-ea"/>
                <a:cs typeface="+mn-cs"/>
              </a:rPr>
              <a:t>memcached</a:t>
            </a:r>
            <a:r>
              <a:rPr lang="en-US" altLang="zh-CN" dirty="0" smtClean="0"/>
              <a:t> </a:t>
            </a:r>
            <a:r>
              <a:rPr lang="en-US" altLang="zh-CN" sz="1200" kern="1200" dirty="0" smtClean="0">
                <a:solidFill>
                  <a:schemeClr val="tx1"/>
                </a:solidFill>
                <a:effectLst/>
                <a:latin typeface="+mn-lt"/>
                <a:ea typeface="+mn-ea"/>
                <a:cs typeface="+mn-cs"/>
              </a:rPr>
              <a:t>--values</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cloud.yaml</a:t>
            </a:r>
            <a:r>
              <a:rPr lang="en-US" altLang="zh-CN" dirty="0" smtClean="0"/>
              <a:t> </a:t>
            </a:r>
            <a:endParaRPr lang="en-US" altLang="zh-CN" baseline="0" dirty="0" smtClean="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16</a:t>
            </a:fld>
            <a:endParaRPr lang="zh-CN" altLang="en-US"/>
          </a:p>
        </p:txBody>
      </p:sp>
    </p:spTree>
    <p:extLst>
      <p:ext uri="{BB962C8B-B14F-4D97-AF65-F5344CB8AC3E}">
        <p14:creationId xmlns:p14="http://schemas.microsoft.com/office/powerpoint/2010/main" val="2476524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0.5 min</a:t>
            </a:r>
          </a:p>
          <a:p>
            <a:r>
              <a:rPr lang="zh-CN" altLang="en-US" dirty="0" smtClean="0"/>
              <a:t>由于是使用</a:t>
            </a:r>
            <a:r>
              <a:rPr lang="en-US" altLang="zh-CN" dirty="0" err="1" smtClean="0"/>
              <a:t>kolla-kubernetes</a:t>
            </a:r>
            <a:r>
              <a:rPr lang="zh-CN" altLang="en-US" dirty="0" smtClean="0"/>
              <a:t>项目进行容器化部署到</a:t>
            </a:r>
            <a:r>
              <a:rPr lang="en-US" altLang="zh-CN" dirty="0" err="1" smtClean="0"/>
              <a:t>openshift</a:t>
            </a:r>
            <a:r>
              <a:rPr lang="zh-CN" altLang="en-US" dirty="0" smtClean="0"/>
              <a:t>上，所有还需要修改下配置以满足</a:t>
            </a:r>
            <a:r>
              <a:rPr lang="en-US" altLang="zh-CN" dirty="0" err="1" smtClean="0"/>
              <a:t>openshift</a:t>
            </a:r>
            <a:r>
              <a:rPr lang="zh-CN" altLang="en-US" dirty="0" smtClean="0"/>
              <a:t>的系统要求，如用户权限方面</a:t>
            </a:r>
            <a:endParaRPr lang="en-US" altLang="zh-CN" dirty="0" smtClean="0"/>
          </a:p>
          <a:p>
            <a:r>
              <a:rPr lang="zh-CN" altLang="en-US" dirty="0" smtClean="0"/>
              <a:t>项目本身存在的一些问题，需要在安装部署时按需调整，如</a:t>
            </a:r>
            <a:r>
              <a:rPr lang="en-US" altLang="zh-CN" dirty="0" err="1" smtClean="0"/>
              <a:t>mariadb</a:t>
            </a:r>
            <a:r>
              <a:rPr lang="zh-CN" altLang="en-US" dirty="0" smtClean="0"/>
              <a:t>配置文件</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17</a:t>
            </a:fld>
            <a:endParaRPr lang="zh-CN" altLang="en-US"/>
          </a:p>
        </p:txBody>
      </p:sp>
    </p:spTree>
    <p:extLst>
      <p:ext uri="{BB962C8B-B14F-4D97-AF65-F5344CB8AC3E}">
        <p14:creationId xmlns:p14="http://schemas.microsoft.com/office/powerpoint/2010/main" val="631202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 min</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传统</a:t>
            </a:r>
            <a:r>
              <a:rPr lang="en-US" altLang="zh-CN" dirty="0" smtClean="0"/>
              <a:t>CI/CD</a:t>
            </a:r>
            <a:r>
              <a:rPr lang="zh-CN" altLang="en-US" dirty="0" smtClean="0"/>
              <a:t>方式，使用</a:t>
            </a:r>
            <a:r>
              <a:rPr lang="en-US" altLang="zh-CN" dirty="0" smtClean="0"/>
              <a:t>Jenkins+</a:t>
            </a:r>
            <a:r>
              <a:rPr lang="zh-CN" altLang="en-US" dirty="0" smtClean="0"/>
              <a:t>定时任务完成，使用容器或</a:t>
            </a:r>
            <a:r>
              <a:rPr lang="en-US" altLang="zh-CN" dirty="0" smtClean="0"/>
              <a:t>shell</a:t>
            </a:r>
            <a:r>
              <a:rPr lang="zh-CN" altLang="en-US" smtClean="0"/>
              <a:t>完成，可满足业务的自定义需求。缺点：不易维护、排错困难</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第二、三种：基于</a:t>
            </a:r>
            <a:r>
              <a:rPr lang="en-US" altLang="zh-CN" dirty="0" err="1" smtClean="0"/>
              <a:t>openshift</a:t>
            </a:r>
            <a:r>
              <a:rPr lang="en-US" altLang="zh-CN" dirty="0" smtClean="0"/>
              <a:t>/</a:t>
            </a:r>
            <a:r>
              <a:rPr lang="en-US" altLang="zh-CN" dirty="0" err="1" smtClean="0"/>
              <a:t>kubernetes</a:t>
            </a:r>
            <a:r>
              <a:rPr lang="zh-CN" altLang="en-US" dirty="0" smtClean="0"/>
              <a:t>等</a:t>
            </a:r>
            <a:r>
              <a:rPr lang="en-US" altLang="zh-CN" dirty="0" smtClean="0"/>
              <a:t>PAAS</a:t>
            </a:r>
            <a:r>
              <a:rPr lang="zh-CN" altLang="en-US" dirty="0" smtClean="0"/>
              <a:t>平台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构建过程由</a:t>
            </a:r>
            <a:r>
              <a:rPr lang="en-US" altLang="zh-CN" dirty="0" err="1" smtClean="0"/>
              <a:t>kolla</a:t>
            </a:r>
            <a:r>
              <a:rPr lang="zh-CN" altLang="en-US" dirty="0" smtClean="0"/>
              <a:t>代码完成，使用</a:t>
            </a:r>
            <a:r>
              <a:rPr lang="en-US" altLang="zh-CN" dirty="0" err="1" smtClean="0"/>
              <a:t>jenkins</a:t>
            </a:r>
            <a:r>
              <a:rPr lang="zh-CN" altLang="en-US" dirty="0" smtClean="0"/>
              <a:t>或</a:t>
            </a:r>
            <a:r>
              <a:rPr lang="en-US" altLang="zh-CN" dirty="0" smtClean="0"/>
              <a:t>STI</a:t>
            </a:r>
            <a:r>
              <a:rPr lang="zh-CN" altLang="en-US" dirty="0" smtClean="0"/>
              <a:t>方式</a:t>
            </a:r>
            <a:r>
              <a:rPr lang="en-US" altLang="zh-CN" dirty="0" smtClean="0"/>
              <a:t>(</a:t>
            </a:r>
            <a:r>
              <a:rPr lang="zh-CN" altLang="en-US" dirty="0" smtClean="0"/>
              <a:t>需要自定义</a:t>
            </a:r>
            <a:r>
              <a:rPr lang="en-US" altLang="zh-CN" dirty="0" smtClean="0"/>
              <a:t>builder</a:t>
            </a:r>
            <a:r>
              <a:rPr lang="zh-CN" altLang="en-US" dirty="0" smtClean="0"/>
              <a:t>镜像</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构建生成新镜像并</a:t>
            </a:r>
            <a:r>
              <a:rPr lang="en-US" altLang="zh-CN" dirty="0" smtClean="0"/>
              <a:t>Push</a:t>
            </a:r>
            <a:r>
              <a:rPr lang="zh-CN" altLang="en-US" dirty="0" smtClean="0"/>
              <a:t>到私有镜像仓库</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自动化部署到开发、测试环境</a:t>
            </a:r>
          </a:p>
        </p:txBody>
      </p:sp>
      <p:sp>
        <p:nvSpPr>
          <p:cNvPr id="4" name="灯片编号占位符 3"/>
          <p:cNvSpPr>
            <a:spLocks noGrp="1"/>
          </p:cNvSpPr>
          <p:nvPr>
            <p:ph type="sldNum" sz="quarter" idx="10"/>
          </p:nvPr>
        </p:nvSpPr>
        <p:spPr/>
        <p:txBody>
          <a:bodyPr/>
          <a:lstStyle/>
          <a:p>
            <a:fld id="{A5880B28-9EFC-4886-B758-D4B847183D21}" type="slidenum">
              <a:rPr lang="zh-CN" altLang="en-US" smtClean="0"/>
              <a:t>18</a:t>
            </a:fld>
            <a:endParaRPr lang="zh-CN" altLang="en-US"/>
          </a:p>
        </p:txBody>
      </p:sp>
    </p:spTree>
    <p:extLst>
      <p:ext uri="{BB962C8B-B14F-4D97-AF65-F5344CB8AC3E}">
        <p14:creationId xmlns:p14="http://schemas.microsoft.com/office/powerpoint/2010/main" val="257368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这是我们今天分享的主要内容，主要包括个性化镜像构建及环境升级、</a:t>
            </a:r>
            <a:r>
              <a:rPr lang="en-US" altLang="zh-CN" dirty="0" smtClean="0"/>
              <a:t>OpenStack</a:t>
            </a:r>
            <a:r>
              <a:rPr lang="zh-CN" altLang="en-US" dirty="0" smtClean="0"/>
              <a:t>组件容器化部署、</a:t>
            </a:r>
            <a:r>
              <a:rPr lang="en-US" altLang="zh-CN" dirty="0" err="1" smtClean="0"/>
              <a:t>kolla-kubernetes</a:t>
            </a:r>
            <a:r>
              <a:rPr lang="zh-CN" altLang="en-US" dirty="0" smtClean="0"/>
              <a:t>、</a:t>
            </a:r>
            <a:r>
              <a:rPr lang="en-US" altLang="zh-CN" dirty="0" err="1" smtClean="0"/>
              <a:t>Openshift</a:t>
            </a:r>
            <a:r>
              <a:rPr lang="en-US" altLang="zh-CN" dirty="0" smtClean="0"/>
              <a:t> </a:t>
            </a:r>
            <a:r>
              <a:rPr lang="en-US" altLang="zh-CN" dirty="0" err="1" smtClean="0"/>
              <a:t>kolla</a:t>
            </a:r>
            <a:r>
              <a:rPr lang="zh-CN" altLang="en-US" dirty="0" smtClean="0"/>
              <a:t>以及</a:t>
            </a:r>
            <a:r>
              <a:rPr lang="en-US" altLang="zh-CN" dirty="0" err="1" smtClean="0"/>
              <a:t>pipline</a:t>
            </a:r>
            <a:r>
              <a:rPr lang="zh-CN" altLang="en-US" dirty="0" smtClean="0"/>
              <a:t>流程。</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2</a:t>
            </a:fld>
            <a:endParaRPr lang="zh-CN" altLang="en-US"/>
          </a:p>
        </p:txBody>
      </p:sp>
    </p:spTree>
    <p:extLst>
      <p:ext uri="{BB962C8B-B14F-4D97-AF65-F5344CB8AC3E}">
        <p14:creationId xmlns:p14="http://schemas.microsoft.com/office/powerpoint/2010/main" val="1152524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我们首先来看一下个性化镜像构建及环境升级。以社区开源</a:t>
            </a:r>
            <a:r>
              <a:rPr lang="en-US" altLang="zh-CN" dirty="0" smtClean="0"/>
              <a:t>OpenStack</a:t>
            </a:r>
            <a:r>
              <a:rPr lang="zh-CN" altLang="en-US" dirty="0" smtClean="0"/>
              <a:t>为基础进行</a:t>
            </a:r>
            <a:r>
              <a:rPr lang="en-US" altLang="zh-CN" dirty="0" smtClean="0"/>
              <a:t>OpenStack</a:t>
            </a:r>
            <a:r>
              <a:rPr lang="zh-CN" altLang="en-US" dirty="0" smtClean="0"/>
              <a:t>相关产品的研发的时候，势必会涉及到相关模块的定制化修改，包括功能的修改或者是功能的增加，也可能是新增一个新的模块，那么这个时候，对</a:t>
            </a:r>
            <a:r>
              <a:rPr lang="en-US" altLang="zh-CN" dirty="0" smtClean="0"/>
              <a:t>OpenStack</a:t>
            </a:r>
            <a:r>
              <a:rPr lang="zh-CN" altLang="en-US" dirty="0" smtClean="0"/>
              <a:t>相关模块进行个性化镜像构建成为</a:t>
            </a:r>
            <a:r>
              <a:rPr lang="en-US" altLang="zh-CN" dirty="0" smtClean="0"/>
              <a:t>OpenStack</a:t>
            </a:r>
            <a:r>
              <a:rPr lang="zh-CN" altLang="en-US" dirty="0" smtClean="0"/>
              <a:t>相关产品研发过程中非常重要的一部分。大家看到的这张图展示了我们在进行个性化镜像构建及环境更新的时候是怎么做的。从这张图中大家可以看到，我们在进行个性化镜像构建的时候，是以社区开源的基础镜像库为基础的，在此基础之上，我们开发了个性化镜像构建模块，这个模块会整合内部</a:t>
            </a:r>
            <a:r>
              <a:rPr lang="en-US" altLang="zh-CN" dirty="0" err="1" smtClean="0"/>
              <a:t>gitlab</a:t>
            </a:r>
            <a:r>
              <a:rPr lang="zh-CN" altLang="en-US" dirty="0" smtClean="0"/>
              <a:t>个性化代码、内部</a:t>
            </a:r>
            <a:r>
              <a:rPr lang="en-US" altLang="zh-CN" dirty="0" smtClean="0"/>
              <a:t>pip</a:t>
            </a:r>
            <a:r>
              <a:rPr lang="zh-CN" altLang="en-US" dirty="0" smtClean="0"/>
              <a:t>及</a:t>
            </a:r>
            <a:r>
              <a:rPr lang="en-US" altLang="zh-CN" dirty="0" smtClean="0"/>
              <a:t>yum</a:t>
            </a:r>
            <a:r>
              <a:rPr lang="zh-CN" altLang="en-US" dirty="0" smtClean="0"/>
              <a:t>源和一些安全加固的策略等，从而生成我们需要的个性化镜像库。生成个性化镜像库之后，我们可以使用</a:t>
            </a:r>
            <a:r>
              <a:rPr lang="en-US" altLang="zh-CN" dirty="0" err="1" smtClean="0"/>
              <a:t>jenkins</a:t>
            </a:r>
            <a:r>
              <a:rPr lang="zh-CN" altLang="en-US" dirty="0" smtClean="0"/>
              <a:t>任务以及环境升级脚本对相关的环境进行升级，也可以使用我们开发的</a:t>
            </a:r>
            <a:r>
              <a:rPr lang="en-US" altLang="zh-CN" dirty="0" smtClean="0"/>
              <a:t>ISO</a:t>
            </a:r>
            <a:r>
              <a:rPr lang="zh-CN" altLang="en-US" dirty="0" smtClean="0"/>
              <a:t>构建脚本，来生成最终的</a:t>
            </a:r>
            <a:r>
              <a:rPr lang="en-US" altLang="zh-CN" dirty="0" smtClean="0"/>
              <a:t>ISO</a:t>
            </a:r>
            <a:r>
              <a:rPr lang="zh-CN" altLang="en-US" dirty="0" smtClean="0"/>
              <a:t>文件，在生成这个文件的过程中，</a:t>
            </a:r>
            <a:r>
              <a:rPr lang="en-US" altLang="zh-CN" dirty="0" smtClean="0"/>
              <a:t>ISO</a:t>
            </a:r>
            <a:r>
              <a:rPr lang="zh-CN" altLang="en-US" dirty="0" smtClean="0"/>
              <a:t>构建脚本会将</a:t>
            </a:r>
            <a:r>
              <a:rPr lang="en-US" altLang="zh-CN" dirty="0" smtClean="0"/>
              <a:t>OS</a:t>
            </a:r>
            <a:r>
              <a:rPr lang="zh-CN" altLang="en-US" dirty="0" smtClean="0"/>
              <a:t>需要的基础文件、个性化的</a:t>
            </a:r>
            <a:r>
              <a:rPr lang="en-US" altLang="zh-CN" dirty="0" err="1" smtClean="0"/>
              <a:t>kolla-ansilbe</a:t>
            </a:r>
            <a:r>
              <a:rPr lang="zh-CN" altLang="en-US" dirty="0" smtClean="0"/>
              <a:t>以及监控插件等融合到</a:t>
            </a:r>
            <a:r>
              <a:rPr lang="en-US" altLang="zh-CN" dirty="0" smtClean="0"/>
              <a:t>ISO</a:t>
            </a:r>
            <a:r>
              <a:rPr lang="zh-CN" altLang="en-US" dirty="0" smtClean="0"/>
              <a:t>文件中，这可以很大程度上减少部署时的操作以及所需要的一些文件。这个</a:t>
            </a:r>
            <a:r>
              <a:rPr lang="en-US" altLang="zh-CN" dirty="0" smtClean="0"/>
              <a:t>ISO</a:t>
            </a:r>
            <a:r>
              <a:rPr lang="zh-CN" altLang="en-US" dirty="0" smtClean="0"/>
              <a:t>文件就是我们最终的产品文件，产品发版后，直接用这个</a:t>
            </a:r>
            <a:r>
              <a:rPr lang="en-US" altLang="zh-CN" dirty="0" err="1" smtClean="0"/>
              <a:t>iso</a:t>
            </a:r>
            <a:r>
              <a:rPr lang="zh-CN" altLang="en-US" dirty="0" smtClean="0"/>
              <a:t>去部署环境即可。使用图中的流程，可以做到每日构建，每日更新，从而在一定程度上提高产品研发的敏捷程度。</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3</a:t>
            </a:fld>
            <a:endParaRPr lang="zh-CN" altLang="en-US"/>
          </a:p>
        </p:txBody>
      </p:sp>
    </p:spTree>
    <p:extLst>
      <p:ext uri="{BB962C8B-B14F-4D97-AF65-F5344CB8AC3E}">
        <p14:creationId xmlns:p14="http://schemas.microsoft.com/office/powerpoint/2010/main" val="4010119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再来看</a:t>
            </a:r>
            <a:r>
              <a:rPr lang="en-US" altLang="zh-CN" dirty="0" smtClean="0"/>
              <a:t>OpenStack</a:t>
            </a:r>
            <a:r>
              <a:rPr lang="zh-CN" altLang="en-US" dirty="0" smtClean="0"/>
              <a:t>组件的容器化部署。我们在</a:t>
            </a:r>
            <a:r>
              <a:rPr lang="en-US" altLang="zh-CN" dirty="0" smtClean="0"/>
              <a:t>OpenStack</a:t>
            </a:r>
            <a:r>
              <a:rPr lang="zh-CN" altLang="en-US" dirty="0" smtClean="0"/>
              <a:t>部署实践过程中发现，</a:t>
            </a:r>
            <a:r>
              <a:rPr lang="en-US" altLang="zh-CN" dirty="0" smtClean="0"/>
              <a:t>OpenStack</a:t>
            </a:r>
            <a:r>
              <a:rPr lang="zh-CN" altLang="en-US" dirty="0" smtClean="0"/>
              <a:t>容器化部署是一个非常复杂的系统工程，而不仅仅是简单的安装部署。为了更好的对</a:t>
            </a:r>
            <a:r>
              <a:rPr lang="en-US" altLang="zh-CN" dirty="0" smtClean="0"/>
              <a:t>OpenStack</a:t>
            </a:r>
            <a:r>
              <a:rPr lang="zh-CN" altLang="en-US" dirty="0" smtClean="0"/>
              <a:t>组件进行容器化部署，我们在实践过程中将</a:t>
            </a:r>
            <a:r>
              <a:rPr lang="en-US" altLang="zh-CN" dirty="0" smtClean="0"/>
              <a:t>OpenStack</a:t>
            </a:r>
            <a:r>
              <a:rPr lang="zh-CN" altLang="en-US" dirty="0" smtClean="0"/>
              <a:t>的容器化部署分成了几个小的部分，主要包括内存操作系统、批量</a:t>
            </a:r>
            <a:r>
              <a:rPr lang="en-US" altLang="zh-CN" dirty="0" smtClean="0"/>
              <a:t>raid</a:t>
            </a:r>
            <a:r>
              <a:rPr lang="zh-CN" altLang="en-US" dirty="0" smtClean="0"/>
              <a:t>设置、操作系统安装、网络设置、使用</a:t>
            </a:r>
            <a:r>
              <a:rPr lang="en-US" altLang="zh-CN" dirty="0" err="1" smtClean="0"/>
              <a:t>kolla-ansible</a:t>
            </a:r>
            <a:r>
              <a:rPr lang="zh-CN" altLang="en-US" dirty="0" smtClean="0"/>
              <a:t>进行容器化部署以及系统安全加固等。</a:t>
            </a:r>
          </a:p>
          <a:p>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4</a:t>
            </a:fld>
            <a:endParaRPr lang="zh-CN" altLang="en-US"/>
          </a:p>
        </p:txBody>
      </p:sp>
    </p:spTree>
    <p:extLst>
      <p:ext uri="{BB962C8B-B14F-4D97-AF65-F5344CB8AC3E}">
        <p14:creationId xmlns:p14="http://schemas.microsoft.com/office/powerpoint/2010/main" val="150355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来看内存操作系统。内存操作系统是我们部署过程中很重要的一部分，因为我们有可能需要在硬盘安装操作系统之前对硬件做一些批量的设置，这个时候内存操作系统就可以发挥很重要的作用。我们在我们的个性化私库里面融合了一个经过我们改造优化的</a:t>
            </a:r>
            <a:r>
              <a:rPr lang="en-US" altLang="zh-CN" dirty="0" smtClean="0"/>
              <a:t>cobbler</a:t>
            </a:r>
            <a:r>
              <a:rPr lang="zh-CN" altLang="en-US" dirty="0" smtClean="0"/>
              <a:t>，就是</a:t>
            </a:r>
            <a:r>
              <a:rPr lang="en-US" altLang="zh-CN" dirty="0" err="1" smtClean="0"/>
              <a:t>icos</a:t>
            </a:r>
            <a:r>
              <a:rPr lang="en-US" altLang="zh-CN" dirty="0" smtClean="0"/>
              <a:t>-cobbler</a:t>
            </a:r>
            <a:r>
              <a:rPr lang="zh-CN" altLang="en-US" dirty="0" smtClean="0"/>
              <a:t>，使其能支持系统的本地硬盘启动、内存操作系统启动和本地硬盘安装并启动。右边的这张图就是使用</a:t>
            </a:r>
            <a:r>
              <a:rPr lang="en-US" altLang="zh-CN" dirty="0" err="1" smtClean="0"/>
              <a:t>icos</a:t>
            </a:r>
            <a:r>
              <a:rPr lang="en-US" altLang="zh-CN" dirty="0" smtClean="0"/>
              <a:t>-cobbler</a:t>
            </a:r>
            <a:r>
              <a:rPr lang="zh-CN" altLang="en-US" dirty="0" smtClean="0"/>
              <a:t>进行</a:t>
            </a:r>
            <a:r>
              <a:rPr lang="en-US" altLang="zh-CN" dirty="0" err="1" smtClean="0"/>
              <a:t>pxe</a:t>
            </a:r>
            <a:r>
              <a:rPr lang="zh-CN" altLang="en-US" dirty="0" smtClean="0"/>
              <a:t>时候的一个图，第一个选项是从本地硬盘启动，第二个选项是从内从操作系统启动，第三个选项是本地硬盘操作系统安装。此外，我们构建的</a:t>
            </a:r>
            <a:r>
              <a:rPr lang="en-US" altLang="zh-CN" dirty="0" smtClean="0"/>
              <a:t>ISO</a:t>
            </a:r>
            <a:r>
              <a:rPr lang="zh-CN" altLang="en-US" dirty="0" smtClean="0"/>
              <a:t>，不仅支持</a:t>
            </a:r>
            <a:r>
              <a:rPr lang="en-US" altLang="zh-CN" dirty="0" smtClean="0"/>
              <a:t>BIOS</a:t>
            </a:r>
            <a:r>
              <a:rPr lang="zh-CN" altLang="en-US" dirty="0" smtClean="0"/>
              <a:t>类型的主板，还支持</a:t>
            </a:r>
            <a:r>
              <a:rPr lang="en-US" altLang="zh-CN" dirty="0" smtClean="0"/>
              <a:t>UEFI</a:t>
            </a:r>
            <a:r>
              <a:rPr lang="zh-CN" altLang="en-US" dirty="0" smtClean="0"/>
              <a:t>类型的主板。</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5</a:t>
            </a:fld>
            <a:endParaRPr lang="zh-CN" altLang="en-US"/>
          </a:p>
        </p:txBody>
      </p:sp>
    </p:spTree>
    <p:extLst>
      <p:ext uri="{BB962C8B-B14F-4D97-AF65-F5344CB8AC3E}">
        <p14:creationId xmlns:p14="http://schemas.microsoft.com/office/powerpoint/2010/main" val="232361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我们再来看批量</a:t>
            </a:r>
            <a:r>
              <a:rPr lang="en-US" altLang="zh-CN" dirty="0" smtClean="0"/>
              <a:t>raid</a:t>
            </a:r>
            <a:r>
              <a:rPr lang="zh-CN" altLang="en-US" dirty="0" smtClean="0"/>
              <a:t>设置。得益于</a:t>
            </a:r>
            <a:r>
              <a:rPr lang="en-US" altLang="zh-CN" dirty="0" err="1" smtClean="0"/>
              <a:t>icos</a:t>
            </a:r>
            <a:r>
              <a:rPr lang="en-US" altLang="zh-CN" dirty="0" smtClean="0"/>
              <a:t>-cobbler</a:t>
            </a:r>
            <a:r>
              <a:rPr lang="zh-CN" altLang="en-US" dirty="0" smtClean="0"/>
              <a:t>对内存操作系统的支持，使得我们可以在内存操作系统中对</a:t>
            </a:r>
            <a:r>
              <a:rPr lang="en-US" altLang="zh-CN" dirty="0" smtClean="0"/>
              <a:t>raid</a:t>
            </a:r>
            <a:r>
              <a:rPr lang="zh-CN" altLang="en-US" dirty="0" smtClean="0"/>
              <a:t>进行批量设置，这可以很大程度上减少一台一台的手动去设置</a:t>
            </a:r>
            <a:r>
              <a:rPr lang="en-US" altLang="zh-CN" dirty="0" smtClean="0"/>
              <a:t>raid</a:t>
            </a:r>
            <a:r>
              <a:rPr lang="zh-CN" altLang="en-US" dirty="0" smtClean="0"/>
              <a:t>所需要的时间。右边的这张图是我们开发的设置</a:t>
            </a:r>
            <a:r>
              <a:rPr lang="en-US" altLang="zh-CN" dirty="0" smtClean="0"/>
              <a:t>raid</a:t>
            </a:r>
            <a:r>
              <a:rPr lang="zh-CN" altLang="en-US" dirty="0" smtClean="0"/>
              <a:t>的脚本，在不同的项目中使用时，该脚本可能需要进行一些微调。</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6</a:t>
            </a:fld>
            <a:endParaRPr lang="zh-CN" altLang="en-US"/>
          </a:p>
        </p:txBody>
      </p:sp>
    </p:spTree>
    <p:extLst>
      <p:ext uri="{BB962C8B-B14F-4D97-AF65-F5344CB8AC3E}">
        <p14:creationId xmlns:p14="http://schemas.microsoft.com/office/powerpoint/2010/main" val="2666734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我们再来看操作系统的批量安装，我们刚才在前面也介绍到了，我们的</a:t>
            </a:r>
            <a:r>
              <a:rPr lang="en-US" altLang="zh-CN" dirty="0" err="1" smtClean="0"/>
              <a:t>icos</a:t>
            </a:r>
            <a:r>
              <a:rPr lang="en-US" altLang="zh-CN" dirty="0" smtClean="0"/>
              <a:t>-cobbler</a:t>
            </a:r>
            <a:r>
              <a:rPr lang="zh-CN" altLang="en-US" dirty="0" smtClean="0"/>
              <a:t>支持本地硬盘操作系统的安装。左边这张图是</a:t>
            </a:r>
            <a:r>
              <a:rPr lang="en-US" altLang="zh-CN" dirty="0" err="1" smtClean="0"/>
              <a:t>icos</a:t>
            </a:r>
            <a:r>
              <a:rPr lang="en-US" altLang="zh-CN" dirty="0" smtClean="0"/>
              <a:t>-cobbler</a:t>
            </a:r>
            <a:r>
              <a:rPr lang="zh-CN" altLang="en-US" dirty="0" smtClean="0"/>
              <a:t>的配置文件，通过修改红框中的配置，将该配置修改为</a:t>
            </a:r>
            <a:r>
              <a:rPr lang="en-US" altLang="zh-CN" dirty="0" smtClean="0"/>
              <a:t>3</a:t>
            </a:r>
            <a:r>
              <a:rPr lang="zh-CN" altLang="en-US" dirty="0" smtClean="0"/>
              <a:t>，</a:t>
            </a:r>
            <a:r>
              <a:rPr lang="en-US" altLang="zh-CN" dirty="0" err="1" smtClean="0"/>
              <a:t>icos</a:t>
            </a:r>
            <a:r>
              <a:rPr lang="en-US" altLang="zh-CN" dirty="0" smtClean="0"/>
              <a:t>-cobbler</a:t>
            </a:r>
            <a:r>
              <a:rPr lang="zh-CN" altLang="en-US" dirty="0" smtClean="0"/>
              <a:t>就可以进行本地硬盘操作系统的安装。右边这张图是</a:t>
            </a:r>
            <a:r>
              <a:rPr lang="en-US" altLang="zh-CN" dirty="0" err="1" smtClean="0"/>
              <a:t>icos</a:t>
            </a:r>
            <a:r>
              <a:rPr lang="en-US" altLang="zh-CN" dirty="0" smtClean="0"/>
              <a:t>-cobbler</a:t>
            </a:r>
            <a:r>
              <a:rPr lang="zh-CN" altLang="en-US" dirty="0" smtClean="0"/>
              <a:t>进行</a:t>
            </a:r>
            <a:r>
              <a:rPr lang="en-US" altLang="zh-CN" dirty="0" err="1" smtClean="0"/>
              <a:t>pxe</a:t>
            </a:r>
            <a:r>
              <a:rPr lang="zh-CN" altLang="en-US" dirty="0" smtClean="0"/>
              <a:t>在硬盘中安装操作系统的一个图。另外，操作系统安装完成后，各个系统之间已自动添加互信。</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7</a:t>
            </a:fld>
            <a:endParaRPr lang="zh-CN" altLang="en-US"/>
          </a:p>
        </p:txBody>
      </p:sp>
    </p:spTree>
    <p:extLst>
      <p:ext uri="{BB962C8B-B14F-4D97-AF65-F5344CB8AC3E}">
        <p14:creationId xmlns:p14="http://schemas.microsoft.com/office/powerpoint/2010/main" val="1024408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我们再来看网络的设置，大家都知道在部署</a:t>
            </a:r>
            <a:r>
              <a:rPr lang="en-US" altLang="zh-CN" dirty="0" smtClean="0"/>
              <a:t>OpenStack</a:t>
            </a:r>
            <a:r>
              <a:rPr lang="zh-CN" altLang="en-US" dirty="0" smtClean="0"/>
              <a:t>之前需要对各个节点的网络进行设置。为提高</a:t>
            </a:r>
            <a:r>
              <a:rPr lang="en-US" altLang="zh-CN" dirty="0" smtClean="0"/>
              <a:t>OpenStack</a:t>
            </a:r>
            <a:r>
              <a:rPr lang="zh-CN" altLang="en-US" dirty="0" smtClean="0"/>
              <a:t>部署之前网络设置等所需要的时间，我们开发了一些工具以对相应的网络进行设置，如最上面这个图所示。这些工具以机器序列号作为机器的唯一标识。其中，</a:t>
            </a:r>
            <a:r>
              <a:rPr lang="en-US" altLang="zh-CN" dirty="0" err="1" smtClean="0"/>
              <a:t>sn_ip.file</a:t>
            </a:r>
            <a:r>
              <a:rPr lang="zh-CN" altLang="en-US" dirty="0" smtClean="0"/>
              <a:t>文件中保存了序列号、主机名以及节点管理网</a:t>
            </a:r>
            <a:r>
              <a:rPr lang="en-US" altLang="zh-CN" dirty="0" err="1" smtClean="0"/>
              <a:t>ip</a:t>
            </a:r>
            <a:r>
              <a:rPr lang="zh-CN" altLang="en-US" dirty="0" smtClean="0"/>
              <a:t>之间的对应关系，如中间那个图所示；</a:t>
            </a:r>
            <a:r>
              <a:rPr lang="en-US" altLang="zh-CN" dirty="0" smtClean="0"/>
              <a:t>network.info</a:t>
            </a:r>
            <a:r>
              <a:rPr lang="zh-CN" altLang="en-US" dirty="0" smtClean="0"/>
              <a:t>文件中保存了网卡、</a:t>
            </a:r>
            <a:r>
              <a:rPr lang="en-US" altLang="zh-CN" dirty="0" smtClean="0"/>
              <a:t>bond</a:t>
            </a:r>
            <a:r>
              <a:rPr lang="zh-CN" altLang="en-US" dirty="0" smtClean="0"/>
              <a:t>及</a:t>
            </a:r>
            <a:r>
              <a:rPr lang="en-US" altLang="zh-CN" dirty="0" err="1" smtClean="0"/>
              <a:t>ip</a:t>
            </a:r>
            <a:r>
              <a:rPr lang="zh-CN" altLang="en-US" dirty="0" smtClean="0"/>
              <a:t>信息，如最下面这张图所示；</a:t>
            </a:r>
            <a:r>
              <a:rPr lang="en-US" altLang="zh-CN" dirty="0" smtClean="0"/>
              <a:t>init_config.sh</a:t>
            </a:r>
            <a:r>
              <a:rPr lang="zh-CN" altLang="en-US" dirty="0" smtClean="0"/>
              <a:t>这个文件可以根据</a:t>
            </a:r>
            <a:r>
              <a:rPr lang="en-US" altLang="zh-CN" dirty="0" err="1" smtClean="0"/>
              <a:t>sn_ip.file</a:t>
            </a:r>
            <a:r>
              <a:rPr lang="zh-CN" altLang="en-US" dirty="0" smtClean="0"/>
              <a:t>对主机的主机名称进行设置；</a:t>
            </a:r>
            <a:r>
              <a:rPr lang="en-US" altLang="zh-CN" dirty="0" smtClean="0"/>
              <a:t>config_bond.sh</a:t>
            </a:r>
            <a:r>
              <a:rPr lang="zh-CN" altLang="en-US" dirty="0" smtClean="0"/>
              <a:t>这个脚本可以根据</a:t>
            </a:r>
            <a:r>
              <a:rPr lang="en-US" altLang="zh-CN" dirty="0" smtClean="0"/>
              <a:t>network.info</a:t>
            </a:r>
            <a:r>
              <a:rPr lang="zh-CN" altLang="en-US" dirty="0" smtClean="0"/>
              <a:t>文件中的内容对网络进行设置。</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8</a:t>
            </a:fld>
            <a:endParaRPr lang="zh-CN" altLang="en-US"/>
          </a:p>
        </p:txBody>
      </p:sp>
    </p:spTree>
    <p:extLst>
      <p:ext uri="{BB962C8B-B14F-4D97-AF65-F5344CB8AC3E}">
        <p14:creationId xmlns:p14="http://schemas.microsoft.com/office/powerpoint/2010/main" val="170345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我们再来看使用</a:t>
            </a:r>
            <a:r>
              <a:rPr lang="en-US" altLang="zh-CN" dirty="0" err="1" smtClean="0"/>
              <a:t>kolla-ansible</a:t>
            </a:r>
            <a:r>
              <a:rPr lang="zh-CN" altLang="en-US" dirty="0" smtClean="0"/>
              <a:t>进行</a:t>
            </a:r>
            <a:r>
              <a:rPr lang="en-US" altLang="zh-CN" dirty="0" smtClean="0"/>
              <a:t>OpenStack</a:t>
            </a:r>
            <a:r>
              <a:rPr lang="zh-CN" altLang="en-US" dirty="0" smtClean="0"/>
              <a:t>容器化部署。我们目前的部署流程与社区的部署流程大致上是相似的，也是用</a:t>
            </a:r>
            <a:r>
              <a:rPr lang="en-US" altLang="zh-CN" dirty="0" err="1" smtClean="0"/>
              <a:t>kolla-ansible</a:t>
            </a:r>
            <a:r>
              <a:rPr lang="zh-CN" altLang="en-US" dirty="0" smtClean="0"/>
              <a:t>中定义的一些子命令来对环境进行操作，如下面这张图所示。那么不同的是，我们在</a:t>
            </a:r>
            <a:r>
              <a:rPr lang="en-US" altLang="zh-CN" dirty="0" err="1" smtClean="0"/>
              <a:t>kolla-ansilbe</a:t>
            </a:r>
            <a:r>
              <a:rPr lang="zh-CN" altLang="en-US" dirty="0" smtClean="0"/>
              <a:t>的部署流程中增加了我们自研模块的部署过程，如右边这张图所示。同时我们也进行了一些</a:t>
            </a:r>
            <a:r>
              <a:rPr lang="en-US" altLang="zh-CN" dirty="0" smtClean="0"/>
              <a:t>OpenStack</a:t>
            </a:r>
            <a:r>
              <a:rPr lang="zh-CN" altLang="en-US" dirty="0" smtClean="0"/>
              <a:t>部署参数的固化。</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9</a:t>
            </a:fld>
            <a:endParaRPr lang="zh-CN" altLang="en-US"/>
          </a:p>
        </p:txBody>
      </p:sp>
    </p:spTree>
    <p:extLst>
      <p:ext uri="{BB962C8B-B14F-4D97-AF65-F5344CB8AC3E}">
        <p14:creationId xmlns:p14="http://schemas.microsoft.com/office/powerpoint/2010/main" val="534771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419"/>
            <a:ext cx="9144000" cy="5138662"/>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71"/>
            <a:ext cx="9144000" cy="5141758"/>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71"/>
            <a:ext cx="9144000" cy="5141758"/>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131590"/>
            <a:ext cx="7772400" cy="1102519"/>
          </a:xfrm>
        </p:spPr>
        <p:txBody>
          <a:bodyPr>
            <a:normAutofit fontScale="90000"/>
          </a:bodyPr>
          <a:lstStyle/>
          <a:p>
            <a:r>
              <a:rPr lang="en-US" altLang="zh-CN" dirty="0">
                <a:ln w="0"/>
                <a:effectLst>
                  <a:outerShdw blurRad="38100" dist="19050" dir="2700000" algn="tl" rotWithShape="0">
                    <a:schemeClr val="dk1">
                      <a:alpha val="40000"/>
                    </a:schemeClr>
                  </a:outerShdw>
                </a:effectLst>
              </a:rPr>
              <a:t>OpenStack</a:t>
            </a:r>
            <a:r>
              <a:rPr lang="zh-CN" altLang="en-US">
                <a:ln w="0"/>
                <a:effectLst>
                  <a:outerShdw blurRad="38100" dist="19050" dir="2700000" algn="tl" rotWithShape="0">
                    <a:schemeClr val="dk1">
                      <a:alpha val="40000"/>
                    </a:schemeClr>
                  </a:outerShdw>
                </a:effectLst>
              </a:rPr>
              <a:t>容器化持续集成与交付实践方案</a:t>
            </a:r>
            <a:endParaRPr lang="zh-CN" altLang="en-US" dirty="0"/>
          </a:p>
        </p:txBody>
      </p:sp>
      <p:sp>
        <p:nvSpPr>
          <p:cNvPr id="4" name="文本框 3"/>
          <p:cNvSpPr txBox="1"/>
          <p:nvPr/>
        </p:nvSpPr>
        <p:spPr>
          <a:xfrm>
            <a:off x="251520" y="3651870"/>
            <a:ext cx="3057247" cy="1323439"/>
          </a:xfrm>
          <a:prstGeom prst="rect">
            <a:avLst/>
          </a:prstGeom>
          <a:noFill/>
        </p:spPr>
        <p:txBody>
          <a:bodyPr wrap="none" rtlCol="0">
            <a:spAutoFit/>
          </a:bodyPr>
          <a:lstStyle/>
          <a:p>
            <a:r>
              <a:rPr lang="zh-CN" altLang="en-US" sz="1600" dirty="0" smtClean="0"/>
              <a:t>浪潮电子信息产业股份有限公司</a:t>
            </a:r>
            <a:endParaRPr lang="en-US" altLang="zh-CN" sz="1600" dirty="0" smtClean="0"/>
          </a:p>
          <a:p>
            <a:r>
              <a:rPr lang="zh-CN" altLang="en-US" sz="1600" dirty="0"/>
              <a:t>李红</a:t>
            </a:r>
            <a:r>
              <a:rPr lang="zh-CN" altLang="en-US" sz="1600" dirty="0" smtClean="0"/>
              <a:t>卫 </a:t>
            </a:r>
            <a:r>
              <a:rPr lang="zh-CN" altLang="en-US" sz="1600" dirty="0"/>
              <a:t>陈</a:t>
            </a:r>
            <a:r>
              <a:rPr lang="zh-CN" altLang="en-US" sz="1600" dirty="0" smtClean="0"/>
              <a:t>英南 袁东海</a:t>
            </a:r>
            <a:endParaRPr lang="en-US" altLang="zh-CN" sz="1600" dirty="0" smtClean="0"/>
          </a:p>
          <a:p>
            <a:endParaRPr lang="en-US" altLang="zh-CN" sz="1600" dirty="0" smtClean="0"/>
          </a:p>
          <a:p>
            <a:r>
              <a:rPr lang="zh-CN" altLang="en-US" sz="1600" dirty="0" smtClean="0"/>
              <a:t>北京中铁信科技有限公司</a:t>
            </a:r>
            <a:endParaRPr lang="en-US" altLang="zh-CN" sz="1600" dirty="0" smtClean="0"/>
          </a:p>
          <a:p>
            <a:r>
              <a:rPr lang="zh-CN" altLang="en-US" sz="1600" dirty="0" smtClean="0"/>
              <a:t>李义杰 </a:t>
            </a:r>
            <a:r>
              <a:rPr lang="en-US" altLang="zh-CN" sz="1600" dirty="0" smtClean="0"/>
              <a:t>15711106480</a:t>
            </a:r>
            <a:endParaRPr lang="zh-CN" altLang="en-US" sz="1600" dirty="0"/>
          </a:p>
        </p:txBody>
      </p:sp>
    </p:spTree>
    <p:extLst>
      <p:ext uri="{BB962C8B-B14F-4D97-AF65-F5344CB8AC3E}">
        <p14:creationId xmlns:p14="http://schemas.microsoft.com/office/powerpoint/2010/main" val="2529012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2319866"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系统安全加固</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1814585"/>
            <a:ext cx="5976664" cy="2845397"/>
          </a:xfrm>
          <a:prstGeom prst="rect">
            <a:avLst/>
          </a:prstGeom>
        </p:spPr>
      </p:pic>
    </p:spTree>
    <p:extLst>
      <p:ext uri="{BB962C8B-B14F-4D97-AF65-F5344CB8AC3E}">
        <p14:creationId xmlns:p14="http://schemas.microsoft.com/office/powerpoint/2010/main" val="2292971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pic>
        <p:nvPicPr>
          <p:cNvPr id="2" name="图片 1"/>
          <p:cNvPicPr>
            <a:picLocks noChangeAspect="1"/>
          </p:cNvPicPr>
          <p:nvPr/>
        </p:nvPicPr>
        <p:blipFill>
          <a:blip r:embed="rId3"/>
          <a:stretch>
            <a:fillRect/>
          </a:stretch>
        </p:blipFill>
        <p:spPr>
          <a:xfrm>
            <a:off x="179512" y="1275606"/>
            <a:ext cx="8817105" cy="3096344"/>
          </a:xfrm>
          <a:prstGeom prst="rect">
            <a:avLst/>
          </a:prstGeom>
        </p:spPr>
      </p:pic>
    </p:spTree>
    <p:extLst>
      <p:ext uri="{BB962C8B-B14F-4D97-AF65-F5344CB8AC3E}">
        <p14:creationId xmlns:p14="http://schemas.microsoft.com/office/powerpoint/2010/main" val="3362204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908530" y="2427734"/>
            <a:ext cx="3695917"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组织松散、跨平台</a:t>
            </a:r>
            <a:endParaRPr lang="en-US" altLang="zh-CN" dirty="0" smtClean="0"/>
          </a:p>
          <a:p>
            <a:pPr marL="285750" indent="-285750">
              <a:buFont typeface="Arial" panose="020B0604020202020204" pitchFamily="34" charset="0"/>
              <a:buChar char="•"/>
            </a:pPr>
            <a:r>
              <a:rPr lang="zh-CN" altLang="en-US" dirty="0" smtClean="0"/>
              <a:t>没有统一的规范</a:t>
            </a:r>
            <a:endParaRPr lang="en-US" altLang="zh-CN" dirty="0" smtClean="0"/>
          </a:p>
          <a:p>
            <a:pPr marL="285750" indent="-285750">
              <a:buFont typeface="Arial" panose="020B0604020202020204" pitchFamily="34" charset="0"/>
              <a:buChar char="•"/>
            </a:pPr>
            <a:r>
              <a:rPr lang="zh-CN" altLang="en-US" dirty="0" smtClean="0"/>
              <a:t>构建部署触发依赖定时任务</a:t>
            </a:r>
            <a:endParaRPr lang="en-US" altLang="zh-CN" dirty="0" smtClean="0"/>
          </a:p>
          <a:p>
            <a:pPr marL="285750" indent="-285750">
              <a:buFont typeface="Arial" panose="020B0604020202020204" pitchFamily="34" charset="0"/>
              <a:buChar char="•"/>
            </a:pPr>
            <a:r>
              <a:rPr lang="zh-CN" altLang="en-US" dirty="0" smtClean="0"/>
              <a:t>升级困难</a:t>
            </a:r>
            <a:endParaRPr lang="en-US" altLang="zh-CN" dirty="0" smtClean="0"/>
          </a:p>
          <a:p>
            <a:pPr marL="285750" indent="-285750">
              <a:buFont typeface="Arial" panose="020B0604020202020204" pitchFamily="34" charset="0"/>
              <a:buChar char="•"/>
            </a:pPr>
            <a:r>
              <a:rPr lang="zh-CN" altLang="en-US" dirty="0" smtClean="0"/>
              <a:t>缺少监控和运维</a:t>
            </a:r>
            <a:endParaRPr lang="zh-CN" altLang="en-US" dirty="0"/>
          </a:p>
        </p:txBody>
      </p:sp>
      <p:sp>
        <p:nvSpPr>
          <p:cNvPr id="7" name="文本框 6"/>
          <p:cNvSpPr txBox="1"/>
          <p:nvPr/>
        </p:nvSpPr>
        <p:spPr>
          <a:xfrm>
            <a:off x="8358" y="627534"/>
            <a:ext cx="2757486" cy="707886"/>
          </a:xfrm>
          <a:prstGeom prst="rect">
            <a:avLst/>
          </a:prstGeom>
          <a:noFill/>
        </p:spPr>
        <p:txBody>
          <a:bodyPr wrap="none" rtlCol="0">
            <a:spAutoFit/>
          </a:bodyPr>
          <a:lstStyle/>
          <a:p>
            <a:r>
              <a:rPr lang="zh-CN" altLang="en-US" sz="4000" b="1" dirty="0">
                <a:latin typeface="+mj-ea"/>
                <a:ea typeface="+mj-ea"/>
              </a:rPr>
              <a:t>传统方案：</a:t>
            </a:r>
            <a:endParaRPr lang="en-US" altLang="zh-CN" sz="4000" b="1" dirty="0">
              <a:latin typeface="+mj-ea"/>
              <a:ea typeface="+mj-ea"/>
            </a:endParaRPr>
          </a:p>
        </p:txBody>
      </p:sp>
      <p:pic>
        <p:nvPicPr>
          <p:cNvPr id="8" name="图片 7"/>
          <p:cNvPicPr>
            <a:picLocks noChangeAspect="1"/>
          </p:cNvPicPr>
          <p:nvPr/>
        </p:nvPicPr>
        <p:blipFill>
          <a:blip r:embed="rId3"/>
          <a:stretch>
            <a:fillRect/>
          </a:stretch>
        </p:blipFill>
        <p:spPr>
          <a:xfrm>
            <a:off x="0" y="1635646"/>
            <a:ext cx="4908531" cy="3210645"/>
          </a:xfrm>
          <a:prstGeom prst="rect">
            <a:avLst/>
          </a:prstGeom>
        </p:spPr>
      </p:pic>
      <p:sp>
        <p:nvSpPr>
          <p:cNvPr id="2" name="文本框 1"/>
          <p:cNvSpPr txBox="1"/>
          <p:nvPr/>
        </p:nvSpPr>
        <p:spPr>
          <a:xfrm>
            <a:off x="5004048" y="1980878"/>
            <a:ext cx="1107996" cy="461665"/>
          </a:xfrm>
          <a:prstGeom prst="rect">
            <a:avLst/>
          </a:prstGeom>
          <a:noFill/>
        </p:spPr>
        <p:txBody>
          <a:bodyPr wrap="none" rtlCol="0">
            <a:spAutoFit/>
          </a:bodyPr>
          <a:lstStyle/>
          <a:p>
            <a:r>
              <a:rPr lang="zh-CN" altLang="en-US" sz="2400" dirty="0" smtClean="0"/>
              <a:t>问题：</a:t>
            </a:r>
            <a:endParaRPr lang="zh-CN" altLang="en-US" sz="2400" dirty="0"/>
          </a:p>
        </p:txBody>
      </p:sp>
    </p:spTree>
    <p:extLst>
      <p:ext uri="{BB962C8B-B14F-4D97-AF65-F5344CB8AC3E}">
        <p14:creationId xmlns:p14="http://schemas.microsoft.com/office/powerpoint/2010/main" val="346224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132" y="9029"/>
            <a:ext cx="5688632" cy="720080"/>
          </a:xfrm>
          <a:prstGeom prst="rect">
            <a:avLst/>
          </a:prstGeom>
          <a:noFill/>
        </p:spPr>
        <p:txBody>
          <a:bodyPr wrap="square" rtlCol="0">
            <a:spAutoFit/>
          </a:bodyPr>
          <a:lstStyle>
            <a:defPPr>
              <a:defRPr lang="zh-CN"/>
            </a:defPPr>
            <a:lvl1pPr>
              <a:defRPr sz="4000" b="1">
                <a:latin typeface="+mj-ea"/>
                <a:ea typeface="+mj-ea"/>
              </a:defRPr>
            </a:lvl1pPr>
          </a:lstStyle>
          <a:p>
            <a:r>
              <a:rPr lang="en-US" altLang="zh-CN" dirty="0" err="1"/>
              <a:t>Kolla-kubernetes</a:t>
            </a:r>
            <a:endParaRPr lang="en-US" altLang="zh-CN" dirty="0"/>
          </a:p>
        </p:txBody>
      </p:sp>
      <p:sp>
        <p:nvSpPr>
          <p:cNvPr id="5" name="文本框 4"/>
          <p:cNvSpPr txBox="1"/>
          <p:nvPr/>
        </p:nvSpPr>
        <p:spPr>
          <a:xfrm>
            <a:off x="250234" y="985251"/>
            <a:ext cx="2142386" cy="461665"/>
          </a:xfrm>
          <a:prstGeom prst="rect">
            <a:avLst/>
          </a:prstGeom>
          <a:noFill/>
        </p:spPr>
        <p:txBody>
          <a:bodyPr wrap="square" rtlCol="0">
            <a:spAutoFit/>
          </a:bodyPr>
          <a:lstStyle/>
          <a:p>
            <a:r>
              <a:rPr lang="en-US" altLang="zh-CN" sz="2400" dirty="0" smtClean="0"/>
              <a:t>Kubernetes:</a:t>
            </a:r>
            <a:endParaRPr lang="zh-CN" altLang="en-US" sz="2400" dirty="0"/>
          </a:p>
        </p:txBody>
      </p:sp>
      <p:sp>
        <p:nvSpPr>
          <p:cNvPr id="6" name="文本框 5"/>
          <p:cNvSpPr txBox="1"/>
          <p:nvPr/>
        </p:nvSpPr>
        <p:spPr>
          <a:xfrm>
            <a:off x="395537" y="1466634"/>
            <a:ext cx="8280920" cy="1015663"/>
          </a:xfrm>
          <a:prstGeom prst="rect">
            <a:avLst/>
          </a:prstGeom>
          <a:noFill/>
        </p:spPr>
        <p:txBody>
          <a:bodyPr wrap="square" rtlCol="0">
            <a:spAutoFit/>
          </a:bodyPr>
          <a:lstStyle/>
          <a:p>
            <a:r>
              <a:rPr lang="zh-CN" altLang="en-US" sz="2000" dirty="0" smtClean="0"/>
              <a:t>容器云管理平台，提供多种自动化部署策略，支持多种负责条件的节点调度，满足生产环境的负责应用场景，支持弹性伸缩功能，可根据业务需求调整后端数量，同时可以借助第三方系统实现应用的持续集成。</a:t>
            </a:r>
            <a:endParaRPr lang="zh-CN" altLang="en-US" sz="2000" dirty="0"/>
          </a:p>
        </p:txBody>
      </p:sp>
      <p:sp>
        <p:nvSpPr>
          <p:cNvPr id="11" name="文本框 10"/>
          <p:cNvSpPr txBox="1"/>
          <p:nvPr/>
        </p:nvSpPr>
        <p:spPr>
          <a:xfrm>
            <a:off x="250234" y="2667908"/>
            <a:ext cx="2374304" cy="461665"/>
          </a:xfrm>
          <a:prstGeom prst="rect">
            <a:avLst/>
          </a:prstGeom>
          <a:noFill/>
        </p:spPr>
        <p:txBody>
          <a:bodyPr wrap="none" rtlCol="0">
            <a:spAutoFit/>
          </a:bodyPr>
          <a:lstStyle/>
          <a:p>
            <a:r>
              <a:rPr lang="en-US" altLang="zh-CN" sz="2400" dirty="0" err="1" smtClean="0"/>
              <a:t>Kolla-kubernetes</a:t>
            </a:r>
            <a:r>
              <a:rPr lang="en-US" altLang="zh-CN" sz="2400" dirty="0" smtClean="0"/>
              <a:t>:</a:t>
            </a:r>
            <a:endParaRPr lang="zh-CN" altLang="en-US" sz="2400" dirty="0"/>
          </a:p>
        </p:txBody>
      </p:sp>
      <p:sp>
        <p:nvSpPr>
          <p:cNvPr id="12" name="文本框 11"/>
          <p:cNvSpPr txBox="1"/>
          <p:nvPr/>
        </p:nvSpPr>
        <p:spPr>
          <a:xfrm>
            <a:off x="395538" y="3219823"/>
            <a:ext cx="8280920" cy="1368151"/>
          </a:xfrm>
          <a:prstGeom prst="rect">
            <a:avLst/>
          </a:prstGeom>
          <a:noFill/>
        </p:spPr>
        <p:txBody>
          <a:bodyPr wrap="square" rtlCol="0">
            <a:spAutoFit/>
          </a:bodyPr>
          <a:lstStyle/>
          <a:p>
            <a:r>
              <a:rPr lang="zh-CN" altLang="en-US" sz="2000" dirty="0" smtClean="0"/>
              <a:t>将容器化</a:t>
            </a:r>
            <a:r>
              <a:rPr lang="en-US" altLang="zh-CN" sz="2000" dirty="0" err="1" smtClean="0"/>
              <a:t>openstack</a:t>
            </a:r>
            <a:r>
              <a:rPr lang="zh-CN" altLang="en-US" sz="2000" dirty="0" smtClean="0"/>
              <a:t>与</a:t>
            </a:r>
            <a:r>
              <a:rPr lang="en-US" altLang="zh-CN" sz="2000" dirty="0" err="1" smtClean="0"/>
              <a:t>kubernetes</a:t>
            </a:r>
            <a:r>
              <a:rPr lang="zh-CN" altLang="en-US" sz="2000" dirty="0" smtClean="0"/>
              <a:t>结合，</a:t>
            </a:r>
            <a:r>
              <a:rPr lang="en-US" altLang="zh-CN" sz="2000" dirty="0" smtClean="0"/>
              <a:t>OpenStack</a:t>
            </a:r>
            <a:r>
              <a:rPr lang="zh-CN" altLang="en-US" sz="2000" dirty="0" smtClean="0"/>
              <a:t>看作是运行在</a:t>
            </a:r>
            <a:r>
              <a:rPr lang="en-US" altLang="zh-CN" sz="2000" dirty="0" err="1" smtClean="0"/>
              <a:t>kubernetes</a:t>
            </a:r>
            <a:r>
              <a:rPr lang="zh-CN" altLang="en-US" sz="2000" dirty="0" smtClean="0"/>
              <a:t>集群上一个应用程序，和其他应用一样使用</a:t>
            </a:r>
            <a:r>
              <a:rPr lang="en-US" altLang="zh-CN" sz="2000" dirty="0" smtClean="0"/>
              <a:t>k8s</a:t>
            </a:r>
            <a:r>
              <a:rPr lang="zh-CN" altLang="en-US" sz="2000" dirty="0" smtClean="0"/>
              <a:t>提供的服务；</a:t>
            </a:r>
            <a:r>
              <a:rPr lang="en-US" altLang="zh-CN" sz="2000" dirty="0" smtClean="0"/>
              <a:t>k8s</a:t>
            </a:r>
            <a:r>
              <a:rPr lang="zh-CN" altLang="en-US" sz="2000" dirty="0" smtClean="0"/>
              <a:t>的集群特性可以为</a:t>
            </a:r>
            <a:r>
              <a:rPr lang="en-US" altLang="zh-CN" sz="2000" dirty="0" smtClean="0"/>
              <a:t>OpenStack</a:t>
            </a:r>
            <a:r>
              <a:rPr lang="zh-CN" altLang="en-US" sz="2000" dirty="0" smtClean="0"/>
              <a:t>提供运维支持；同时</a:t>
            </a:r>
            <a:r>
              <a:rPr lang="en-US" altLang="zh-CN" sz="2000" dirty="0" smtClean="0"/>
              <a:t>OpenStack</a:t>
            </a:r>
            <a:r>
              <a:rPr lang="zh-CN" altLang="en-US" sz="2000" dirty="0" smtClean="0"/>
              <a:t>的</a:t>
            </a:r>
            <a:r>
              <a:rPr lang="en-US" altLang="zh-CN" sz="2000" dirty="0"/>
              <a:t>I</a:t>
            </a:r>
            <a:r>
              <a:rPr lang="en-US" altLang="zh-CN" sz="2000" dirty="0" smtClean="0"/>
              <a:t>ronic </a:t>
            </a:r>
            <a:r>
              <a:rPr lang="zh-CN" altLang="en-US" sz="2000" dirty="0" smtClean="0"/>
              <a:t>还可以通过一定方式为</a:t>
            </a:r>
            <a:r>
              <a:rPr lang="en-US" altLang="zh-CN" sz="2000" dirty="0" smtClean="0"/>
              <a:t>k8s</a:t>
            </a:r>
            <a:r>
              <a:rPr lang="zh-CN" altLang="en-US" sz="2000" dirty="0" smtClean="0"/>
              <a:t>集群提供裸机管理服务。</a:t>
            </a:r>
            <a:endParaRPr lang="zh-CN" altLang="en-US" sz="2000" dirty="0"/>
          </a:p>
        </p:txBody>
      </p:sp>
    </p:spTree>
    <p:extLst>
      <p:ext uri="{BB962C8B-B14F-4D97-AF65-F5344CB8AC3E}">
        <p14:creationId xmlns:p14="http://schemas.microsoft.com/office/powerpoint/2010/main" val="2747704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3"/>
          <a:stretch>
            <a:fillRect/>
          </a:stretch>
        </p:blipFill>
        <p:spPr>
          <a:xfrm>
            <a:off x="4860032" y="831364"/>
            <a:ext cx="4176464" cy="3854671"/>
          </a:xfrm>
          <a:prstGeom prst="rect">
            <a:avLst/>
          </a:prstGeom>
        </p:spPr>
      </p:pic>
      <p:sp>
        <p:nvSpPr>
          <p:cNvPr id="26" name="文本框 25"/>
          <p:cNvSpPr txBox="1"/>
          <p:nvPr/>
        </p:nvSpPr>
        <p:spPr>
          <a:xfrm>
            <a:off x="179512" y="1673604"/>
            <a:ext cx="4038413" cy="461665"/>
          </a:xfrm>
          <a:prstGeom prst="rect">
            <a:avLst/>
          </a:prstGeom>
          <a:noFill/>
        </p:spPr>
        <p:txBody>
          <a:bodyPr wrap="none" rtlCol="0">
            <a:spAutoFit/>
          </a:bodyPr>
          <a:lstStyle/>
          <a:p>
            <a:r>
              <a:rPr lang="en-US" altLang="zh-CN" sz="2400" dirty="0" err="1" smtClean="0"/>
              <a:t>All_values.yaml</a:t>
            </a:r>
            <a:r>
              <a:rPr lang="en-US" altLang="zh-CN" sz="2400" dirty="0" smtClean="0"/>
              <a:t>:</a:t>
            </a:r>
            <a:r>
              <a:rPr lang="zh-CN" altLang="en-US" sz="2400" dirty="0" smtClean="0"/>
              <a:t>所有配置参数</a:t>
            </a:r>
            <a:endParaRPr lang="zh-CN" altLang="en-US" sz="2400" dirty="0"/>
          </a:p>
        </p:txBody>
      </p:sp>
      <p:sp>
        <p:nvSpPr>
          <p:cNvPr id="27" name="文本框 26"/>
          <p:cNvSpPr txBox="1"/>
          <p:nvPr/>
        </p:nvSpPr>
        <p:spPr>
          <a:xfrm>
            <a:off x="179512" y="2211710"/>
            <a:ext cx="4531882" cy="461665"/>
          </a:xfrm>
          <a:prstGeom prst="rect">
            <a:avLst/>
          </a:prstGeom>
          <a:noFill/>
        </p:spPr>
        <p:txBody>
          <a:bodyPr wrap="none" rtlCol="0">
            <a:spAutoFit/>
          </a:bodyPr>
          <a:lstStyle/>
          <a:p>
            <a:r>
              <a:rPr lang="en-US" altLang="zh-CN" sz="2400" dirty="0" err="1" smtClean="0"/>
              <a:t>Kolla</a:t>
            </a:r>
            <a:r>
              <a:rPr lang="en-US" altLang="zh-CN" sz="2400" dirty="0" smtClean="0"/>
              <a:t>-common:</a:t>
            </a:r>
            <a:r>
              <a:rPr lang="zh-CN" altLang="en-US" sz="2400" dirty="0" smtClean="0"/>
              <a:t>提取公共模块复用</a:t>
            </a:r>
            <a:endParaRPr lang="zh-CN" altLang="en-US" sz="2400" dirty="0"/>
          </a:p>
        </p:txBody>
      </p:sp>
      <p:sp>
        <p:nvSpPr>
          <p:cNvPr id="28" name="文本框 27"/>
          <p:cNvSpPr txBox="1"/>
          <p:nvPr/>
        </p:nvSpPr>
        <p:spPr>
          <a:xfrm>
            <a:off x="179512" y="2749816"/>
            <a:ext cx="4026615" cy="461665"/>
          </a:xfrm>
          <a:prstGeom prst="rect">
            <a:avLst/>
          </a:prstGeom>
          <a:noFill/>
        </p:spPr>
        <p:txBody>
          <a:bodyPr wrap="none" rtlCol="0">
            <a:spAutoFit/>
          </a:bodyPr>
          <a:lstStyle/>
          <a:p>
            <a:r>
              <a:rPr lang="en-US" altLang="zh-CN" sz="2400" dirty="0" err="1" smtClean="0"/>
              <a:t>Microservice</a:t>
            </a:r>
            <a:r>
              <a:rPr lang="en-US" altLang="zh-CN" sz="2400" dirty="0" smtClean="0"/>
              <a:t>:</a:t>
            </a:r>
            <a:r>
              <a:rPr lang="zh-CN" altLang="en-US" sz="2400" dirty="0"/>
              <a:t>被</a:t>
            </a:r>
            <a:r>
              <a:rPr lang="zh-CN" altLang="en-US" sz="2400" dirty="0" smtClean="0"/>
              <a:t>拆分的微服务</a:t>
            </a:r>
            <a:endParaRPr lang="zh-CN" altLang="en-US" sz="2400" dirty="0"/>
          </a:p>
        </p:txBody>
      </p:sp>
      <p:pic>
        <p:nvPicPr>
          <p:cNvPr id="29" name="图片 28"/>
          <p:cNvPicPr>
            <a:picLocks noChangeAspect="1"/>
          </p:cNvPicPr>
          <p:nvPr/>
        </p:nvPicPr>
        <p:blipFill>
          <a:blip r:embed="rId4"/>
          <a:stretch>
            <a:fillRect/>
          </a:stretch>
        </p:blipFill>
        <p:spPr>
          <a:xfrm>
            <a:off x="6209722" y="831364"/>
            <a:ext cx="2813194" cy="3883243"/>
          </a:xfrm>
          <a:prstGeom prst="rect">
            <a:avLst/>
          </a:prstGeom>
        </p:spPr>
      </p:pic>
      <p:sp>
        <p:nvSpPr>
          <p:cNvPr id="30" name="文本框 29"/>
          <p:cNvSpPr txBox="1"/>
          <p:nvPr/>
        </p:nvSpPr>
        <p:spPr>
          <a:xfrm>
            <a:off x="179512" y="3287922"/>
            <a:ext cx="3935373" cy="461665"/>
          </a:xfrm>
          <a:prstGeom prst="rect">
            <a:avLst/>
          </a:prstGeom>
          <a:noFill/>
        </p:spPr>
        <p:txBody>
          <a:bodyPr wrap="none" rtlCol="0">
            <a:spAutoFit/>
          </a:bodyPr>
          <a:lstStyle/>
          <a:p>
            <a:r>
              <a:rPr lang="en-US" altLang="zh-CN" sz="2400" dirty="0" smtClean="0"/>
              <a:t>Service:</a:t>
            </a:r>
            <a:r>
              <a:rPr lang="zh-CN" altLang="en-US" sz="2400" dirty="0" smtClean="0"/>
              <a:t>所有支持的所有服务</a:t>
            </a:r>
            <a:endParaRPr lang="en-US" altLang="zh-CN" sz="2400" dirty="0" smtClean="0"/>
          </a:p>
        </p:txBody>
      </p:sp>
    </p:spTree>
    <p:extLst>
      <p:ext uri="{BB962C8B-B14F-4D97-AF65-F5344CB8AC3E}">
        <p14:creationId xmlns:p14="http://schemas.microsoft.com/office/powerpoint/2010/main" val="11837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54931" y="1000307"/>
            <a:ext cx="3300904"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灵活、高度可定制化</a:t>
            </a:r>
            <a:endParaRPr lang="zh-CN" altLang="en-US" sz="2400" dirty="0"/>
          </a:p>
        </p:txBody>
      </p:sp>
      <p:sp>
        <p:nvSpPr>
          <p:cNvPr id="8" name="文本框 7"/>
          <p:cNvSpPr txBox="1"/>
          <p:nvPr/>
        </p:nvSpPr>
        <p:spPr>
          <a:xfrm>
            <a:off x="754931" y="3046603"/>
            <a:ext cx="3300904"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内置镜像仓库、监控</a:t>
            </a:r>
            <a:endParaRPr lang="zh-CN" altLang="en-US" sz="2400" dirty="0"/>
          </a:p>
        </p:txBody>
      </p:sp>
      <p:sp>
        <p:nvSpPr>
          <p:cNvPr id="9" name="文本框 8"/>
          <p:cNvSpPr txBox="1"/>
          <p:nvPr/>
        </p:nvSpPr>
        <p:spPr>
          <a:xfrm>
            <a:off x="754931" y="1580208"/>
            <a:ext cx="3379451"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smtClean="0"/>
              <a:t>Pipeline</a:t>
            </a:r>
            <a:r>
              <a:rPr lang="zh-CN" altLang="en-US" sz="2400" dirty="0" smtClean="0"/>
              <a:t>自动化程度高</a:t>
            </a:r>
            <a:endParaRPr lang="zh-CN" altLang="en-US" sz="2400" dirty="0"/>
          </a:p>
        </p:txBody>
      </p:sp>
      <p:sp>
        <p:nvSpPr>
          <p:cNvPr id="10" name="文本框 9"/>
          <p:cNvSpPr txBox="1"/>
          <p:nvPr/>
        </p:nvSpPr>
        <p:spPr>
          <a:xfrm>
            <a:off x="976222" y="2041873"/>
            <a:ext cx="7992888"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使用</a:t>
            </a:r>
            <a:r>
              <a:rPr lang="zh-CN" altLang="en-US" dirty="0" smtClean="0"/>
              <a:t>定制的 </a:t>
            </a:r>
            <a:r>
              <a:rPr lang="en-US" altLang="zh-CN" dirty="0" smtClean="0"/>
              <a:t>Jenkins </a:t>
            </a:r>
            <a:r>
              <a:rPr lang="zh-CN" altLang="en-US" dirty="0" smtClean="0"/>
              <a:t>镜像，其中包含</a:t>
            </a:r>
            <a:r>
              <a:rPr lang="en-US" altLang="zh-CN" dirty="0"/>
              <a:t> </a:t>
            </a:r>
            <a:r>
              <a:rPr lang="en-US" altLang="zh-CN" dirty="0" smtClean="0"/>
              <a:t>Jenkins </a:t>
            </a:r>
            <a:r>
              <a:rPr lang="zh-CN" altLang="en-US" dirty="0" smtClean="0"/>
              <a:t>插件，目的是将 </a:t>
            </a:r>
            <a:r>
              <a:rPr lang="en-US" altLang="zh-CN" dirty="0" smtClean="0"/>
              <a:t>Jenkins </a:t>
            </a:r>
            <a:r>
              <a:rPr lang="zh-CN" altLang="en-US" dirty="0" smtClean="0"/>
              <a:t>中的构建和编排操作可以被 </a:t>
            </a:r>
            <a:r>
              <a:rPr lang="en-US" altLang="zh-CN" dirty="0" err="1" smtClean="0"/>
              <a:t>openshift</a:t>
            </a:r>
            <a:r>
              <a:rPr lang="en-US" altLang="zh-CN" dirty="0" smtClean="0"/>
              <a:t> </a:t>
            </a:r>
            <a:r>
              <a:rPr lang="zh-CN" altLang="en-US" dirty="0" smtClean="0"/>
              <a:t>纳管</a:t>
            </a:r>
            <a:endParaRPr lang="zh-CN" altLang="en-US" dirty="0"/>
          </a:p>
        </p:txBody>
      </p:sp>
      <p:sp>
        <p:nvSpPr>
          <p:cNvPr id="3" name="矩形 2"/>
          <p:cNvSpPr/>
          <p:nvPr/>
        </p:nvSpPr>
        <p:spPr>
          <a:xfrm>
            <a:off x="976222" y="3644424"/>
            <a:ext cx="7992888" cy="646331"/>
          </a:xfrm>
          <a:prstGeom prst="rect">
            <a:avLst/>
          </a:prstGeom>
        </p:spPr>
        <p:txBody>
          <a:bodyPr wrap="square">
            <a:spAutoFit/>
          </a:bodyPr>
          <a:lstStyle/>
          <a:p>
            <a:pPr marL="285750" indent="-285750">
              <a:buFont typeface="Arial" panose="020B0604020202020204" pitchFamily="34" charset="0"/>
              <a:buChar char="•"/>
            </a:pPr>
            <a:r>
              <a:rPr lang="zh-CN" altLang="en-US" dirty="0"/>
              <a:t>支持</a:t>
            </a:r>
            <a:r>
              <a:rPr lang="en-US" altLang="zh-CN" dirty="0" smtClean="0"/>
              <a:t>HTTPS</a:t>
            </a:r>
            <a:r>
              <a:rPr lang="zh-CN" altLang="en-US" dirty="0"/>
              <a:t>类型</a:t>
            </a:r>
            <a:r>
              <a:rPr lang="zh-CN" altLang="en-US" dirty="0" smtClean="0"/>
              <a:t>的私有</a:t>
            </a:r>
            <a:r>
              <a:rPr lang="zh-CN" altLang="en-US" dirty="0"/>
              <a:t>镜像仓库，可以自定义</a:t>
            </a:r>
            <a:r>
              <a:rPr lang="zh-CN" altLang="en-US" dirty="0" smtClean="0"/>
              <a:t>安全证书</a:t>
            </a:r>
            <a:r>
              <a:rPr lang="zh-CN" altLang="en-US" dirty="0"/>
              <a:t>，如同</a:t>
            </a:r>
            <a:r>
              <a:rPr lang="zh-CN" altLang="en-US" dirty="0" smtClean="0"/>
              <a:t>访问</a:t>
            </a:r>
            <a:r>
              <a:rPr lang="en-US" altLang="zh-CN" dirty="0" err="1" smtClean="0"/>
              <a:t>DockerHub</a:t>
            </a:r>
            <a:r>
              <a:rPr lang="zh-CN" altLang="en-US" dirty="0" smtClean="0"/>
              <a:t>一样</a:t>
            </a:r>
            <a:r>
              <a:rPr lang="en-US" altLang="zh-CN" dirty="0" smtClean="0"/>
              <a:t>Pull</a:t>
            </a:r>
            <a:r>
              <a:rPr lang="zh-CN" altLang="en-US" dirty="0"/>
              <a:t>、</a:t>
            </a:r>
            <a:r>
              <a:rPr lang="en-US" altLang="zh-CN" dirty="0"/>
              <a:t>push</a:t>
            </a:r>
            <a:r>
              <a:rPr lang="zh-CN" altLang="en-US" dirty="0" smtClean="0"/>
              <a:t>操作</a:t>
            </a:r>
            <a:endParaRPr lang="zh-CN" altLang="en-US" dirty="0"/>
          </a:p>
        </p:txBody>
      </p:sp>
      <p:sp>
        <p:nvSpPr>
          <p:cNvPr id="11" name="文本框 10"/>
          <p:cNvSpPr txBox="1"/>
          <p:nvPr/>
        </p:nvSpPr>
        <p:spPr>
          <a:xfrm>
            <a:off x="0" y="-28011"/>
            <a:ext cx="4314001" cy="707886"/>
          </a:xfrm>
          <a:prstGeom prst="rect">
            <a:avLst/>
          </a:prstGeom>
          <a:noFill/>
        </p:spPr>
        <p:txBody>
          <a:bodyPr wrap="none" rtlCol="0">
            <a:spAutoFit/>
          </a:bodyPr>
          <a:lstStyle/>
          <a:p>
            <a:r>
              <a:rPr lang="en-US" altLang="zh-CN" sz="4000" b="1" dirty="0" err="1" smtClean="0">
                <a:latin typeface="+mj-ea"/>
                <a:ea typeface="+mj-ea"/>
              </a:rPr>
              <a:t>Openshift+kolla</a:t>
            </a:r>
            <a:r>
              <a:rPr lang="en-US" altLang="zh-CN" sz="4000" b="1" dirty="0" smtClean="0">
                <a:latin typeface="+mj-ea"/>
                <a:ea typeface="+mj-ea"/>
              </a:rPr>
              <a:t> </a:t>
            </a:r>
          </a:p>
        </p:txBody>
      </p:sp>
      <p:sp>
        <p:nvSpPr>
          <p:cNvPr id="12" name="文本框 11"/>
          <p:cNvSpPr txBox="1"/>
          <p:nvPr/>
        </p:nvSpPr>
        <p:spPr>
          <a:xfrm>
            <a:off x="976222" y="2682738"/>
            <a:ext cx="6652783"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私有的</a:t>
            </a:r>
            <a:r>
              <a:rPr lang="en-US" altLang="zh-CN" dirty="0" smtClean="0"/>
              <a:t>STI</a:t>
            </a:r>
            <a:r>
              <a:rPr lang="zh-CN" altLang="en-US" dirty="0" smtClean="0"/>
              <a:t>构建流程</a:t>
            </a:r>
            <a:r>
              <a:rPr lang="en-US" altLang="zh-CN" dirty="0" smtClean="0"/>
              <a:t>,</a:t>
            </a:r>
            <a:r>
              <a:rPr lang="zh-CN" altLang="en-US" dirty="0" smtClean="0"/>
              <a:t>使用</a:t>
            </a:r>
            <a:r>
              <a:rPr lang="en-US" altLang="zh-CN" dirty="0" smtClean="0"/>
              <a:t>S2I builder</a:t>
            </a:r>
            <a:r>
              <a:rPr lang="zh-CN" altLang="en-US" dirty="0" smtClean="0"/>
              <a:t>镜像构建，保证构建一致性</a:t>
            </a:r>
            <a:endParaRPr lang="zh-CN" altLang="en-US" dirty="0"/>
          </a:p>
        </p:txBody>
      </p:sp>
    </p:spTree>
    <p:extLst>
      <p:ext uri="{BB962C8B-B14F-4D97-AF65-F5344CB8AC3E}">
        <p14:creationId xmlns:p14="http://schemas.microsoft.com/office/powerpoint/2010/main" val="1457458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3608" y="1353627"/>
            <a:ext cx="3047181"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修改默认</a:t>
            </a:r>
            <a:r>
              <a:rPr lang="en-US" altLang="zh-CN" sz="2400" dirty="0" smtClean="0"/>
              <a:t>RBAC</a:t>
            </a:r>
            <a:r>
              <a:rPr lang="zh-CN" altLang="en-US" sz="2400" dirty="0" smtClean="0"/>
              <a:t>设置</a:t>
            </a:r>
            <a:endParaRPr lang="zh-CN" altLang="en-US" sz="2400" dirty="0"/>
          </a:p>
        </p:txBody>
      </p:sp>
      <p:sp>
        <p:nvSpPr>
          <p:cNvPr id="5" name="文本框 4"/>
          <p:cNvSpPr txBox="1"/>
          <p:nvPr/>
        </p:nvSpPr>
        <p:spPr>
          <a:xfrm>
            <a:off x="1043608" y="1881994"/>
            <a:ext cx="2424062"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安装部署</a:t>
            </a:r>
            <a:r>
              <a:rPr lang="en-US" altLang="zh-CN" sz="2400" dirty="0" smtClean="0"/>
              <a:t>Helm</a:t>
            </a:r>
            <a:endParaRPr lang="zh-CN" altLang="en-US" sz="2400" dirty="0"/>
          </a:p>
        </p:txBody>
      </p:sp>
      <p:sp>
        <p:nvSpPr>
          <p:cNvPr id="6" name="文本框 5"/>
          <p:cNvSpPr txBox="1"/>
          <p:nvPr/>
        </p:nvSpPr>
        <p:spPr>
          <a:xfrm>
            <a:off x="1043608" y="2410361"/>
            <a:ext cx="7935955"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下载安装</a:t>
            </a:r>
            <a:r>
              <a:rPr lang="en-US" altLang="zh-CN" sz="2400" dirty="0" err="1" smtClean="0"/>
              <a:t>kolla-ansible</a:t>
            </a:r>
            <a:r>
              <a:rPr lang="en-US" altLang="zh-CN" sz="2400" dirty="0" smtClean="0"/>
              <a:t> </a:t>
            </a:r>
            <a:r>
              <a:rPr lang="en-US" altLang="zh-CN" sz="2400" dirty="0" err="1" smtClean="0"/>
              <a:t>kolla-kubernetes</a:t>
            </a:r>
            <a:r>
              <a:rPr lang="zh-CN" altLang="en-US" sz="2400" dirty="0" smtClean="0"/>
              <a:t>，自定义配置文件</a:t>
            </a:r>
            <a:endParaRPr lang="zh-CN" altLang="en-US" sz="2400" dirty="0"/>
          </a:p>
        </p:txBody>
      </p:sp>
      <p:sp>
        <p:nvSpPr>
          <p:cNvPr id="7" name="文本框 6"/>
          <p:cNvSpPr txBox="1"/>
          <p:nvPr/>
        </p:nvSpPr>
        <p:spPr>
          <a:xfrm>
            <a:off x="1043608" y="3993292"/>
            <a:ext cx="3696012"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使用</a:t>
            </a:r>
            <a:r>
              <a:rPr lang="en-US" altLang="zh-CN" sz="2400" dirty="0" smtClean="0"/>
              <a:t>Helm</a:t>
            </a:r>
            <a:r>
              <a:rPr lang="zh-CN" altLang="en-US" sz="2400" dirty="0" smtClean="0"/>
              <a:t>部署</a:t>
            </a:r>
            <a:r>
              <a:rPr lang="en-US" altLang="zh-CN" sz="2400" dirty="0" err="1" smtClean="0"/>
              <a:t>openstack</a:t>
            </a:r>
            <a:endParaRPr lang="zh-CN" altLang="en-US" sz="2400" dirty="0"/>
          </a:p>
        </p:txBody>
      </p:sp>
      <p:sp>
        <p:nvSpPr>
          <p:cNvPr id="8" name="文本框 7"/>
          <p:cNvSpPr txBox="1"/>
          <p:nvPr/>
        </p:nvSpPr>
        <p:spPr>
          <a:xfrm>
            <a:off x="1043608" y="2938728"/>
            <a:ext cx="6552948"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生成</a:t>
            </a:r>
            <a:r>
              <a:rPr lang="en-US" altLang="zh-CN" sz="2400" dirty="0" smtClean="0"/>
              <a:t>secret</a:t>
            </a:r>
            <a:r>
              <a:rPr lang="zh-CN" altLang="en-US" sz="2400" dirty="0" smtClean="0"/>
              <a:t>和</a:t>
            </a:r>
            <a:r>
              <a:rPr lang="en-US" altLang="zh-CN" sz="2400" dirty="0" err="1" smtClean="0"/>
              <a:t>config</a:t>
            </a:r>
            <a:r>
              <a:rPr lang="en-US" altLang="zh-CN" sz="2400" dirty="0" smtClean="0"/>
              <a:t> map</a:t>
            </a:r>
            <a:r>
              <a:rPr lang="zh-CN" altLang="en-US" sz="2400" dirty="0" smtClean="0"/>
              <a:t>并注册到</a:t>
            </a:r>
            <a:r>
              <a:rPr lang="en-US" altLang="zh-CN" sz="2400" dirty="0" err="1" smtClean="0"/>
              <a:t>openshift</a:t>
            </a:r>
            <a:r>
              <a:rPr lang="en-US" altLang="zh-CN" sz="2400" dirty="0" smtClean="0"/>
              <a:t>/k8s</a:t>
            </a:r>
            <a:endParaRPr lang="zh-CN" altLang="en-US" sz="2400" dirty="0"/>
          </a:p>
        </p:txBody>
      </p:sp>
      <p:sp>
        <p:nvSpPr>
          <p:cNvPr id="9" name="文本框 8"/>
          <p:cNvSpPr txBox="1"/>
          <p:nvPr/>
        </p:nvSpPr>
        <p:spPr>
          <a:xfrm>
            <a:off x="1043608" y="3467095"/>
            <a:ext cx="7636193"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编译</a:t>
            </a:r>
            <a:r>
              <a:rPr lang="en-US" altLang="zh-CN" sz="2400" dirty="0" smtClean="0"/>
              <a:t>Helm</a:t>
            </a:r>
            <a:r>
              <a:rPr lang="zh-CN" altLang="en-US" sz="2400" dirty="0" smtClean="0"/>
              <a:t>使用的微服务、元数据、</a:t>
            </a:r>
            <a:r>
              <a:rPr lang="en-US" altLang="zh-CN" sz="2400" dirty="0" err="1" smtClean="0"/>
              <a:t>openstack</a:t>
            </a:r>
            <a:r>
              <a:rPr lang="zh-CN" altLang="en-US" sz="2400" dirty="0" smtClean="0"/>
              <a:t>服务</a:t>
            </a:r>
            <a:r>
              <a:rPr lang="en-US" altLang="zh-CN" sz="2400" dirty="0" smtClean="0"/>
              <a:t>(</a:t>
            </a:r>
            <a:r>
              <a:rPr lang="en-US" altLang="zh-CN" sz="2400" dirty="0" err="1" smtClean="0"/>
              <a:t>tgz</a:t>
            </a:r>
            <a:r>
              <a:rPr lang="en-US" altLang="zh-CN" sz="2400" dirty="0" smtClean="0"/>
              <a:t>)</a:t>
            </a:r>
            <a:endParaRPr lang="zh-CN" altLang="en-US" sz="2400" dirty="0"/>
          </a:p>
        </p:txBody>
      </p:sp>
      <p:sp>
        <p:nvSpPr>
          <p:cNvPr id="10" name="文本框 9"/>
          <p:cNvSpPr txBox="1"/>
          <p:nvPr/>
        </p:nvSpPr>
        <p:spPr>
          <a:xfrm>
            <a:off x="1043608" y="4519489"/>
            <a:ext cx="3957302"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安装部署</a:t>
            </a:r>
            <a:r>
              <a:rPr lang="en-US" altLang="zh-CN" sz="2400" dirty="0" err="1" smtClean="0"/>
              <a:t>openstack</a:t>
            </a:r>
            <a:r>
              <a:rPr lang="zh-CN" altLang="en-US" sz="2400" dirty="0" smtClean="0"/>
              <a:t>客户端</a:t>
            </a:r>
            <a:endParaRPr lang="zh-CN" altLang="en-US" sz="2400" dirty="0"/>
          </a:p>
        </p:txBody>
      </p:sp>
      <p:sp>
        <p:nvSpPr>
          <p:cNvPr id="11" name="文本框 10"/>
          <p:cNvSpPr txBox="1"/>
          <p:nvPr/>
        </p:nvSpPr>
        <p:spPr>
          <a:xfrm>
            <a:off x="719005" y="876556"/>
            <a:ext cx="1723549" cy="461665"/>
          </a:xfrm>
          <a:prstGeom prst="rect">
            <a:avLst/>
          </a:prstGeom>
          <a:noFill/>
        </p:spPr>
        <p:txBody>
          <a:bodyPr wrap="none" rtlCol="0">
            <a:spAutoFit/>
          </a:bodyPr>
          <a:lstStyle/>
          <a:p>
            <a:r>
              <a:rPr lang="zh-CN" altLang="en-US" sz="2400" dirty="0" smtClean="0"/>
              <a:t>部署过程：</a:t>
            </a:r>
            <a:endParaRPr lang="zh-CN" altLang="en-US" sz="2400" dirty="0"/>
          </a:p>
        </p:txBody>
      </p:sp>
    </p:spTree>
    <p:extLst>
      <p:ext uri="{BB962C8B-B14F-4D97-AF65-F5344CB8AC3E}">
        <p14:creationId xmlns:p14="http://schemas.microsoft.com/office/powerpoint/2010/main" val="3303826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774367"/>
            <a:ext cx="2427268" cy="461665"/>
          </a:xfrm>
          <a:prstGeom prst="rect">
            <a:avLst/>
          </a:prstGeom>
          <a:noFill/>
        </p:spPr>
        <p:txBody>
          <a:bodyPr wrap="none" rtlCol="0">
            <a:spAutoFit/>
          </a:bodyPr>
          <a:lstStyle/>
          <a:p>
            <a:r>
              <a:rPr lang="zh-CN" altLang="en-US" sz="2400" dirty="0" smtClean="0"/>
              <a:t>部署注意事项：</a:t>
            </a:r>
            <a:endParaRPr lang="zh-CN" altLang="en-US" sz="2400" dirty="0"/>
          </a:p>
        </p:txBody>
      </p:sp>
      <p:sp>
        <p:nvSpPr>
          <p:cNvPr id="5" name="矩形 4"/>
          <p:cNvSpPr/>
          <p:nvPr/>
        </p:nvSpPr>
        <p:spPr>
          <a:xfrm>
            <a:off x="986226" y="3822783"/>
            <a:ext cx="5886400" cy="461665"/>
          </a:xfrm>
          <a:prstGeom prst="rect">
            <a:avLst/>
          </a:prstGeom>
        </p:spPr>
        <p:txBody>
          <a:bodyPr wrap="square">
            <a:spAutoFit/>
          </a:bodyPr>
          <a:lstStyle/>
          <a:p>
            <a:pPr marL="342900" indent="-342900">
              <a:buFont typeface="Arial" panose="020B0604020202020204" pitchFamily="34" charset="0"/>
              <a:buChar char="•"/>
            </a:pPr>
            <a:r>
              <a:rPr lang="en-US" altLang="zh-CN" sz="2400" dirty="0" smtClean="0"/>
              <a:t>Neutron </a:t>
            </a:r>
            <a:r>
              <a:rPr lang="en-US" altLang="zh-CN" sz="2400" dirty="0"/>
              <a:t>server </a:t>
            </a:r>
            <a:r>
              <a:rPr lang="zh-CN" altLang="en-US" sz="2400" dirty="0"/>
              <a:t>启动失败，缺少配置文件。</a:t>
            </a:r>
            <a:endParaRPr lang="en-US" altLang="zh-CN" sz="2400" dirty="0"/>
          </a:p>
        </p:txBody>
      </p:sp>
      <p:sp>
        <p:nvSpPr>
          <p:cNvPr id="6" name="矩形 5"/>
          <p:cNvSpPr/>
          <p:nvPr/>
        </p:nvSpPr>
        <p:spPr>
          <a:xfrm>
            <a:off x="986226" y="2137129"/>
            <a:ext cx="7930008"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t>权限问题，</a:t>
            </a:r>
            <a:r>
              <a:rPr lang="en-US" altLang="zh-CN" sz="2400" dirty="0" err="1"/>
              <a:t>kolla</a:t>
            </a:r>
            <a:r>
              <a:rPr lang="zh-CN" altLang="en-US" sz="2400" dirty="0"/>
              <a:t>很多容器需要在</a:t>
            </a:r>
            <a:r>
              <a:rPr lang="en-US" altLang="zh-CN" sz="2400" dirty="0"/>
              <a:t>root</a:t>
            </a:r>
            <a:r>
              <a:rPr lang="zh-CN" altLang="en-US" sz="2400" dirty="0"/>
              <a:t>权限下</a:t>
            </a:r>
            <a:r>
              <a:rPr lang="zh-CN" altLang="en-US" sz="2400" dirty="0" smtClean="0"/>
              <a:t>执行</a:t>
            </a:r>
            <a:r>
              <a:rPr lang="en-US" altLang="zh-CN" sz="2400" dirty="0" smtClean="0"/>
              <a:t>,</a:t>
            </a:r>
            <a:r>
              <a:rPr lang="en-US" altLang="zh-CN" sz="2400" dirty="0" err="1" smtClean="0"/>
              <a:t>kubernetes</a:t>
            </a:r>
            <a:r>
              <a:rPr lang="zh-CN" altLang="en-US" sz="2400" dirty="0"/>
              <a:t>默认是非</a:t>
            </a:r>
            <a:r>
              <a:rPr lang="en-US" altLang="zh-CN" sz="2400" dirty="0"/>
              <a:t>root</a:t>
            </a:r>
            <a:r>
              <a:rPr lang="zh-CN" altLang="en-US" sz="2400" dirty="0"/>
              <a:t>用户启动容器。</a:t>
            </a:r>
            <a:endParaRPr lang="en-US" altLang="zh-CN" sz="2400" dirty="0"/>
          </a:p>
        </p:txBody>
      </p:sp>
      <p:sp>
        <p:nvSpPr>
          <p:cNvPr id="7" name="矩形 6"/>
          <p:cNvSpPr/>
          <p:nvPr/>
        </p:nvSpPr>
        <p:spPr>
          <a:xfrm>
            <a:off x="986226" y="2979956"/>
            <a:ext cx="7930008"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t>一些配置文件配置错误，导致容器不能启动成功，需要修改对应配置项。</a:t>
            </a:r>
            <a:endParaRPr lang="en-US" altLang="zh-CN" sz="2400" dirty="0"/>
          </a:p>
        </p:txBody>
      </p:sp>
      <p:sp>
        <p:nvSpPr>
          <p:cNvPr id="8" name="文本框 7"/>
          <p:cNvSpPr txBox="1"/>
          <p:nvPr/>
        </p:nvSpPr>
        <p:spPr>
          <a:xfrm>
            <a:off x="986226" y="4299942"/>
            <a:ext cx="4666342"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smtClean="0"/>
              <a:t>Neutron</a:t>
            </a:r>
            <a:r>
              <a:rPr lang="zh-CN" altLang="en-US" sz="2400" dirty="0" smtClean="0"/>
              <a:t>网络类型</a:t>
            </a:r>
            <a:r>
              <a:rPr lang="zh-CN" altLang="en-US" sz="2400" dirty="0"/>
              <a:t>只</a:t>
            </a:r>
            <a:r>
              <a:rPr lang="zh-CN" altLang="en-US" sz="2400" dirty="0" smtClean="0"/>
              <a:t>支持</a:t>
            </a:r>
            <a:r>
              <a:rPr lang="en-US" altLang="zh-CN" sz="2400" dirty="0" err="1" smtClean="0"/>
              <a:t>vswitch</a:t>
            </a:r>
            <a:endParaRPr lang="zh-CN" altLang="en-US" sz="2400" dirty="0"/>
          </a:p>
        </p:txBody>
      </p:sp>
      <p:sp>
        <p:nvSpPr>
          <p:cNvPr id="9" name="文本框 8"/>
          <p:cNvSpPr txBox="1"/>
          <p:nvPr/>
        </p:nvSpPr>
        <p:spPr>
          <a:xfrm>
            <a:off x="986226" y="1663634"/>
            <a:ext cx="6857455"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smtClean="0"/>
              <a:t>Kubernetes &gt;= 1.6.4 </a:t>
            </a:r>
            <a:r>
              <a:rPr lang="en-US" altLang="zh-CN" sz="2400" dirty="0" err="1" smtClean="0"/>
              <a:t>docker</a:t>
            </a:r>
            <a:r>
              <a:rPr lang="en-US" altLang="zh-CN" sz="2400" dirty="0" smtClean="0"/>
              <a:t> &gt;=1.12.6 helm &gt;= 2.4.1</a:t>
            </a:r>
            <a:endParaRPr lang="zh-CN" altLang="en-US" sz="2400" dirty="0"/>
          </a:p>
        </p:txBody>
      </p:sp>
      <p:sp>
        <p:nvSpPr>
          <p:cNvPr id="10" name="文本框 9"/>
          <p:cNvSpPr txBox="1"/>
          <p:nvPr/>
        </p:nvSpPr>
        <p:spPr>
          <a:xfrm>
            <a:off x="986226" y="1270095"/>
            <a:ext cx="6352765"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在</a:t>
            </a:r>
            <a:r>
              <a:rPr lang="en-US" altLang="zh-CN" sz="2400" dirty="0" smtClean="0"/>
              <a:t>k8s</a:t>
            </a:r>
            <a:r>
              <a:rPr lang="zh-CN" altLang="en-US" sz="2400" dirty="0" smtClean="0"/>
              <a:t>中设置标签，指定</a:t>
            </a:r>
            <a:r>
              <a:rPr lang="en-US" altLang="zh-CN" sz="2400" dirty="0" smtClean="0"/>
              <a:t>controller</a:t>
            </a:r>
            <a:r>
              <a:rPr lang="zh-CN" altLang="en-US" sz="2400" dirty="0" smtClean="0"/>
              <a:t>和</a:t>
            </a:r>
            <a:r>
              <a:rPr lang="en-US" altLang="zh-CN" sz="2400" dirty="0" smtClean="0"/>
              <a:t>compute</a:t>
            </a:r>
            <a:endParaRPr lang="zh-CN" altLang="en-US" sz="2400" dirty="0"/>
          </a:p>
        </p:txBody>
      </p:sp>
    </p:spTree>
    <p:extLst>
      <p:ext uri="{BB962C8B-B14F-4D97-AF65-F5344CB8AC3E}">
        <p14:creationId xmlns:p14="http://schemas.microsoft.com/office/powerpoint/2010/main" val="312667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824" y="561623"/>
            <a:ext cx="1728358" cy="707886"/>
          </a:xfrm>
          <a:prstGeom prst="rect">
            <a:avLst/>
          </a:prstGeom>
          <a:noFill/>
        </p:spPr>
        <p:txBody>
          <a:bodyPr wrap="none" rtlCol="0">
            <a:spAutoFit/>
          </a:bodyPr>
          <a:lstStyle/>
          <a:p>
            <a:r>
              <a:rPr lang="zh-CN" altLang="en-US" sz="4000" b="1" dirty="0" smtClean="0">
                <a:latin typeface="+mj-ea"/>
                <a:ea typeface="+mj-ea"/>
              </a:rPr>
              <a:t>流程图</a:t>
            </a:r>
            <a:endParaRPr lang="en-US" altLang="zh-CN" sz="4000" b="1" dirty="0" smtClean="0">
              <a:latin typeface="+mj-ea"/>
              <a:ea typeface="+mj-ea"/>
            </a:endParaRPr>
          </a:p>
        </p:txBody>
      </p:sp>
      <p:pic>
        <p:nvPicPr>
          <p:cNvPr id="3" name="图片 2"/>
          <p:cNvPicPr>
            <a:picLocks noChangeAspect="1"/>
          </p:cNvPicPr>
          <p:nvPr/>
        </p:nvPicPr>
        <p:blipFill>
          <a:blip r:embed="rId3"/>
          <a:stretch>
            <a:fillRect/>
          </a:stretch>
        </p:blipFill>
        <p:spPr>
          <a:xfrm>
            <a:off x="14928" y="1164568"/>
            <a:ext cx="5716990" cy="3291830"/>
          </a:xfrm>
          <a:prstGeom prst="rect">
            <a:avLst/>
          </a:prstGeom>
        </p:spPr>
      </p:pic>
      <p:sp>
        <p:nvSpPr>
          <p:cNvPr id="5" name="文本框 4"/>
          <p:cNvSpPr txBox="1"/>
          <p:nvPr/>
        </p:nvSpPr>
        <p:spPr>
          <a:xfrm>
            <a:off x="5743923" y="1492376"/>
            <a:ext cx="3600666" cy="1569660"/>
          </a:xfrm>
          <a:prstGeom prst="rect">
            <a:avLst/>
          </a:prstGeom>
          <a:noFill/>
        </p:spPr>
        <p:txBody>
          <a:bodyPr wrap="none" rtlCol="0">
            <a:spAutoFit/>
          </a:bodyPr>
          <a:lstStyle/>
          <a:p>
            <a:pPr marL="285750" indent="-285750">
              <a:buFont typeface="Arial" panose="020B0604020202020204" pitchFamily="34" charset="0"/>
              <a:buChar char="•"/>
            </a:pPr>
            <a:r>
              <a:rPr lang="zh-CN" altLang="en-US" sz="1600" dirty="0" smtClean="0"/>
              <a:t>所有操作</a:t>
            </a:r>
            <a:r>
              <a:rPr lang="en-US" altLang="zh-CN" sz="1600" dirty="0" smtClean="0"/>
              <a:t>/</a:t>
            </a:r>
            <a:r>
              <a:rPr lang="zh-CN" altLang="en-US" sz="1600" dirty="0" smtClean="0"/>
              <a:t>资源统一由</a:t>
            </a:r>
            <a:r>
              <a:rPr lang="en-US" altLang="zh-CN" sz="1600" dirty="0" err="1" smtClean="0"/>
              <a:t>openshift</a:t>
            </a:r>
            <a:r>
              <a:rPr lang="zh-CN" altLang="en-US" sz="1600" dirty="0" smtClean="0"/>
              <a:t>管理</a:t>
            </a:r>
            <a:endParaRPr lang="en-US" altLang="zh-CN" sz="1600" dirty="0" smtClean="0"/>
          </a:p>
          <a:p>
            <a:pPr marL="742950" lvl="1" indent="-285750">
              <a:buFont typeface="Wingdings" panose="05000000000000000000" pitchFamily="2" charset="2"/>
              <a:buChar char="Ø"/>
            </a:pPr>
            <a:r>
              <a:rPr lang="zh-CN" altLang="en-US" sz="1600" dirty="0" smtClean="0"/>
              <a:t>配置文件</a:t>
            </a:r>
            <a:r>
              <a:rPr lang="en-US" altLang="zh-CN" sz="1600" dirty="0"/>
              <a:t> </a:t>
            </a:r>
            <a:r>
              <a:rPr lang="en-US" altLang="zh-CN" sz="1600" dirty="0" smtClean="0"/>
              <a:t>– </a:t>
            </a:r>
            <a:r>
              <a:rPr lang="en-US" altLang="zh-CN" sz="1600" dirty="0" err="1" smtClean="0"/>
              <a:t>configmap</a:t>
            </a:r>
            <a:endParaRPr lang="en-US" altLang="zh-CN" sz="1600" dirty="0" smtClean="0"/>
          </a:p>
          <a:p>
            <a:pPr marL="742950" lvl="1" indent="-285750">
              <a:buFont typeface="Wingdings" panose="05000000000000000000" pitchFamily="2" charset="2"/>
              <a:buChar char="Ø"/>
            </a:pPr>
            <a:r>
              <a:rPr lang="zh-CN" altLang="en-US" sz="1600" dirty="0" smtClean="0"/>
              <a:t>用户密码 </a:t>
            </a:r>
            <a:r>
              <a:rPr lang="en-US" altLang="zh-CN" sz="1600" dirty="0" smtClean="0"/>
              <a:t>- secret</a:t>
            </a:r>
          </a:p>
          <a:p>
            <a:pPr marL="285750" indent="-285750">
              <a:buFont typeface="Arial" panose="020B0604020202020204" pitchFamily="34" charset="0"/>
              <a:buChar char="•"/>
            </a:pPr>
            <a:r>
              <a:rPr lang="en-US" altLang="zh-CN" sz="1600" dirty="0" smtClean="0"/>
              <a:t>PaaS</a:t>
            </a:r>
            <a:r>
              <a:rPr lang="zh-CN" altLang="en-US" sz="1600" dirty="0" smtClean="0"/>
              <a:t>平台提供运维支持</a:t>
            </a:r>
            <a:endParaRPr lang="en-US" altLang="zh-CN" sz="1600" dirty="0" smtClean="0"/>
          </a:p>
          <a:p>
            <a:pPr marL="285750" indent="-285750">
              <a:buFont typeface="Arial" panose="020B0604020202020204" pitchFamily="34" charset="0"/>
              <a:buChar char="•"/>
            </a:pPr>
            <a:r>
              <a:rPr lang="zh-CN" altLang="en-US" sz="1600" dirty="0" smtClean="0"/>
              <a:t>自带监控系统可监控</a:t>
            </a:r>
            <a:r>
              <a:rPr lang="en-US" altLang="zh-CN" sz="1600" dirty="0" err="1" smtClean="0"/>
              <a:t>openstack</a:t>
            </a:r>
            <a:r>
              <a:rPr lang="zh-CN" altLang="en-US" sz="1600" dirty="0" smtClean="0"/>
              <a:t>服务</a:t>
            </a:r>
            <a:endParaRPr lang="en-US" altLang="zh-CN" sz="1600" dirty="0" smtClean="0"/>
          </a:p>
          <a:p>
            <a:pPr marL="285750" indent="-285750">
              <a:buFont typeface="Arial" panose="020B0604020202020204" pitchFamily="34" charset="0"/>
              <a:buChar char="•"/>
            </a:pPr>
            <a:r>
              <a:rPr lang="en-US" altLang="zh-CN" sz="1600" dirty="0" smtClean="0"/>
              <a:t>Helm</a:t>
            </a:r>
            <a:r>
              <a:rPr lang="zh-CN" altLang="en-US" sz="1600" dirty="0" smtClean="0"/>
              <a:t>版本管理，升级和回滚方便</a:t>
            </a:r>
            <a:endParaRPr lang="zh-CN" altLang="en-US" sz="1600" dirty="0"/>
          </a:p>
        </p:txBody>
      </p:sp>
      <p:sp>
        <p:nvSpPr>
          <p:cNvPr id="6" name="矩形 5"/>
          <p:cNvSpPr/>
          <p:nvPr/>
        </p:nvSpPr>
        <p:spPr>
          <a:xfrm>
            <a:off x="5796555" y="1153822"/>
            <a:ext cx="800219" cy="338554"/>
          </a:xfrm>
          <a:prstGeom prst="rect">
            <a:avLst/>
          </a:prstGeom>
        </p:spPr>
        <p:txBody>
          <a:bodyPr wrap="none">
            <a:spAutoFit/>
          </a:bodyPr>
          <a:lstStyle/>
          <a:p>
            <a:r>
              <a:rPr lang="zh-CN" altLang="en-US" sz="1600" dirty="0"/>
              <a:t>优点：</a:t>
            </a:r>
            <a:endParaRPr lang="en-US" altLang="zh-CN" sz="1600" dirty="0"/>
          </a:p>
        </p:txBody>
      </p:sp>
      <p:sp>
        <p:nvSpPr>
          <p:cNvPr id="8" name="文本框 7"/>
          <p:cNvSpPr txBox="1"/>
          <p:nvPr/>
        </p:nvSpPr>
        <p:spPr>
          <a:xfrm>
            <a:off x="5796555" y="3102352"/>
            <a:ext cx="800219" cy="338554"/>
          </a:xfrm>
          <a:prstGeom prst="rect">
            <a:avLst/>
          </a:prstGeom>
          <a:noFill/>
        </p:spPr>
        <p:txBody>
          <a:bodyPr wrap="none" rtlCol="0">
            <a:spAutoFit/>
          </a:bodyPr>
          <a:lstStyle/>
          <a:p>
            <a:r>
              <a:rPr lang="zh-CN" altLang="en-US" sz="1600" dirty="0" smtClean="0"/>
              <a:t>缺点：</a:t>
            </a:r>
            <a:endParaRPr lang="zh-CN" altLang="en-US" sz="1600" dirty="0"/>
          </a:p>
        </p:txBody>
      </p:sp>
      <p:sp>
        <p:nvSpPr>
          <p:cNvPr id="9" name="文本框 8"/>
          <p:cNvSpPr txBox="1"/>
          <p:nvPr/>
        </p:nvSpPr>
        <p:spPr>
          <a:xfrm>
            <a:off x="5796555" y="3481222"/>
            <a:ext cx="3095925" cy="1077218"/>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smtClean="0"/>
              <a:t>需要成熟的</a:t>
            </a:r>
            <a:r>
              <a:rPr lang="en-US" altLang="zh-CN" sz="1600" dirty="0" smtClean="0"/>
              <a:t>PaaS</a:t>
            </a:r>
            <a:r>
              <a:rPr lang="zh-CN" altLang="en-US" sz="1600" dirty="0" smtClean="0"/>
              <a:t>平台支持，增加了额外的运维工作</a:t>
            </a:r>
            <a:endParaRPr lang="en-US" altLang="zh-CN" sz="1600" dirty="0"/>
          </a:p>
          <a:p>
            <a:pPr marL="285750" indent="-285750">
              <a:buFont typeface="Arial" panose="020B0604020202020204" pitchFamily="34" charset="0"/>
              <a:buChar char="•"/>
            </a:pPr>
            <a:r>
              <a:rPr lang="en-US" altLang="zh-CN" sz="1600" dirty="0" smtClean="0"/>
              <a:t>Helm</a:t>
            </a:r>
            <a:r>
              <a:rPr lang="zh-CN" altLang="en-US" sz="1600" dirty="0" smtClean="0"/>
              <a:t>文件需要开发、维护</a:t>
            </a:r>
            <a:endParaRPr lang="en-US" altLang="zh-CN" sz="1600" dirty="0" smtClean="0"/>
          </a:p>
          <a:p>
            <a:pPr marL="285750" indent="-285750">
              <a:buFont typeface="Arial" panose="020B0604020202020204" pitchFamily="34" charset="0"/>
              <a:buChar char="•"/>
            </a:pPr>
            <a:r>
              <a:rPr lang="en-US" altLang="zh-CN" sz="1600" dirty="0" smtClean="0"/>
              <a:t>STI</a:t>
            </a:r>
            <a:r>
              <a:rPr lang="zh-CN" altLang="en-US" sz="1600" dirty="0" smtClean="0"/>
              <a:t>构建镜像需要额外开发</a:t>
            </a:r>
            <a:endParaRPr lang="zh-CN" altLang="en-US" dirty="0"/>
          </a:p>
        </p:txBody>
      </p:sp>
    </p:spTree>
    <p:extLst>
      <p:ext uri="{BB962C8B-B14F-4D97-AF65-F5344CB8AC3E}">
        <p14:creationId xmlns:p14="http://schemas.microsoft.com/office/powerpoint/2010/main" val="23662681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algn="l"/>
            <a:r>
              <a:rPr lang="en-US" altLang="zh-CN" sz="5400" b="1" dirty="0" smtClean="0"/>
              <a:t>Thank You</a:t>
            </a:r>
            <a:endParaRPr lang="zh-CN" altLang="en-US" sz="5400" b="1" dirty="0"/>
          </a:p>
        </p:txBody>
      </p:sp>
    </p:spTree>
    <p:extLst>
      <p:ext uri="{BB962C8B-B14F-4D97-AF65-F5344CB8AC3E}">
        <p14:creationId xmlns:p14="http://schemas.microsoft.com/office/powerpoint/2010/main" val="118747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313807"/>
            <a:ext cx="8568952" cy="3795886"/>
          </a:xfrm>
        </p:spPr>
        <p:txBody>
          <a:bodyPr>
            <a:normAutofit/>
          </a:bodyPr>
          <a:lstStyle/>
          <a:p>
            <a:r>
              <a:rPr lang="zh-CN" altLang="en-US" sz="2800" dirty="0" smtClean="0"/>
              <a:t>个性化镜像构建及环境升级</a:t>
            </a:r>
            <a:endParaRPr lang="en-US" altLang="zh-CN" sz="2800" dirty="0" smtClean="0"/>
          </a:p>
          <a:p>
            <a:r>
              <a:rPr lang="en-US" altLang="zh-CN" sz="2800" dirty="0" smtClean="0"/>
              <a:t>OpenStack</a:t>
            </a:r>
            <a:r>
              <a:rPr lang="zh-CN" altLang="en-US" sz="2800" dirty="0" smtClean="0"/>
              <a:t>组件容器化部署</a:t>
            </a:r>
            <a:endParaRPr lang="en-US" altLang="zh-CN" sz="2800" dirty="0" smtClean="0"/>
          </a:p>
          <a:p>
            <a:r>
              <a:rPr lang="en-US" altLang="zh-CN" sz="2800" dirty="0" err="1" smtClean="0"/>
              <a:t>Kolla-kubernetes</a:t>
            </a:r>
            <a:endParaRPr lang="en-US" altLang="zh-CN" sz="2800" dirty="0"/>
          </a:p>
          <a:p>
            <a:r>
              <a:rPr lang="en-US" altLang="zh-CN" sz="2800" dirty="0" err="1"/>
              <a:t>Openshift</a:t>
            </a:r>
            <a:r>
              <a:rPr lang="en-US" altLang="zh-CN" sz="2800" dirty="0"/>
              <a:t> </a:t>
            </a:r>
            <a:r>
              <a:rPr lang="en-US" altLang="zh-CN" sz="2800" dirty="0" err="1"/>
              <a:t>kolla</a:t>
            </a:r>
            <a:endParaRPr lang="en-US" altLang="zh-CN" sz="2800" dirty="0"/>
          </a:p>
          <a:p>
            <a:r>
              <a:rPr lang="en-US" altLang="zh-CN" sz="2800" dirty="0"/>
              <a:t>Pipeline </a:t>
            </a:r>
            <a:r>
              <a:rPr lang="zh-CN" altLang="en-US" sz="2800" dirty="0"/>
              <a:t>流程</a:t>
            </a:r>
            <a:endParaRPr lang="en-US" altLang="zh-CN" sz="2800" dirty="0"/>
          </a:p>
          <a:p>
            <a:pPr lvl="1"/>
            <a:endParaRPr lang="zh-CN" altLang="en-US" dirty="0"/>
          </a:p>
        </p:txBody>
      </p:sp>
      <p:sp>
        <p:nvSpPr>
          <p:cNvPr id="4" name="标题 3"/>
          <p:cNvSpPr>
            <a:spLocks noGrp="1"/>
          </p:cNvSpPr>
          <p:nvPr>
            <p:ph type="title"/>
          </p:nvPr>
        </p:nvSpPr>
        <p:spPr>
          <a:xfrm>
            <a:off x="179512" y="351845"/>
            <a:ext cx="7772400" cy="1021556"/>
          </a:xfrm>
        </p:spPr>
        <p:txBody>
          <a:bodyPr>
            <a:normAutofit/>
          </a:bodyPr>
          <a:lstStyle/>
          <a:p>
            <a:r>
              <a:rPr lang="zh-CN" altLang="en-US" sz="3600" dirty="0" smtClean="0"/>
              <a:t>主要内容</a:t>
            </a:r>
            <a:endParaRPr lang="zh-CN" altLang="en-US" sz="3600" dirty="0"/>
          </a:p>
        </p:txBody>
      </p:sp>
    </p:spTree>
    <p:extLst>
      <p:ext uri="{BB962C8B-B14F-4D97-AF65-F5344CB8AC3E}">
        <p14:creationId xmlns:p14="http://schemas.microsoft.com/office/powerpoint/2010/main" val="1716703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zh-CN" altLang="en-US" dirty="0" smtClean="0"/>
              <a:t>个性化镜像构建及环境升级</a:t>
            </a:r>
            <a:endParaRPr lang="zh-CN" altLang="en-US" dirty="0"/>
          </a:p>
        </p:txBody>
      </p:sp>
      <p:pic>
        <p:nvPicPr>
          <p:cNvPr id="4" name="图片 3"/>
          <p:cNvPicPr>
            <a:picLocks noChangeAspect="1"/>
          </p:cNvPicPr>
          <p:nvPr/>
        </p:nvPicPr>
        <p:blipFill>
          <a:blip r:embed="rId3"/>
          <a:stretch>
            <a:fillRect/>
          </a:stretch>
        </p:blipFill>
        <p:spPr>
          <a:xfrm>
            <a:off x="1043608" y="920534"/>
            <a:ext cx="7035560" cy="3163384"/>
          </a:xfrm>
          <a:prstGeom prst="rect">
            <a:avLst/>
          </a:prstGeom>
        </p:spPr>
      </p:pic>
      <p:sp>
        <p:nvSpPr>
          <p:cNvPr id="7" name="文本框 6"/>
          <p:cNvSpPr txBox="1"/>
          <p:nvPr/>
        </p:nvSpPr>
        <p:spPr>
          <a:xfrm>
            <a:off x="1907704" y="4299942"/>
            <a:ext cx="5262979" cy="369332"/>
          </a:xfrm>
          <a:prstGeom prst="rect">
            <a:avLst/>
          </a:prstGeom>
          <a:noFill/>
        </p:spPr>
        <p:txBody>
          <a:bodyPr wrap="none" rtlCol="0">
            <a:spAutoFit/>
          </a:bodyPr>
          <a:lstStyle/>
          <a:p>
            <a:r>
              <a:rPr lang="zh-CN" altLang="en-US" dirty="0" smtClean="0">
                <a:solidFill>
                  <a:srgbClr val="FF0000"/>
                </a:solidFill>
              </a:rPr>
              <a:t>每日构建，每日更新，提高产品研发的敏捷程度。</a:t>
            </a:r>
            <a:endParaRPr lang="zh-CN" altLang="en-US" dirty="0">
              <a:solidFill>
                <a:srgbClr val="FF0000"/>
              </a:solidFill>
            </a:endParaRPr>
          </a:p>
        </p:txBody>
      </p:sp>
    </p:spTree>
    <p:extLst>
      <p:ext uri="{BB962C8B-B14F-4D97-AF65-F5344CB8AC3E}">
        <p14:creationId xmlns:p14="http://schemas.microsoft.com/office/powerpoint/2010/main" val="2218003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915566"/>
            <a:ext cx="6207051" cy="3456384"/>
          </a:xfrm>
          <a:prstGeom prst="rect">
            <a:avLst/>
          </a:prstGeom>
        </p:spPr>
      </p:pic>
    </p:spTree>
    <p:extLst>
      <p:ext uri="{BB962C8B-B14F-4D97-AF65-F5344CB8AC3E}">
        <p14:creationId xmlns:p14="http://schemas.microsoft.com/office/powerpoint/2010/main" val="760018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2319866"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smtClean="0"/>
              <a:t>内存操作系统</a:t>
            </a:r>
            <a:endParaRPr lang="zh-CN" altLang="en-US" sz="2400" dirty="0"/>
          </a:p>
        </p:txBody>
      </p:sp>
      <p:sp>
        <p:nvSpPr>
          <p:cNvPr id="4" name="文本框 3"/>
          <p:cNvSpPr txBox="1"/>
          <p:nvPr/>
        </p:nvSpPr>
        <p:spPr>
          <a:xfrm>
            <a:off x="441687" y="2083867"/>
            <a:ext cx="4761816" cy="400110"/>
          </a:xfrm>
          <a:prstGeom prst="rect">
            <a:avLst/>
          </a:prstGeom>
          <a:noFill/>
        </p:spPr>
        <p:txBody>
          <a:bodyPr wrap="none" rtlCol="0">
            <a:spAutoFit/>
          </a:bodyPr>
          <a:lstStyle/>
          <a:p>
            <a:r>
              <a:rPr lang="zh-CN" altLang="en-US" sz="2000" dirty="0" smtClean="0"/>
              <a:t>经过优化的</a:t>
            </a:r>
            <a:r>
              <a:rPr lang="en-US" altLang="zh-CN" sz="2000" dirty="0" err="1"/>
              <a:t>i</a:t>
            </a:r>
            <a:r>
              <a:rPr lang="en-US" altLang="zh-CN" sz="2000" dirty="0" err="1" smtClean="0"/>
              <a:t>cos</a:t>
            </a:r>
            <a:r>
              <a:rPr lang="en-US" altLang="zh-CN" sz="2000" dirty="0" smtClean="0"/>
              <a:t>-cobbler</a:t>
            </a:r>
            <a:r>
              <a:rPr lang="zh-CN" altLang="en-US" sz="2000" dirty="0" smtClean="0"/>
              <a:t>支持的启动方式</a:t>
            </a:r>
            <a:r>
              <a:rPr lang="zh-CN" altLang="en-US" dirty="0" smtClean="0"/>
              <a:t>：</a:t>
            </a:r>
          </a:p>
        </p:txBody>
      </p:sp>
      <p:sp>
        <p:nvSpPr>
          <p:cNvPr id="5" name="文本框 4"/>
          <p:cNvSpPr txBox="1"/>
          <p:nvPr/>
        </p:nvSpPr>
        <p:spPr>
          <a:xfrm>
            <a:off x="395536" y="4146634"/>
            <a:ext cx="8064896" cy="369332"/>
          </a:xfrm>
          <a:prstGeom prst="rect">
            <a:avLst/>
          </a:prstGeom>
          <a:noFill/>
        </p:spPr>
        <p:txBody>
          <a:bodyPr wrap="square" rtlCol="0">
            <a:spAutoFit/>
          </a:bodyPr>
          <a:lstStyle/>
          <a:p>
            <a:r>
              <a:rPr lang="zh-CN" altLang="en-US" dirty="0" smtClean="0">
                <a:solidFill>
                  <a:srgbClr val="FF0000"/>
                </a:solidFill>
              </a:rPr>
              <a:t>此外，我们</a:t>
            </a:r>
            <a:r>
              <a:rPr lang="zh-CN" altLang="en-US" dirty="0">
                <a:solidFill>
                  <a:srgbClr val="FF0000"/>
                </a:solidFill>
              </a:rPr>
              <a:t>构建</a:t>
            </a:r>
            <a:r>
              <a:rPr lang="zh-CN" altLang="en-US" dirty="0" smtClean="0">
                <a:solidFill>
                  <a:srgbClr val="FF0000"/>
                </a:solidFill>
              </a:rPr>
              <a:t>的</a:t>
            </a:r>
            <a:r>
              <a:rPr lang="en-US" altLang="zh-CN" dirty="0" err="1" smtClean="0">
                <a:solidFill>
                  <a:srgbClr val="FF0000"/>
                </a:solidFill>
              </a:rPr>
              <a:t>iso</a:t>
            </a:r>
            <a:r>
              <a:rPr lang="zh-CN" altLang="en-US" dirty="0" smtClean="0">
                <a:solidFill>
                  <a:srgbClr val="FF0000"/>
                </a:solidFill>
              </a:rPr>
              <a:t>，不仅支持</a:t>
            </a:r>
            <a:r>
              <a:rPr lang="en-US" altLang="zh-CN" dirty="0" smtClean="0">
                <a:solidFill>
                  <a:srgbClr val="FF0000"/>
                </a:solidFill>
              </a:rPr>
              <a:t>BIOS</a:t>
            </a:r>
            <a:r>
              <a:rPr lang="zh-CN" altLang="en-US" dirty="0" smtClean="0">
                <a:solidFill>
                  <a:srgbClr val="FF0000"/>
                </a:solidFill>
              </a:rPr>
              <a:t>类型的主板，还支持</a:t>
            </a:r>
            <a:r>
              <a:rPr lang="en-US" altLang="zh-CN" dirty="0" smtClean="0">
                <a:solidFill>
                  <a:srgbClr val="FF0000"/>
                </a:solidFill>
              </a:rPr>
              <a:t>UEFI</a:t>
            </a:r>
            <a:r>
              <a:rPr lang="zh-CN" altLang="en-US" dirty="0" smtClean="0">
                <a:solidFill>
                  <a:srgbClr val="FF0000"/>
                </a:solidFill>
              </a:rPr>
              <a:t>类型的主板</a:t>
            </a:r>
            <a:r>
              <a:rPr lang="zh-CN" altLang="en-US" dirty="0">
                <a:solidFill>
                  <a:srgbClr val="FF0000"/>
                </a:solidFill>
              </a:rPr>
              <a:t>。</a:t>
            </a:r>
          </a:p>
        </p:txBody>
      </p:sp>
      <p:pic>
        <p:nvPicPr>
          <p:cNvPr id="9" name="图片 8"/>
          <p:cNvPicPr>
            <a:picLocks noChangeAspect="1"/>
          </p:cNvPicPr>
          <p:nvPr/>
        </p:nvPicPr>
        <p:blipFill>
          <a:blip r:embed="rId3"/>
          <a:stretch>
            <a:fillRect/>
          </a:stretch>
        </p:blipFill>
        <p:spPr>
          <a:xfrm>
            <a:off x="5081618" y="1995686"/>
            <a:ext cx="3882870" cy="2035465"/>
          </a:xfrm>
          <a:prstGeom prst="rect">
            <a:avLst/>
          </a:prstGeom>
        </p:spPr>
      </p:pic>
      <p:sp>
        <p:nvSpPr>
          <p:cNvPr id="10" name="文本框 9"/>
          <p:cNvSpPr txBox="1"/>
          <p:nvPr/>
        </p:nvSpPr>
        <p:spPr>
          <a:xfrm>
            <a:off x="770092" y="2562458"/>
            <a:ext cx="1858201"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t>本地硬盘</a:t>
            </a:r>
            <a:r>
              <a:rPr lang="zh-CN" altLang="en-US" dirty="0" smtClean="0"/>
              <a:t>启动</a:t>
            </a:r>
            <a:endParaRPr lang="en-US" altLang="zh-CN" dirty="0"/>
          </a:p>
        </p:txBody>
      </p:sp>
      <p:sp>
        <p:nvSpPr>
          <p:cNvPr id="11" name="文本框 10"/>
          <p:cNvSpPr txBox="1"/>
          <p:nvPr/>
        </p:nvSpPr>
        <p:spPr>
          <a:xfrm>
            <a:off x="812483" y="2994506"/>
            <a:ext cx="2319866"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t>内存操作系统</a:t>
            </a:r>
            <a:r>
              <a:rPr lang="zh-CN" altLang="en-US" dirty="0" smtClean="0"/>
              <a:t>启动</a:t>
            </a:r>
            <a:endParaRPr lang="en-US" altLang="zh-CN" dirty="0"/>
          </a:p>
        </p:txBody>
      </p:sp>
      <p:sp>
        <p:nvSpPr>
          <p:cNvPr id="12" name="文本框 11"/>
          <p:cNvSpPr txBox="1"/>
          <p:nvPr/>
        </p:nvSpPr>
        <p:spPr>
          <a:xfrm>
            <a:off x="797674" y="3426554"/>
            <a:ext cx="2550698"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t>本地硬盘安装并</a:t>
            </a:r>
            <a:r>
              <a:rPr lang="zh-CN" altLang="en-US" dirty="0" smtClean="0"/>
              <a:t>启动</a:t>
            </a:r>
            <a:endParaRPr lang="zh-CN" altLang="en-US" dirty="0"/>
          </a:p>
        </p:txBody>
      </p:sp>
    </p:spTree>
    <p:extLst>
      <p:ext uri="{BB962C8B-B14F-4D97-AF65-F5344CB8AC3E}">
        <p14:creationId xmlns:p14="http://schemas.microsoft.com/office/powerpoint/2010/main" val="1242777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2185342"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批量</a:t>
            </a:r>
            <a:r>
              <a:rPr lang="en-US" altLang="zh-CN" sz="2400" dirty="0"/>
              <a:t>raid</a:t>
            </a:r>
            <a:r>
              <a:rPr lang="zh-CN" altLang="en-US" sz="2400" dirty="0"/>
              <a:t>设置</a:t>
            </a:r>
          </a:p>
        </p:txBody>
      </p:sp>
      <p:sp>
        <p:nvSpPr>
          <p:cNvPr id="7" name="文本框 6"/>
          <p:cNvSpPr txBox="1"/>
          <p:nvPr/>
        </p:nvSpPr>
        <p:spPr>
          <a:xfrm>
            <a:off x="683569" y="2067694"/>
            <a:ext cx="2808311" cy="1706878"/>
          </a:xfrm>
          <a:prstGeom prst="rect">
            <a:avLst/>
          </a:prstGeom>
          <a:noFill/>
        </p:spPr>
        <p:txBody>
          <a:bodyPr wrap="square" rtlCol="0">
            <a:spAutoFit/>
          </a:bodyPr>
          <a:lstStyle/>
          <a:p>
            <a:pPr>
              <a:lnSpc>
                <a:spcPct val="150000"/>
              </a:lnSpc>
            </a:pPr>
            <a:r>
              <a:rPr lang="zh-CN" altLang="en-US" dirty="0" smtClean="0"/>
              <a:t>得益于</a:t>
            </a:r>
            <a:r>
              <a:rPr lang="en-US" altLang="zh-CN" dirty="0" err="1" smtClean="0"/>
              <a:t>icos</a:t>
            </a:r>
            <a:r>
              <a:rPr lang="en-US" altLang="zh-CN" dirty="0" smtClean="0"/>
              <a:t>-cobbler</a:t>
            </a:r>
            <a:r>
              <a:rPr lang="zh-CN" altLang="en-US" dirty="0" smtClean="0"/>
              <a:t>对内存操作系统的支持，我们可以在内存操作系统中对</a:t>
            </a:r>
            <a:r>
              <a:rPr lang="en-US" altLang="zh-CN" dirty="0" smtClean="0"/>
              <a:t>raid</a:t>
            </a:r>
            <a:r>
              <a:rPr lang="zh-CN" altLang="en-US" dirty="0" smtClean="0"/>
              <a:t>进行批量设置。</a:t>
            </a:r>
            <a:endParaRPr lang="zh-CN" altLang="en-US" dirty="0"/>
          </a:p>
        </p:txBody>
      </p:sp>
      <p:pic>
        <p:nvPicPr>
          <p:cNvPr id="9" name="图片 8"/>
          <p:cNvPicPr>
            <a:picLocks noChangeAspect="1"/>
          </p:cNvPicPr>
          <p:nvPr/>
        </p:nvPicPr>
        <p:blipFill>
          <a:blip r:embed="rId3"/>
          <a:stretch>
            <a:fillRect/>
          </a:stretch>
        </p:blipFill>
        <p:spPr>
          <a:xfrm>
            <a:off x="3602927" y="1788954"/>
            <a:ext cx="5255469" cy="2186078"/>
          </a:xfrm>
          <a:prstGeom prst="rect">
            <a:avLst/>
          </a:prstGeom>
        </p:spPr>
      </p:pic>
    </p:spTree>
    <p:extLst>
      <p:ext uri="{BB962C8B-B14F-4D97-AF65-F5344CB8AC3E}">
        <p14:creationId xmlns:p14="http://schemas.microsoft.com/office/powerpoint/2010/main" val="3455955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2935419"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批量操作系统安装</a:t>
            </a:r>
          </a:p>
        </p:txBody>
      </p:sp>
      <p:pic>
        <p:nvPicPr>
          <p:cNvPr id="4" name="图片 3"/>
          <p:cNvPicPr>
            <a:picLocks noChangeAspect="1"/>
          </p:cNvPicPr>
          <p:nvPr/>
        </p:nvPicPr>
        <p:blipFill>
          <a:blip r:embed="rId3"/>
          <a:stretch>
            <a:fillRect/>
          </a:stretch>
        </p:blipFill>
        <p:spPr>
          <a:xfrm>
            <a:off x="251520" y="1960789"/>
            <a:ext cx="4274740" cy="2195137"/>
          </a:xfrm>
          <a:prstGeom prst="rect">
            <a:avLst/>
          </a:prstGeom>
        </p:spPr>
      </p:pic>
      <p:pic>
        <p:nvPicPr>
          <p:cNvPr id="5" name="图片 4"/>
          <p:cNvPicPr>
            <a:picLocks noChangeAspect="1"/>
          </p:cNvPicPr>
          <p:nvPr/>
        </p:nvPicPr>
        <p:blipFill>
          <a:blip r:embed="rId4"/>
          <a:stretch>
            <a:fillRect/>
          </a:stretch>
        </p:blipFill>
        <p:spPr>
          <a:xfrm>
            <a:off x="4572000" y="1960788"/>
            <a:ext cx="4317308" cy="2195138"/>
          </a:xfrm>
          <a:prstGeom prst="rect">
            <a:avLst/>
          </a:prstGeom>
        </p:spPr>
      </p:pic>
      <p:sp>
        <p:nvSpPr>
          <p:cNvPr id="9" name="文本框 8"/>
          <p:cNvSpPr txBox="1"/>
          <p:nvPr/>
        </p:nvSpPr>
        <p:spPr>
          <a:xfrm>
            <a:off x="2146950" y="4290650"/>
            <a:ext cx="4801314" cy="369332"/>
          </a:xfrm>
          <a:prstGeom prst="rect">
            <a:avLst/>
          </a:prstGeom>
          <a:noFill/>
        </p:spPr>
        <p:txBody>
          <a:bodyPr wrap="none" rtlCol="0">
            <a:spAutoFit/>
          </a:bodyPr>
          <a:lstStyle/>
          <a:p>
            <a:r>
              <a:rPr lang="zh-CN" altLang="en-US" dirty="0" smtClean="0">
                <a:solidFill>
                  <a:srgbClr val="FF0000"/>
                </a:solidFill>
              </a:rPr>
              <a:t>操作系统安装完成后，各系统之间自动互信。</a:t>
            </a:r>
            <a:endParaRPr lang="zh-CN" altLang="en-US" dirty="0">
              <a:solidFill>
                <a:srgbClr val="FF0000"/>
              </a:solidFill>
            </a:endParaRPr>
          </a:p>
        </p:txBody>
      </p:sp>
    </p:spTree>
    <p:extLst>
      <p:ext uri="{BB962C8B-B14F-4D97-AF65-F5344CB8AC3E}">
        <p14:creationId xmlns:p14="http://schemas.microsoft.com/office/powerpoint/2010/main" val="1825234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2319866"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批量网络设置</a:t>
            </a:r>
          </a:p>
        </p:txBody>
      </p:sp>
      <p:sp>
        <p:nvSpPr>
          <p:cNvPr id="5" name="文本框 4"/>
          <p:cNvSpPr txBox="1"/>
          <p:nvPr/>
        </p:nvSpPr>
        <p:spPr>
          <a:xfrm>
            <a:off x="425511" y="2002349"/>
            <a:ext cx="4002473" cy="400110"/>
          </a:xfrm>
          <a:prstGeom prst="rect">
            <a:avLst/>
          </a:prstGeom>
          <a:noFill/>
        </p:spPr>
        <p:txBody>
          <a:bodyPr wrap="square" rtlCol="0">
            <a:spAutoFit/>
          </a:bodyPr>
          <a:lstStyle/>
          <a:p>
            <a:r>
              <a:rPr lang="zh-CN" altLang="en-US" sz="2000" dirty="0" smtClean="0"/>
              <a:t>开发了一些工具对网络等进行设置：</a:t>
            </a:r>
            <a:endParaRPr lang="en-US" altLang="zh-CN" sz="2000" dirty="0" smtClean="0"/>
          </a:p>
        </p:txBody>
      </p:sp>
      <p:pic>
        <p:nvPicPr>
          <p:cNvPr id="7" name="图片 6"/>
          <p:cNvPicPr>
            <a:picLocks noChangeAspect="1"/>
          </p:cNvPicPr>
          <p:nvPr/>
        </p:nvPicPr>
        <p:blipFill>
          <a:blip r:embed="rId3"/>
          <a:stretch>
            <a:fillRect/>
          </a:stretch>
        </p:blipFill>
        <p:spPr>
          <a:xfrm>
            <a:off x="4008861" y="1397090"/>
            <a:ext cx="4963517" cy="390962"/>
          </a:xfrm>
          <a:prstGeom prst="rect">
            <a:avLst/>
          </a:prstGeom>
        </p:spPr>
      </p:pic>
      <p:pic>
        <p:nvPicPr>
          <p:cNvPr id="9" name="图片 8"/>
          <p:cNvPicPr>
            <a:picLocks noChangeAspect="1"/>
          </p:cNvPicPr>
          <p:nvPr/>
        </p:nvPicPr>
        <p:blipFill>
          <a:blip r:embed="rId4"/>
          <a:stretch>
            <a:fillRect/>
          </a:stretch>
        </p:blipFill>
        <p:spPr>
          <a:xfrm>
            <a:off x="5227962" y="1985427"/>
            <a:ext cx="3744416" cy="566640"/>
          </a:xfrm>
          <a:prstGeom prst="rect">
            <a:avLst/>
          </a:prstGeom>
        </p:spPr>
      </p:pic>
      <p:pic>
        <p:nvPicPr>
          <p:cNvPr id="10" name="图片 9"/>
          <p:cNvPicPr>
            <a:picLocks noChangeAspect="1"/>
          </p:cNvPicPr>
          <p:nvPr/>
        </p:nvPicPr>
        <p:blipFill>
          <a:blip r:embed="rId5"/>
          <a:stretch>
            <a:fillRect/>
          </a:stretch>
        </p:blipFill>
        <p:spPr>
          <a:xfrm>
            <a:off x="5095761" y="2885112"/>
            <a:ext cx="3868727" cy="687904"/>
          </a:xfrm>
          <a:prstGeom prst="rect">
            <a:avLst/>
          </a:prstGeom>
        </p:spPr>
      </p:pic>
      <p:sp>
        <p:nvSpPr>
          <p:cNvPr id="11" name="文本框 10"/>
          <p:cNvSpPr txBox="1"/>
          <p:nvPr/>
        </p:nvSpPr>
        <p:spPr>
          <a:xfrm>
            <a:off x="683568" y="2643758"/>
            <a:ext cx="4413452"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altLang="zh-CN" dirty="0" err="1"/>
              <a:t>sn_ip.file</a:t>
            </a:r>
            <a:r>
              <a:rPr lang="zh-CN" altLang="en-US" dirty="0"/>
              <a:t>保存序列号、主机名及管理网</a:t>
            </a:r>
            <a:r>
              <a:rPr lang="en-US" altLang="zh-CN" dirty="0" err="1"/>
              <a:t>ip</a:t>
            </a:r>
            <a:r>
              <a:rPr lang="zh-CN" altLang="en-US" dirty="0"/>
              <a:t>间的映射</a:t>
            </a:r>
            <a:r>
              <a:rPr lang="zh-CN" altLang="en-US" dirty="0" smtClean="0"/>
              <a:t>关系</a:t>
            </a:r>
            <a:endParaRPr lang="en-US" altLang="zh-CN" dirty="0"/>
          </a:p>
        </p:txBody>
      </p:sp>
      <p:sp>
        <p:nvSpPr>
          <p:cNvPr id="12" name="文本框 11"/>
          <p:cNvSpPr txBox="1"/>
          <p:nvPr/>
        </p:nvSpPr>
        <p:spPr>
          <a:xfrm>
            <a:off x="683568" y="3435846"/>
            <a:ext cx="4413452" cy="369332"/>
          </a:xfrm>
          <a:prstGeom prst="rect">
            <a:avLst/>
          </a:prstGeom>
          <a:noFill/>
        </p:spPr>
        <p:txBody>
          <a:bodyPr wrap="none" rtlCol="0">
            <a:spAutoFit/>
          </a:bodyPr>
          <a:lstStyle/>
          <a:p>
            <a:pPr marL="285750" indent="-285750">
              <a:buFont typeface="Wingdings" panose="05000000000000000000" pitchFamily="2" charset="2"/>
              <a:buChar char="ü"/>
            </a:pPr>
            <a:r>
              <a:rPr lang="en-US" altLang="zh-CN" dirty="0"/>
              <a:t>network.info</a:t>
            </a:r>
            <a:r>
              <a:rPr lang="zh-CN" altLang="en-US" dirty="0"/>
              <a:t>保存各网卡、</a:t>
            </a:r>
            <a:r>
              <a:rPr lang="en-US" altLang="zh-CN" dirty="0"/>
              <a:t>bond</a:t>
            </a:r>
            <a:r>
              <a:rPr lang="zh-CN" altLang="en-US" dirty="0"/>
              <a:t>及</a:t>
            </a:r>
            <a:r>
              <a:rPr lang="en-US" altLang="zh-CN" dirty="0" err="1"/>
              <a:t>ip</a:t>
            </a:r>
            <a:r>
              <a:rPr lang="zh-CN" altLang="en-US" dirty="0" smtClean="0"/>
              <a:t>信息</a:t>
            </a:r>
            <a:endParaRPr lang="en-US" altLang="zh-CN" dirty="0"/>
          </a:p>
        </p:txBody>
      </p:sp>
      <p:sp>
        <p:nvSpPr>
          <p:cNvPr id="13" name="文本框 12"/>
          <p:cNvSpPr txBox="1"/>
          <p:nvPr/>
        </p:nvSpPr>
        <p:spPr>
          <a:xfrm>
            <a:off x="695541" y="2402395"/>
            <a:ext cx="3012363"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t>以机器序列号为识别</a:t>
            </a:r>
            <a:r>
              <a:rPr lang="zh-CN" altLang="en-US" dirty="0" smtClean="0"/>
              <a:t>标识</a:t>
            </a:r>
            <a:endParaRPr lang="en-US" altLang="zh-CN" dirty="0"/>
          </a:p>
        </p:txBody>
      </p:sp>
      <p:sp>
        <p:nvSpPr>
          <p:cNvPr id="14" name="文本框 13"/>
          <p:cNvSpPr txBox="1"/>
          <p:nvPr/>
        </p:nvSpPr>
        <p:spPr>
          <a:xfrm>
            <a:off x="687169" y="4218642"/>
            <a:ext cx="5194051" cy="369332"/>
          </a:xfrm>
          <a:prstGeom prst="rect">
            <a:avLst/>
          </a:prstGeom>
          <a:noFill/>
        </p:spPr>
        <p:txBody>
          <a:bodyPr wrap="none" rtlCol="0">
            <a:spAutoFit/>
          </a:bodyPr>
          <a:lstStyle/>
          <a:p>
            <a:pPr marL="285750" indent="-285750">
              <a:buFont typeface="Wingdings" panose="05000000000000000000" pitchFamily="2" charset="2"/>
              <a:buChar char="ü"/>
            </a:pPr>
            <a:r>
              <a:rPr lang="en-US" altLang="zh-CN" dirty="0"/>
              <a:t>config_bond.sh</a:t>
            </a:r>
            <a:r>
              <a:rPr lang="zh-CN" altLang="en-US" dirty="0"/>
              <a:t>根据</a:t>
            </a:r>
            <a:r>
              <a:rPr lang="en-US" altLang="zh-CN" dirty="0"/>
              <a:t>network.info</a:t>
            </a:r>
            <a:r>
              <a:rPr lang="zh-CN" altLang="en-US" dirty="0"/>
              <a:t>对网络进行设置</a:t>
            </a:r>
          </a:p>
        </p:txBody>
      </p:sp>
      <p:sp>
        <p:nvSpPr>
          <p:cNvPr id="15" name="文本框 14"/>
          <p:cNvSpPr txBox="1"/>
          <p:nvPr/>
        </p:nvSpPr>
        <p:spPr>
          <a:xfrm>
            <a:off x="683568" y="3795886"/>
            <a:ext cx="4888133" cy="369332"/>
          </a:xfrm>
          <a:prstGeom prst="rect">
            <a:avLst/>
          </a:prstGeom>
          <a:noFill/>
        </p:spPr>
        <p:txBody>
          <a:bodyPr wrap="none" rtlCol="0">
            <a:spAutoFit/>
          </a:bodyPr>
          <a:lstStyle/>
          <a:p>
            <a:pPr marL="285750" indent="-285750">
              <a:buFont typeface="Wingdings" panose="05000000000000000000" pitchFamily="2" charset="2"/>
              <a:buChar char="ü"/>
            </a:pPr>
            <a:r>
              <a:rPr lang="en-US" altLang="zh-CN" dirty="0"/>
              <a:t>init_config.sh</a:t>
            </a:r>
            <a:r>
              <a:rPr lang="zh-CN" altLang="en-US" dirty="0"/>
              <a:t>根据</a:t>
            </a:r>
            <a:r>
              <a:rPr lang="en-US" altLang="zh-CN" dirty="0" err="1"/>
              <a:t>sn_ip.file</a:t>
            </a:r>
            <a:r>
              <a:rPr lang="zh-CN" altLang="en-US" dirty="0"/>
              <a:t>对主机名进行</a:t>
            </a:r>
            <a:r>
              <a:rPr lang="zh-CN" altLang="en-US" dirty="0" smtClean="0"/>
              <a:t>设置</a:t>
            </a:r>
            <a:endParaRPr lang="en-US" altLang="zh-CN" dirty="0"/>
          </a:p>
        </p:txBody>
      </p:sp>
    </p:spTree>
    <p:extLst>
      <p:ext uri="{BB962C8B-B14F-4D97-AF65-F5344CB8AC3E}">
        <p14:creationId xmlns:p14="http://schemas.microsoft.com/office/powerpoint/2010/main" val="166738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3598293" cy="461665"/>
          </a:xfrm>
          <a:prstGeom prst="rect">
            <a:avLst/>
          </a:prstGeom>
          <a:noFill/>
        </p:spPr>
        <p:txBody>
          <a:bodyPr wrap="none" rtlCol="0">
            <a:spAutoFit/>
          </a:bodyPr>
          <a:lstStyle/>
          <a:p>
            <a:pPr marL="285750" indent="-285750">
              <a:buFont typeface="Arial" panose="020B0604020202020204" pitchFamily="34" charset="0"/>
              <a:buChar char="•"/>
            </a:pPr>
            <a:r>
              <a:rPr lang="en-US" altLang="zh-CN" sz="2400" dirty="0" err="1"/>
              <a:t>Kolla-ansible</a:t>
            </a:r>
            <a:r>
              <a:rPr lang="zh-CN" altLang="en-US" sz="2400" dirty="0"/>
              <a:t>容器化部署</a:t>
            </a:r>
          </a:p>
        </p:txBody>
      </p:sp>
      <p:sp>
        <p:nvSpPr>
          <p:cNvPr id="4" name="文本框 3"/>
          <p:cNvSpPr txBox="1"/>
          <p:nvPr/>
        </p:nvSpPr>
        <p:spPr>
          <a:xfrm>
            <a:off x="755576" y="2092790"/>
            <a:ext cx="3672408" cy="1477328"/>
          </a:xfrm>
          <a:prstGeom prst="rect">
            <a:avLst/>
          </a:prstGeom>
          <a:noFill/>
        </p:spPr>
        <p:txBody>
          <a:bodyPr wrap="square" rtlCol="0">
            <a:spAutoFit/>
          </a:bodyPr>
          <a:lstStyle/>
          <a:p>
            <a:r>
              <a:rPr lang="zh-CN" altLang="en-US" dirty="0" smtClean="0"/>
              <a:t>我们目前的部署流程与社区的部署流程大体相同，不同的是，我们在部署的流程中增加了我们自研模块的部署过程，并进行了一些参数的固化。</a:t>
            </a:r>
            <a:endParaRPr lang="zh-CN" altLang="en-US" dirty="0"/>
          </a:p>
        </p:txBody>
      </p:sp>
      <p:pic>
        <p:nvPicPr>
          <p:cNvPr id="5" name="图片 4"/>
          <p:cNvPicPr>
            <a:picLocks noChangeAspect="1"/>
          </p:cNvPicPr>
          <p:nvPr/>
        </p:nvPicPr>
        <p:blipFill>
          <a:blip r:embed="rId3"/>
          <a:stretch>
            <a:fillRect/>
          </a:stretch>
        </p:blipFill>
        <p:spPr>
          <a:xfrm>
            <a:off x="524433" y="3784497"/>
            <a:ext cx="4800000" cy="371429"/>
          </a:xfrm>
          <a:prstGeom prst="rect">
            <a:avLst/>
          </a:prstGeom>
        </p:spPr>
      </p:pic>
      <p:pic>
        <p:nvPicPr>
          <p:cNvPr id="7" name="图片 6"/>
          <p:cNvPicPr>
            <a:picLocks noChangeAspect="1"/>
          </p:cNvPicPr>
          <p:nvPr/>
        </p:nvPicPr>
        <p:blipFill>
          <a:blip r:embed="rId4"/>
          <a:stretch>
            <a:fillRect/>
          </a:stretch>
        </p:blipFill>
        <p:spPr>
          <a:xfrm>
            <a:off x="5489389" y="915566"/>
            <a:ext cx="2696308" cy="3647111"/>
          </a:xfrm>
          <a:prstGeom prst="rect">
            <a:avLst/>
          </a:prstGeom>
        </p:spPr>
      </p:pic>
    </p:spTree>
    <p:extLst>
      <p:ext uri="{BB962C8B-B14F-4D97-AF65-F5344CB8AC3E}">
        <p14:creationId xmlns:p14="http://schemas.microsoft.com/office/powerpoint/2010/main" val="21574339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2279</TotalTime>
  <Words>2853</Words>
  <Application>Microsoft Office PowerPoint</Application>
  <PresentationFormat>全屏显示(16:9)</PresentationFormat>
  <Paragraphs>177</Paragraphs>
  <Slides>19</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vt:lpstr>
      <vt:lpstr>宋体</vt:lpstr>
      <vt:lpstr>Arial</vt:lpstr>
      <vt:lpstr>Calibri</vt:lpstr>
      <vt:lpstr>Wingdings</vt:lpstr>
      <vt:lpstr>Office 主题</vt:lpstr>
      <vt:lpstr>OpenStack容器化持续集成与交付实践方案</vt:lpstr>
      <vt:lpstr>主要内容</vt:lpstr>
      <vt:lpstr>个性化镜像构建及环境升级</vt:lpstr>
      <vt:lpstr>Openstack组件容器化部署</vt:lpstr>
      <vt:lpstr>Openstack组件容器化部署</vt:lpstr>
      <vt:lpstr>Openstack组件容器化部署</vt:lpstr>
      <vt:lpstr>Openstack组件容器化部署</vt:lpstr>
      <vt:lpstr>Openstack组件容器化部署</vt:lpstr>
      <vt:lpstr>Openstack组件容器化部署</vt:lpstr>
      <vt:lpstr>Openstack组件容器化部署</vt:lpstr>
      <vt:lpstr>Openstack组件容器化部署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jasmine</dc:creator>
  <cp:lastModifiedBy>Administrator</cp:lastModifiedBy>
  <cp:revision>282</cp:revision>
  <dcterms:created xsi:type="dcterms:W3CDTF">2018-05-23T09:42:42Z</dcterms:created>
  <dcterms:modified xsi:type="dcterms:W3CDTF">2018-06-07T23:53:55Z</dcterms:modified>
</cp:coreProperties>
</file>