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4" r:id="rId3"/>
    <p:sldId id="275" r:id="rId4"/>
    <p:sldId id="282" r:id="rId5"/>
    <p:sldId id="276" r:id="rId6"/>
    <p:sldId id="277" r:id="rId7"/>
    <p:sldId id="278" r:id="rId8"/>
    <p:sldId id="279" r:id="rId9"/>
    <p:sldId id="280" r:id="rId10"/>
    <p:sldId id="281" r:id="rId11"/>
    <p:sldId id="283" r:id="rId12"/>
    <p:sldId id="284" r:id="rId13"/>
    <p:sldId id="266" r:id="rId14"/>
    <p:sldId id="270" r:id="rId15"/>
    <p:sldId id="263" r:id="rId16"/>
    <p:sldId id="272" r:id="rId17"/>
    <p:sldId id="273" r:id="rId18"/>
    <p:sldId id="271" r:id="rId19"/>
    <p:sldId id="285" r:id="rId20"/>
    <p:sldId id="286" r:id="rId21"/>
    <p:sldId id="287" r:id="rId22"/>
    <p:sldId id="288" r:id="rId23"/>
    <p:sldId id="289" r:id="rId24"/>
    <p:sldId id="290" r:id="rId25"/>
    <p:sldId id="291" r:id="rId26"/>
    <p:sldId id="259"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748" autoAdjust="0"/>
  </p:normalViewPr>
  <p:slideViewPr>
    <p:cSldViewPr>
      <p:cViewPr varScale="1">
        <p:scale>
          <a:sx n="65" d="100"/>
          <a:sy n="65" d="100"/>
        </p:scale>
        <p:origin x="1518"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0515F-9AD3-4D2F-A2F2-4424ABF2C5B6}" type="datetimeFigureOut">
              <a:rPr lang="zh-CN" altLang="en-US" smtClean="0"/>
              <a:t>2018/6/8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80B28-9EFC-4886-B758-D4B847183D21}" type="slidenum">
              <a:rPr lang="zh-CN" altLang="en-US" smtClean="0"/>
              <a:t>‹#›</a:t>
            </a:fld>
            <a:endParaRPr lang="zh-CN" altLang="en-US"/>
          </a:p>
        </p:txBody>
      </p:sp>
    </p:spTree>
    <p:extLst>
      <p:ext uri="{BB962C8B-B14F-4D97-AF65-F5344CB8AC3E}">
        <p14:creationId xmlns:p14="http://schemas.microsoft.com/office/powerpoint/2010/main" val="229184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大家好，我是来自浪潮的李红卫，主要负责浪潮</a:t>
            </a:r>
            <a:r>
              <a:rPr lang="en-US" altLang="zh-CN" dirty="0" smtClean="0"/>
              <a:t>OpenStack</a:t>
            </a:r>
            <a:r>
              <a:rPr lang="zh-CN" altLang="en-US" dirty="0" smtClean="0"/>
              <a:t>相关产品的</a:t>
            </a:r>
            <a:r>
              <a:rPr lang="en-US" altLang="zh-CN" dirty="0" smtClean="0"/>
              <a:t>CI/CD</a:t>
            </a:r>
            <a:r>
              <a:rPr lang="zh-CN" altLang="en-US" dirty="0" smtClean="0"/>
              <a:t>的建设；这位是来自北京中铁信科技有限公司的李义杰老师，李义杰老师在</a:t>
            </a:r>
            <a:r>
              <a:rPr lang="en-US" altLang="zh-CN" dirty="0" smtClean="0"/>
              <a:t>OpenStack</a:t>
            </a:r>
            <a:r>
              <a:rPr lang="zh-CN" altLang="en-US" dirty="0" smtClean="0"/>
              <a:t>容器化</a:t>
            </a:r>
            <a:r>
              <a:rPr lang="en-US" altLang="zh-CN" dirty="0" smtClean="0"/>
              <a:t>CI/CD</a:t>
            </a:r>
            <a:r>
              <a:rPr lang="zh-CN" altLang="en-US" dirty="0" smtClean="0"/>
              <a:t>方面做了大量的研究和探索。今天就由我们两个在这里与大家分享一下我们在</a:t>
            </a:r>
            <a:r>
              <a:rPr lang="en-US" altLang="zh-CN" dirty="0" smtClean="0"/>
              <a:t>CI/CD</a:t>
            </a:r>
            <a:r>
              <a:rPr lang="zh-CN" altLang="en-US" dirty="0" smtClean="0"/>
              <a:t>方面所做的一些工作。今天我们与大家分享的题目是</a:t>
            </a:r>
            <a:r>
              <a:rPr lang="en-US" altLang="zh-CN" dirty="0" smtClean="0"/>
              <a:t>OpenStack</a:t>
            </a:r>
            <a:r>
              <a:rPr lang="zh-CN" altLang="en-US" dirty="0" smtClean="0"/>
              <a:t>容器化持续集成与交付实践方案</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a:t>
            </a:fld>
            <a:endParaRPr lang="zh-CN" altLang="en-US"/>
          </a:p>
        </p:txBody>
      </p:sp>
    </p:spTree>
    <p:extLst>
      <p:ext uri="{BB962C8B-B14F-4D97-AF65-F5344CB8AC3E}">
        <p14:creationId xmlns:p14="http://schemas.microsoft.com/office/powerpoint/2010/main" val="1853727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的安全性也是很重要的一部分内容，很多可以客户对</a:t>
            </a:r>
            <a:r>
              <a:rPr lang="en-US" altLang="zh-CN" dirty="0" smtClean="0"/>
              <a:t>OpenStack</a:t>
            </a:r>
            <a:r>
              <a:rPr lang="zh-CN" altLang="en-US" dirty="0" smtClean="0"/>
              <a:t>的安全性提出了很高的要求。我们在关注</a:t>
            </a:r>
            <a:r>
              <a:rPr lang="en-US" altLang="zh-CN" dirty="0" smtClean="0"/>
              <a:t>OpenStack</a:t>
            </a:r>
            <a:r>
              <a:rPr lang="zh-CN" altLang="en-US" dirty="0" smtClean="0"/>
              <a:t>功能及部署的同时，也花了很大一部分精力在</a:t>
            </a:r>
            <a:r>
              <a:rPr lang="en-US" altLang="zh-CN" dirty="0" smtClean="0"/>
              <a:t>OpenStack</a:t>
            </a:r>
            <a:r>
              <a:rPr lang="zh-CN" altLang="en-US" dirty="0" smtClean="0"/>
              <a:t>的安全加固上。上图就是我们修复的</a:t>
            </a:r>
            <a:r>
              <a:rPr lang="en-US" altLang="zh-CN" dirty="0" smtClean="0"/>
              <a:t>OpenStack</a:t>
            </a:r>
            <a:r>
              <a:rPr lang="zh-CN" altLang="en-US" dirty="0" smtClean="0"/>
              <a:t>中的安全漏洞。主要包括</a:t>
            </a:r>
            <a:r>
              <a:rPr lang="en-US" altLang="zh-CN" dirty="0" smtClean="0"/>
              <a:t>intel</a:t>
            </a:r>
            <a:r>
              <a:rPr lang="zh-CN" altLang="en-US" dirty="0" smtClean="0"/>
              <a:t>高危</a:t>
            </a:r>
            <a:r>
              <a:rPr lang="en-US" altLang="zh-CN" dirty="0" smtClean="0"/>
              <a:t>meltdown</a:t>
            </a:r>
            <a:r>
              <a:rPr lang="zh-CN" altLang="en-US" dirty="0" smtClean="0"/>
              <a:t>和</a:t>
            </a:r>
            <a:r>
              <a:rPr lang="en-US" altLang="zh-CN" dirty="0" err="1" smtClean="0"/>
              <a:t>spectre</a:t>
            </a:r>
            <a:r>
              <a:rPr lang="zh-CN" altLang="en-US" dirty="0" smtClean="0"/>
              <a:t>漏洞等。</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10</a:t>
            </a:fld>
            <a:endParaRPr lang="zh-CN" altLang="en-US"/>
          </a:p>
        </p:txBody>
      </p:sp>
    </p:spTree>
    <p:extLst>
      <p:ext uri="{BB962C8B-B14F-4D97-AF65-F5344CB8AC3E}">
        <p14:creationId xmlns:p14="http://schemas.microsoft.com/office/powerpoint/2010/main" val="65223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OpenStack</a:t>
            </a:r>
            <a:r>
              <a:rPr lang="zh-CN" altLang="en-US" dirty="0" smtClean="0"/>
              <a:t>容器化部署是一项很复杂的系统工程，目前还没有一套非常成熟的工具来完美的解决这一个问题。我们在</a:t>
            </a:r>
            <a:r>
              <a:rPr lang="en-US" altLang="zh-CN" dirty="0" smtClean="0"/>
              <a:t>OpenStack</a:t>
            </a:r>
            <a:r>
              <a:rPr lang="zh-CN" altLang="en-US" dirty="0" smtClean="0"/>
              <a:t>产品化过程中，一方面通过设计个性化镜像构建流程及相关程序的开发，形成了一套流程和工具，使得可以达到每日构建和环境升级的目标，提高了产品化过程中的敏捷程度。另一方面，我们将容器化部署过程划分成了一些小的阶段，并针对每一个阶段都开发了一系列的工具，从而在一定程度上减少容器化部署所需要的时间。在某项目中使用我们开发的这些工具，在</a:t>
            </a:r>
            <a:r>
              <a:rPr lang="en-US" altLang="zh-CN" dirty="0" smtClean="0"/>
              <a:t>48</a:t>
            </a:r>
            <a:r>
              <a:rPr lang="zh-CN" altLang="en-US" dirty="0" smtClean="0"/>
              <a:t>小时内可以完成</a:t>
            </a:r>
            <a:r>
              <a:rPr lang="en-US" altLang="zh-CN" dirty="0" smtClean="0"/>
              <a:t>300</a:t>
            </a:r>
            <a:r>
              <a:rPr lang="zh-CN" altLang="en-US" dirty="0" smtClean="0"/>
              <a:t>点的部署。</a:t>
            </a:r>
            <a:endParaRPr lang="en-US" altLang="zh-CN" dirty="0" smtClean="0"/>
          </a:p>
          <a:p>
            <a:endParaRPr lang="en-US" altLang="zh-CN" dirty="0" smtClean="0"/>
          </a:p>
          <a:p>
            <a:r>
              <a:rPr lang="zh-CN" altLang="en-US" dirty="0" smtClean="0"/>
              <a:t>我上面给大家分享的内容是我们在</a:t>
            </a:r>
            <a:r>
              <a:rPr lang="en-US" altLang="zh-CN" dirty="0" smtClean="0"/>
              <a:t>OpenStack</a:t>
            </a:r>
            <a:r>
              <a:rPr lang="zh-CN" altLang="en-US" dirty="0" smtClean="0"/>
              <a:t>产品化过程中，以企业级、大批量、成熟可靠、简单易用的部署工具为目标，重点关注稳定性和高效性。与此同时，社区中有关</a:t>
            </a:r>
            <a:r>
              <a:rPr lang="en-US" altLang="zh-CN" dirty="0" smtClean="0"/>
              <a:t>OpenStack</a:t>
            </a:r>
            <a:r>
              <a:rPr lang="zh-CN" altLang="en-US" dirty="0" smtClean="0"/>
              <a:t>容器化部署的新的工具及或者是组合工具也在快速的发展，比如</a:t>
            </a:r>
            <a:r>
              <a:rPr lang="en-US" altLang="zh-CN" dirty="0" err="1" smtClean="0"/>
              <a:t>openshift</a:t>
            </a:r>
            <a:r>
              <a:rPr lang="zh-CN" altLang="en-US" dirty="0" smtClean="0"/>
              <a:t>、</a:t>
            </a:r>
            <a:r>
              <a:rPr lang="en-US" altLang="zh-CN" dirty="0" err="1" smtClean="0"/>
              <a:t>kolla-kubernetes</a:t>
            </a:r>
            <a:r>
              <a:rPr lang="zh-CN" altLang="en-US" dirty="0" smtClean="0"/>
              <a:t>，下面就有请我们北京中铁信科技有限公司的李义杰老师跟我分享一下这方面的内容。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11</a:t>
            </a:fld>
            <a:endParaRPr lang="zh-CN" altLang="en-US"/>
          </a:p>
        </p:txBody>
      </p:sp>
    </p:spTree>
    <p:extLst>
      <p:ext uri="{BB962C8B-B14F-4D97-AF65-F5344CB8AC3E}">
        <p14:creationId xmlns:p14="http://schemas.microsoft.com/office/powerpoint/2010/main" val="606577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感谢来自浪潮的李红卫工程师给我们带来的</a:t>
            </a:r>
            <a:r>
              <a:rPr lang="en-US" altLang="zh-CN" dirty="0" smtClean="0"/>
              <a:t>OpenStack</a:t>
            </a:r>
            <a:r>
              <a:rPr lang="zh-CN" altLang="en-US" dirty="0" smtClean="0"/>
              <a:t>容器化部署产品化之路。下面我来介绍一下北京中铁信在</a:t>
            </a:r>
            <a:r>
              <a:rPr lang="en-US" altLang="zh-CN" dirty="0" smtClean="0"/>
              <a:t>PaaS</a:t>
            </a:r>
            <a:r>
              <a:rPr lang="zh-CN" altLang="en-US" dirty="0" smtClean="0"/>
              <a:t>平台</a:t>
            </a:r>
            <a:r>
              <a:rPr lang="en-US" altLang="zh-CN" dirty="0" err="1" smtClean="0"/>
              <a:t>openshift</a:t>
            </a:r>
            <a:r>
              <a:rPr lang="zh-CN" altLang="en-US" dirty="0" smtClean="0"/>
              <a:t>上部署</a:t>
            </a:r>
            <a:r>
              <a:rPr lang="en-US" altLang="zh-CN" dirty="0" smtClean="0"/>
              <a:t>OpenStack</a:t>
            </a:r>
            <a:r>
              <a:rPr lang="zh-CN" altLang="en-US" dirty="0" smtClean="0"/>
              <a:t>的探索方案。</a:t>
            </a:r>
            <a:endParaRPr lang="en-US" altLang="zh-CN" dirty="0" smtClean="0"/>
          </a:p>
          <a:p>
            <a:r>
              <a:rPr lang="zh-CN" altLang="en-US" dirty="0" smtClean="0"/>
              <a:t>首先介绍一下传统的</a:t>
            </a:r>
            <a:r>
              <a:rPr lang="en-US" altLang="zh-CN" dirty="0" smtClean="0"/>
              <a:t>CI/CD</a:t>
            </a:r>
            <a:r>
              <a:rPr lang="zh-CN" altLang="en-US" dirty="0" smtClean="0"/>
              <a:t>流程，这张图就是我们公司原有的</a:t>
            </a:r>
            <a:r>
              <a:rPr lang="en-US" altLang="zh-CN" dirty="0" smtClean="0"/>
              <a:t>CI/CD</a:t>
            </a:r>
            <a:r>
              <a:rPr lang="zh-CN" altLang="en-US" dirty="0" smtClean="0"/>
              <a:t>流程，基于</a:t>
            </a:r>
            <a:r>
              <a:rPr lang="en-US" altLang="zh-CN" dirty="0" err="1" smtClean="0"/>
              <a:t>jenkins+shell</a:t>
            </a:r>
            <a:r>
              <a:rPr lang="zh-CN" altLang="en-US" dirty="0" smtClean="0"/>
              <a:t>脚本实现。过程如下：</a:t>
            </a:r>
            <a:endParaRPr lang="en-US" altLang="zh-CN" dirty="0" smtClean="0"/>
          </a:p>
          <a:p>
            <a:r>
              <a:rPr lang="en-US" altLang="zh-CN" dirty="0" smtClean="0"/>
              <a:t>1.Git server</a:t>
            </a:r>
            <a:r>
              <a:rPr lang="zh-CN" altLang="en-US" dirty="0" smtClean="0"/>
              <a:t>中有代码更新操作时，触发</a:t>
            </a:r>
            <a:r>
              <a:rPr lang="en-US" altLang="zh-CN" dirty="0" err="1" smtClean="0"/>
              <a:t>webhook</a:t>
            </a:r>
            <a:r>
              <a:rPr lang="zh-CN" altLang="en-US" dirty="0" smtClean="0"/>
              <a:t>，告知</a:t>
            </a:r>
            <a:r>
              <a:rPr lang="en-US" altLang="zh-CN" dirty="0" smtClean="0"/>
              <a:t>Jenkins</a:t>
            </a:r>
          </a:p>
          <a:p>
            <a:r>
              <a:rPr lang="en-US" altLang="zh-CN" dirty="0" smtClean="0"/>
              <a:t>2.Jenkins</a:t>
            </a:r>
            <a:r>
              <a:rPr lang="zh-CN" altLang="en-US" dirty="0" smtClean="0"/>
              <a:t>制定策略校验有更新的</a:t>
            </a:r>
            <a:r>
              <a:rPr lang="en-US" altLang="zh-CN" dirty="0" err="1" smtClean="0"/>
              <a:t>openstack</a:t>
            </a:r>
            <a:r>
              <a:rPr lang="zh-CN" altLang="en-US" dirty="0" smtClean="0"/>
              <a:t>组件，并记录在服务更新目录中</a:t>
            </a:r>
            <a:endParaRPr lang="en-US" altLang="zh-CN" dirty="0" smtClean="0"/>
          </a:p>
          <a:p>
            <a:r>
              <a:rPr lang="en-US" altLang="zh-CN" dirty="0" smtClean="0"/>
              <a:t>3.</a:t>
            </a:r>
            <a:r>
              <a:rPr lang="zh-CN" altLang="en-US" dirty="0" smtClean="0"/>
              <a:t>外部主机上设置定时任务定时检查服务更新目录中的组件更新。</a:t>
            </a:r>
            <a:endParaRPr lang="en-US" altLang="zh-CN" dirty="0" smtClean="0"/>
          </a:p>
          <a:p>
            <a:r>
              <a:rPr lang="en-US" altLang="zh-CN" dirty="0" smtClean="0"/>
              <a:t>4.</a:t>
            </a:r>
            <a:r>
              <a:rPr lang="zh-CN" altLang="en-US" dirty="0" smtClean="0"/>
              <a:t>当有新的更新时执行</a:t>
            </a:r>
            <a:r>
              <a:rPr lang="en-US" altLang="zh-CN" dirty="0" err="1" smtClean="0"/>
              <a:t>kolla</a:t>
            </a:r>
            <a:r>
              <a:rPr lang="zh-CN" altLang="en-US" dirty="0" smtClean="0"/>
              <a:t>命令进行代码的打包、构建、上传操作</a:t>
            </a:r>
            <a:endParaRPr lang="en-US" altLang="zh-CN" dirty="0" smtClean="0"/>
          </a:p>
          <a:p>
            <a:r>
              <a:rPr lang="en-US" altLang="zh-CN" dirty="0" smtClean="0"/>
              <a:t>5.</a:t>
            </a:r>
            <a:r>
              <a:rPr lang="zh-CN" altLang="en-US" dirty="0" smtClean="0"/>
              <a:t>镜像上传完成后执行</a:t>
            </a:r>
            <a:r>
              <a:rPr lang="en-US" altLang="zh-CN" dirty="0" err="1" smtClean="0"/>
              <a:t>kolla-ansible</a:t>
            </a:r>
            <a:r>
              <a:rPr lang="zh-CN" altLang="en-US" dirty="0" smtClean="0"/>
              <a:t>命令，进行</a:t>
            </a:r>
            <a:r>
              <a:rPr lang="en-US" altLang="zh-CN" dirty="0" err="1" smtClean="0"/>
              <a:t>openstack</a:t>
            </a:r>
            <a:r>
              <a:rPr lang="zh-CN" altLang="en-US" dirty="0" smtClean="0"/>
              <a:t>集群的部署</a:t>
            </a:r>
            <a:endParaRPr lang="en-US" altLang="zh-CN" dirty="0" smtClean="0"/>
          </a:p>
          <a:p>
            <a:r>
              <a:rPr lang="zh-CN" altLang="en-US" dirty="0" smtClean="0"/>
              <a:t>问题：</a:t>
            </a:r>
            <a:endParaRPr lang="en-US" altLang="zh-CN" dirty="0" smtClean="0"/>
          </a:p>
          <a:p>
            <a:r>
              <a:rPr lang="en-US" altLang="zh-CN" dirty="0" smtClean="0"/>
              <a:t>1.</a:t>
            </a:r>
            <a:r>
              <a:rPr lang="zh-CN" altLang="en-US" dirty="0" smtClean="0"/>
              <a:t>操作跨</a:t>
            </a:r>
            <a:r>
              <a:rPr lang="en-US" altLang="zh-CN" dirty="0" smtClean="0"/>
              <a:t>Jenkins</a:t>
            </a:r>
            <a:r>
              <a:rPr lang="zh-CN" altLang="en-US" dirty="0" smtClean="0"/>
              <a:t>，不能统一管理。</a:t>
            </a:r>
            <a:endParaRPr lang="en-US" altLang="zh-CN" dirty="0" smtClean="0"/>
          </a:p>
          <a:p>
            <a:r>
              <a:rPr lang="en-US" altLang="zh-CN" dirty="0" smtClean="0"/>
              <a:t>2.</a:t>
            </a:r>
            <a:r>
              <a:rPr lang="zh-CN" altLang="en-US" dirty="0" smtClean="0"/>
              <a:t>完全基于</a:t>
            </a:r>
            <a:r>
              <a:rPr lang="en-US" altLang="zh-CN" dirty="0" smtClean="0"/>
              <a:t>shell</a:t>
            </a:r>
            <a:r>
              <a:rPr lang="zh-CN" altLang="en-US" dirty="0" smtClean="0"/>
              <a:t>脚本，从头开始，没有规范没有参考</a:t>
            </a:r>
            <a:endParaRPr lang="en-US" altLang="zh-CN" dirty="0" smtClean="0"/>
          </a:p>
          <a:p>
            <a:r>
              <a:rPr lang="en-US" altLang="zh-CN" dirty="0" smtClean="0"/>
              <a:t>3.</a:t>
            </a:r>
            <a:r>
              <a:rPr lang="zh-CN" altLang="en-US" dirty="0" smtClean="0"/>
              <a:t>构建依赖定时任务，不具真正意义上</a:t>
            </a:r>
            <a:r>
              <a:rPr lang="en-US" altLang="zh-CN" dirty="0" smtClean="0"/>
              <a:t>CI/CD</a:t>
            </a:r>
            <a:r>
              <a:rPr lang="zh-CN" altLang="en-US" dirty="0" smtClean="0"/>
              <a:t>流程。</a:t>
            </a:r>
            <a:endParaRPr lang="en-US" altLang="zh-CN" dirty="0" smtClean="0"/>
          </a:p>
          <a:p>
            <a:r>
              <a:rPr lang="en-US" altLang="zh-CN" dirty="0" smtClean="0"/>
              <a:t>4.</a:t>
            </a:r>
            <a:r>
              <a:rPr lang="zh-CN" altLang="en-US" dirty="0" smtClean="0"/>
              <a:t>没有版本控制，无法进行版本的升级和回滚。</a:t>
            </a:r>
            <a:endParaRPr lang="en-US" altLang="zh-CN" dirty="0" smtClean="0"/>
          </a:p>
          <a:p>
            <a:r>
              <a:rPr lang="en-US" altLang="zh-CN" dirty="0" smtClean="0"/>
              <a:t>5.</a:t>
            </a:r>
            <a:r>
              <a:rPr lang="zh-CN" altLang="en-US" dirty="0" smtClean="0"/>
              <a:t>部署后的</a:t>
            </a:r>
            <a:r>
              <a:rPr lang="en-US" altLang="zh-CN" dirty="0" smtClean="0"/>
              <a:t>OpenStack</a:t>
            </a:r>
            <a:r>
              <a:rPr lang="zh-CN" altLang="en-US" dirty="0" smtClean="0"/>
              <a:t>组件缺少监控支持。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12</a:t>
            </a:fld>
            <a:endParaRPr lang="zh-CN" altLang="en-US"/>
          </a:p>
        </p:txBody>
      </p:sp>
    </p:spTree>
    <p:extLst>
      <p:ext uri="{BB962C8B-B14F-4D97-AF65-F5344CB8AC3E}">
        <p14:creationId xmlns:p14="http://schemas.microsoft.com/office/powerpoint/2010/main" val="82970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min</a:t>
            </a:r>
          </a:p>
          <a:p>
            <a:pPr marL="228600" indent="-228600">
              <a:buAutoNum type="arabicPeriod"/>
            </a:pPr>
            <a:r>
              <a:rPr lang="zh-CN" altLang="en-US" dirty="0" smtClean="0"/>
              <a:t>先大概介绍</a:t>
            </a:r>
            <a:r>
              <a:rPr lang="en-US" altLang="zh-CN" dirty="0" err="1" smtClean="0"/>
              <a:t>kubernetes</a:t>
            </a:r>
            <a:endParaRPr lang="en-US" altLang="zh-CN" dirty="0" smtClean="0"/>
          </a:p>
          <a:p>
            <a:pPr marL="228600" indent="-228600">
              <a:buAutoNum type="arabicPeriod"/>
            </a:pPr>
            <a:r>
              <a:rPr lang="en-US" altLang="zh-CN" dirty="0" smtClean="0"/>
              <a:t>Kubernetes</a:t>
            </a:r>
            <a:r>
              <a:rPr lang="zh-CN" altLang="en-US" dirty="0" smtClean="0"/>
              <a:t>与</a:t>
            </a:r>
            <a:r>
              <a:rPr lang="en-US" altLang="zh-CN" dirty="0" smtClean="0"/>
              <a:t>OpenStack</a:t>
            </a:r>
            <a:r>
              <a:rPr lang="zh-CN" altLang="en-US" dirty="0" smtClean="0"/>
              <a:t>结合</a:t>
            </a:r>
            <a:endParaRPr lang="en-US" altLang="zh-CN" dirty="0" smtClean="0"/>
          </a:p>
          <a:p>
            <a:r>
              <a:rPr lang="zh-CN" altLang="en-US" dirty="0" smtClean="0"/>
              <a:t>作为应用程序运行：天然的使用</a:t>
            </a:r>
            <a:r>
              <a:rPr lang="en-US" altLang="zh-CN" dirty="0" err="1" smtClean="0"/>
              <a:t>kubernetes</a:t>
            </a:r>
            <a:r>
              <a:rPr lang="zh-CN" altLang="en-US" dirty="0" smtClean="0"/>
              <a:t>提供的各种功能</a:t>
            </a:r>
            <a:endParaRPr lang="en-US" altLang="zh-CN" dirty="0" smtClean="0"/>
          </a:p>
          <a:p>
            <a:r>
              <a:rPr lang="en-US" altLang="zh-CN" dirty="0" err="1" smtClean="0"/>
              <a:t>Openstack</a:t>
            </a:r>
            <a:r>
              <a:rPr lang="en-US" altLang="zh-CN" dirty="0" smtClean="0"/>
              <a:t> </a:t>
            </a:r>
            <a:r>
              <a:rPr lang="zh-CN" altLang="en-US" dirty="0" smtClean="0"/>
              <a:t>利用</a:t>
            </a:r>
            <a:r>
              <a:rPr lang="en-US" altLang="zh-CN" dirty="0" smtClean="0"/>
              <a:t>PAAS</a:t>
            </a:r>
            <a:r>
              <a:rPr lang="zh-CN" altLang="en-US" dirty="0" smtClean="0"/>
              <a:t>平台的容器管理功能，健康检查、弹性伸缩、部署策略、节点调度、利用</a:t>
            </a:r>
            <a:r>
              <a:rPr lang="en-US" altLang="zh-CN" dirty="0" smtClean="0"/>
              <a:t>pipeline</a:t>
            </a:r>
            <a:r>
              <a:rPr lang="zh-CN" altLang="en-US" dirty="0" smtClean="0"/>
              <a:t>实现</a:t>
            </a:r>
            <a:r>
              <a:rPr lang="en-US" altLang="zh-CN" dirty="0" smtClean="0"/>
              <a:t>CI/CD</a:t>
            </a:r>
            <a:r>
              <a:rPr lang="zh-CN" altLang="en-US" dirty="0" smtClean="0"/>
              <a:t>，提高开发运维效率</a:t>
            </a:r>
            <a:endParaRPr lang="en-US" altLang="zh-CN" dirty="0" smtClean="0"/>
          </a:p>
          <a:p>
            <a:r>
              <a:rPr lang="en-US" altLang="zh-CN" dirty="0" smtClean="0"/>
              <a:t>Kubernetes </a:t>
            </a:r>
            <a:r>
              <a:rPr lang="zh-CN" altLang="en-US" dirty="0" smtClean="0"/>
              <a:t>利用 </a:t>
            </a:r>
            <a:r>
              <a:rPr lang="en-US" altLang="zh-CN" dirty="0" err="1" smtClean="0"/>
              <a:t>openstack</a:t>
            </a:r>
            <a:r>
              <a:rPr lang="en-US" altLang="zh-CN" baseline="0" dirty="0" smtClean="0"/>
              <a:t> </a:t>
            </a:r>
            <a:r>
              <a:rPr lang="zh-CN" altLang="en-US" baseline="0" dirty="0" smtClean="0"/>
              <a:t>裸机管理功能实现对裸机设备的纳管</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13</a:t>
            </a:fld>
            <a:endParaRPr lang="zh-CN" altLang="en-US"/>
          </a:p>
        </p:txBody>
      </p:sp>
    </p:spTree>
    <p:extLst>
      <p:ext uri="{BB962C8B-B14F-4D97-AF65-F5344CB8AC3E}">
        <p14:creationId xmlns:p14="http://schemas.microsoft.com/office/powerpoint/2010/main" val="3280576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min </a:t>
            </a:r>
            <a:r>
              <a:rPr lang="en-US" altLang="zh-CN" dirty="0" err="1" smtClean="0"/>
              <a:t>kolla-kubernetes</a:t>
            </a:r>
            <a:r>
              <a:rPr lang="zh-CN" altLang="en-US" dirty="0" smtClean="0"/>
              <a:t>结构分析</a:t>
            </a:r>
            <a:endParaRPr lang="en-US" altLang="zh-CN" dirty="0" smtClean="0"/>
          </a:p>
          <a:p>
            <a:endParaRPr lang="en-US" altLang="zh-CN" dirty="0" smtClean="0"/>
          </a:p>
          <a:p>
            <a:r>
              <a:rPr lang="en-US" altLang="zh-CN" dirty="0" err="1" smtClean="0"/>
              <a:t>Kolla-kubernetes</a:t>
            </a:r>
            <a:r>
              <a:rPr lang="zh-CN" altLang="en-US" dirty="0" smtClean="0"/>
              <a:t>使用新的软件管理和配置管理机制</a:t>
            </a:r>
            <a:r>
              <a:rPr lang="en-US" altLang="zh-CN" dirty="0" smtClean="0"/>
              <a:t>HELM </a:t>
            </a:r>
          </a:p>
          <a:p>
            <a:r>
              <a:rPr lang="zh-CN" altLang="en-US" dirty="0" smtClean="0"/>
              <a:t>可同时定义多种</a:t>
            </a:r>
            <a:r>
              <a:rPr lang="en-US" altLang="zh-CN" dirty="0" smtClean="0"/>
              <a:t>K8S</a:t>
            </a:r>
            <a:r>
              <a:rPr lang="zh-CN" altLang="en-US" dirty="0" smtClean="0"/>
              <a:t>资源</a:t>
            </a:r>
            <a:r>
              <a:rPr lang="en-US" altLang="zh-CN" dirty="0" smtClean="0"/>
              <a:t>job/</a:t>
            </a:r>
            <a:r>
              <a:rPr lang="en-US" altLang="zh-CN" dirty="0" err="1" smtClean="0"/>
              <a:t>statefulset</a:t>
            </a:r>
            <a:r>
              <a:rPr lang="en-US" altLang="zh-CN" dirty="0" smtClean="0"/>
              <a:t>/</a:t>
            </a:r>
            <a:r>
              <a:rPr lang="en-US" altLang="zh-CN" dirty="0" err="1" smtClean="0"/>
              <a:t>init</a:t>
            </a:r>
            <a:r>
              <a:rPr lang="en-US" altLang="zh-CN" dirty="0" smtClean="0"/>
              <a:t>-container</a:t>
            </a:r>
            <a:r>
              <a:rPr lang="zh-CN" altLang="en-US" dirty="0" smtClean="0"/>
              <a:t>，通过这些资源管理</a:t>
            </a:r>
            <a:r>
              <a:rPr lang="en-US" altLang="zh-CN" dirty="0" smtClean="0"/>
              <a:t>pod</a:t>
            </a:r>
            <a:r>
              <a:rPr lang="zh-CN" altLang="en-US" dirty="0" smtClean="0"/>
              <a:t>的生命周期</a:t>
            </a:r>
            <a:endParaRPr lang="en-US" altLang="zh-CN" dirty="0" smtClean="0"/>
          </a:p>
          <a:p>
            <a:r>
              <a:rPr lang="zh-CN" altLang="en-US" dirty="0" smtClean="0"/>
              <a:t>定义的资源文件支持参数化，可使用</a:t>
            </a:r>
            <a:r>
              <a:rPr lang="en-US" altLang="zh-CN" dirty="0" smtClean="0"/>
              <a:t>jinjia2</a:t>
            </a:r>
            <a:r>
              <a:rPr lang="zh-CN" altLang="en-US" dirty="0" smtClean="0"/>
              <a:t>渲染文件格式；</a:t>
            </a:r>
            <a:r>
              <a:rPr lang="en-US" altLang="zh-CN" dirty="0" smtClean="0"/>
              <a:t>chart</a:t>
            </a:r>
            <a:r>
              <a:rPr lang="zh-CN" altLang="en-US" dirty="0" smtClean="0"/>
              <a:t>之间可以互相引用复用；</a:t>
            </a:r>
            <a:endParaRPr lang="en-US" altLang="zh-CN" dirty="0" smtClean="0"/>
          </a:p>
          <a:p>
            <a:r>
              <a:rPr lang="en-US" altLang="zh-CN" dirty="0" smtClean="0"/>
              <a:t>helm</a:t>
            </a:r>
            <a:r>
              <a:rPr lang="zh-CN" altLang="en-US" dirty="0" smtClean="0"/>
              <a:t>支持应用版本管理，如</a:t>
            </a:r>
            <a:r>
              <a:rPr lang="en-US" altLang="zh-CN" dirty="0" err="1" smtClean="0"/>
              <a:t>docker</a:t>
            </a:r>
            <a:r>
              <a:rPr lang="en-US" altLang="zh-CN" dirty="0" smtClean="0"/>
              <a:t> 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微服务化原则：流程可视化</a:t>
            </a:r>
            <a:r>
              <a:rPr lang="en-US" altLang="zh-CN" dirty="0" smtClean="0"/>
              <a:t>(</a:t>
            </a:r>
            <a:r>
              <a:rPr lang="zh-CN" altLang="en-US" dirty="0" smtClean="0"/>
              <a:t>关键步骤可见</a:t>
            </a:r>
            <a:r>
              <a:rPr lang="en-US" altLang="zh-CN" dirty="0" smtClean="0"/>
              <a:t>)</a:t>
            </a:r>
            <a:r>
              <a:rPr lang="zh-CN" altLang="en-US" dirty="0" smtClean="0"/>
              <a:t>、低耦合、可复用、明确依赖关系</a:t>
            </a:r>
            <a:r>
              <a:rPr lang="en-US" altLang="zh-CN" dirty="0" smtClean="0"/>
              <a:t>(neutron server &gt; </a:t>
            </a:r>
            <a:r>
              <a:rPr lang="en-US" altLang="zh-CN" dirty="0" err="1" smtClean="0"/>
              <a:t>mariadb</a:t>
            </a:r>
            <a:r>
              <a:rPr lang="zh-CN" altLang="en-US" dirty="0" smtClean="0"/>
              <a:t>、</a:t>
            </a:r>
            <a:r>
              <a:rPr lang="en-US" altLang="zh-CN" dirty="0" smtClean="0"/>
              <a:t>keystone</a:t>
            </a:r>
            <a:r>
              <a:rPr lang="zh-CN" altLang="en-US" dirty="0" smtClean="0"/>
              <a:t>、</a:t>
            </a:r>
            <a:r>
              <a:rPr lang="en-US" altLang="zh-CN" dirty="0" smtClean="0"/>
              <a:t>users</a:t>
            </a:r>
            <a:r>
              <a:rPr lang="zh-CN" altLang="en-US" dirty="0" smtClean="0"/>
              <a:t>、</a:t>
            </a:r>
            <a:r>
              <a:rPr lang="en-US" altLang="zh-CN" dirty="0" smtClean="0"/>
              <a:t>endpoints</a:t>
            </a:r>
            <a:r>
              <a:rPr lang="zh-CN" altLang="en-US" dirty="0" smtClean="0"/>
              <a:t>、</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 </a:t>
            </a:r>
            <a:r>
              <a:rPr lang="zh-CN" altLang="en-US" dirty="0" smtClean="0"/>
              <a:t>和 </a:t>
            </a:r>
            <a:r>
              <a:rPr lang="en-US" altLang="zh-CN" dirty="0" err="1" smtClean="0"/>
              <a:t>microservice</a:t>
            </a:r>
            <a:r>
              <a:rPr lang="en-US" altLang="zh-CN" baseline="0" dirty="0" smtClean="0"/>
              <a:t> </a:t>
            </a:r>
            <a:r>
              <a:rPr lang="zh-CN" altLang="en-US" baseline="0" dirty="0" smtClean="0"/>
              <a:t>基础层：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a:t>
            </a:r>
            <a:r>
              <a:rPr lang="zh-CN" altLang="en-US" dirty="0" smtClean="0"/>
              <a:t>各个服务公用的操作，</a:t>
            </a:r>
            <a:r>
              <a:rPr lang="en-US" altLang="zh-CN" dirty="0" smtClean="0"/>
              <a:t>create</a:t>
            </a:r>
            <a:r>
              <a:rPr lang="en-US" altLang="zh-CN" baseline="0" dirty="0" smtClean="0"/>
              <a:t> database</a:t>
            </a:r>
            <a:r>
              <a:rPr lang="zh-CN" altLang="en-US" baseline="0" dirty="0" smtClean="0"/>
              <a:t>、</a:t>
            </a:r>
            <a:r>
              <a:rPr lang="en-US" altLang="zh-CN" baseline="0" dirty="0" smtClean="0"/>
              <a:t>create </a:t>
            </a:r>
            <a:r>
              <a:rPr lang="en-US" altLang="zh-CN" baseline="0" dirty="0" err="1" smtClean="0"/>
              <a:t>pv</a:t>
            </a:r>
            <a:r>
              <a:rPr lang="en-US" altLang="zh-CN" baseline="0" dirty="0" smtClean="0"/>
              <a:t>\</a:t>
            </a:r>
            <a:r>
              <a:rPr lang="en-US" altLang="zh-CN" baseline="0" dirty="0" err="1" smtClean="0"/>
              <a:t>pvc</a:t>
            </a:r>
            <a:r>
              <a:rPr lang="zh-CN" altLang="en-US" baseline="0" dirty="0" smtClean="0"/>
              <a:t>、</a:t>
            </a:r>
            <a:r>
              <a:rPr lang="en-US" altLang="zh-CN" baseline="0" dirty="0" smtClean="0"/>
              <a:t>create keystone endpoint/user</a:t>
            </a:r>
            <a:r>
              <a:rPr lang="zh-CN" altLang="en-US" baseline="0" dirty="0" smtClean="0"/>
              <a:t>等</a:t>
            </a:r>
            <a:endParaRPr lang="en-US" altLang="zh-CN" dirty="0" smtClean="0"/>
          </a:p>
          <a:p>
            <a:r>
              <a:rPr lang="en-US" altLang="zh-CN" dirty="0" err="1" smtClean="0"/>
              <a:t>Microservice</a:t>
            </a:r>
            <a:r>
              <a:rPr lang="en-US" altLang="zh-CN" dirty="0" smtClean="0"/>
              <a:t>:</a:t>
            </a:r>
            <a:r>
              <a:rPr lang="zh-CN" altLang="en-US" dirty="0" smtClean="0"/>
              <a:t>定义</a:t>
            </a:r>
            <a:r>
              <a:rPr lang="en-US" altLang="zh-CN" dirty="0" smtClean="0"/>
              <a:t>k8s</a:t>
            </a:r>
            <a:r>
              <a:rPr lang="zh-CN" altLang="en-US" dirty="0" smtClean="0"/>
              <a:t>资源文件，也即最终调用的一些资源定义文件 </a:t>
            </a:r>
            <a:r>
              <a:rPr lang="en-US" altLang="zh-CN" dirty="0" smtClean="0"/>
              <a:t>job/svc/</a:t>
            </a:r>
            <a:r>
              <a:rPr lang="en-US" altLang="zh-CN" dirty="0" err="1" smtClean="0"/>
              <a:t>pv</a:t>
            </a:r>
            <a:r>
              <a:rPr lang="en-US" altLang="zh-CN" dirty="0" smtClean="0"/>
              <a:t>/</a:t>
            </a:r>
            <a:r>
              <a:rPr lang="en-US" altLang="zh-CN" dirty="0" err="1" smtClean="0"/>
              <a:t>pvc</a:t>
            </a:r>
            <a:r>
              <a:rPr lang="en-US" altLang="zh-CN" dirty="0" smtClean="0"/>
              <a:t>/</a:t>
            </a:r>
            <a:r>
              <a:rPr lang="en-US" altLang="zh-CN" dirty="0" err="1" smtClean="0"/>
              <a:t>statefulset</a:t>
            </a:r>
            <a:r>
              <a:rPr lang="zh-CN" altLang="en-US" dirty="0" smtClean="0"/>
              <a:t>等，文件中的配置参数经过</a:t>
            </a:r>
            <a:r>
              <a:rPr lang="en-US" altLang="zh-CN" dirty="0" smtClean="0"/>
              <a:t>jinja2</a:t>
            </a:r>
            <a:r>
              <a:rPr lang="zh-CN" altLang="en-US" dirty="0" smtClean="0"/>
              <a:t>渲染</a:t>
            </a:r>
            <a:endParaRPr lang="en-US" altLang="zh-CN" dirty="0" smtClean="0"/>
          </a:p>
          <a:p>
            <a:r>
              <a:rPr lang="en-US" altLang="zh-CN" dirty="0" smtClean="0"/>
              <a:t>Service</a:t>
            </a:r>
            <a:r>
              <a:rPr lang="zh-CN" altLang="en-US" dirty="0" smtClean="0"/>
              <a:t>：业务层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每个服务定义一个或多个</a:t>
            </a:r>
            <a:r>
              <a:rPr lang="en-US" altLang="zh-CN" dirty="0" smtClean="0"/>
              <a:t>chart</a:t>
            </a:r>
            <a:r>
              <a:rPr lang="zh-CN" altLang="en-US" dirty="0" smtClean="0"/>
              <a:t>文件包，其中定义了依赖包和配置文件</a:t>
            </a:r>
            <a:endParaRPr lang="en-US" altLang="zh-CN" dirty="0" smtClean="0"/>
          </a:p>
          <a:p>
            <a:r>
              <a:rPr lang="en-US" altLang="zh-CN" dirty="0" smtClean="0"/>
              <a:t>Test:</a:t>
            </a:r>
            <a:r>
              <a:rPr lang="zh-CN" altLang="en-US" dirty="0" smtClean="0"/>
              <a:t>单元测试用例</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14</a:t>
            </a:fld>
            <a:endParaRPr lang="zh-CN" altLang="en-US"/>
          </a:p>
        </p:txBody>
      </p:sp>
    </p:spTree>
    <p:extLst>
      <p:ext uri="{BB962C8B-B14F-4D97-AF65-F5344CB8AC3E}">
        <p14:creationId xmlns:p14="http://schemas.microsoft.com/office/powerpoint/2010/main" val="1020278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min</a:t>
            </a:r>
          </a:p>
          <a:p>
            <a:r>
              <a:rPr lang="zh-CN" altLang="en-US" dirty="0" smtClean="0"/>
              <a:t>公司业务需求选择</a:t>
            </a:r>
            <a:r>
              <a:rPr lang="en-US" altLang="zh-CN" dirty="0" err="1" smtClean="0"/>
              <a:t>openshift</a:t>
            </a:r>
            <a:r>
              <a:rPr lang="zh-CN" altLang="en-US" dirty="0" smtClean="0"/>
              <a:t>：</a:t>
            </a:r>
            <a:r>
              <a:rPr lang="en-US" altLang="zh-CN" dirty="0" err="1" smtClean="0"/>
              <a:t>Openshift</a:t>
            </a:r>
            <a:r>
              <a:rPr lang="en-US" altLang="zh-CN" dirty="0" smtClean="0"/>
              <a:t> </a:t>
            </a:r>
            <a:r>
              <a:rPr lang="zh-CN" altLang="en-US" dirty="0" smtClean="0"/>
              <a:t>介绍</a:t>
            </a:r>
            <a:endParaRPr lang="en-US" altLang="zh-CN" dirty="0" smtClean="0"/>
          </a:p>
          <a:p>
            <a:r>
              <a:rPr lang="zh-CN" altLang="en-US" dirty="0" smtClean="0"/>
              <a:t>起步较早</a:t>
            </a:r>
            <a:r>
              <a:rPr lang="en-US" altLang="zh-CN" dirty="0" smtClean="0"/>
              <a:t>2013</a:t>
            </a:r>
            <a:r>
              <a:rPr lang="zh-CN" altLang="en-US" dirty="0" smtClean="0"/>
              <a:t>年开始</a:t>
            </a:r>
            <a:r>
              <a:rPr lang="en-US" altLang="zh-CN" dirty="0" err="1" smtClean="0"/>
              <a:t>Redhat</a:t>
            </a:r>
            <a:r>
              <a:rPr lang="zh-CN" altLang="en-US" dirty="0" smtClean="0"/>
              <a:t>基于</a:t>
            </a:r>
            <a:r>
              <a:rPr lang="en-US" altLang="zh-CN" dirty="0" err="1" smtClean="0"/>
              <a:t>kubernetes</a:t>
            </a:r>
            <a:r>
              <a:rPr lang="zh-CN" altLang="en-US" dirty="0" smtClean="0"/>
              <a:t>开发，功能已比较完善且稳定程度较高，包含公有云版本和社区版本</a:t>
            </a:r>
            <a:endParaRPr lang="en-US" altLang="zh-CN" dirty="0" smtClean="0"/>
          </a:p>
          <a:p>
            <a:r>
              <a:rPr lang="zh-CN" altLang="en-US" dirty="0" smtClean="0"/>
              <a:t>封装了</a:t>
            </a:r>
            <a:r>
              <a:rPr lang="en-US" altLang="zh-CN" dirty="0" err="1" smtClean="0"/>
              <a:t>kubernetes</a:t>
            </a:r>
            <a:r>
              <a:rPr lang="zh-CN" altLang="en-US" dirty="0" smtClean="0"/>
              <a:t>客户端，提供自己的客户端程序</a:t>
            </a:r>
            <a:r>
              <a:rPr lang="en-US" altLang="zh-CN" dirty="0" err="1" smtClean="0"/>
              <a:t>oc</a:t>
            </a:r>
            <a:r>
              <a:rPr lang="zh-CN" altLang="en-US" dirty="0" smtClean="0"/>
              <a:t>与集群交互</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15</a:t>
            </a:fld>
            <a:endParaRPr lang="zh-CN" altLang="en-US"/>
          </a:p>
        </p:txBody>
      </p:sp>
    </p:spTree>
    <p:extLst>
      <p:ext uri="{BB962C8B-B14F-4D97-AF65-F5344CB8AC3E}">
        <p14:creationId xmlns:p14="http://schemas.microsoft.com/office/powerpoint/2010/main" val="2686608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 min</a:t>
            </a:r>
          </a:p>
          <a:p>
            <a:r>
              <a:rPr lang="zh-CN" altLang="en-US" dirty="0" smtClean="0"/>
              <a:t>自定义配置文件：指定</a:t>
            </a:r>
            <a:r>
              <a:rPr lang="en-US" altLang="zh-CN" dirty="0" err="1" smtClean="0"/>
              <a:t>openstack</a:t>
            </a:r>
            <a:r>
              <a:rPr lang="zh-CN" altLang="en-US" dirty="0" smtClean="0"/>
              <a:t>使用的网络、私有镜像仓库、虚拟化类型等。</a:t>
            </a:r>
            <a:endParaRPr lang="en-US" altLang="zh-CN" dirty="0" smtClean="0"/>
          </a:p>
          <a:p>
            <a:r>
              <a:rPr lang="zh-CN" altLang="en-US" dirty="0" smtClean="0"/>
              <a:t>使用</a:t>
            </a:r>
            <a:r>
              <a:rPr lang="en-US" altLang="zh-CN" dirty="0" smtClean="0"/>
              <a:t>Helm</a:t>
            </a:r>
            <a:r>
              <a:rPr lang="zh-CN" altLang="en-US" dirty="0" smtClean="0"/>
              <a:t>部署：</a:t>
            </a:r>
            <a:r>
              <a:rPr lang="en-US" altLang="zh-CN" dirty="0" err="1" smtClean="0"/>
              <a:t>mariadb</a:t>
            </a:r>
            <a:r>
              <a:rPr lang="zh-CN" altLang="en-US" dirty="0" smtClean="0"/>
              <a:t>、</a:t>
            </a:r>
            <a:r>
              <a:rPr lang="en-US" altLang="zh-CN" baseline="0" dirty="0" err="1" smtClean="0"/>
              <a:t>memache</a:t>
            </a:r>
            <a:r>
              <a:rPr lang="zh-CN" altLang="en-US" baseline="0" dirty="0" smtClean="0"/>
              <a:t>、</a:t>
            </a:r>
            <a:r>
              <a:rPr lang="en-US" altLang="zh-CN" baseline="0" dirty="0" err="1" smtClean="0"/>
              <a:t>rabbitmq</a:t>
            </a:r>
            <a:r>
              <a:rPr lang="zh-CN" altLang="en-US" baseline="0" dirty="0" smtClean="0"/>
              <a:t>依赖组件启动成功后，部署</a:t>
            </a:r>
            <a:r>
              <a:rPr lang="en-US" altLang="zh-CN" baseline="0" dirty="0" err="1" smtClean="0"/>
              <a:t>openstack</a:t>
            </a:r>
            <a:r>
              <a:rPr lang="zh-CN" altLang="en-US" baseline="0" dirty="0" smtClean="0"/>
              <a:t>服务</a:t>
            </a:r>
            <a:endParaRPr lang="en-US" altLang="zh-CN" baseline="0"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endParaRPr lang="en-US" altLang="zh-CN" baseline="0"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16</a:t>
            </a:fld>
            <a:endParaRPr lang="zh-CN" altLang="en-US"/>
          </a:p>
        </p:txBody>
      </p:sp>
    </p:spTree>
    <p:extLst>
      <p:ext uri="{BB962C8B-B14F-4D97-AF65-F5344CB8AC3E}">
        <p14:creationId xmlns:p14="http://schemas.microsoft.com/office/powerpoint/2010/main" val="3982175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 min</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17</a:t>
            </a:fld>
            <a:endParaRPr lang="zh-CN" altLang="en-US"/>
          </a:p>
        </p:txBody>
      </p:sp>
    </p:spTree>
    <p:extLst>
      <p:ext uri="{BB962C8B-B14F-4D97-AF65-F5344CB8AC3E}">
        <p14:creationId xmlns:p14="http://schemas.microsoft.com/office/powerpoint/2010/main" val="3380765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min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a:t>
            </a:r>
            <a:r>
              <a:rPr lang="en-US" altLang="zh-CN" dirty="0" smtClean="0"/>
              <a:t>CI/CD</a:t>
            </a:r>
            <a:r>
              <a:rPr lang="zh-CN" altLang="en-US" dirty="0" smtClean="0"/>
              <a:t>方式，完全使用</a:t>
            </a:r>
            <a:r>
              <a:rPr lang="en-US" altLang="zh-CN" dirty="0" smtClean="0"/>
              <a:t>Jenkins</a:t>
            </a:r>
            <a:r>
              <a:rPr lang="zh-CN" altLang="en-US" dirty="0" smtClean="0"/>
              <a:t>完成，使用容器或</a:t>
            </a:r>
            <a:r>
              <a:rPr lang="en-US" altLang="zh-CN" dirty="0" smtClean="0"/>
              <a:t>shell</a:t>
            </a:r>
            <a:r>
              <a:rPr lang="zh-CN" altLang="en-US" dirty="0" smtClean="0"/>
              <a:t>完成。缺点：繁重不易修改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第二、三种：基于</a:t>
            </a:r>
            <a:r>
              <a:rPr lang="en-US" altLang="zh-CN" dirty="0" err="1" smtClean="0"/>
              <a:t>openshift</a:t>
            </a:r>
            <a:r>
              <a:rPr lang="en-US" altLang="zh-CN" dirty="0" smtClean="0"/>
              <a:t>/</a:t>
            </a:r>
            <a:r>
              <a:rPr lang="en-US" altLang="zh-CN" dirty="0" err="1" smtClean="0"/>
              <a:t>kubernetes</a:t>
            </a:r>
            <a:r>
              <a:rPr lang="zh-CN" altLang="en-US" dirty="0" smtClean="0"/>
              <a:t>等</a:t>
            </a:r>
            <a:r>
              <a:rPr lang="en-US" altLang="zh-CN" dirty="0" smtClean="0"/>
              <a:t>PAAS</a:t>
            </a:r>
            <a:r>
              <a:rPr lang="zh-CN" altLang="en-US" dirty="0" smtClean="0"/>
              <a:t>平台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构建过程由</a:t>
            </a:r>
            <a:r>
              <a:rPr lang="en-US" altLang="zh-CN" dirty="0" err="1" smtClean="0"/>
              <a:t>kolla</a:t>
            </a:r>
            <a:r>
              <a:rPr lang="zh-CN" altLang="en-US" dirty="0" smtClean="0"/>
              <a:t>代码完成，使用</a:t>
            </a:r>
            <a:r>
              <a:rPr lang="en-US" altLang="zh-CN" dirty="0" err="1" smtClean="0"/>
              <a:t>jenkins</a:t>
            </a:r>
            <a:r>
              <a:rPr lang="zh-CN" altLang="en-US" dirty="0" smtClean="0"/>
              <a:t>或</a:t>
            </a:r>
            <a:r>
              <a:rPr lang="en-US" altLang="zh-CN" dirty="0" smtClean="0"/>
              <a:t>STI</a:t>
            </a:r>
            <a:r>
              <a:rPr lang="zh-CN" altLang="en-US" dirty="0" smtClean="0"/>
              <a:t>方式</a:t>
            </a:r>
            <a:r>
              <a:rPr lang="en-US" altLang="zh-CN" dirty="0" smtClean="0"/>
              <a:t>(</a:t>
            </a:r>
            <a:r>
              <a:rPr lang="zh-CN" altLang="en-US" dirty="0" smtClean="0"/>
              <a:t>需要自定义</a:t>
            </a:r>
            <a:r>
              <a:rPr lang="en-US" altLang="zh-CN" dirty="0" smtClean="0"/>
              <a:t>builder</a:t>
            </a:r>
            <a:r>
              <a:rPr lang="zh-CN" altLang="en-US" dirty="0" smtClean="0"/>
              <a:t>镜像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构建生成新镜像并</a:t>
            </a:r>
            <a:r>
              <a:rPr lang="en-US" altLang="zh-CN" dirty="0" smtClean="0"/>
              <a:t>Push</a:t>
            </a:r>
            <a:r>
              <a:rPr lang="zh-CN" altLang="en-US" dirty="0" smtClean="0"/>
              <a:t>到私有镜像仓库</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自动化部署到开发、测试环境</a:t>
            </a:r>
          </a:p>
        </p:txBody>
      </p:sp>
      <p:sp>
        <p:nvSpPr>
          <p:cNvPr id="4" name="灯片编号占位符 3"/>
          <p:cNvSpPr>
            <a:spLocks noGrp="1"/>
          </p:cNvSpPr>
          <p:nvPr>
            <p:ph type="sldNum" sz="quarter" idx="10"/>
          </p:nvPr>
        </p:nvSpPr>
        <p:spPr/>
        <p:txBody>
          <a:bodyPr/>
          <a:lstStyle/>
          <a:p>
            <a:fld id="{A5880B28-9EFC-4886-B758-D4B847183D21}" type="slidenum">
              <a:rPr lang="zh-CN" altLang="en-US" smtClean="0"/>
              <a:t>18</a:t>
            </a:fld>
            <a:endParaRPr lang="zh-CN" altLang="en-US"/>
          </a:p>
        </p:txBody>
      </p:sp>
    </p:spTree>
    <p:extLst>
      <p:ext uri="{BB962C8B-B14F-4D97-AF65-F5344CB8AC3E}">
        <p14:creationId xmlns:p14="http://schemas.microsoft.com/office/powerpoint/2010/main" val="2975398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这是我们公司目前采用的</a:t>
            </a:r>
            <a:r>
              <a:rPr lang="en-US" altLang="zh-CN" dirty="0" smtClean="0"/>
              <a:t>CI/CD</a:t>
            </a:r>
            <a:r>
              <a:rPr lang="zh-CN" altLang="en-US" dirty="0" smtClean="0"/>
              <a:t>流程：</a:t>
            </a:r>
            <a:endParaRPr lang="en-US" altLang="zh-CN" dirty="0" smtClean="0"/>
          </a:p>
          <a:p>
            <a:r>
              <a:rPr lang="en-US" altLang="zh-CN" dirty="0" smtClean="0"/>
              <a:t>1.Gitlab</a:t>
            </a:r>
            <a:r>
              <a:rPr lang="zh-CN" altLang="en-US" dirty="0" smtClean="0"/>
              <a:t>代码有</a:t>
            </a:r>
            <a:r>
              <a:rPr lang="en-US" altLang="zh-CN" dirty="0" smtClean="0"/>
              <a:t>commit</a:t>
            </a:r>
            <a:r>
              <a:rPr lang="zh-CN" altLang="en-US" dirty="0" smtClean="0"/>
              <a:t>时，触发</a:t>
            </a:r>
            <a:r>
              <a:rPr lang="en-US" altLang="zh-CN" dirty="0" err="1" smtClean="0"/>
              <a:t>webhook</a:t>
            </a:r>
            <a:r>
              <a:rPr lang="zh-CN" altLang="en-US" dirty="0" smtClean="0"/>
              <a:t>，告知</a:t>
            </a:r>
            <a:r>
              <a:rPr lang="en-US" altLang="zh-CN" dirty="0" smtClean="0"/>
              <a:t>Jenkins</a:t>
            </a:r>
          </a:p>
          <a:p>
            <a:r>
              <a:rPr lang="en-US" altLang="zh-CN" dirty="0" smtClean="0"/>
              <a:t>2.Jenkins</a:t>
            </a:r>
            <a:r>
              <a:rPr lang="zh-CN" altLang="en-US" dirty="0" smtClean="0"/>
              <a:t>实现校验代码更新，并记录那些服务组件有更新</a:t>
            </a:r>
            <a:endParaRPr lang="en-US" altLang="zh-CN" dirty="0" smtClean="0"/>
          </a:p>
          <a:p>
            <a:r>
              <a:rPr lang="en-US" altLang="zh-CN" dirty="0" smtClean="0"/>
              <a:t>3.Jenkins</a:t>
            </a:r>
            <a:r>
              <a:rPr lang="zh-CN" altLang="en-US" dirty="0" smtClean="0"/>
              <a:t>系统之外的主机设置定时任务获取服务更新目录</a:t>
            </a:r>
            <a:endParaRPr lang="en-US" altLang="zh-CN" dirty="0" smtClean="0"/>
          </a:p>
          <a:p>
            <a:r>
              <a:rPr lang="en-US" altLang="zh-CN" dirty="0" smtClean="0"/>
              <a:t>4.</a:t>
            </a:r>
            <a:r>
              <a:rPr lang="zh-CN" altLang="en-US" dirty="0" smtClean="0"/>
              <a:t>对于有更新的服务组件进行</a:t>
            </a:r>
            <a:r>
              <a:rPr lang="en-US" altLang="zh-CN" dirty="0" err="1" smtClean="0"/>
              <a:t>push+redeploy</a:t>
            </a:r>
            <a:r>
              <a:rPr lang="zh-CN" altLang="en-US" dirty="0" smtClean="0"/>
              <a:t>操作。</a:t>
            </a:r>
            <a:endParaRPr lang="en-US" altLang="zh-CN" dirty="0" smtClean="0"/>
          </a:p>
          <a:p>
            <a:r>
              <a:rPr lang="zh-CN" altLang="en-US" dirty="0" smtClean="0"/>
              <a:t>问题：</a:t>
            </a:r>
            <a:endParaRPr lang="en-US" altLang="zh-CN" dirty="0" smtClean="0"/>
          </a:p>
          <a:p>
            <a:r>
              <a:rPr lang="en-US" altLang="zh-CN" dirty="0" smtClean="0"/>
              <a:t>1.</a:t>
            </a:r>
            <a:r>
              <a:rPr lang="zh-CN" altLang="en-US" dirty="0" smtClean="0"/>
              <a:t>整个流程由</a:t>
            </a:r>
            <a:r>
              <a:rPr lang="en-US" altLang="zh-CN" dirty="0" smtClean="0"/>
              <a:t>Jenkins+</a:t>
            </a:r>
            <a:r>
              <a:rPr lang="zh-CN" altLang="en-US" dirty="0" smtClean="0"/>
              <a:t>定时任务主机</a:t>
            </a:r>
            <a:r>
              <a:rPr lang="en-US" altLang="zh-CN" dirty="0" smtClean="0"/>
              <a:t>/</a:t>
            </a:r>
            <a:r>
              <a:rPr lang="en-US" altLang="zh-CN" dirty="0" err="1" smtClean="0"/>
              <a:t>ansible</a:t>
            </a:r>
            <a:r>
              <a:rPr lang="zh-CN" altLang="en-US" dirty="0" smtClean="0"/>
              <a:t>节点</a:t>
            </a:r>
            <a:r>
              <a:rPr lang="en-US" altLang="zh-CN" dirty="0" smtClean="0"/>
              <a:t>+</a:t>
            </a:r>
            <a:r>
              <a:rPr lang="zh-CN" altLang="en-US" dirty="0" smtClean="0"/>
              <a:t>部署后的</a:t>
            </a:r>
            <a:r>
              <a:rPr lang="en-US" altLang="zh-CN" dirty="0" smtClean="0"/>
              <a:t>OpenStack</a:t>
            </a:r>
            <a:r>
              <a:rPr lang="zh-CN" altLang="en-US" dirty="0" smtClean="0"/>
              <a:t>集群，跨平台不易管理</a:t>
            </a:r>
            <a:endParaRPr lang="en-US" altLang="zh-CN" dirty="0" smtClean="0"/>
          </a:p>
          <a:p>
            <a:r>
              <a:rPr lang="en-US" altLang="zh-CN" dirty="0" smtClean="0"/>
              <a:t>2.</a:t>
            </a:r>
            <a:r>
              <a:rPr lang="zh-CN" altLang="en-US" dirty="0" smtClean="0"/>
              <a:t>整个流程中通过分布在不同节点上的</a:t>
            </a:r>
            <a:r>
              <a:rPr lang="en-US" altLang="zh-CN" dirty="0" smtClean="0"/>
              <a:t>shell</a:t>
            </a:r>
            <a:r>
              <a:rPr lang="zh-CN" altLang="en-US" dirty="0" smtClean="0"/>
              <a:t>脚本控制，没有统一规范。</a:t>
            </a:r>
            <a:endParaRPr lang="en-US" altLang="zh-CN" dirty="0" smtClean="0"/>
          </a:p>
          <a:p>
            <a:r>
              <a:rPr lang="en-US" altLang="zh-CN" dirty="0" smtClean="0"/>
              <a:t>3.</a:t>
            </a:r>
            <a:r>
              <a:rPr lang="zh-CN" altLang="en-US" dirty="0" smtClean="0"/>
              <a:t>依赖定时任务，不是真正意义上的</a:t>
            </a:r>
            <a:r>
              <a:rPr lang="en-US" altLang="zh-CN" dirty="0" smtClean="0"/>
              <a:t>CI/CD</a:t>
            </a:r>
          </a:p>
          <a:p>
            <a:r>
              <a:rPr lang="en-US" altLang="zh-CN" dirty="0" smtClean="0"/>
              <a:t>4.</a:t>
            </a:r>
            <a:r>
              <a:rPr lang="zh-CN" altLang="en-US" dirty="0" smtClean="0"/>
              <a:t>没有版本管理，无法升级和回滚</a:t>
            </a:r>
            <a:endParaRPr lang="en-US" altLang="zh-CN" dirty="0" smtClean="0"/>
          </a:p>
          <a:p>
            <a:r>
              <a:rPr lang="en-US" altLang="zh-CN" dirty="0" smtClean="0"/>
              <a:t>5.</a:t>
            </a:r>
            <a:r>
              <a:rPr lang="zh-CN" altLang="en-US" dirty="0" smtClean="0"/>
              <a:t>部署后的</a:t>
            </a:r>
            <a:r>
              <a:rPr lang="en-US" altLang="zh-CN" dirty="0" smtClean="0"/>
              <a:t>OpenStack</a:t>
            </a:r>
            <a:r>
              <a:rPr lang="zh-CN" altLang="en-US" dirty="0" smtClean="0"/>
              <a:t>集群没有监控支持</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19</a:t>
            </a:fld>
            <a:endParaRPr lang="zh-CN" altLang="en-US"/>
          </a:p>
        </p:txBody>
      </p:sp>
    </p:spTree>
    <p:extLst>
      <p:ext uri="{BB962C8B-B14F-4D97-AF65-F5344CB8AC3E}">
        <p14:creationId xmlns:p14="http://schemas.microsoft.com/office/powerpoint/2010/main" val="26956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这是我们今天分享的主要内容，主要包括个性化镜像构建及环境升级、</a:t>
            </a:r>
            <a:r>
              <a:rPr lang="en-US" altLang="zh-CN" dirty="0" smtClean="0"/>
              <a:t>OpenStack</a:t>
            </a:r>
            <a:r>
              <a:rPr lang="zh-CN" altLang="en-US" dirty="0" smtClean="0"/>
              <a:t>组件容器化部署、</a:t>
            </a:r>
            <a:r>
              <a:rPr lang="en-US" altLang="zh-CN" dirty="0" err="1" smtClean="0"/>
              <a:t>kolla-kubernetes</a:t>
            </a:r>
            <a:r>
              <a:rPr lang="zh-CN" altLang="en-US" dirty="0" smtClean="0"/>
              <a:t>、</a:t>
            </a:r>
            <a:r>
              <a:rPr lang="en-US" altLang="zh-CN" dirty="0" err="1" smtClean="0"/>
              <a:t>Openshift</a:t>
            </a:r>
            <a:r>
              <a:rPr lang="en-US" altLang="zh-CN" dirty="0" smtClean="0"/>
              <a:t> </a:t>
            </a:r>
            <a:r>
              <a:rPr lang="en-US" altLang="zh-CN" dirty="0" err="1" smtClean="0"/>
              <a:t>kolla</a:t>
            </a:r>
            <a:r>
              <a:rPr lang="zh-CN" altLang="en-US" dirty="0" smtClean="0"/>
              <a:t>以及</a:t>
            </a:r>
            <a:r>
              <a:rPr lang="en-US" altLang="zh-CN" dirty="0" err="1" smtClean="0"/>
              <a:t>pipline</a:t>
            </a:r>
            <a:r>
              <a:rPr lang="zh-CN" altLang="en-US" dirty="0" smtClean="0"/>
              <a:t>流程。</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a:t>
            </a:fld>
            <a:endParaRPr lang="zh-CN" altLang="en-US"/>
          </a:p>
        </p:txBody>
      </p:sp>
    </p:spTree>
    <p:extLst>
      <p:ext uri="{BB962C8B-B14F-4D97-AF65-F5344CB8AC3E}">
        <p14:creationId xmlns:p14="http://schemas.microsoft.com/office/powerpoint/2010/main" val="1152524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min</a:t>
            </a:r>
          </a:p>
          <a:p>
            <a:pPr marL="228600" indent="-228600">
              <a:buAutoNum type="arabicPeriod"/>
            </a:pPr>
            <a:r>
              <a:rPr lang="zh-CN" altLang="en-US" dirty="0" smtClean="0"/>
              <a:t>先大概介绍</a:t>
            </a:r>
            <a:r>
              <a:rPr lang="en-US" altLang="zh-CN" dirty="0" err="1" smtClean="0"/>
              <a:t>kubernetes</a:t>
            </a:r>
            <a:endParaRPr lang="en-US" altLang="zh-CN" dirty="0" smtClean="0"/>
          </a:p>
          <a:p>
            <a:pPr marL="228600" indent="-228600">
              <a:buAutoNum type="arabicPeriod"/>
            </a:pPr>
            <a:r>
              <a:rPr lang="en-US" altLang="zh-CN" dirty="0" smtClean="0"/>
              <a:t>Kubernetes</a:t>
            </a:r>
            <a:r>
              <a:rPr lang="zh-CN" altLang="en-US" dirty="0" smtClean="0"/>
              <a:t>与</a:t>
            </a:r>
            <a:r>
              <a:rPr lang="en-US" altLang="zh-CN" dirty="0" smtClean="0"/>
              <a:t>OpenStack</a:t>
            </a:r>
            <a:r>
              <a:rPr lang="zh-CN" altLang="en-US" dirty="0" smtClean="0"/>
              <a:t>结合</a:t>
            </a:r>
            <a:endParaRPr lang="en-US" altLang="zh-CN" dirty="0" smtClean="0"/>
          </a:p>
          <a:p>
            <a:r>
              <a:rPr lang="zh-CN" altLang="en-US" dirty="0" smtClean="0"/>
              <a:t>作为应用程序运行：天然的使用</a:t>
            </a:r>
            <a:r>
              <a:rPr lang="en-US" altLang="zh-CN" dirty="0" err="1" smtClean="0"/>
              <a:t>kubernetes</a:t>
            </a:r>
            <a:r>
              <a:rPr lang="zh-CN" altLang="en-US" dirty="0" smtClean="0"/>
              <a:t>提供的各种功能</a:t>
            </a:r>
            <a:endParaRPr lang="en-US" altLang="zh-CN" dirty="0" smtClean="0"/>
          </a:p>
          <a:p>
            <a:r>
              <a:rPr lang="en-US" altLang="zh-CN" dirty="0" err="1" smtClean="0"/>
              <a:t>Openstack</a:t>
            </a:r>
            <a:r>
              <a:rPr lang="en-US" altLang="zh-CN" dirty="0" smtClean="0"/>
              <a:t> </a:t>
            </a:r>
            <a:r>
              <a:rPr lang="zh-CN" altLang="en-US" dirty="0" smtClean="0"/>
              <a:t>利用</a:t>
            </a:r>
            <a:r>
              <a:rPr lang="en-US" altLang="zh-CN" dirty="0" smtClean="0"/>
              <a:t>PAAS</a:t>
            </a:r>
            <a:r>
              <a:rPr lang="zh-CN" altLang="en-US" dirty="0" smtClean="0"/>
              <a:t>平台的容器管理功能，健康检查、弹性伸缩、部署策略、节点调度、利用</a:t>
            </a:r>
            <a:r>
              <a:rPr lang="en-US" altLang="zh-CN" dirty="0" smtClean="0"/>
              <a:t>pipeline</a:t>
            </a:r>
            <a:r>
              <a:rPr lang="zh-CN" altLang="en-US" dirty="0" smtClean="0"/>
              <a:t>实现</a:t>
            </a:r>
            <a:r>
              <a:rPr lang="en-US" altLang="zh-CN" dirty="0" smtClean="0"/>
              <a:t>CI/CD</a:t>
            </a:r>
            <a:r>
              <a:rPr lang="zh-CN" altLang="en-US" dirty="0" smtClean="0"/>
              <a:t>，提高开发运维效率</a:t>
            </a:r>
            <a:endParaRPr lang="en-US" altLang="zh-CN" dirty="0" smtClean="0"/>
          </a:p>
          <a:p>
            <a:r>
              <a:rPr lang="en-US" altLang="zh-CN" dirty="0" smtClean="0"/>
              <a:t>Kubernetes </a:t>
            </a:r>
            <a:r>
              <a:rPr lang="zh-CN" altLang="en-US" dirty="0" smtClean="0"/>
              <a:t>利用 </a:t>
            </a:r>
            <a:r>
              <a:rPr lang="en-US" altLang="zh-CN" dirty="0" err="1" smtClean="0"/>
              <a:t>openstack</a:t>
            </a:r>
            <a:r>
              <a:rPr lang="en-US" altLang="zh-CN" baseline="0" dirty="0" smtClean="0"/>
              <a:t> </a:t>
            </a:r>
            <a:r>
              <a:rPr lang="zh-CN" altLang="en-US" baseline="0" dirty="0" smtClean="0"/>
              <a:t>裸机管理功能实现对裸机设备的纳管</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20</a:t>
            </a:fld>
            <a:endParaRPr lang="zh-CN" altLang="en-US"/>
          </a:p>
        </p:txBody>
      </p:sp>
    </p:spTree>
    <p:extLst>
      <p:ext uri="{BB962C8B-B14F-4D97-AF65-F5344CB8AC3E}">
        <p14:creationId xmlns:p14="http://schemas.microsoft.com/office/powerpoint/2010/main" val="2153012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min </a:t>
            </a:r>
            <a:r>
              <a:rPr lang="en-US" altLang="zh-CN" dirty="0" err="1" smtClean="0"/>
              <a:t>kolla-kubernetes</a:t>
            </a:r>
            <a:r>
              <a:rPr lang="zh-CN" altLang="en-US" dirty="0" smtClean="0"/>
              <a:t>结构分析</a:t>
            </a:r>
            <a:endParaRPr lang="en-US" altLang="zh-CN" dirty="0" smtClean="0"/>
          </a:p>
          <a:p>
            <a:endParaRPr lang="en-US" altLang="zh-CN" dirty="0" smtClean="0"/>
          </a:p>
          <a:p>
            <a:r>
              <a:rPr lang="en-US" altLang="zh-CN" dirty="0" err="1" smtClean="0"/>
              <a:t>Kolla-kubernetes</a:t>
            </a:r>
            <a:r>
              <a:rPr lang="zh-CN" altLang="en-US" dirty="0" smtClean="0"/>
              <a:t>使用新的软件管理和配置管理机制</a:t>
            </a:r>
            <a:r>
              <a:rPr lang="en-US" altLang="zh-CN" dirty="0" smtClean="0"/>
              <a:t>HELM </a:t>
            </a:r>
          </a:p>
          <a:p>
            <a:r>
              <a:rPr lang="zh-CN" altLang="en-US" dirty="0" smtClean="0"/>
              <a:t>可同时定义多种</a:t>
            </a:r>
            <a:r>
              <a:rPr lang="en-US" altLang="zh-CN" dirty="0" smtClean="0"/>
              <a:t>K8S</a:t>
            </a:r>
            <a:r>
              <a:rPr lang="zh-CN" altLang="en-US" dirty="0" smtClean="0"/>
              <a:t>资源</a:t>
            </a:r>
            <a:r>
              <a:rPr lang="en-US" altLang="zh-CN" dirty="0" smtClean="0"/>
              <a:t>job/</a:t>
            </a:r>
            <a:r>
              <a:rPr lang="en-US" altLang="zh-CN" dirty="0" err="1" smtClean="0"/>
              <a:t>statefulset</a:t>
            </a:r>
            <a:r>
              <a:rPr lang="en-US" altLang="zh-CN" dirty="0" smtClean="0"/>
              <a:t>/</a:t>
            </a:r>
            <a:r>
              <a:rPr lang="en-US" altLang="zh-CN" dirty="0" err="1" smtClean="0"/>
              <a:t>init</a:t>
            </a:r>
            <a:r>
              <a:rPr lang="en-US" altLang="zh-CN" dirty="0" smtClean="0"/>
              <a:t>-container</a:t>
            </a:r>
            <a:r>
              <a:rPr lang="zh-CN" altLang="en-US" dirty="0" smtClean="0"/>
              <a:t>，通过这些资源管理</a:t>
            </a:r>
            <a:r>
              <a:rPr lang="en-US" altLang="zh-CN" dirty="0" smtClean="0"/>
              <a:t>pod</a:t>
            </a:r>
            <a:r>
              <a:rPr lang="zh-CN" altLang="en-US" dirty="0" smtClean="0"/>
              <a:t>的生命周期</a:t>
            </a:r>
            <a:endParaRPr lang="en-US" altLang="zh-CN" dirty="0" smtClean="0"/>
          </a:p>
          <a:p>
            <a:r>
              <a:rPr lang="zh-CN" altLang="en-US" dirty="0" smtClean="0"/>
              <a:t>定义的资源文件支持参数化，可使用</a:t>
            </a:r>
            <a:r>
              <a:rPr lang="en-US" altLang="zh-CN" dirty="0" smtClean="0"/>
              <a:t>jinjia2</a:t>
            </a:r>
            <a:r>
              <a:rPr lang="zh-CN" altLang="en-US" dirty="0" smtClean="0"/>
              <a:t>渲染文件格式；</a:t>
            </a:r>
            <a:r>
              <a:rPr lang="en-US" altLang="zh-CN" dirty="0" smtClean="0"/>
              <a:t>chart</a:t>
            </a:r>
            <a:r>
              <a:rPr lang="zh-CN" altLang="en-US" dirty="0" smtClean="0"/>
              <a:t>之间可以互相引用复用；</a:t>
            </a:r>
            <a:endParaRPr lang="en-US" altLang="zh-CN" dirty="0" smtClean="0"/>
          </a:p>
          <a:p>
            <a:r>
              <a:rPr lang="en-US" altLang="zh-CN" dirty="0" smtClean="0"/>
              <a:t>helm</a:t>
            </a:r>
            <a:r>
              <a:rPr lang="zh-CN" altLang="en-US" dirty="0" smtClean="0"/>
              <a:t>支持应用版本管理，如</a:t>
            </a:r>
            <a:r>
              <a:rPr lang="en-US" altLang="zh-CN" dirty="0" err="1" smtClean="0"/>
              <a:t>docker</a:t>
            </a:r>
            <a:r>
              <a:rPr lang="en-US" altLang="zh-CN" dirty="0" smtClean="0"/>
              <a:t> history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微服务化原则：流程可视化</a:t>
            </a:r>
            <a:r>
              <a:rPr lang="en-US" altLang="zh-CN" dirty="0" smtClean="0"/>
              <a:t>(</a:t>
            </a:r>
            <a:r>
              <a:rPr lang="zh-CN" altLang="en-US" dirty="0" smtClean="0"/>
              <a:t>关键步骤可见</a:t>
            </a:r>
            <a:r>
              <a:rPr lang="en-US" altLang="zh-CN" dirty="0" smtClean="0"/>
              <a:t>)</a:t>
            </a:r>
            <a:r>
              <a:rPr lang="zh-CN" altLang="en-US" dirty="0" smtClean="0"/>
              <a:t>、低耦合、可复用、明确依赖关系</a:t>
            </a:r>
            <a:r>
              <a:rPr lang="en-US" altLang="zh-CN" dirty="0" smtClean="0"/>
              <a:t>(neutron server &gt; </a:t>
            </a:r>
            <a:r>
              <a:rPr lang="en-US" altLang="zh-CN" dirty="0" err="1" smtClean="0"/>
              <a:t>mariadb</a:t>
            </a:r>
            <a:r>
              <a:rPr lang="zh-CN" altLang="en-US" dirty="0" smtClean="0"/>
              <a:t>、</a:t>
            </a:r>
            <a:r>
              <a:rPr lang="en-US" altLang="zh-CN" dirty="0" smtClean="0"/>
              <a:t>keystone</a:t>
            </a:r>
            <a:r>
              <a:rPr lang="zh-CN" altLang="en-US" dirty="0" smtClean="0"/>
              <a:t>、</a:t>
            </a:r>
            <a:r>
              <a:rPr lang="en-US" altLang="zh-CN" dirty="0" smtClean="0"/>
              <a:t>users</a:t>
            </a:r>
            <a:r>
              <a:rPr lang="zh-CN" altLang="en-US" dirty="0" smtClean="0"/>
              <a:t>、</a:t>
            </a:r>
            <a:r>
              <a:rPr lang="en-US" altLang="zh-CN" dirty="0" smtClean="0"/>
              <a:t>endpoints</a:t>
            </a:r>
            <a:r>
              <a:rPr lang="zh-CN" altLang="en-US" dirty="0" smtClean="0"/>
              <a:t>、</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 </a:t>
            </a:r>
            <a:r>
              <a:rPr lang="zh-CN" altLang="en-US" dirty="0" smtClean="0"/>
              <a:t>和 </a:t>
            </a:r>
            <a:r>
              <a:rPr lang="en-US" altLang="zh-CN" dirty="0" err="1" smtClean="0"/>
              <a:t>microservice</a:t>
            </a:r>
            <a:r>
              <a:rPr lang="en-US" altLang="zh-CN" baseline="0" dirty="0" smtClean="0"/>
              <a:t> </a:t>
            </a:r>
            <a:r>
              <a:rPr lang="zh-CN" altLang="en-US" baseline="0" dirty="0" smtClean="0"/>
              <a:t>基础层：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Kolla</a:t>
            </a:r>
            <a:r>
              <a:rPr lang="en-US" altLang="zh-CN" dirty="0" smtClean="0"/>
              <a:t>-common:</a:t>
            </a:r>
            <a:r>
              <a:rPr lang="zh-CN" altLang="en-US" dirty="0" smtClean="0"/>
              <a:t>各个服务公用的操作，</a:t>
            </a:r>
            <a:r>
              <a:rPr lang="en-US" altLang="zh-CN" dirty="0" smtClean="0"/>
              <a:t>create</a:t>
            </a:r>
            <a:r>
              <a:rPr lang="en-US" altLang="zh-CN" baseline="0" dirty="0" smtClean="0"/>
              <a:t> database</a:t>
            </a:r>
            <a:r>
              <a:rPr lang="zh-CN" altLang="en-US" baseline="0" dirty="0" smtClean="0"/>
              <a:t>、</a:t>
            </a:r>
            <a:r>
              <a:rPr lang="en-US" altLang="zh-CN" baseline="0" dirty="0" smtClean="0"/>
              <a:t>create </a:t>
            </a:r>
            <a:r>
              <a:rPr lang="en-US" altLang="zh-CN" baseline="0" dirty="0" err="1" smtClean="0"/>
              <a:t>pv</a:t>
            </a:r>
            <a:r>
              <a:rPr lang="en-US" altLang="zh-CN" baseline="0" dirty="0" smtClean="0"/>
              <a:t>\</a:t>
            </a:r>
            <a:r>
              <a:rPr lang="en-US" altLang="zh-CN" baseline="0" dirty="0" err="1" smtClean="0"/>
              <a:t>pvc</a:t>
            </a:r>
            <a:r>
              <a:rPr lang="zh-CN" altLang="en-US" baseline="0" dirty="0" smtClean="0"/>
              <a:t>、</a:t>
            </a:r>
            <a:r>
              <a:rPr lang="en-US" altLang="zh-CN" baseline="0" dirty="0" smtClean="0"/>
              <a:t>create keystone endpoint/user</a:t>
            </a:r>
            <a:r>
              <a:rPr lang="zh-CN" altLang="en-US" baseline="0" dirty="0" smtClean="0"/>
              <a:t>等</a:t>
            </a:r>
            <a:endParaRPr lang="en-US" altLang="zh-CN" dirty="0" smtClean="0"/>
          </a:p>
          <a:p>
            <a:r>
              <a:rPr lang="en-US" altLang="zh-CN" dirty="0" err="1" smtClean="0"/>
              <a:t>Microservice</a:t>
            </a:r>
            <a:r>
              <a:rPr lang="en-US" altLang="zh-CN" dirty="0" smtClean="0"/>
              <a:t>:</a:t>
            </a:r>
            <a:r>
              <a:rPr lang="zh-CN" altLang="en-US" dirty="0" smtClean="0"/>
              <a:t>定义</a:t>
            </a:r>
            <a:r>
              <a:rPr lang="en-US" altLang="zh-CN" dirty="0" smtClean="0"/>
              <a:t>k8s</a:t>
            </a:r>
            <a:r>
              <a:rPr lang="zh-CN" altLang="en-US" dirty="0" smtClean="0"/>
              <a:t>资源文件，也即最终调用的一些资源定义文件 </a:t>
            </a:r>
            <a:r>
              <a:rPr lang="en-US" altLang="zh-CN" dirty="0" smtClean="0"/>
              <a:t>job/svc/</a:t>
            </a:r>
            <a:r>
              <a:rPr lang="en-US" altLang="zh-CN" dirty="0" err="1" smtClean="0"/>
              <a:t>pv</a:t>
            </a:r>
            <a:r>
              <a:rPr lang="en-US" altLang="zh-CN" dirty="0" smtClean="0"/>
              <a:t>/</a:t>
            </a:r>
            <a:r>
              <a:rPr lang="en-US" altLang="zh-CN" dirty="0" err="1" smtClean="0"/>
              <a:t>pvc</a:t>
            </a:r>
            <a:r>
              <a:rPr lang="en-US" altLang="zh-CN" dirty="0" smtClean="0"/>
              <a:t>/</a:t>
            </a:r>
            <a:r>
              <a:rPr lang="en-US" altLang="zh-CN" dirty="0" err="1" smtClean="0"/>
              <a:t>statefulset</a:t>
            </a:r>
            <a:r>
              <a:rPr lang="zh-CN" altLang="en-US" dirty="0" smtClean="0"/>
              <a:t>等，文件中的配置参数经过</a:t>
            </a:r>
            <a:r>
              <a:rPr lang="en-US" altLang="zh-CN" dirty="0" smtClean="0"/>
              <a:t>jinja2</a:t>
            </a:r>
            <a:r>
              <a:rPr lang="zh-CN" altLang="en-US" dirty="0" smtClean="0"/>
              <a:t>渲染</a:t>
            </a:r>
            <a:endParaRPr lang="en-US" altLang="zh-CN" dirty="0" smtClean="0"/>
          </a:p>
          <a:p>
            <a:r>
              <a:rPr lang="en-US" altLang="zh-CN" dirty="0" smtClean="0"/>
              <a:t>Service</a:t>
            </a:r>
            <a:r>
              <a:rPr lang="zh-CN" altLang="en-US" dirty="0" smtClean="0"/>
              <a:t>：业务层</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每个服务定义一个或多个</a:t>
            </a:r>
            <a:r>
              <a:rPr lang="en-US" altLang="zh-CN" dirty="0" smtClean="0"/>
              <a:t>chart</a:t>
            </a:r>
            <a:r>
              <a:rPr lang="zh-CN" altLang="en-US" dirty="0" smtClean="0"/>
              <a:t>文件包，其中定义了依赖包和配置文件</a:t>
            </a:r>
            <a:endParaRPr lang="en-US" altLang="zh-CN" dirty="0" smtClean="0"/>
          </a:p>
          <a:p>
            <a:r>
              <a:rPr lang="en-US" altLang="zh-CN" dirty="0" smtClean="0"/>
              <a:t>Test:</a:t>
            </a:r>
            <a:r>
              <a:rPr lang="zh-CN" altLang="en-US" dirty="0" smtClean="0"/>
              <a:t>单元测试用例</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21</a:t>
            </a:fld>
            <a:endParaRPr lang="zh-CN" altLang="en-US"/>
          </a:p>
        </p:txBody>
      </p:sp>
    </p:spTree>
    <p:extLst>
      <p:ext uri="{BB962C8B-B14F-4D97-AF65-F5344CB8AC3E}">
        <p14:creationId xmlns:p14="http://schemas.microsoft.com/office/powerpoint/2010/main" val="4056392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min</a:t>
            </a:r>
          </a:p>
          <a:p>
            <a:r>
              <a:rPr lang="zh-CN" altLang="en-US" dirty="0" smtClean="0"/>
              <a:t>公司业务需求选择</a:t>
            </a:r>
            <a:r>
              <a:rPr lang="en-US" altLang="zh-CN" dirty="0" err="1" smtClean="0"/>
              <a:t>openshift</a:t>
            </a:r>
            <a:r>
              <a:rPr lang="zh-CN" altLang="en-US" dirty="0" smtClean="0"/>
              <a:t>：</a:t>
            </a:r>
            <a:r>
              <a:rPr lang="en-US" altLang="zh-CN" dirty="0" err="1" smtClean="0"/>
              <a:t>Openshift</a:t>
            </a:r>
            <a:r>
              <a:rPr lang="en-US" altLang="zh-CN" dirty="0" smtClean="0"/>
              <a:t> </a:t>
            </a:r>
            <a:r>
              <a:rPr lang="zh-CN" altLang="en-US" dirty="0" smtClean="0"/>
              <a:t>介绍</a:t>
            </a:r>
            <a:endParaRPr lang="en-US" altLang="zh-CN" dirty="0" smtClean="0"/>
          </a:p>
          <a:p>
            <a:r>
              <a:rPr lang="zh-CN" altLang="en-US" dirty="0" smtClean="0"/>
              <a:t>起步较早</a:t>
            </a:r>
            <a:r>
              <a:rPr lang="en-US" altLang="zh-CN" dirty="0" smtClean="0"/>
              <a:t>2013</a:t>
            </a:r>
            <a:r>
              <a:rPr lang="zh-CN" altLang="en-US" dirty="0" smtClean="0"/>
              <a:t>年开始</a:t>
            </a:r>
            <a:r>
              <a:rPr lang="en-US" altLang="zh-CN" dirty="0" err="1" smtClean="0"/>
              <a:t>Redhat</a:t>
            </a:r>
            <a:r>
              <a:rPr lang="zh-CN" altLang="en-US" dirty="0" smtClean="0"/>
              <a:t>基于</a:t>
            </a:r>
            <a:r>
              <a:rPr lang="en-US" altLang="zh-CN" dirty="0" err="1" smtClean="0"/>
              <a:t>kubernetes</a:t>
            </a:r>
            <a:r>
              <a:rPr lang="zh-CN" altLang="en-US" dirty="0" smtClean="0"/>
              <a:t>开发，功能已比较完善且稳定程度较高，包含公有云版本和社区版本</a:t>
            </a:r>
            <a:endParaRPr lang="en-US" altLang="zh-CN" dirty="0" smtClean="0"/>
          </a:p>
          <a:p>
            <a:r>
              <a:rPr lang="zh-CN" altLang="en-US" dirty="0" smtClean="0"/>
              <a:t>封装了</a:t>
            </a:r>
            <a:r>
              <a:rPr lang="en-US" altLang="zh-CN" dirty="0" err="1" smtClean="0"/>
              <a:t>kubernetes</a:t>
            </a:r>
            <a:r>
              <a:rPr lang="zh-CN" altLang="en-US" dirty="0" smtClean="0"/>
              <a:t>客户端，提供自己的客户端程序</a:t>
            </a:r>
            <a:r>
              <a:rPr lang="en-US" altLang="zh-CN" dirty="0" err="1" smtClean="0"/>
              <a:t>oc</a:t>
            </a:r>
            <a:r>
              <a:rPr lang="zh-CN" altLang="en-US" dirty="0" smtClean="0"/>
              <a:t>与集群交互</a:t>
            </a:r>
            <a:endParaRPr lang="en-US" altLang="zh-CN"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22</a:t>
            </a:fld>
            <a:endParaRPr lang="zh-CN" altLang="en-US"/>
          </a:p>
        </p:txBody>
      </p:sp>
    </p:spTree>
    <p:extLst>
      <p:ext uri="{BB962C8B-B14F-4D97-AF65-F5344CB8AC3E}">
        <p14:creationId xmlns:p14="http://schemas.microsoft.com/office/powerpoint/2010/main" val="4038821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 min</a:t>
            </a:r>
          </a:p>
          <a:p>
            <a:r>
              <a:rPr lang="zh-CN" altLang="en-US" dirty="0" smtClean="0"/>
              <a:t>自定义配置文件：指定</a:t>
            </a:r>
            <a:r>
              <a:rPr lang="en-US" altLang="zh-CN" dirty="0" err="1" smtClean="0"/>
              <a:t>openstack</a:t>
            </a:r>
            <a:r>
              <a:rPr lang="zh-CN" altLang="en-US" dirty="0" smtClean="0"/>
              <a:t>使用的网络、私有镜像仓库、虚拟化类型等。</a:t>
            </a:r>
            <a:endParaRPr lang="en-US" altLang="zh-CN" dirty="0" smtClean="0"/>
          </a:p>
          <a:p>
            <a:r>
              <a:rPr lang="zh-CN" altLang="en-US" dirty="0" smtClean="0"/>
              <a:t>使用</a:t>
            </a:r>
            <a:r>
              <a:rPr lang="en-US" altLang="zh-CN" dirty="0" smtClean="0"/>
              <a:t>Helm</a:t>
            </a:r>
            <a:r>
              <a:rPr lang="zh-CN" altLang="en-US" dirty="0" smtClean="0"/>
              <a:t>部署：</a:t>
            </a:r>
            <a:r>
              <a:rPr lang="en-US" altLang="zh-CN" dirty="0" err="1" smtClean="0"/>
              <a:t>mariadb</a:t>
            </a:r>
            <a:r>
              <a:rPr lang="zh-CN" altLang="en-US" dirty="0" smtClean="0"/>
              <a:t>、</a:t>
            </a:r>
            <a:r>
              <a:rPr lang="en-US" altLang="zh-CN" baseline="0" dirty="0" err="1" smtClean="0"/>
              <a:t>memache</a:t>
            </a:r>
            <a:r>
              <a:rPr lang="zh-CN" altLang="en-US" baseline="0" dirty="0" smtClean="0"/>
              <a:t>、</a:t>
            </a:r>
            <a:r>
              <a:rPr lang="en-US" altLang="zh-CN" baseline="0" dirty="0" err="1" smtClean="0"/>
              <a:t>rabbitmq</a:t>
            </a:r>
            <a:r>
              <a:rPr lang="zh-CN" altLang="en-US" baseline="0" dirty="0" smtClean="0"/>
              <a:t>依赖组件启动成功后，部署</a:t>
            </a:r>
            <a:r>
              <a:rPr lang="en-US" altLang="zh-CN" baseline="0" dirty="0" err="1" smtClean="0"/>
              <a:t>openstack</a:t>
            </a:r>
            <a:r>
              <a:rPr lang="zh-CN" altLang="en-US" baseline="0" dirty="0" smtClean="0"/>
              <a:t>服务</a:t>
            </a:r>
            <a:endParaRPr lang="en-US" altLang="zh-CN" baseline="0" dirty="0" smtClean="0"/>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mariadb</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rabbitmq</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r>
              <a:rPr lang="en-US" altLang="zh-CN" sz="1200" kern="1200" dirty="0" smtClean="0">
                <a:solidFill>
                  <a:schemeClr val="tx1"/>
                </a:solidFill>
                <a:effectLst/>
                <a:latin typeface="+mn-lt"/>
                <a:ea typeface="+mn-ea"/>
                <a:cs typeface="+mn-cs"/>
              </a:rPr>
              <a:t>helm</a:t>
            </a:r>
            <a:r>
              <a:rPr lang="en-US" altLang="zh-CN" dirty="0" smtClean="0"/>
              <a:t> </a:t>
            </a:r>
            <a:r>
              <a:rPr lang="en-US" altLang="zh-CN" sz="1200" kern="1200" dirty="0" smtClean="0">
                <a:solidFill>
                  <a:schemeClr val="tx1"/>
                </a:solidFill>
                <a:effectLst/>
                <a:latin typeface="+mn-lt"/>
                <a:ea typeface="+mn-ea"/>
                <a:cs typeface="+mn-cs"/>
              </a:rPr>
              <a:t>install</a:t>
            </a:r>
            <a:r>
              <a:rPr lang="en-US" altLang="zh-CN" dirty="0" smtClean="0"/>
              <a:t> </a:t>
            </a:r>
            <a:r>
              <a:rPr lang="en-US" altLang="zh-CN" sz="1200" kern="1200" dirty="0" smtClean="0">
                <a:solidFill>
                  <a:schemeClr val="tx1"/>
                </a:solidFill>
                <a:effectLst/>
                <a:latin typeface="+mn-lt"/>
                <a:ea typeface="+mn-ea"/>
                <a:cs typeface="+mn-cs"/>
              </a:rPr>
              <a:t>--debug</a:t>
            </a:r>
            <a:r>
              <a:rPr lang="en-US" altLang="zh-CN" dirty="0" smtClean="0"/>
              <a:t> </a:t>
            </a:r>
            <a:r>
              <a:rPr lang="en-US" altLang="zh-CN" sz="1200" kern="1200" dirty="0" err="1" smtClean="0">
                <a:solidFill>
                  <a:schemeClr val="tx1"/>
                </a:solidFill>
                <a:effectLst/>
                <a:latin typeface="+mn-lt"/>
                <a:ea typeface="+mn-ea"/>
                <a:cs typeface="+mn-cs"/>
              </a:rPr>
              <a:t>kolla-kubernetes</a:t>
            </a:r>
            <a:r>
              <a:rPr lang="en-US" altLang="zh-CN" sz="1200" kern="1200" dirty="0" smtClean="0">
                <a:solidFill>
                  <a:schemeClr val="tx1"/>
                </a:solidFill>
                <a:effectLst/>
                <a:latin typeface="+mn-lt"/>
                <a:ea typeface="+mn-ea"/>
                <a:cs typeface="+mn-cs"/>
              </a:rPr>
              <a:t>/helm/service/</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--namespace</a:t>
            </a:r>
            <a:r>
              <a:rPr lang="en-US" altLang="zh-CN" dirty="0" smtClean="0"/>
              <a:t> </a:t>
            </a:r>
            <a:r>
              <a:rPr lang="en-US" altLang="zh-CN" sz="1200" kern="1200" dirty="0" err="1" smtClean="0">
                <a:solidFill>
                  <a:schemeClr val="tx1"/>
                </a:solidFill>
                <a:effectLst/>
                <a:latin typeface="+mn-lt"/>
                <a:ea typeface="+mn-ea"/>
                <a:cs typeface="+mn-cs"/>
              </a:rPr>
              <a:t>kolla</a:t>
            </a:r>
            <a:r>
              <a:rPr lang="en-US" altLang="zh-CN" dirty="0" smtClean="0"/>
              <a:t> </a:t>
            </a:r>
            <a:r>
              <a:rPr lang="en-US" altLang="zh-CN" sz="1200" kern="1200" dirty="0" smtClean="0">
                <a:solidFill>
                  <a:schemeClr val="tx1"/>
                </a:solidFill>
                <a:effectLst/>
                <a:latin typeface="+mn-lt"/>
                <a:ea typeface="+mn-ea"/>
                <a:cs typeface="+mn-cs"/>
              </a:rPr>
              <a:t>--name</a:t>
            </a:r>
            <a:r>
              <a:rPr lang="en-US" altLang="zh-CN" dirty="0" smtClean="0"/>
              <a:t> </a:t>
            </a:r>
            <a:r>
              <a:rPr lang="en-US" altLang="zh-CN" sz="1200" kern="1200" dirty="0" err="1" smtClean="0">
                <a:solidFill>
                  <a:schemeClr val="tx1"/>
                </a:solidFill>
                <a:effectLst/>
                <a:latin typeface="+mn-lt"/>
                <a:ea typeface="+mn-ea"/>
                <a:cs typeface="+mn-cs"/>
              </a:rPr>
              <a:t>memcached</a:t>
            </a:r>
            <a:r>
              <a:rPr lang="en-US" altLang="zh-CN" dirty="0" smtClean="0"/>
              <a:t> </a:t>
            </a:r>
            <a:r>
              <a:rPr lang="en-US" altLang="zh-CN" sz="1200" kern="1200" dirty="0" smtClean="0">
                <a:solidFill>
                  <a:schemeClr val="tx1"/>
                </a:solidFill>
                <a:effectLst/>
                <a:latin typeface="+mn-lt"/>
                <a:ea typeface="+mn-ea"/>
                <a:cs typeface="+mn-cs"/>
              </a:rPr>
              <a:t>--values</a:t>
            </a:r>
            <a:r>
              <a:rPr lang="en-US" altLang="zh-CN" dirty="0" smtClean="0"/>
              <a:t> </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cloud.yaml</a:t>
            </a:r>
            <a:r>
              <a:rPr lang="en-US" altLang="zh-CN" dirty="0" smtClean="0"/>
              <a:t> </a:t>
            </a:r>
            <a:endParaRPr lang="en-US" altLang="zh-CN" baseline="0" dirty="0" smtClean="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23</a:t>
            </a:fld>
            <a:endParaRPr lang="zh-CN" altLang="en-US"/>
          </a:p>
        </p:txBody>
      </p:sp>
    </p:spTree>
    <p:extLst>
      <p:ext uri="{BB962C8B-B14F-4D97-AF65-F5344CB8AC3E}">
        <p14:creationId xmlns:p14="http://schemas.microsoft.com/office/powerpoint/2010/main" val="2476524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0.5 min</a:t>
            </a:r>
          </a:p>
          <a:p>
            <a:r>
              <a:rPr lang="zh-CN" altLang="en-US" dirty="0" smtClean="0"/>
              <a:t>由于是使用</a:t>
            </a:r>
            <a:r>
              <a:rPr lang="en-US" altLang="zh-CN" dirty="0" err="1" smtClean="0"/>
              <a:t>kolla-kubernetes</a:t>
            </a:r>
            <a:r>
              <a:rPr lang="zh-CN" altLang="en-US" dirty="0" smtClean="0"/>
              <a:t>项目进行容器化部署到</a:t>
            </a:r>
            <a:r>
              <a:rPr lang="en-US" altLang="zh-CN" dirty="0" err="1" smtClean="0"/>
              <a:t>openshift</a:t>
            </a:r>
            <a:r>
              <a:rPr lang="zh-CN" altLang="en-US" dirty="0" smtClean="0"/>
              <a:t>上，所有还需要修改下配置以满足</a:t>
            </a:r>
            <a:r>
              <a:rPr lang="en-US" altLang="zh-CN" dirty="0" err="1" smtClean="0"/>
              <a:t>openshift</a:t>
            </a:r>
            <a:r>
              <a:rPr lang="zh-CN" altLang="en-US" dirty="0" smtClean="0"/>
              <a:t>的系统要求，如用户权限方面</a:t>
            </a:r>
            <a:endParaRPr lang="en-US" altLang="zh-CN" dirty="0" smtClean="0"/>
          </a:p>
          <a:p>
            <a:r>
              <a:rPr lang="zh-CN" altLang="en-US" dirty="0" smtClean="0"/>
              <a:t>项目本身存在的一些问题，需要在安装部署时按需调整，如</a:t>
            </a:r>
            <a:r>
              <a:rPr lang="en-US" altLang="zh-CN" dirty="0" err="1" smtClean="0"/>
              <a:t>mariadb</a:t>
            </a:r>
            <a:r>
              <a:rPr lang="zh-CN" altLang="en-US" dirty="0" smtClean="0"/>
              <a:t>配置文件</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24</a:t>
            </a:fld>
            <a:endParaRPr lang="zh-CN" altLang="en-US"/>
          </a:p>
        </p:txBody>
      </p:sp>
    </p:spTree>
    <p:extLst>
      <p:ext uri="{BB962C8B-B14F-4D97-AF65-F5344CB8AC3E}">
        <p14:creationId xmlns:p14="http://schemas.microsoft.com/office/powerpoint/2010/main" val="631202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min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a:t>
            </a:r>
            <a:r>
              <a:rPr lang="en-US" altLang="zh-CN" dirty="0" smtClean="0"/>
              <a:t>CI/CD</a:t>
            </a:r>
            <a:r>
              <a:rPr lang="zh-CN" altLang="en-US" dirty="0" smtClean="0"/>
              <a:t>方式，使用</a:t>
            </a:r>
            <a:r>
              <a:rPr lang="en-US" altLang="zh-CN" dirty="0" smtClean="0"/>
              <a:t>Jenkins+</a:t>
            </a:r>
            <a:r>
              <a:rPr lang="zh-CN" altLang="en-US" dirty="0" smtClean="0"/>
              <a:t>定时任务完成，使用容器或</a:t>
            </a:r>
            <a:r>
              <a:rPr lang="en-US" altLang="zh-CN" dirty="0" smtClean="0"/>
              <a:t>shell</a:t>
            </a:r>
            <a:r>
              <a:rPr lang="zh-CN" altLang="en-US" smtClean="0"/>
              <a:t>完成，可满足业务的自定义需求。</a:t>
            </a:r>
            <a:r>
              <a:rPr lang="zh-CN" altLang="en-US" smtClean="0"/>
              <a:t>缺点</a:t>
            </a:r>
            <a:r>
              <a:rPr lang="zh-CN" altLang="en-US" smtClean="0"/>
              <a:t>：不易维护、排错困难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第二、三种：基于</a:t>
            </a:r>
            <a:r>
              <a:rPr lang="en-US" altLang="zh-CN" dirty="0" err="1" smtClean="0"/>
              <a:t>openshift</a:t>
            </a:r>
            <a:r>
              <a:rPr lang="en-US" altLang="zh-CN" dirty="0" smtClean="0"/>
              <a:t>/</a:t>
            </a:r>
            <a:r>
              <a:rPr lang="en-US" altLang="zh-CN" dirty="0" err="1" smtClean="0"/>
              <a:t>kubernetes</a:t>
            </a:r>
            <a:r>
              <a:rPr lang="zh-CN" altLang="en-US" dirty="0" smtClean="0"/>
              <a:t>等</a:t>
            </a:r>
            <a:r>
              <a:rPr lang="en-US" altLang="zh-CN" dirty="0" smtClean="0"/>
              <a:t>PAAS</a:t>
            </a:r>
            <a:r>
              <a:rPr lang="zh-CN" altLang="en-US" dirty="0" smtClean="0"/>
              <a:t>平台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构建过程由</a:t>
            </a:r>
            <a:r>
              <a:rPr lang="en-US" altLang="zh-CN" dirty="0" err="1" smtClean="0"/>
              <a:t>kolla</a:t>
            </a:r>
            <a:r>
              <a:rPr lang="zh-CN" altLang="en-US" dirty="0" smtClean="0"/>
              <a:t>代码完成，使用</a:t>
            </a:r>
            <a:r>
              <a:rPr lang="en-US" altLang="zh-CN" dirty="0" err="1" smtClean="0"/>
              <a:t>jenkins</a:t>
            </a:r>
            <a:r>
              <a:rPr lang="zh-CN" altLang="en-US" dirty="0" smtClean="0"/>
              <a:t>或</a:t>
            </a:r>
            <a:r>
              <a:rPr lang="en-US" altLang="zh-CN" dirty="0" smtClean="0"/>
              <a:t>STI</a:t>
            </a:r>
            <a:r>
              <a:rPr lang="zh-CN" altLang="en-US" dirty="0" smtClean="0"/>
              <a:t>方式</a:t>
            </a:r>
            <a:r>
              <a:rPr lang="en-US" altLang="zh-CN" dirty="0" smtClean="0"/>
              <a:t>(</a:t>
            </a:r>
            <a:r>
              <a:rPr lang="zh-CN" altLang="en-US" dirty="0" smtClean="0"/>
              <a:t>需要自定义</a:t>
            </a:r>
            <a:r>
              <a:rPr lang="en-US" altLang="zh-CN" dirty="0" smtClean="0"/>
              <a:t>builder</a:t>
            </a:r>
            <a:r>
              <a:rPr lang="zh-CN" altLang="en-US" dirty="0" smtClean="0"/>
              <a:t>镜像</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构建生成新镜像并</a:t>
            </a:r>
            <a:r>
              <a:rPr lang="en-US" altLang="zh-CN" dirty="0" smtClean="0"/>
              <a:t>Push</a:t>
            </a:r>
            <a:r>
              <a:rPr lang="zh-CN" altLang="en-US" dirty="0" smtClean="0"/>
              <a:t>到私有镜像仓库</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自动化部署到开发、测试环境</a:t>
            </a:r>
          </a:p>
        </p:txBody>
      </p:sp>
      <p:sp>
        <p:nvSpPr>
          <p:cNvPr id="4" name="灯片编号占位符 3"/>
          <p:cNvSpPr>
            <a:spLocks noGrp="1"/>
          </p:cNvSpPr>
          <p:nvPr>
            <p:ph type="sldNum" sz="quarter" idx="10"/>
          </p:nvPr>
        </p:nvSpPr>
        <p:spPr/>
        <p:txBody>
          <a:bodyPr/>
          <a:lstStyle/>
          <a:p>
            <a:fld id="{A5880B28-9EFC-4886-B758-D4B847183D21}" type="slidenum">
              <a:rPr lang="zh-CN" altLang="en-US" smtClean="0"/>
              <a:t>25</a:t>
            </a:fld>
            <a:endParaRPr lang="zh-CN" altLang="en-US"/>
          </a:p>
        </p:txBody>
      </p:sp>
    </p:spTree>
    <p:extLst>
      <p:ext uri="{BB962C8B-B14F-4D97-AF65-F5344CB8AC3E}">
        <p14:creationId xmlns:p14="http://schemas.microsoft.com/office/powerpoint/2010/main" val="257368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我们首先来看一下个性化镜像构建及环境升级。以社区开源</a:t>
            </a:r>
            <a:r>
              <a:rPr lang="en-US" altLang="zh-CN" dirty="0" smtClean="0"/>
              <a:t>OpenStack</a:t>
            </a:r>
            <a:r>
              <a:rPr lang="zh-CN" altLang="en-US" dirty="0" smtClean="0"/>
              <a:t>为基础进行</a:t>
            </a:r>
            <a:r>
              <a:rPr lang="en-US" altLang="zh-CN" dirty="0" smtClean="0"/>
              <a:t>OpenStack</a:t>
            </a:r>
            <a:r>
              <a:rPr lang="zh-CN" altLang="en-US" dirty="0" smtClean="0"/>
              <a:t>相关产品的研发的时候，势必会涉及到相关模块的定制化修改，包括功能的修改或者是功能的增加，也可能是新增一个新的模块，那么这个时候，对</a:t>
            </a:r>
            <a:r>
              <a:rPr lang="en-US" altLang="zh-CN" dirty="0" smtClean="0"/>
              <a:t>OpenStack</a:t>
            </a:r>
            <a:r>
              <a:rPr lang="zh-CN" altLang="en-US" dirty="0" smtClean="0"/>
              <a:t>相关模块进行个性化镜像构建成为</a:t>
            </a:r>
            <a:r>
              <a:rPr lang="en-US" altLang="zh-CN" dirty="0" smtClean="0"/>
              <a:t>OpenStack</a:t>
            </a:r>
            <a:r>
              <a:rPr lang="zh-CN" altLang="en-US" dirty="0" smtClean="0"/>
              <a:t>相关产品研发过程中非常重要的一部分。大家看到的这张图展示了我们在进行个性化镜像构建及环境更新的时候是怎么做的。从这张图中大家可以看到，我们在进行个性化镜像构建的时候，是以社区开源的基础镜像库为基础的，在此基础之上，我们开发了个性化镜像构建模块，这个模块会整合内部</a:t>
            </a:r>
            <a:r>
              <a:rPr lang="en-US" altLang="zh-CN" dirty="0" err="1" smtClean="0"/>
              <a:t>gitlab</a:t>
            </a:r>
            <a:r>
              <a:rPr lang="zh-CN" altLang="en-US" dirty="0" smtClean="0"/>
              <a:t>个性化代码、内部</a:t>
            </a:r>
            <a:r>
              <a:rPr lang="en-US" altLang="zh-CN" dirty="0" smtClean="0"/>
              <a:t>pip</a:t>
            </a:r>
            <a:r>
              <a:rPr lang="zh-CN" altLang="en-US" dirty="0" smtClean="0"/>
              <a:t>及</a:t>
            </a:r>
            <a:r>
              <a:rPr lang="en-US" altLang="zh-CN" dirty="0" smtClean="0"/>
              <a:t>yum</a:t>
            </a:r>
            <a:r>
              <a:rPr lang="zh-CN" altLang="en-US" dirty="0" smtClean="0"/>
              <a:t>源和一些安全加固的策略等，从而生成我们需要的个性化镜像库。生成个性化镜像库之后，我们可以使用</a:t>
            </a:r>
            <a:r>
              <a:rPr lang="en-US" altLang="zh-CN" dirty="0" err="1" smtClean="0"/>
              <a:t>jenkins</a:t>
            </a:r>
            <a:r>
              <a:rPr lang="zh-CN" altLang="en-US" dirty="0" smtClean="0"/>
              <a:t>任务以及环境升级脚本对相关的环境进行升级，也可以使用我们开发的</a:t>
            </a:r>
            <a:r>
              <a:rPr lang="en-US" altLang="zh-CN" dirty="0" smtClean="0"/>
              <a:t>ISO</a:t>
            </a:r>
            <a:r>
              <a:rPr lang="zh-CN" altLang="en-US" dirty="0" smtClean="0"/>
              <a:t>构建脚本，来生成最终的</a:t>
            </a:r>
            <a:r>
              <a:rPr lang="en-US" altLang="zh-CN" dirty="0" smtClean="0"/>
              <a:t>ISO</a:t>
            </a:r>
            <a:r>
              <a:rPr lang="zh-CN" altLang="en-US" dirty="0" smtClean="0"/>
              <a:t>文件，在生成这个文件的过程中，</a:t>
            </a:r>
            <a:r>
              <a:rPr lang="en-US" altLang="zh-CN" dirty="0" smtClean="0"/>
              <a:t>ISO</a:t>
            </a:r>
            <a:r>
              <a:rPr lang="zh-CN" altLang="en-US" dirty="0" smtClean="0"/>
              <a:t>构建脚本会将</a:t>
            </a:r>
            <a:r>
              <a:rPr lang="en-US" altLang="zh-CN" dirty="0" smtClean="0"/>
              <a:t>OS</a:t>
            </a:r>
            <a:r>
              <a:rPr lang="zh-CN" altLang="en-US" dirty="0" smtClean="0"/>
              <a:t>需要的基础文件、个性化的</a:t>
            </a:r>
            <a:r>
              <a:rPr lang="en-US" altLang="zh-CN" dirty="0" err="1" smtClean="0"/>
              <a:t>kolla-ansilbe</a:t>
            </a:r>
            <a:r>
              <a:rPr lang="zh-CN" altLang="en-US" dirty="0" smtClean="0"/>
              <a:t>以及监控插件等融合到</a:t>
            </a:r>
            <a:r>
              <a:rPr lang="en-US" altLang="zh-CN" dirty="0" smtClean="0"/>
              <a:t>ISO</a:t>
            </a:r>
            <a:r>
              <a:rPr lang="zh-CN" altLang="en-US" dirty="0" smtClean="0"/>
              <a:t>文件中，这可以很大程度上减少部署时的操作以及所需要的一些文件。这个</a:t>
            </a:r>
            <a:r>
              <a:rPr lang="en-US" altLang="zh-CN" dirty="0" smtClean="0"/>
              <a:t>ISO</a:t>
            </a:r>
            <a:r>
              <a:rPr lang="zh-CN" altLang="en-US" dirty="0" smtClean="0"/>
              <a:t>文件就是我们最终的产品文件，产品发版后，直接用这个</a:t>
            </a:r>
            <a:r>
              <a:rPr lang="en-US" altLang="zh-CN" dirty="0" err="1" smtClean="0"/>
              <a:t>iso</a:t>
            </a:r>
            <a:r>
              <a:rPr lang="zh-CN" altLang="en-US" dirty="0" smtClean="0"/>
              <a:t>去部署环境即可。使用图中的流程，可以做到每日构建，每日更新，从而在一定程度上提高产品研发的敏捷程度。</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3</a:t>
            </a:fld>
            <a:endParaRPr lang="zh-CN" altLang="en-US"/>
          </a:p>
        </p:txBody>
      </p:sp>
    </p:spTree>
    <p:extLst>
      <p:ext uri="{BB962C8B-B14F-4D97-AF65-F5344CB8AC3E}">
        <p14:creationId xmlns:p14="http://schemas.microsoft.com/office/powerpoint/2010/main" val="401011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再来看</a:t>
            </a:r>
            <a:r>
              <a:rPr lang="en-US" altLang="zh-CN" dirty="0" smtClean="0"/>
              <a:t>OpenStack</a:t>
            </a:r>
            <a:r>
              <a:rPr lang="zh-CN" altLang="en-US" dirty="0" smtClean="0"/>
              <a:t>组件的容器化部署。我们在</a:t>
            </a:r>
            <a:r>
              <a:rPr lang="en-US" altLang="zh-CN" dirty="0" smtClean="0"/>
              <a:t>OpenStack</a:t>
            </a:r>
            <a:r>
              <a:rPr lang="zh-CN" altLang="en-US" dirty="0" smtClean="0"/>
              <a:t>部署实践过程中发现，</a:t>
            </a:r>
            <a:r>
              <a:rPr lang="en-US" altLang="zh-CN" dirty="0" smtClean="0"/>
              <a:t>OpenStack</a:t>
            </a:r>
            <a:r>
              <a:rPr lang="zh-CN" altLang="en-US" dirty="0" smtClean="0"/>
              <a:t>容器化部署是一个非常复杂的系统工程，而不仅仅是简单的安装部署。为了更好的对</a:t>
            </a:r>
            <a:r>
              <a:rPr lang="en-US" altLang="zh-CN" dirty="0" smtClean="0"/>
              <a:t>OpenStack</a:t>
            </a:r>
            <a:r>
              <a:rPr lang="zh-CN" altLang="en-US" dirty="0" smtClean="0"/>
              <a:t>组件进行容器化部署，我们在实践过程中将</a:t>
            </a:r>
            <a:r>
              <a:rPr lang="en-US" altLang="zh-CN" dirty="0" smtClean="0"/>
              <a:t>OpenStack</a:t>
            </a:r>
            <a:r>
              <a:rPr lang="zh-CN" altLang="en-US" dirty="0" smtClean="0"/>
              <a:t>的容器化部署分成了几个小的部分，主要包括内存操作系统、批量</a:t>
            </a:r>
            <a:r>
              <a:rPr lang="en-US" altLang="zh-CN" dirty="0" smtClean="0"/>
              <a:t>raid</a:t>
            </a:r>
            <a:r>
              <a:rPr lang="zh-CN" altLang="en-US" dirty="0" smtClean="0"/>
              <a:t>设置、操作系统安装、网络设置、使用</a:t>
            </a:r>
            <a:r>
              <a:rPr lang="en-US" altLang="zh-CN" dirty="0" err="1" smtClean="0"/>
              <a:t>kolla-ansible</a:t>
            </a:r>
            <a:r>
              <a:rPr lang="zh-CN" altLang="en-US" dirty="0" smtClean="0"/>
              <a:t>进行容器化部署以及系统安全加固等。</a:t>
            </a:r>
          </a:p>
          <a:p>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4</a:t>
            </a:fld>
            <a:endParaRPr lang="zh-CN" altLang="en-US"/>
          </a:p>
        </p:txBody>
      </p:sp>
    </p:spTree>
    <p:extLst>
      <p:ext uri="{BB962C8B-B14F-4D97-AF65-F5344CB8AC3E}">
        <p14:creationId xmlns:p14="http://schemas.microsoft.com/office/powerpoint/2010/main" val="150355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内存操作系统。内存操作系统是我们部署过程中很重要的一部分，因为我们有可能需要在硬盘安装操作系统之前对硬件做一些批量的设置，这个时候内存操作系统就可以发挥很重要的作用。我们在我们的个性化私库里面融合了一个经过我们改造优化的</a:t>
            </a:r>
            <a:r>
              <a:rPr lang="en-US" altLang="zh-CN" dirty="0" smtClean="0"/>
              <a:t>cobbler</a:t>
            </a:r>
            <a:r>
              <a:rPr lang="zh-CN" altLang="en-US" dirty="0" smtClean="0"/>
              <a:t>，就是</a:t>
            </a:r>
            <a:r>
              <a:rPr lang="en-US" altLang="zh-CN" dirty="0" err="1" smtClean="0"/>
              <a:t>icos</a:t>
            </a:r>
            <a:r>
              <a:rPr lang="en-US" altLang="zh-CN" dirty="0" smtClean="0"/>
              <a:t>-cobbler</a:t>
            </a:r>
            <a:r>
              <a:rPr lang="zh-CN" altLang="en-US" dirty="0" smtClean="0"/>
              <a:t>，使其能支持系统的本地硬盘启动、内存操作系统启动和本地硬盘安装并启动。右边的这张图就是使用</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时候的一个图，第一个选项是从本地硬盘启动，第二个选项是从内从操作系统启动，第三个选项是本地硬盘操作系统安装。此外，我们构建的</a:t>
            </a:r>
            <a:r>
              <a:rPr lang="en-US" altLang="zh-CN" dirty="0" smtClean="0"/>
              <a:t>ISO</a:t>
            </a:r>
            <a:r>
              <a:rPr lang="zh-CN" altLang="en-US" dirty="0" smtClean="0"/>
              <a:t>，不仅支持</a:t>
            </a:r>
            <a:r>
              <a:rPr lang="en-US" altLang="zh-CN" dirty="0" smtClean="0"/>
              <a:t>BIOS</a:t>
            </a:r>
            <a:r>
              <a:rPr lang="zh-CN" altLang="en-US" dirty="0" smtClean="0"/>
              <a:t>类型的主板，还支持</a:t>
            </a:r>
            <a:r>
              <a:rPr lang="en-US" altLang="zh-CN" dirty="0" smtClean="0"/>
              <a:t>UEFI</a:t>
            </a:r>
            <a:r>
              <a:rPr lang="zh-CN" altLang="en-US" dirty="0" smtClean="0"/>
              <a:t>类型的主板。</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5</a:t>
            </a:fld>
            <a:endParaRPr lang="zh-CN" altLang="en-US"/>
          </a:p>
        </p:txBody>
      </p:sp>
    </p:spTree>
    <p:extLst>
      <p:ext uri="{BB962C8B-B14F-4D97-AF65-F5344CB8AC3E}">
        <p14:creationId xmlns:p14="http://schemas.microsoft.com/office/powerpoint/2010/main" val="232361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我们再来看批量</a:t>
            </a:r>
            <a:r>
              <a:rPr lang="en-US" altLang="zh-CN" dirty="0" smtClean="0"/>
              <a:t>raid</a:t>
            </a:r>
            <a:r>
              <a:rPr lang="zh-CN" altLang="en-US" dirty="0" smtClean="0"/>
              <a:t>设置。得益于</a:t>
            </a:r>
            <a:r>
              <a:rPr lang="en-US" altLang="zh-CN" dirty="0" err="1" smtClean="0"/>
              <a:t>icos</a:t>
            </a:r>
            <a:r>
              <a:rPr lang="en-US" altLang="zh-CN" dirty="0" smtClean="0"/>
              <a:t>-cobbler</a:t>
            </a:r>
            <a:r>
              <a:rPr lang="zh-CN" altLang="en-US" dirty="0" smtClean="0"/>
              <a:t>对内存操作系统的支持，使得我们可以在内存操作系统中对</a:t>
            </a:r>
            <a:r>
              <a:rPr lang="en-US" altLang="zh-CN" dirty="0" smtClean="0"/>
              <a:t>raid</a:t>
            </a:r>
            <a:r>
              <a:rPr lang="zh-CN" altLang="en-US" dirty="0" smtClean="0"/>
              <a:t>进行批量设置，这可以很大程度上减少一台一台的手动去设置</a:t>
            </a:r>
            <a:r>
              <a:rPr lang="en-US" altLang="zh-CN" dirty="0" smtClean="0"/>
              <a:t>raid</a:t>
            </a:r>
            <a:r>
              <a:rPr lang="zh-CN" altLang="en-US" dirty="0" smtClean="0"/>
              <a:t>所需要的时间。右边的这张图是我们开发的设置</a:t>
            </a:r>
            <a:r>
              <a:rPr lang="en-US" altLang="zh-CN" dirty="0" smtClean="0"/>
              <a:t>raid</a:t>
            </a:r>
            <a:r>
              <a:rPr lang="zh-CN" altLang="en-US" dirty="0" smtClean="0"/>
              <a:t>的脚本，在不同的项目中使用时，该脚本可能需要进行一些微调。</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6</a:t>
            </a:fld>
            <a:endParaRPr lang="zh-CN" altLang="en-US"/>
          </a:p>
        </p:txBody>
      </p:sp>
    </p:spTree>
    <p:extLst>
      <p:ext uri="{BB962C8B-B14F-4D97-AF65-F5344CB8AC3E}">
        <p14:creationId xmlns:p14="http://schemas.microsoft.com/office/powerpoint/2010/main" val="266673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我们再来看操作系统的批量安装，我们刚才在前面也介绍到了，我们的</a:t>
            </a:r>
            <a:r>
              <a:rPr lang="en-US" altLang="zh-CN" dirty="0" err="1" smtClean="0"/>
              <a:t>icos</a:t>
            </a:r>
            <a:r>
              <a:rPr lang="en-US" altLang="zh-CN" dirty="0" smtClean="0"/>
              <a:t>-cobbler</a:t>
            </a:r>
            <a:r>
              <a:rPr lang="zh-CN" altLang="en-US" dirty="0" smtClean="0"/>
              <a:t>支持本地硬盘操作系统的安装。左边这张图是</a:t>
            </a:r>
            <a:r>
              <a:rPr lang="en-US" altLang="zh-CN" dirty="0" err="1" smtClean="0"/>
              <a:t>icos</a:t>
            </a:r>
            <a:r>
              <a:rPr lang="en-US" altLang="zh-CN" dirty="0" smtClean="0"/>
              <a:t>-cobbler</a:t>
            </a:r>
            <a:r>
              <a:rPr lang="zh-CN" altLang="en-US" dirty="0" smtClean="0"/>
              <a:t>的配置文件，通过修改红框中的配置，将该配置修改为</a:t>
            </a:r>
            <a:r>
              <a:rPr lang="en-US" altLang="zh-CN" dirty="0" smtClean="0"/>
              <a:t>3</a:t>
            </a:r>
            <a:r>
              <a:rPr lang="zh-CN" altLang="en-US" dirty="0" smtClean="0"/>
              <a:t>，</a:t>
            </a:r>
            <a:r>
              <a:rPr lang="en-US" altLang="zh-CN" dirty="0" err="1" smtClean="0"/>
              <a:t>icos</a:t>
            </a:r>
            <a:r>
              <a:rPr lang="en-US" altLang="zh-CN" dirty="0" smtClean="0"/>
              <a:t>-cobbler</a:t>
            </a:r>
            <a:r>
              <a:rPr lang="zh-CN" altLang="en-US" dirty="0" smtClean="0"/>
              <a:t>就可以进行本地硬盘操作系统的安装。右边这张图是</a:t>
            </a:r>
            <a:r>
              <a:rPr lang="en-US" altLang="zh-CN" dirty="0" err="1" smtClean="0"/>
              <a:t>icos</a:t>
            </a:r>
            <a:r>
              <a:rPr lang="en-US" altLang="zh-CN" dirty="0" smtClean="0"/>
              <a:t>-cobbler</a:t>
            </a:r>
            <a:r>
              <a:rPr lang="zh-CN" altLang="en-US" dirty="0" smtClean="0"/>
              <a:t>进行</a:t>
            </a:r>
            <a:r>
              <a:rPr lang="en-US" altLang="zh-CN" dirty="0" err="1" smtClean="0"/>
              <a:t>pxe</a:t>
            </a:r>
            <a:r>
              <a:rPr lang="zh-CN" altLang="en-US" dirty="0" smtClean="0"/>
              <a:t>在硬盘中安装操作系统的一个图。另外，操作系统安装完成后，各个系统之间已自动添加互信。</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7</a:t>
            </a:fld>
            <a:endParaRPr lang="zh-CN" altLang="en-US"/>
          </a:p>
        </p:txBody>
      </p:sp>
    </p:spTree>
    <p:extLst>
      <p:ext uri="{BB962C8B-B14F-4D97-AF65-F5344CB8AC3E}">
        <p14:creationId xmlns:p14="http://schemas.microsoft.com/office/powerpoint/2010/main" val="102440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我们再来看网络的设置，大家都知道在部署</a:t>
            </a:r>
            <a:r>
              <a:rPr lang="en-US" altLang="zh-CN" dirty="0" smtClean="0"/>
              <a:t>OpenStack</a:t>
            </a:r>
            <a:r>
              <a:rPr lang="zh-CN" altLang="en-US" dirty="0" smtClean="0"/>
              <a:t>之前需要对各个节点的网络进行设置。为提高</a:t>
            </a:r>
            <a:r>
              <a:rPr lang="en-US" altLang="zh-CN" dirty="0" smtClean="0"/>
              <a:t>OpenStack</a:t>
            </a:r>
            <a:r>
              <a:rPr lang="zh-CN" altLang="en-US" dirty="0" smtClean="0"/>
              <a:t>部署之前网络设置等所需要的时间，我们开发了一些工具以对相应的网络进行设置，如最上面这个图所示。这些工具以机器序列号作为机器的唯一标识。其中，</a:t>
            </a:r>
            <a:r>
              <a:rPr lang="en-US" altLang="zh-CN" dirty="0" err="1" smtClean="0"/>
              <a:t>sn_ip.file</a:t>
            </a:r>
            <a:r>
              <a:rPr lang="zh-CN" altLang="en-US" dirty="0" smtClean="0"/>
              <a:t>文件中保存了序列号、主机名以及节点管理网</a:t>
            </a:r>
            <a:r>
              <a:rPr lang="en-US" altLang="zh-CN" dirty="0" err="1" smtClean="0"/>
              <a:t>ip</a:t>
            </a:r>
            <a:r>
              <a:rPr lang="zh-CN" altLang="en-US" dirty="0" smtClean="0"/>
              <a:t>之间的对应关系，如中间那个图所示；</a:t>
            </a:r>
            <a:r>
              <a:rPr lang="en-US" altLang="zh-CN" dirty="0" smtClean="0"/>
              <a:t>network.info</a:t>
            </a:r>
            <a:r>
              <a:rPr lang="zh-CN" altLang="en-US" dirty="0" smtClean="0"/>
              <a:t>文件中保存了网卡、</a:t>
            </a:r>
            <a:r>
              <a:rPr lang="en-US" altLang="zh-CN" dirty="0" smtClean="0"/>
              <a:t>bond</a:t>
            </a:r>
            <a:r>
              <a:rPr lang="zh-CN" altLang="en-US" dirty="0" smtClean="0"/>
              <a:t>及</a:t>
            </a:r>
            <a:r>
              <a:rPr lang="en-US" altLang="zh-CN" dirty="0" err="1" smtClean="0"/>
              <a:t>ip</a:t>
            </a:r>
            <a:r>
              <a:rPr lang="zh-CN" altLang="en-US" dirty="0" smtClean="0"/>
              <a:t>信息，如最下面这张图所示；</a:t>
            </a:r>
            <a:r>
              <a:rPr lang="en-US" altLang="zh-CN" dirty="0" smtClean="0"/>
              <a:t>init_config.sh</a:t>
            </a:r>
            <a:r>
              <a:rPr lang="zh-CN" altLang="en-US" dirty="0" smtClean="0"/>
              <a:t>这个文件可以根据</a:t>
            </a:r>
            <a:r>
              <a:rPr lang="en-US" altLang="zh-CN" dirty="0" err="1" smtClean="0"/>
              <a:t>sn_ip.file</a:t>
            </a:r>
            <a:r>
              <a:rPr lang="zh-CN" altLang="en-US" dirty="0" smtClean="0"/>
              <a:t>对主机的主机名称进行设置；</a:t>
            </a:r>
            <a:r>
              <a:rPr lang="en-US" altLang="zh-CN" dirty="0" smtClean="0"/>
              <a:t>config_bond.sh</a:t>
            </a:r>
            <a:r>
              <a:rPr lang="zh-CN" altLang="en-US" dirty="0" smtClean="0"/>
              <a:t>这个脚本可以根据</a:t>
            </a:r>
            <a:r>
              <a:rPr lang="en-US" altLang="zh-CN" dirty="0" smtClean="0"/>
              <a:t>network.info</a:t>
            </a:r>
            <a:r>
              <a:rPr lang="zh-CN" altLang="en-US" dirty="0" smtClean="0"/>
              <a:t>文件中的内容对网络进行设置。</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8</a:t>
            </a:fld>
            <a:endParaRPr lang="zh-CN" altLang="en-US"/>
          </a:p>
        </p:txBody>
      </p:sp>
    </p:spTree>
    <p:extLst>
      <p:ext uri="{BB962C8B-B14F-4D97-AF65-F5344CB8AC3E}">
        <p14:creationId xmlns:p14="http://schemas.microsoft.com/office/powerpoint/2010/main" val="17034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我们再来看使用</a:t>
            </a:r>
            <a:r>
              <a:rPr lang="en-US" altLang="zh-CN" dirty="0" err="1" smtClean="0"/>
              <a:t>kolla-ansible</a:t>
            </a:r>
            <a:r>
              <a:rPr lang="zh-CN" altLang="en-US" dirty="0" smtClean="0"/>
              <a:t>进行</a:t>
            </a:r>
            <a:r>
              <a:rPr lang="en-US" altLang="zh-CN" dirty="0" smtClean="0"/>
              <a:t>OpenStack</a:t>
            </a:r>
            <a:r>
              <a:rPr lang="zh-CN" altLang="en-US" dirty="0" smtClean="0"/>
              <a:t>容器化部署。我们目前的部署流程与社区的部署流程大致上是相似的，也是用</a:t>
            </a:r>
            <a:r>
              <a:rPr lang="en-US" altLang="zh-CN" dirty="0" err="1" smtClean="0"/>
              <a:t>kolla-ansible</a:t>
            </a:r>
            <a:r>
              <a:rPr lang="zh-CN" altLang="en-US" dirty="0" smtClean="0"/>
              <a:t>中定义的一些子命令来对环境进行操作，如下面这张图所示。那么不同的是，我们在</a:t>
            </a:r>
            <a:r>
              <a:rPr lang="en-US" altLang="zh-CN" dirty="0" err="1" smtClean="0"/>
              <a:t>kolla-ansilbe</a:t>
            </a:r>
            <a:r>
              <a:rPr lang="zh-CN" altLang="en-US" dirty="0" smtClean="0"/>
              <a:t>的部署流程中增加了我们自研模块的部署过程，如右边这张图所示。同时我们也进行了一些</a:t>
            </a:r>
            <a:r>
              <a:rPr lang="en-US" altLang="zh-CN" dirty="0" smtClean="0"/>
              <a:t>OpenStack</a:t>
            </a:r>
            <a:r>
              <a:rPr lang="zh-CN" altLang="en-US" dirty="0" smtClean="0"/>
              <a:t>部署参数的固化。</a:t>
            </a:r>
            <a:endParaRPr lang="zh-CN" altLang="en-US" dirty="0"/>
          </a:p>
        </p:txBody>
      </p:sp>
      <p:sp>
        <p:nvSpPr>
          <p:cNvPr id="4" name="灯片编号占位符 3"/>
          <p:cNvSpPr>
            <a:spLocks noGrp="1"/>
          </p:cNvSpPr>
          <p:nvPr>
            <p:ph type="sldNum" sz="quarter" idx="10"/>
          </p:nvPr>
        </p:nvSpPr>
        <p:spPr/>
        <p:txBody>
          <a:bodyPr/>
          <a:lstStyle/>
          <a:p>
            <a:fld id="{A5880B28-9EFC-4886-B758-D4B847183D21}" type="slidenum">
              <a:rPr lang="zh-CN" altLang="en-US" smtClean="0"/>
              <a:t>9</a:t>
            </a:fld>
            <a:endParaRPr lang="zh-CN" altLang="en-US"/>
          </a:p>
        </p:txBody>
      </p:sp>
    </p:spTree>
    <p:extLst>
      <p:ext uri="{BB962C8B-B14F-4D97-AF65-F5344CB8AC3E}">
        <p14:creationId xmlns:p14="http://schemas.microsoft.com/office/powerpoint/2010/main" val="534771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419"/>
            <a:ext cx="9144000" cy="513866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71"/>
            <a:ext cx="9144000" cy="5141758"/>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131590"/>
            <a:ext cx="7772400" cy="1102519"/>
          </a:xfrm>
        </p:spPr>
        <p:txBody>
          <a:bodyPr>
            <a:normAutofit fontScale="90000"/>
          </a:bodyPr>
          <a:lstStyle/>
          <a:p>
            <a:r>
              <a:rPr lang="en-US" altLang="zh-CN" dirty="0">
                <a:ln w="0"/>
                <a:effectLst>
                  <a:outerShdw blurRad="38100" dist="19050" dir="2700000" algn="tl" rotWithShape="0">
                    <a:schemeClr val="dk1">
                      <a:alpha val="40000"/>
                    </a:schemeClr>
                  </a:outerShdw>
                </a:effectLst>
              </a:rPr>
              <a:t>OpenStack</a:t>
            </a:r>
            <a:r>
              <a:rPr lang="zh-CN" altLang="en-US">
                <a:ln w="0"/>
                <a:effectLst>
                  <a:outerShdw blurRad="38100" dist="19050" dir="2700000" algn="tl" rotWithShape="0">
                    <a:schemeClr val="dk1">
                      <a:alpha val="40000"/>
                    </a:schemeClr>
                  </a:outerShdw>
                </a:effectLst>
              </a:rPr>
              <a:t>容器化持续集成与交付实践方案</a:t>
            </a:r>
            <a:endParaRPr lang="zh-CN" altLang="en-US" dirty="0"/>
          </a:p>
        </p:txBody>
      </p:sp>
      <p:sp>
        <p:nvSpPr>
          <p:cNvPr id="4" name="文本框 3"/>
          <p:cNvSpPr txBox="1"/>
          <p:nvPr/>
        </p:nvSpPr>
        <p:spPr>
          <a:xfrm>
            <a:off x="251520" y="3651870"/>
            <a:ext cx="3057247" cy="1323439"/>
          </a:xfrm>
          <a:prstGeom prst="rect">
            <a:avLst/>
          </a:prstGeom>
          <a:noFill/>
        </p:spPr>
        <p:txBody>
          <a:bodyPr wrap="none" rtlCol="0">
            <a:spAutoFit/>
          </a:bodyPr>
          <a:lstStyle/>
          <a:p>
            <a:r>
              <a:rPr lang="zh-CN" altLang="en-US" sz="1600" dirty="0" smtClean="0"/>
              <a:t>浪潮电子信息产业股份有限公司</a:t>
            </a:r>
            <a:endParaRPr lang="en-US" altLang="zh-CN" sz="1600" dirty="0" smtClean="0"/>
          </a:p>
          <a:p>
            <a:r>
              <a:rPr lang="zh-CN" altLang="en-US" sz="1600" dirty="0"/>
              <a:t>李红</a:t>
            </a:r>
            <a:r>
              <a:rPr lang="zh-CN" altLang="en-US" sz="1600" dirty="0" smtClean="0"/>
              <a:t>卫 </a:t>
            </a:r>
            <a:r>
              <a:rPr lang="zh-CN" altLang="en-US" sz="1600" dirty="0"/>
              <a:t>陈</a:t>
            </a:r>
            <a:r>
              <a:rPr lang="zh-CN" altLang="en-US" sz="1600" dirty="0" smtClean="0"/>
              <a:t>英南 袁东海</a:t>
            </a:r>
            <a:endParaRPr lang="en-US" altLang="zh-CN" sz="1600" dirty="0" smtClean="0"/>
          </a:p>
          <a:p>
            <a:endParaRPr lang="en-US" altLang="zh-CN" sz="1600" dirty="0" smtClean="0"/>
          </a:p>
          <a:p>
            <a:r>
              <a:rPr lang="zh-CN" altLang="en-US" sz="1600" dirty="0" smtClean="0"/>
              <a:t>北京中铁信科技有限公司</a:t>
            </a:r>
            <a:endParaRPr lang="en-US" altLang="zh-CN" sz="1600" dirty="0" smtClean="0"/>
          </a:p>
          <a:p>
            <a:r>
              <a:rPr lang="zh-CN" altLang="en-US" sz="1600" dirty="0" smtClean="0"/>
              <a:t>李义杰 </a:t>
            </a:r>
            <a:r>
              <a:rPr lang="en-US" altLang="zh-CN" sz="1600" dirty="0" smtClean="0"/>
              <a:t>15711106480</a:t>
            </a:r>
            <a:endParaRPr lang="zh-CN" altLang="en-US" sz="1600" dirty="0"/>
          </a:p>
        </p:txBody>
      </p:sp>
    </p:spTree>
    <p:extLst>
      <p:ext uri="{BB962C8B-B14F-4D97-AF65-F5344CB8AC3E}">
        <p14:creationId xmlns:p14="http://schemas.microsoft.com/office/powerpoint/2010/main" val="2529012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系统安全加固</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814585"/>
            <a:ext cx="5976664" cy="2845397"/>
          </a:xfrm>
          <a:prstGeom prst="rect">
            <a:avLst/>
          </a:prstGeom>
        </p:spPr>
      </p:pic>
    </p:spTree>
    <p:extLst>
      <p:ext uri="{BB962C8B-B14F-4D97-AF65-F5344CB8AC3E}">
        <p14:creationId xmlns:p14="http://schemas.microsoft.com/office/powerpoint/2010/main" val="2292971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pic>
        <p:nvPicPr>
          <p:cNvPr id="2" name="图片 1"/>
          <p:cNvPicPr>
            <a:picLocks noChangeAspect="1"/>
          </p:cNvPicPr>
          <p:nvPr/>
        </p:nvPicPr>
        <p:blipFill>
          <a:blip r:embed="rId3"/>
          <a:stretch>
            <a:fillRect/>
          </a:stretch>
        </p:blipFill>
        <p:spPr>
          <a:xfrm>
            <a:off x="179512" y="1275606"/>
            <a:ext cx="8817105" cy="3096344"/>
          </a:xfrm>
          <a:prstGeom prst="rect">
            <a:avLst/>
          </a:prstGeom>
        </p:spPr>
      </p:pic>
    </p:spTree>
    <p:extLst>
      <p:ext uri="{BB962C8B-B14F-4D97-AF65-F5344CB8AC3E}">
        <p14:creationId xmlns:p14="http://schemas.microsoft.com/office/powerpoint/2010/main" val="3362204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08530" y="2427734"/>
            <a:ext cx="3695917"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组织松散、跨平台</a:t>
            </a:r>
            <a:endParaRPr lang="en-US" altLang="zh-CN" dirty="0" smtClean="0"/>
          </a:p>
          <a:p>
            <a:pPr marL="285750" indent="-285750">
              <a:buFont typeface="Arial" panose="020B0604020202020204" pitchFamily="34" charset="0"/>
              <a:buChar char="•"/>
            </a:pPr>
            <a:r>
              <a:rPr lang="zh-CN" altLang="en-US" dirty="0" smtClean="0"/>
              <a:t>没有统一的规范</a:t>
            </a:r>
            <a:endParaRPr lang="en-US" altLang="zh-CN" dirty="0" smtClean="0"/>
          </a:p>
          <a:p>
            <a:pPr marL="285750" indent="-285750">
              <a:buFont typeface="Arial" panose="020B0604020202020204" pitchFamily="34" charset="0"/>
              <a:buChar char="•"/>
            </a:pPr>
            <a:r>
              <a:rPr lang="zh-CN" altLang="en-US" dirty="0" smtClean="0"/>
              <a:t>构建部署触发依赖定时任务</a:t>
            </a:r>
            <a:endParaRPr lang="en-US" altLang="zh-CN" dirty="0" smtClean="0"/>
          </a:p>
          <a:p>
            <a:pPr marL="285750" indent="-285750">
              <a:buFont typeface="Arial" panose="020B0604020202020204" pitchFamily="34" charset="0"/>
              <a:buChar char="•"/>
            </a:pPr>
            <a:r>
              <a:rPr lang="zh-CN" altLang="en-US" dirty="0" smtClean="0"/>
              <a:t>升级困难</a:t>
            </a:r>
            <a:endParaRPr lang="en-US" altLang="zh-CN" dirty="0" smtClean="0"/>
          </a:p>
          <a:p>
            <a:pPr marL="285750" indent="-285750">
              <a:buFont typeface="Arial" panose="020B0604020202020204" pitchFamily="34" charset="0"/>
              <a:buChar char="•"/>
            </a:pPr>
            <a:r>
              <a:rPr lang="zh-CN" altLang="en-US" dirty="0" smtClean="0"/>
              <a:t>缺少监控和运维</a:t>
            </a:r>
            <a:endParaRPr lang="zh-CN" altLang="en-US" dirty="0"/>
          </a:p>
        </p:txBody>
      </p:sp>
      <p:sp>
        <p:nvSpPr>
          <p:cNvPr id="7" name="文本框 6"/>
          <p:cNvSpPr txBox="1"/>
          <p:nvPr/>
        </p:nvSpPr>
        <p:spPr>
          <a:xfrm>
            <a:off x="8358" y="627534"/>
            <a:ext cx="2757486" cy="707886"/>
          </a:xfrm>
          <a:prstGeom prst="rect">
            <a:avLst/>
          </a:prstGeom>
          <a:noFill/>
        </p:spPr>
        <p:txBody>
          <a:bodyPr wrap="none" rtlCol="0">
            <a:spAutoFit/>
          </a:bodyPr>
          <a:lstStyle/>
          <a:p>
            <a:r>
              <a:rPr lang="zh-CN" altLang="en-US" sz="4000" b="1" dirty="0">
                <a:latin typeface="+mj-ea"/>
                <a:ea typeface="+mj-ea"/>
              </a:rPr>
              <a:t>传统方案：</a:t>
            </a:r>
            <a:endParaRPr lang="en-US" altLang="zh-CN" sz="4000" b="1" dirty="0">
              <a:latin typeface="+mj-ea"/>
              <a:ea typeface="+mj-ea"/>
            </a:endParaRPr>
          </a:p>
        </p:txBody>
      </p:sp>
      <p:pic>
        <p:nvPicPr>
          <p:cNvPr id="8" name="图片 7"/>
          <p:cNvPicPr>
            <a:picLocks noChangeAspect="1"/>
          </p:cNvPicPr>
          <p:nvPr/>
        </p:nvPicPr>
        <p:blipFill>
          <a:blip r:embed="rId3"/>
          <a:stretch>
            <a:fillRect/>
          </a:stretch>
        </p:blipFill>
        <p:spPr>
          <a:xfrm>
            <a:off x="0" y="1635646"/>
            <a:ext cx="4908531" cy="3210645"/>
          </a:xfrm>
          <a:prstGeom prst="rect">
            <a:avLst/>
          </a:prstGeom>
        </p:spPr>
      </p:pic>
      <p:sp>
        <p:nvSpPr>
          <p:cNvPr id="2" name="文本框 1"/>
          <p:cNvSpPr txBox="1"/>
          <p:nvPr/>
        </p:nvSpPr>
        <p:spPr>
          <a:xfrm>
            <a:off x="5004048" y="1980878"/>
            <a:ext cx="1107996" cy="461665"/>
          </a:xfrm>
          <a:prstGeom prst="rect">
            <a:avLst/>
          </a:prstGeom>
          <a:noFill/>
        </p:spPr>
        <p:txBody>
          <a:bodyPr wrap="none" rtlCol="0">
            <a:spAutoFit/>
          </a:bodyPr>
          <a:lstStyle/>
          <a:p>
            <a:r>
              <a:rPr lang="zh-CN" altLang="en-US" sz="2400" dirty="0" smtClean="0"/>
              <a:t>问题：</a:t>
            </a:r>
            <a:endParaRPr lang="zh-CN" altLang="en-US" sz="2400" dirty="0"/>
          </a:p>
        </p:txBody>
      </p:sp>
    </p:spTree>
    <p:extLst>
      <p:ext uri="{BB962C8B-B14F-4D97-AF65-F5344CB8AC3E}">
        <p14:creationId xmlns:p14="http://schemas.microsoft.com/office/powerpoint/2010/main" val="346224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32" y="9029"/>
            <a:ext cx="5688632" cy="720080"/>
          </a:xfrm>
          <a:prstGeom prst="rect">
            <a:avLst/>
          </a:prstGeom>
          <a:noFill/>
        </p:spPr>
        <p:txBody>
          <a:bodyPr wrap="square" rtlCol="0">
            <a:spAutoFit/>
          </a:bodyPr>
          <a:lstStyle/>
          <a:p>
            <a:r>
              <a:rPr lang="en-US" altLang="zh-CN" sz="4000" b="1" dirty="0" err="1" smtClean="0">
                <a:latin typeface="+mj-ea"/>
                <a:ea typeface="+mj-ea"/>
              </a:rPr>
              <a:t>Kolla-kubernetes</a:t>
            </a:r>
            <a:endParaRPr lang="en-US" altLang="zh-CN" sz="4000" b="1" dirty="0" smtClean="0">
              <a:latin typeface="+mj-ea"/>
              <a:ea typeface="+mj-ea"/>
            </a:endParaRPr>
          </a:p>
        </p:txBody>
      </p:sp>
      <p:sp>
        <p:nvSpPr>
          <p:cNvPr id="5" name="文本框 4"/>
          <p:cNvSpPr txBox="1"/>
          <p:nvPr/>
        </p:nvSpPr>
        <p:spPr>
          <a:xfrm>
            <a:off x="250234" y="985251"/>
            <a:ext cx="2142386" cy="461665"/>
          </a:xfrm>
          <a:prstGeom prst="rect">
            <a:avLst/>
          </a:prstGeom>
          <a:noFill/>
        </p:spPr>
        <p:txBody>
          <a:bodyPr wrap="square" rtlCol="0">
            <a:spAutoFit/>
          </a:bodyPr>
          <a:lstStyle/>
          <a:p>
            <a:r>
              <a:rPr lang="en-US" altLang="zh-CN" sz="2400" dirty="0" smtClean="0"/>
              <a:t>Kubernetes:</a:t>
            </a:r>
            <a:endParaRPr lang="zh-CN" altLang="en-US" sz="2400" dirty="0"/>
          </a:p>
        </p:txBody>
      </p:sp>
      <p:sp>
        <p:nvSpPr>
          <p:cNvPr id="6" name="文本框 5"/>
          <p:cNvSpPr txBox="1"/>
          <p:nvPr/>
        </p:nvSpPr>
        <p:spPr>
          <a:xfrm>
            <a:off x="395537" y="1466634"/>
            <a:ext cx="8280920" cy="1015663"/>
          </a:xfrm>
          <a:prstGeom prst="rect">
            <a:avLst/>
          </a:prstGeom>
          <a:noFill/>
        </p:spPr>
        <p:txBody>
          <a:bodyPr wrap="square" rtlCol="0">
            <a:spAutoFit/>
          </a:bodyPr>
          <a:lstStyle/>
          <a:p>
            <a:r>
              <a:rPr lang="zh-CN" altLang="en-US" sz="2000" dirty="0" smtClean="0"/>
              <a:t>容器云管理平台，提供多种自动化部署策略，支持多种负责条件的节点调度，满足生产环境的负责应用场景，支持弹性伸缩功能，可根据业务需求调整后端数量，同时可以借助第三方系统实现应用的持续集成。</a:t>
            </a:r>
            <a:endParaRPr lang="zh-CN" altLang="en-US" sz="2000" dirty="0"/>
          </a:p>
        </p:txBody>
      </p:sp>
      <p:sp>
        <p:nvSpPr>
          <p:cNvPr id="11" name="文本框 10"/>
          <p:cNvSpPr txBox="1"/>
          <p:nvPr/>
        </p:nvSpPr>
        <p:spPr>
          <a:xfrm>
            <a:off x="250234" y="2667908"/>
            <a:ext cx="2374304" cy="461665"/>
          </a:xfrm>
          <a:prstGeom prst="rect">
            <a:avLst/>
          </a:prstGeom>
          <a:noFill/>
        </p:spPr>
        <p:txBody>
          <a:bodyPr wrap="none" rtlCol="0">
            <a:spAutoFit/>
          </a:bodyPr>
          <a:lstStyle/>
          <a:p>
            <a:r>
              <a:rPr lang="en-US" altLang="zh-CN" sz="2400" dirty="0" err="1" smtClean="0"/>
              <a:t>Kolla-kubernetes</a:t>
            </a:r>
            <a:r>
              <a:rPr lang="en-US" altLang="zh-CN" sz="2400" dirty="0" smtClean="0"/>
              <a:t>:</a:t>
            </a:r>
            <a:endParaRPr lang="zh-CN" altLang="en-US" sz="2400" dirty="0"/>
          </a:p>
        </p:txBody>
      </p:sp>
      <p:sp>
        <p:nvSpPr>
          <p:cNvPr id="12" name="文本框 11"/>
          <p:cNvSpPr txBox="1"/>
          <p:nvPr/>
        </p:nvSpPr>
        <p:spPr>
          <a:xfrm>
            <a:off x="395538" y="3219823"/>
            <a:ext cx="8280920" cy="1368151"/>
          </a:xfrm>
          <a:prstGeom prst="rect">
            <a:avLst/>
          </a:prstGeom>
          <a:noFill/>
        </p:spPr>
        <p:txBody>
          <a:bodyPr wrap="square" rtlCol="0">
            <a:spAutoFit/>
          </a:bodyPr>
          <a:lstStyle/>
          <a:p>
            <a:r>
              <a:rPr lang="zh-CN" altLang="en-US" sz="2000" dirty="0" smtClean="0"/>
              <a:t>将容器化</a:t>
            </a:r>
            <a:r>
              <a:rPr lang="en-US" altLang="zh-CN" sz="2000" dirty="0" err="1" smtClean="0"/>
              <a:t>openstack</a:t>
            </a:r>
            <a:r>
              <a:rPr lang="zh-CN" altLang="en-US" sz="2000" dirty="0" smtClean="0"/>
              <a:t>与</a:t>
            </a:r>
            <a:r>
              <a:rPr lang="en-US" altLang="zh-CN" sz="2000" dirty="0" err="1" smtClean="0"/>
              <a:t>kubernetes</a:t>
            </a:r>
            <a:r>
              <a:rPr lang="zh-CN" altLang="en-US" sz="2000" dirty="0" smtClean="0"/>
              <a:t>结合，</a:t>
            </a:r>
            <a:r>
              <a:rPr lang="en-US" altLang="zh-CN" sz="2000" dirty="0" smtClean="0"/>
              <a:t>OpenStack</a:t>
            </a:r>
            <a:r>
              <a:rPr lang="zh-CN" altLang="en-US" sz="2000" dirty="0" smtClean="0"/>
              <a:t>看作是运行在</a:t>
            </a:r>
            <a:r>
              <a:rPr lang="en-US" altLang="zh-CN" sz="2000" dirty="0" err="1" smtClean="0"/>
              <a:t>kubernetes</a:t>
            </a:r>
            <a:r>
              <a:rPr lang="zh-CN" altLang="en-US" sz="2000" dirty="0" smtClean="0"/>
              <a:t>集群上一个应用程序，和其他应用一样使用</a:t>
            </a:r>
            <a:r>
              <a:rPr lang="en-US" altLang="zh-CN" sz="2000" dirty="0" smtClean="0"/>
              <a:t>k8s</a:t>
            </a:r>
            <a:r>
              <a:rPr lang="zh-CN" altLang="en-US" sz="2000" dirty="0" smtClean="0"/>
              <a:t>提供的服务；</a:t>
            </a:r>
            <a:r>
              <a:rPr lang="en-US" altLang="zh-CN" sz="2000" dirty="0" smtClean="0"/>
              <a:t>k8s</a:t>
            </a:r>
            <a:r>
              <a:rPr lang="zh-CN" altLang="en-US" sz="2000" dirty="0" smtClean="0"/>
              <a:t>的集群特性可以为</a:t>
            </a:r>
            <a:r>
              <a:rPr lang="en-US" altLang="zh-CN" sz="2000" dirty="0" smtClean="0"/>
              <a:t>OpenStack</a:t>
            </a:r>
            <a:r>
              <a:rPr lang="zh-CN" altLang="en-US" sz="2000" dirty="0" smtClean="0"/>
              <a:t>提供运维支持；同时</a:t>
            </a:r>
            <a:r>
              <a:rPr lang="en-US" altLang="zh-CN" sz="2000" dirty="0" smtClean="0"/>
              <a:t>OpenStack</a:t>
            </a:r>
            <a:r>
              <a:rPr lang="zh-CN" altLang="en-US" sz="2000" dirty="0" smtClean="0"/>
              <a:t>的</a:t>
            </a:r>
            <a:r>
              <a:rPr lang="en-US" altLang="zh-CN" sz="2000" dirty="0"/>
              <a:t>I</a:t>
            </a:r>
            <a:r>
              <a:rPr lang="en-US" altLang="zh-CN" sz="2000" dirty="0" smtClean="0"/>
              <a:t>ronic </a:t>
            </a:r>
            <a:r>
              <a:rPr lang="zh-CN" altLang="en-US" sz="2000" dirty="0" smtClean="0"/>
              <a:t>还可以通过一定方式为</a:t>
            </a:r>
            <a:r>
              <a:rPr lang="en-US" altLang="zh-CN" sz="2000" dirty="0" smtClean="0"/>
              <a:t>k8s</a:t>
            </a:r>
            <a:r>
              <a:rPr lang="zh-CN" altLang="en-US" sz="2000" dirty="0" smtClean="0"/>
              <a:t>集群提供裸机管理服务。</a:t>
            </a:r>
            <a:endParaRPr lang="zh-CN" altLang="en-US" sz="2000" dirty="0"/>
          </a:p>
        </p:txBody>
      </p:sp>
    </p:spTree>
    <p:extLst>
      <p:ext uri="{BB962C8B-B14F-4D97-AF65-F5344CB8AC3E}">
        <p14:creationId xmlns:p14="http://schemas.microsoft.com/office/powerpoint/2010/main" val="1844179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4860032" y="831364"/>
            <a:ext cx="4176464" cy="3854671"/>
          </a:xfrm>
          <a:prstGeom prst="rect">
            <a:avLst/>
          </a:prstGeom>
        </p:spPr>
      </p:pic>
      <p:sp>
        <p:nvSpPr>
          <p:cNvPr id="26" name="文本框 25"/>
          <p:cNvSpPr txBox="1"/>
          <p:nvPr/>
        </p:nvSpPr>
        <p:spPr>
          <a:xfrm>
            <a:off x="179512" y="1673604"/>
            <a:ext cx="4038413" cy="461665"/>
          </a:xfrm>
          <a:prstGeom prst="rect">
            <a:avLst/>
          </a:prstGeom>
          <a:noFill/>
        </p:spPr>
        <p:txBody>
          <a:bodyPr wrap="none" rtlCol="0">
            <a:spAutoFit/>
          </a:bodyPr>
          <a:lstStyle/>
          <a:p>
            <a:r>
              <a:rPr lang="en-US" altLang="zh-CN" sz="2400" dirty="0" err="1" smtClean="0"/>
              <a:t>All_values.yaml</a:t>
            </a:r>
            <a:r>
              <a:rPr lang="en-US" altLang="zh-CN" sz="2400" dirty="0" smtClean="0"/>
              <a:t>:</a:t>
            </a:r>
            <a:r>
              <a:rPr lang="zh-CN" altLang="en-US" sz="2400" dirty="0" smtClean="0"/>
              <a:t>所有配置参数</a:t>
            </a:r>
            <a:endParaRPr lang="zh-CN" altLang="en-US" sz="2400" dirty="0"/>
          </a:p>
        </p:txBody>
      </p:sp>
      <p:sp>
        <p:nvSpPr>
          <p:cNvPr id="27" name="文本框 26"/>
          <p:cNvSpPr txBox="1"/>
          <p:nvPr/>
        </p:nvSpPr>
        <p:spPr>
          <a:xfrm>
            <a:off x="179512" y="2211710"/>
            <a:ext cx="4531882" cy="461665"/>
          </a:xfrm>
          <a:prstGeom prst="rect">
            <a:avLst/>
          </a:prstGeom>
          <a:noFill/>
        </p:spPr>
        <p:txBody>
          <a:bodyPr wrap="none" rtlCol="0">
            <a:spAutoFit/>
          </a:bodyPr>
          <a:lstStyle/>
          <a:p>
            <a:r>
              <a:rPr lang="en-US" altLang="zh-CN" sz="2400" dirty="0" err="1" smtClean="0"/>
              <a:t>Kolla</a:t>
            </a:r>
            <a:r>
              <a:rPr lang="en-US" altLang="zh-CN" sz="2400" dirty="0" smtClean="0"/>
              <a:t>-common:</a:t>
            </a:r>
            <a:r>
              <a:rPr lang="zh-CN" altLang="en-US" sz="2400" dirty="0" smtClean="0"/>
              <a:t>提取公共模块复用</a:t>
            </a:r>
            <a:endParaRPr lang="zh-CN" altLang="en-US" sz="2400" dirty="0"/>
          </a:p>
        </p:txBody>
      </p:sp>
      <p:sp>
        <p:nvSpPr>
          <p:cNvPr id="28" name="文本框 27"/>
          <p:cNvSpPr txBox="1"/>
          <p:nvPr/>
        </p:nvSpPr>
        <p:spPr>
          <a:xfrm>
            <a:off x="179512" y="2749816"/>
            <a:ext cx="4026615" cy="461665"/>
          </a:xfrm>
          <a:prstGeom prst="rect">
            <a:avLst/>
          </a:prstGeom>
          <a:noFill/>
        </p:spPr>
        <p:txBody>
          <a:bodyPr wrap="none" rtlCol="0">
            <a:spAutoFit/>
          </a:bodyPr>
          <a:lstStyle/>
          <a:p>
            <a:r>
              <a:rPr lang="en-US" altLang="zh-CN" sz="2400" dirty="0" err="1" smtClean="0"/>
              <a:t>Microservice</a:t>
            </a:r>
            <a:r>
              <a:rPr lang="en-US" altLang="zh-CN" sz="2400" dirty="0" smtClean="0"/>
              <a:t>:</a:t>
            </a:r>
            <a:r>
              <a:rPr lang="zh-CN" altLang="en-US" sz="2400" dirty="0"/>
              <a:t>被</a:t>
            </a:r>
            <a:r>
              <a:rPr lang="zh-CN" altLang="en-US" sz="2400" dirty="0" smtClean="0"/>
              <a:t>拆分的微服务</a:t>
            </a:r>
            <a:endParaRPr lang="zh-CN" altLang="en-US" sz="2400" dirty="0"/>
          </a:p>
        </p:txBody>
      </p:sp>
      <p:pic>
        <p:nvPicPr>
          <p:cNvPr id="29" name="图片 28"/>
          <p:cNvPicPr>
            <a:picLocks noChangeAspect="1"/>
          </p:cNvPicPr>
          <p:nvPr/>
        </p:nvPicPr>
        <p:blipFill>
          <a:blip r:embed="rId4"/>
          <a:stretch>
            <a:fillRect/>
          </a:stretch>
        </p:blipFill>
        <p:spPr>
          <a:xfrm>
            <a:off x="6209722" y="831364"/>
            <a:ext cx="2813194" cy="3883243"/>
          </a:xfrm>
          <a:prstGeom prst="rect">
            <a:avLst/>
          </a:prstGeom>
        </p:spPr>
      </p:pic>
      <p:sp>
        <p:nvSpPr>
          <p:cNvPr id="30" name="文本框 29"/>
          <p:cNvSpPr txBox="1"/>
          <p:nvPr/>
        </p:nvSpPr>
        <p:spPr>
          <a:xfrm>
            <a:off x="179512" y="3287922"/>
            <a:ext cx="3935373" cy="461665"/>
          </a:xfrm>
          <a:prstGeom prst="rect">
            <a:avLst/>
          </a:prstGeom>
          <a:noFill/>
        </p:spPr>
        <p:txBody>
          <a:bodyPr wrap="none" rtlCol="0">
            <a:spAutoFit/>
          </a:bodyPr>
          <a:lstStyle/>
          <a:p>
            <a:r>
              <a:rPr lang="en-US" altLang="zh-CN" sz="2400" dirty="0" smtClean="0"/>
              <a:t>Service:</a:t>
            </a:r>
            <a:r>
              <a:rPr lang="zh-CN" altLang="en-US" sz="2400" dirty="0" smtClean="0"/>
              <a:t>所有支持的所有服务</a:t>
            </a:r>
            <a:endParaRPr lang="en-US" altLang="zh-CN" sz="2400" dirty="0" smtClean="0"/>
          </a:p>
        </p:txBody>
      </p:sp>
    </p:spTree>
    <p:extLst>
      <p:ext uri="{BB962C8B-B14F-4D97-AF65-F5344CB8AC3E}">
        <p14:creationId xmlns:p14="http://schemas.microsoft.com/office/powerpoint/2010/main" val="163811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4931" y="1000307"/>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灵活、高度可定制化</a:t>
            </a:r>
            <a:endParaRPr lang="zh-CN" altLang="en-US" sz="2400" dirty="0"/>
          </a:p>
        </p:txBody>
      </p:sp>
      <p:sp>
        <p:nvSpPr>
          <p:cNvPr id="8" name="文本框 7"/>
          <p:cNvSpPr txBox="1"/>
          <p:nvPr/>
        </p:nvSpPr>
        <p:spPr>
          <a:xfrm>
            <a:off x="754931" y="3046603"/>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内置镜像仓库、监控</a:t>
            </a:r>
            <a:endParaRPr lang="zh-CN" altLang="en-US" sz="2400" dirty="0"/>
          </a:p>
        </p:txBody>
      </p:sp>
      <p:sp>
        <p:nvSpPr>
          <p:cNvPr id="9" name="文本框 8"/>
          <p:cNvSpPr txBox="1"/>
          <p:nvPr/>
        </p:nvSpPr>
        <p:spPr>
          <a:xfrm>
            <a:off x="754931" y="1580208"/>
            <a:ext cx="337945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Pipeline</a:t>
            </a:r>
            <a:r>
              <a:rPr lang="zh-CN" altLang="en-US" sz="2400" dirty="0" smtClean="0"/>
              <a:t>自动化程度高</a:t>
            </a:r>
            <a:endParaRPr lang="zh-CN" altLang="en-US" sz="2400" dirty="0"/>
          </a:p>
        </p:txBody>
      </p:sp>
      <p:sp>
        <p:nvSpPr>
          <p:cNvPr id="10" name="文本框 9"/>
          <p:cNvSpPr txBox="1"/>
          <p:nvPr/>
        </p:nvSpPr>
        <p:spPr>
          <a:xfrm>
            <a:off x="976222" y="2041873"/>
            <a:ext cx="799288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使用</a:t>
            </a:r>
            <a:r>
              <a:rPr lang="zh-CN" altLang="en-US" dirty="0" smtClean="0"/>
              <a:t>定制的 </a:t>
            </a:r>
            <a:r>
              <a:rPr lang="en-US" altLang="zh-CN" dirty="0" smtClean="0"/>
              <a:t>Jenkins </a:t>
            </a:r>
            <a:r>
              <a:rPr lang="zh-CN" altLang="en-US" dirty="0" smtClean="0"/>
              <a:t>镜像，其中包含</a:t>
            </a:r>
            <a:r>
              <a:rPr lang="en-US" altLang="zh-CN" dirty="0"/>
              <a:t> </a:t>
            </a:r>
            <a:r>
              <a:rPr lang="en-US" altLang="zh-CN" dirty="0" smtClean="0"/>
              <a:t>Jenkins </a:t>
            </a:r>
            <a:r>
              <a:rPr lang="zh-CN" altLang="en-US" dirty="0" smtClean="0"/>
              <a:t>插件，目的是将 </a:t>
            </a:r>
            <a:r>
              <a:rPr lang="en-US" altLang="zh-CN" dirty="0" smtClean="0"/>
              <a:t>Jenkins </a:t>
            </a:r>
            <a:r>
              <a:rPr lang="zh-CN" altLang="en-US" dirty="0" smtClean="0"/>
              <a:t>中的构建和编排操作可以被 </a:t>
            </a:r>
            <a:r>
              <a:rPr lang="en-US" altLang="zh-CN" dirty="0" err="1" smtClean="0"/>
              <a:t>openshift</a:t>
            </a:r>
            <a:r>
              <a:rPr lang="en-US" altLang="zh-CN" dirty="0" smtClean="0"/>
              <a:t> </a:t>
            </a:r>
            <a:r>
              <a:rPr lang="zh-CN" altLang="en-US" dirty="0" smtClean="0"/>
              <a:t>纳管</a:t>
            </a:r>
            <a:endParaRPr lang="zh-CN" altLang="en-US" dirty="0"/>
          </a:p>
        </p:txBody>
      </p:sp>
      <p:sp>
        <p:nvSpPr>
          <p:cNvPr id="3" name="矩形 2"/>
          <p:cNvSpPr/>
          <p:nvPr/>
        </p:nvSpPr>
        <p:spPr>
          <a:xfrm>
            <a:off x="976222" y="3644424"/>
            <a:ext cx="7992888" cy="646331"/>
          </a:xfrm>
          <a:prstGeom prst="rect">
            <a:avLst/>
          </a:prstGeom>
        </p:spPr>
        <p:txBody>
          <a:bodyPr wrap="square">
            <a:spAutoFit/>
          </a:bodyPr>
          <a:lstStyle/>
          <a:p>
            <a:pPr marL="285750" indent="-285750">
              <a:buFont typeface="Arial" panose="020B0604020202020204" pitchFamily="34" charset="0"/>
              <a:buChar char="•"/>
            </a:pPr>
            <a:r>
              <a:rPr lang="zh-CN" altLang="en-US" dirty="0"/>
              <a:t>支持</a:t>
            </a:r>
            <a:r>
              <a:rPr lang="en-US" altLang="zh-CN" dirty="0" smtClean="0"/>
              <a:t>HTTPS</a:t>
            </a:r>
            <a:r>
              <a:rPr lang="zh-CN" altLang="en-US" dirty="0"/>
              <a:t>类型</a:t>
            </a:r>
            <a:r>
              <a:rPr lang="zh-CN" altLang="en-US" dirty="0" smtClean="0"/>
              <a:t>的私有</a:t>
            </a:r>
            <a:r>
              <a:rPr lang="zh-CN" altLang="en-US" dirty="0"/>
              <a:t>镜像仓库，可以自定义</a:t>
            </a:r>
            <a:r>
              <a:rPr lang="zh-CN" altLang="en-US" dirty="0" smtClean="0"/>
              <a:t>安全证书</a:t>
            </a:r>
            <a:r>
              <a:rPr lang="zh-CN" altLang="en-US" dirty="0"/>
              <a:t>，如同</a:t>
            </a:r>
            <a:r>
              <a:rPr lang="zh-CN" altLang="en-US" dirty="0" smtClean="0"/>
              <a:t>访问</a:t>
            </a:r>
            <a:r>
              <a:rPr lang="en-US" altLang="zh-CN" dirty="0" err="1" smtClean="0"/>
              <a:t>DockerHub</a:t>
            </a:r>
            <a:r>
              <a:rPr lang="zh-CN" altLang="en-US" dirty="0" smtClean="0"/>
              <a:t>一样</a:t>
            </a:r>
            <a:r>
              <a:rPr lang="en-US" altLang="zh-CN" dirty="0" smtClean="0"/>
              <a:t>Pull</a:t>
            </a:r>
            <a:r>
              <a:rPr lang="zh-CN" altLang="en-US" dirty="0"/>
              <a:t>、</a:t>
            </a:r>
            <a:r>
              <a:rPr lang="en-US" altLang="zh-CN" dirty="0"/>
              <a:t>push</a:t>
            </a:r>
            <a:r>
              <a:rPr lang="zh-CN" altLang="en-US" dirty="0" smtClean="0"/>
              <a:t>操作</a:t>
            </a:r>
            <a:endParaRPr lang="zh-CN" altLang="en-US" dirty="0"/>
          </a:p>
        </p:txBody>
      </p:sp>
      <p:sp>
        <p:nvSpPr>
          <p:cNvPr id="11" name="文本框 10"/>
          <p:cNvSpPr txBox="1"/>
          <p:nvPr/>
        </p:nvSpPr>
        <p:spPr>
          <a:xfrm>
            <a:off x="0" y="-28011"/>
            <a:ext cx="4314001" cy="707886"/>
          </a:xfrm>
          <a:prstGeom prst="rect">
            <a:avLst/>
          </a:prstGeom>
          <a:noFill/>
        </p:spPr>
        <p:txBody>
          <a:bodyPr wrap="none" rtlCol="0">
            <a:spAutoFit/>
          </a:bodyPr>
          <a:lstStyle/>
          <a:p>
            <a:r>
              <a:rPr lang="en-US" altLang="zh-CN" sz="4000" b="1" dirty="0" err="1" smtClean="0">
                <a:latin typeface="+mj-ea"/>
                <a:ea typeface="+mj-ea"/>
              </a:rPr>
              <a:t>Openshift</a:t>
            </a:r>
            <a:r>
              <a:rPr lang="en-US" altLang="zh-CN" sz="4000" b="1" dirty="0" smtClean="0">
                <a:latin typeface="+mj-ea"/>
                <a:ea typeface="+mj-ea"/>
              </a:rPr>
              <a:t> </a:t>
            </a:r>
            <a:r>
              <a:rPr lang="en-US" altLang="zh-CN" sz="4000" b="1" dirty="0" err="1" smtClean="0">
                <a:latin typeface="+mj-ea"/>
                <a:ea typeface="+mj-ea"/>
              </a:rPr>
              <a:t>kolla</a:t>
            </a:r>
            <a:r>
              <a:rPr lang="en-US" altLang="zh-CN" sz="4000" b="1" dirty="0" smtClean="0">
                <a:latin typeface="+mj-ea"/>
                <a:ea typeface="+mj-ea"/>
              </a:rPr>
              <a:t> </a:t>
            </a:r>
          </a:p>
        </p:txBody>
      </p:sp>
      <p:sp>
        <p:nvSpPr>
          <p:cNvPr id="12" name="文本框 11"/>
          <p:cNvSpPr txBox="1"/>
          <p:nvPr/>
        </p:nvSpPr>
        <p:spPr>
          <a:xfrm>
            <a:off x="976222" y="2682738"/>
            <a:ext cx="6652783"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私有的</a:t>
            </a:r>
            <a:r>
              <a:rPr lang="en-US" altLang="zh-CN" dirty="0" smtClean="0"/>
              <a:t>STI</a:t>
            </a:r>
            <a:r>
              <a:rPr lang="zh-CN" altLang="en-US" dirty="0" smtClean="0"/>
              <a:t>构建流程</a:t>
            </a:r>
            <a:r>
              <a:rPr lang="en-US" altLang="zh-CN" dirty="0" smtClean="0"/>
              <a:t>,</a:t>
            </a:r>
            <a:r>
              <a:rPr lang="zh-CN" altLang="en-US" dirty="0" smtClean="0"/>
              <a:t>使用</a:t>
            </a:r>
            <a:r>
              <a:rPr lang="en-US" altLang="zh-CN" dirty="0" smtClean="0"/>
              <a:t>S2I builder</a:t>
            </a:r>
            <a:r>
              <a:rPr lang="zh-CN" altLang="en-US" dirty="0" smtClean="0"/>
              <a:t>镜像构建，保证构建一致性</a:t>
            </a:r>
            <a:endParaRPr lang="zh-CN" altLang="en-US" dirty="0"/>
          </a:p>
        </p:txBody>
      </p:sp>
    </p:spTree>
    <p:extLst>
      <p:ext uri="{BB962C8B-B14F-4D97-AF65-F5344CB8AC3E}">
        <p14:creationId xmlns:p14="http://schemas.microsoft.com/office/powerpoint/2010/main" val="3247016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608" y="1353627"/>
            <a:ext cx="304718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修改默认</a:t>
            </a:r>
            <a:r>
              <a:rPr lang="en-US" altLang="zh-CN" sz="2400" dirty="0" smtClean="0"/>
              <a:t>RBAC</a:t>
            </a:r>
            <a:r>
              <a:rPr lang="zh-CN" altLang="en-US" sz="2400" dirty="0" smtClean="0"/>
              <a:t>设置</a:t>
            </a:r>
            <a:endParaRPr lang="zh-CN" altLang="en-US" sz="2400" dirty="0"/>
          </a:p>
        </p:txBody>
      </p:sp>
      <p:sp>
        <p:nvSpPr>
          <p:cNvPr id="5" name="文本框 4"/>
          <p:cNvSpPr txBox="1"/>
          <p:nvPr/>
        </p:nvSpPr>
        <p:spPr>
          <a:xfrm>
            <a:off x="1043608" y="1881994"/>
            <a:ext cx="242406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smtClean="0"/>
              <a:t>Helm</a:t>
            </a:r>
            <a:endParaRPr lang="zh-CN" altLang="en-US" sz="2400" dirty="0"/>
          </a:p>
        </p:txBody>
      </p:sp>
      <p:sp>
        <p:nvSpPr>
          <p:cNvPr id="6" name="文本框 5"/>
          <p:cNvSpPr txBox="1"/>
          <p:nvPr/>
        </p:nvSpPr>
        <p:spPr>
          <a:xfrm>
            <a:off x="1043608" y="2410361"/>
            <a:ext cx="793595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下载安装</a:t>
            </a:r>
            <a:r>
              <a:rPr lang="en-US" altLang="zh-CN" sz="2400" dirty="0" err="1" smtClean="0"/>
              <a:t>kolla-ansible</a:t>
            </a:r>
            <a:r>
              <a:rPr lang="en-US" altLang="zh-CN" sz="2400" dirty="0" smtClean="0"/>
              <a:t> </a:t>
            </a:r>
            <a:r>
              <a:rPr lang="en-US" altLang="zh-CN" sz="2400" dirty="0" err="1" smtClean="0"/>
              <a:t>kolla-kubernetes</a:t>
            </a:r>
            <a:r>
              <a:rPr lang="zh-CN" altLang="en-US" sz="2400" dirty="0" smtClean="0"/>
              <a:t>，自定义配置文件</a:t>
            </a:r>
            <a:endParaRPr lang="zh-CN" altLang="en-US" sz="2400" dirty="0"/>
          </a:p>
        </p:txBody>
      </p:sp>
      <p:sp>
        <p:nvSpPr>
          <p:cNvPr id="7" name="文本框 6"/>
          <p:cNvSpPr txBox="1"/>
          <p:nvPr/>
        </p:nvSpPr>
        <p:spPr>
          <a:xfrm>
            <a:off x="1043608" y="3993292"/>
            <a:ext cx="369601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使用</a:t>
            </a:r>
            <a:r>
              <a:rPr lang="en-US" altLang="zh-CN" sz="2400" dirty="0" smtClean="0"/>
              <a:t>Helm</a:t>
            </a:r>
            <a:r>
              <a:rPr lang="zh-CN" altLang="en-US" sz="2400" dirty="0" smtClean="0"/>
              <a:t>部署</a:t>
            </a:r>
            <a:r>
              <a:rPr lang="en-US" altLang="zh-CN" sz="2400" dirty="0" err="1" smtClean="0"/>
              <a:t>openstack</a:t>
            </a:r>
            <a:endParaRPr lang="zh-CN" altLang="en-US" sz="2400" dirty="0"/>
          </a:p>
        </p:txBody>
      </p:sp>
      <p:sp>
        <p:nvSpPr>
          <p:cNvPr id="8" name="文本框 7"/>
          <p:cNvSpPr txBox="1"/>
          <p:nvPr/>
        </p:nvSpPr>
        <p:spPr>
          <a:xfrm>
            <a:off x="1043608" y="2938728"/>
            <a:ext cx="6552948"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生成</a:t>
            </a:r>
            <a:r>
              <a:rPr lang="en-US" altLang="zh-CN" sz="2400" dirty="0" smtClean="0"/>
              <a:t>secret</a:t>
            </a:r>
            <a:r>
              <a:rPr lang="zh-CN" altLang="en-US" sz="2400" dirty="0" smtClean="0"/>
              <a:t>和</a:t>
            </a:r>
            <a:r>
              <a:rPr lang="en-US" altLang="zh-CN" sz="2400" dirty="0" err="1" smtClean="0"/>
              <a:t>config</a:t>
            </a:r>
            <a:r>
              <a:rPr lang="en-US" altLang="zh-CN" sz="2400" dirty="0" smtClean="0"/>
              <a:t> map</a:t>
            </a:r>
            <a:r>
              <a:rPr lang="zh-CN" altLang="en-US" sz="2400" dirty="0" smtClean="0"/>
              <a:t>并注册到</a:t>
            </a:r>
            <a:r>
              <a:rPr lang="en-US" altLang="zh-CN" sz="2400" dirty="0" err="1" smtClean="0"/>
              <a:t>openshift</a:t>
            </a:r>
            <a:r>
              <a:rPr lang="en-US" altLang="zh-CN" sz="2400" dirty="0" smtClean="0"/>
              <a:t>/k8s</a:t>
            </a:r>
            <a:endParaRPr lang="zh-CN" altLang="en-US" sz="2400" dirty="0"/>
          </a:p>
        </p:txBody>
      </p:sp>
      <p:sp>
        <p:nvSpPr>
          <p:cNvPr id="9" name="文本框 8"/>
          <p:cNvSpPr txBox="1"/>
          <p:nvPr/>
        </p:nvSpPr>
        <p:spPr>
          <a:xfrm>
            <a:off x="1043608" y="3467095"/>
            <a:ext cx="7636193"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编译</a:t>
            </a:r>
            <a:r>
              <a:rPr lang="en-US" altLang="zh-CN" sz="2400" dirty="0" smtClean="0"/>
              <a:t>Helm</a:t>
            </a:r>
            <a:r>
              <a:rPr lang="zh-CN" altLang="en-US" sz="2400" dirty="0" smtClean="0"/>
              <a:t>使用的微服务、元数据、</a:t>
            </a:r>
            <a:r>
              <a:rPr lang="en-US" altLang="zh-CN" sz="2400" dirty="0" err="1" smtClean="0"/>
              <a:t>openstack</a:t>
            </a:r>
            <a:r>
              <a:rPr lang="zh-CN" altLang="en-US" sz="2400" dirty="0" smtClean="0"/>
              <a:t>服务</a:t>
            </a:r>
            <a:r>
              <a:rPr lang="en-US" altLang="zh-CN" sz="2400" dirty="0" smtClean="0"/>
              <a:t>(</a:t>
            </a:r>
            <a:r>
              <a:rPr lang="en-US" altLang="zh-CN" sz="2400" dirty="0" err="1" smtClean="0"/>
              <a:t>tgz</a:t>
            </a:r>
            <a:r>
              <a:rPr lang="en-US" altLang="zh-CN" sz="2400" dirty="0" smtClean="0"/>
              <a:t>)</a:t>
            </a:r>
            <a:endParaRPr lang="zh-CN" altLang="en-US" sz="2400" dirty="0"/>
          </a:p>
        </p:txBody>
      </p:sp>
      <p:sp>
        <p:nvSpPr>
          <p:cNvPr id="10" name="文本框 9"/>
          <p:cNvSpPr txBox="1"/>
          <p:nvPr/>
        </p:nvSpPr>
        <p:spPr>
          <a:xfrm>
            <a:off x="1043608" y="4519489"/>
            <a:ext cx="395730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err="1" smtClean="0"/>
              <a:t>openstack</a:t>
            </a:r>
            <a:r>
              <a:rPr lang="zh-CN" altLang="en-US" sz="2400" dirty="0" smtClean="0"/>
              <a:t>客户端</a:t>
            </a:r>
            <a:endParaRPr lang="zh-CN" altLang="en-US" sz="2400" dirty="0"/>
          </a:p>
        </p:txBody>
      </p:sp>
      <p:sp>
        <p:nvSpPr>
          <p:cNvPr id="11" name="文本框 10"/>
          <p:cNvSpPr txBox="1"/>
          <p:nvPr/>
        </p:nvSpPr>
        <p:spPr>
          <a:xfrm>
            <a:off x="719005" y="876556"/>
            <a:ext cx="1723549" cy="461665"/>
          </a:xfrm>
          <a:prstGeom prst="rect">
            <a:avLst/>
          </a:prstGeom>
          <a:noFill/>
        </p:spPr>
        <p:txBody>
          <a:bodyPr wrap="none" rtlCol="0">
            <a:spAutoFit/>
          </a:bodyPr>
          <a:lstStyle/>
          <a:p>
            <a:r>
              <a:rPr lang="zh-CN" altLang="en-US" sz="2400" dirty="0" smtClean="0"/>
              <a:t>部署过程：</a:t>
            </a:r>
            <a:endParaRPr lang="zh-CN" altLang="en-US" sz="2400" dirty="0"/>
          </a:p>
        </p:txBody>
      </p:sp>
    </p:spTree>
    <p:extLst>
      <p:ext uri="{BB962C8B-B14F-4D97-AF65-F5344CB8AC3E}">
        <p14:creationId xmlns:p14="http://schemas.microsoft.com/office/powerpoint/2010/main" val="272387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774367"/>
            <a:ext cx="2427268" cy="461665"/>
          </a:xfrm>
          <a:prstGeom prst="rect">
            <a:avLst/>
          </a:prstGeom>
          <a:noFill/>
        </p:spPr>
        <p:txBody>
          <a:bodyPr wrap="none" rtlCol="0">
            <a:spAutoFit/>
          </a:bodyPr>
          <a:lstStyle/>
          <a:p>
            <a:r>
              <a:rPr lang="zh-CN" altLang="en-US" sz="2400" dirty="0" smtClean="0"/>
              <a:t>部署注意事项：</a:t>
            </a:r>
            <a:endParaRPr lang="zh-CN" altLang="en-US" sz="2400" dirty="0"/>
          </a:p>
        </p:txBody>
      </p:sp>
      <p:sp>
        <p:nvSpPr>
          <p:cNvPr id="5" name="矩形 4"/>
          <p:cNvSpPr/>
          <p:nvPr/>
        </p:nvSpPr>
        <p:spPr>
          <a:xfrm>
            <a:off x="986226" y="3822783"/>
            <a:ext cx="588640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t>Neutron </a:t>
            </a:r>
            <a:r>
              <a:rPr lang="en-US" altLang="zh-CN" sz="2400" dirty="0"/>
              <a:t>server </a:t>
            </a:r>
            <a:r>
              <a:rPr lang="zh-CN" altLang="en-US" sz="2400" dirty="0"/>
              <a:t>启动失败，缺少配置文件。</a:t>
            </a:r>
            <a:endParaRPr lang="en-US" altLang="zh-CN" sz="2400" dirty="0"/>
          </a:p>
        </p:txBody>
      </p:sp>
      <p:sp>
        <p:nvSpPr>
          <p:cNvPr id="6" name="矩形 5"/>
          <p:cNvSpPr/>
          <p:nvPr/>
        </p:nvSpPr>
        <p:spPr>
          <a:xfrm>
            <a:off x="986226" y="2137129"/>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权限问题，</a:t>
            </a:r>
            <a:r>
              <a:rPr lang="en-US" altLang="zh-CN" sz="2400" dirty="0" err="1"/>
              <a:t>kolla</a:t>
            </a:r>
            <a:r>
              <a:rPr lang="zh-CN" altLang="en-US" sz="2400" dirty="0"/>
              <a:t>很多容器需要在</a:t>
            </a:r>
            <a:r>
              <a:rPr lang="en-US" altLang="zh-CN" sz="2400" dirty="0"/>
              <a:t>root</a:t>
            </a:r>
            <a:r>
              <a:rPr lang="zh-CN" altLang="en-US" sz="2400" dirty="0"/>
              <a:t>权限下</a:t>
            </a:r>
            <a:r>
              <a:rPr lang="zh-CN" altLang="en-US" sz="2400" dirty="0" smtClean="0"/>
              <a:t>执行</a:t>
            </a:r>
            <a:r>
              <a:rPr lang="en-US" altLang="zh-CN" sz="2400" dirty="0" smtClean="0"/>
              <a:t>,</a:t>
            </a:r>
            <a:r>
              <a:rPr lang="en-US" altLang="zh-CN" sz="2400" dirty="0" err="1" smtClean="0"/>
              <a:t>kubernetes</a:t>
            </a:r>
            <a:r>
              <a:rPr lang="zh-CN" altLang="en-US" sz="2400" dirty="0"/>
              <a:t>默认是非</a:t>
            </a:r>
            <a:r>
              <a:rPr lang="en-US" altLang="zh-CN" sz="2400" dirty="0"/>
              <a:t>root</a:t>
            </a:r>
            <a:r>
              <a:rPr lang="zh-CN" altLang="en-US" sz="2400" dirty="0"/>
              <a:t>用户启动容器。</a:t>
            </a:r>
            <a:endParaRPr lang="en-US" altLang="zh-CN" sz="2400" dirty="0"/>
          </a:p>
        </p:txBody>
      </p:sp>
      <p:sp>
        <p:nvSpPr>
          <p:cNvPr id="7" name="矩形 6"/>
          <p:cNvSpPr/>
          <p:nvPr/>
        </p:nvSpPr>
        <p:spPr>
          <a:xfrm>
            <a:off x="986226" y="2979956"/>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一些配置文件配置错误，导致容器不能启动成功，需要修改对应配置项。</a:t>
            </a:r>
            <a:endParaRPr lang="en-US" altLang="zh-CN" sz="2400" dirty="0"/>
          </a:p>
        </p:txBody>
      </p:sp>
      <p:sp>
        <p:nvSpPr>
          <p:cNvPr id="8" name="文本框 7"/>
          <p:cNvSpPr txBox="1"/>
          <p:nvPr/>
        </p:nvSpPr>
        <p:spPr>
          <a:xfrm>
            <a:off x="986226" y="4299942"/>
            <a:ext cx="4666342"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Neutron</a:t>
            </a:r>
            <a:r>
              <a:rPr lang="zh-CN" altLang="en-US" sz="2400" dirty="0" smtClean="0"/>
              <a:t>网络类型</a:t>
            </a:r>
            <a:r>
              <a:rPr lang="zh-CN" altLang="en-US" sz="2400" dirty="0"/>
              <a:t>只</a:t>
            </a:r>
            <a:r>
              <a:rPr lang="zh-CN" altLang="en-US" sz="2400" dirty="0" smtClean="0"/>
              <a:t>支持</a:t>
            </a:r>
            <a:r>
              <a:rPr lang="en-US" altLang="zh-CN" sz="2400" dirty="0" err="1" smtClean="0"/>
              <a:t>vswitch</a:t>
            </a:r>
            <a:endParaRPr lang="zh-CN" altLang="en-US" sz="2400" dirty="0"/>
          </a:p>
        </p:txBody>
      </p:sp>
      <p:sp>
        <p:nvSpPr>
          <p:cNvPr id="9" name="文本框 8"/>
          <p:cNvSpPr txBox="1"/>
          <p:nvPr/>
        </p:nvSpPr>
        <p:spPr>
          <a:xfrm>
            <a:off x="986226" y="1663634"/>
            <a:ext cx="6857455"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Kubernetes &gt;= 1.6.4 </a:t>
            </a:r>
            <a:r>
              <a:rPr lang="en-US" altLang="zh-CN" sz="2400" dirty="0" err="1" smtClean="0"/>
              <a:t>docker</a:t>
            </a:r>
            <a:r>
              <a:rPr lang="en-US" altLang="zh-CN" sz="2400" dirty="0" smtClean="0"/>
              <a:t> &gt;=1.12.6 helm &gt;= 2.4.1</a:t>
            </a:r>
            <a:endParaRPr lang="zh-CN" altLang="en-US" sz="2400" dirty="0"/>
          </a:p>
        </p:txBody>
      </p:sp>
      <p:sp>
        <p:nvSpPr>
          <p:cNvPr id="10" name="文本框 9"/>
          <p:cNvSpPr txBox="1"/>
          <p:nvPr/>
        </p:nvSpPr>
        <p:spPr>
          <a:xfrm>
            <a:off x="986226" y="1270095"/>
            <a:ext cx="635276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在</a:t>
            </a:r>
            <a:r>
              <a:rPr lang="en-US" altLang="zh-CN" sz="2400" dirty="0" smtClean="0"/>
              <a:t>k8s</a:t>
            </a:r>
            <a:r>
              <a:rPr lang="zh-CN" altLang="en-US" sz="2400" dirty="0" smtClean="0"/>
              <a:t>中设置标签，指定</a:t>
            </a:r>
            <a:r>
              <a:rPr lang="en-US" altLang="zh-CN" sz="2400" dirty="0" smtClean="0"/>
              <a:t>controller</a:t>
            </a:r>
            <a:r>
              <a:rPr lang="zh-CN" altLang="en-US" sz="2400" dirty="0" smtClean="0"/>
              <a:t>和</a:t>
            </a:r>
            <a:r>
              <a:rPr lang="en-US" altLang="zh-CN" sz="2400" dirty="0" smtClean="0"/>
              <a:t>compute</a:t>
            </a:r>
            <a:endParaRPr lang="zh-CN" altLang="en-US" sz="2400" dirty="0"/>
          </a:p>
        </p:txBody>
      </p:sp>
    </p:spTree>
    <p:extLst>
      <p:ext uri="{BB962C8B-B14F-4D97-AF65-F5344CB8AC3E}">
        <p14:creationId xmlns:p14="http://schemas.microsoft.com/office/powerpoint/2010/main" val="133630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71600" y="915566"/>
            <a:ext cx="7390476" cy="4047619"/>
          </a:xfrm>
          <a:prstGeom prst="rect">
            <a:avLst/>
          </a:prstGeom>
        </p:spPr>
      </p:pic>
      <p:sp>
        <p:nvSpPr>
          <p:cNvPr id="4" name="文本框 3"/>
          <p:cNvSpPr txBox="1"/>
          <p:nvPr/>
        </p:nvSpPr>
        <p:spPr>
          <a:xfrm>
            <a:off x="-28824" y="561623"/>
            <a:ext cx="3536546" cy="707886"/>
          </a:xfrm>
          <a:prstGeom prst="rect">
            <a:avLst/>
          </a:prstGeom>
          <a:noFill/>
        </p:spPr>
        <p:txBody>
          <a:bodyPr wrap="none" rtlCol="0">
            <a:spAutoFit/>
          </a:bodyPr>
          <a:lstStyle/>
          <a:p>
            <a:r>
              <a:rPr lang="en-US" altLang="zh-CN" sz="4000" b="1" dirty="0" smtClean="0">
                <a:latin typeface="+mj-ea"/>
                <a:ea typeface="+mj-ea"/>
              </a:rPr>
              <a:t>Pipeline</a:t>
            </a:r>
            <a:r>
              <a:rPr lang="zh-CN" altLang="en-US" sz="4000" b="1" dirty="0" smtClean="0">
                <a:latin typeface="+mj-ea"/>
                <a:ea typeface="+mj-ea"/>
              </a:rPr>
              <a:t>流程</a:t>
            </a:r>
            <a:r>
              <a:rPr lang="en-US" altLang="zh-CN" sz="4000" b="1" dirty="0" smtClean="0">
                <a:latin typeface="+mj-ea"/>
                <a:ea typeface="+mj-ea"/>
              </a:rPr>
              <a:t> </a:t>
            </a:r>
          </a:p>
        </p:txBody>
      </p:sp>
    </p:spTree>
    <p:extLst>
      <p:ext uri="{BB962C8B-B14F-4D97-AF65-F5344CB8AC3E}">
        <p14:creationId xmlns:p14="http://schemas.microsoft.com/office/powerpoint/2010/main" val="872480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58" y="627534"/>
            <a:ext cx="2757486" cy="707886"/>
          </a:xfrm>
          <a:prstGeom prst="rect">
            <a:avLst/>
          </a:prstGeom>
          <a:noFill/>
        </p:spPr>
        <p:txBody>
          <a:bodyPr wrap="none" rtlCol="0">
            <a:spAutoFit/>
          </a:bodyPr>
          <a:lstStyle/>
          <a:p>
            <a:r>
              <a:rPr lang="zh-CN" altLang="en-US" sz="4000" b="1" dirty="0">
                <a:latin typeface="+mj-ea"/>
                <a:ea typeface="+mj-ea"/>
              </a:rPr>
              <a:t>传统方案：</a:t>
            </a:r>
            <a:endParaRPr lang="en-US" altLang="zh-CN" sz="4000" b="1" dirty="0">
              <a:latin typeface="+mj-ea"/>
              <a:ea typeface="+mj-ea"/>
            </a:endParaRPr>
          </a:p>
        </p:txBody>
      </p:sp>
      <p:pic>
        <p:nvPicPr>
          <p:cNvPr id="8" name="图片 7"/>
          <p:cNvPicPr>
            <a:picLocks noChangeAspect="1"/>
          </p:cNvPicPr>
          <p:nvPr/>
        </p:nvPicPr>
        <p:blipFill>
          <a:blip r:embed="rId3"/>
          <a:stretch>
            <a:fillRect/>
          </a:stretch>
        </p:blipFill>
        <p:spPr>
          <a:xfrm>
            <a:off x="-18686" y="1481186"/>
            <a:ext cx="5569059" cy="3642693"/>
          </a:xfrm>
          <a:prstGeom prst="rect">
            <a:avLst/>
          </a:prstGeom>
        </p:spPr>
      </p:pic>
      <p:sp>
        <p:nvSpPr>
          <p:cNvPr id="6" name="文本框 5"/>
          <p:cNvSpPr txBox="1"/>
          <p:nvPr/>
        </p:nvSpPr>
        <p:spPr>
          <a:xfrm>
            <a:off x="5076056" y="2355726"/>
            <a:ext cx="3695917" cy="163121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t>组织松散、跨平台</a:t>
            </a:r>
            <a:endParaRPr lang="en-US" altLang="zh-CN" sz="2000" dirty="0" smtClean="0"/>
          </a:p>
          <a:p>
            <a:pPr marL="285750" indent="-285750">
              <a:buFont typeface="Arial" panose="020B0604020202020204" pitchFamily="34" charset="0"/>
              <a:buChar char="•"/>
            </a:pPr>
            <a:r>
              <a:rPr lang="zh-CN" altLang="en-US" sz="2000" dirty="0" smtClean="0"/>
              <a:t>没有统一的规范</a:t>
            </a:r>
            <a:endParaRPr lang="en-US" altLang="zh-CN" sz="2000" dirty="0" smtClean="0"/>
          </a:p>
          <a:p>
            <a:pPr marL="285750" indent="-285750">
              <a:buFont typeface="Arial" panose="020B0604020202020204" pitchFamily="34" charset="0"/>
              <a:buChar char="•"/>
            </a:pPr>
            <a:r>
              <a:rPr lang="zh-CN" altLang="en-US" sz="2000" dirty="0" smtClean="0"/>
              <a:t>构建部署触发依赖定时任务</a:t>
            </a:r>
            <a:endParaRPr lang="en-US" altLang="zh-CN" sz="2000" dirty="0" smtClean="0"/>
          </a:p>
          <a:p>
            <a:pPr marL="285750" indent="-285750">
              <a:buFont typeface="Arial" panose="020B0604020202020204" pitchFamily="34" charset="0"/>
              <a:buChar char="•"/>
            </a:pPr>
            <a:r>
              <a:rPr lang="zh-CN" altLang="en-US" sz="2000" dirty="0" smtClean="0"/>
              <a:t>升级困难</a:t>
            </a:r>
            <a:endParaRPr lang="en-US" altLang="zh-CN" sz="2000" dirty="0" smtClean="0"/>
          </a:p>
          <a:p>
            <a:pPr marL="285750" indent="-285750">
              <a:buFont typeface="Arial" panose="020B0604020202020204" pitchFamily="34" charset="0"/>
              <a:buChar char="•"/>
            </a:pPr>
            <a:r>
              <a:rPr lang="zh-CN" altLang="en-US" sz="2000" dirty="0" smtClean="0"/>
              <a:t>缺少监控和运维</a:t>
            </a:r>
            <a:endParaRPr lang="zh-CN" altLang="en-US" sz="2000" dirty="0"/>
          </a:p>
        </p:txBody>
      </p:sp>
      <p:sp>
        <p:nvSpPr>
          <p:cNvPr id="2" name="文本框 1"/>
          <p:cNvSpPr txBox="1"/>
          <p:nvPr/>
        </p:nvSpPr>
        <p:spPr>
          <a:xfrm>
            <a:off x="5171574" y="1908870"/>
            <a:ext cx="1107996" cy="461665"/>
          </a:xfrm>
          <a:prstGeom prst="rect">
            <a:avLst/>
          </a:prstGeom>
          <a:noFill/>
        </p:spPr>
        <p:txBody>
          <a:bodyPr wrap="none" rtlCol="0">
            <a:spAutoFit/>
          </a:bodyPr>
          <a:lstStyle/>
          <a:p>
            <a:r>
              <a:rPr lang="zh-CN" altLang="en-US" sz="2400" dirty="0" smtClean="0"/>
              <a:t>问题：</a:t>
            </a:r>
            <a:endParaRPr lang="zh-CN" altLang="en-US" sz="2400" dirty="0"/>
          </a:p>
        </p:txBody>
      </p:sp>
    </p:spTree>
    <p:extLst>
      <p:ext uri="{BB962C8B-B14F-4D97-AF65-F5344CB8AC3E}">
        <p14:creationId xmlns:p14="http://schemas.microsoft.com/office/powerpoint/2010/main" val="90747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13807"/>
            <a:ext cx="8568952" cy="3795886"/>
          </a:xfrm>
        </p:spPr>
        <p:txBody>
          <a:bodyPr>
            <a:normAutofit/>
          </a:bodyPr>
          <a:lstStyle/>
          <a:p>
            <a:r>
              <a:rPr lang="zh-CN" altLang="en-US" sz="2800" dirty="0" smtClean="0"/>
              <a:t>个性化镜像构建及环境升级</a:t>
            </a:r>
            <a:endParaRPr lang="en-US" altLang="zh-CN" sz="2800" dirty="0" smtClean="0"/>
          </a:p>
          <a:p>
            <a:r>
              <a:rPr lang="en-US" altLang="zh-CN" sz="2800" dirty="0" smtClean="0"/>
              <a:t>OpenStack</a:t>
            </a:r>
            <a:r>
              <a:rPr lang="zh-CN" altLang="en-US" sz="2800" dirty="0" smtClean="0"/>
              <a:t>组件容器化部署</a:t>
            </a:r>
            <a:endParaRPr lang="en-US" altLang="zh-CN" sz="2800" dirty="0" smtClean="0"/>
          </a:p>
          <a:p>
            <a:r>
              <a:rPr lang="en-US" altLang="zh-CN" sz="2800" dirty="0" err="1" smtClean="0"/>
              <a:t>Kolla-kubernetes</a:t>
            </a:r>
            <a:endParaRPr lang="en-US" altLang="zh-CN" sz="2800" dirty="0"/>
          </a:p>
          <a:p>
            <a:r>
              <a:rPr lang="en-US" altLang="zh-CN" sz="2800" dirty="0" err="1"/>
              <a:t>Openshift</a:t>
            </a:r>
            <a:r>
              <a:rPr lang="en-US" altLang="zh-CN" sz="2800" dirty="0"/>
              <a:t> </a:t>
            </a:r>
            <a:r>
              <a:rPr lang="en-US" altLang="zh-CN" sz="2800" dirty="0" err="1"/>
              <a:t>kolla</a:t>
            </a:r>
            <a:endParaRPr lang="en-US" altLang="zh-CN" sz="2800" dirty="0"/>
          </a:p>
          <a:p>
            <a:r>
              <a:rPr lang="en-US" altLang="zh-CN" sz="2800" dirty="0"/>
              <a:t>Pipeline </a:t>
            </a:r>
            <a:r>
              <a:rPr lang="zh-CN" altLang="en-US" sz="2800" dirty="0"/>
              <a:t>流程</a:t>
            </a:r>
            <a:endParaRPr lang="en-US" altLang="zh-CN" sz="2800" dirty="0"/>
          </a:p>
          <a:p>
            <a:pPr lvl="1"/>
            <a:endParaRPr lang="zh-CN" altLang="en-US" dirty="0"/>
          </a:p>
        </p:txBody>
      </p:sp>
      <p:sp>
        <p:nvSpPr>
          <p:cNvPr id="4" name="标题 3"/>
          <p:cNvSpPr>
            <a:spLocks noGrp="1"/>
          </p:cNvSpPr>
          <p:nvPr>
            <p:ph type="title"/>
          </p:nvPr>
        </p:nvSpPr>
        <p:spPr>
          <a:xfrm>
            <a:off x="179512" y="351845"/>
            <a:ext cx="7772400" cy="1021556"/>
          </a:xfrm>
        </p:spPr>
        <p:txBody>
          <a:bodyPr>
            <a:normAutofit/>
          </a:bodyPr>
          <a:lstStyle/>
          <a:p>
            <a:r>
              <a:rPr lang="zh-CN" altLang="en-US" sz="3600" dirty="0" smtClean="0"/>
              <a:t>主要内容</a:t>
            </a:r>
            <a:endParaRPr lang="zh-CN" altLang="en-US" sz="3600" dirty="0"/>
          </a:p>
        </p:txBody>
      </p:sp>
    </p:spTree>
    <p:extLst>
      <p:ext uri="{BB962C8B-B14F-4D97-AF65-F5344CB8AC3E}">
        <p14:creationId xmlns:p14="http://schemas.microsoft.com/office/powerpoint/2010/main" val="1716703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32" y="9029"/>
            <a:ext cx="5688632" cy="720080"/>
          </a:xfrm>
          <a:prstGeom prst="rect">
            <a:avLst/>
          </a:prstGeom>
          <a:noFill/>
        </p:spPr>
        <p:txBody>
          <a:bodyPr wrap="square" rtlCol="0">
            <a:spAutoFit/>
          </a:bodyPr>
          <a:lstStyle>
            <a:defPPr>
              <a:defRPr lang="zh-CN"/>
            </a:defPPr>
            <a:lvl1pPr>
              <a:defRPr sz="4000" b="1">
                <a:latin typeface="+mj-ea"/>
                <a:ea typeface="+mj-ea"/>
              </a:defRPr>
            </a:lvl1pPr>
          </a:lstStyle>
          <a:p>
            <a:r>
              <a:rPr lang="en-US" altLang="zh-CN" dirty="0" err="1"/>
              <a:t>Kolla-kubernetes</a:t>
            </a:r>
            <a:endParaRPr lang="en-US" altLang="zh-CN" dirty="0"/>
          </a:p>
        </p:txBody>
      </p:sp>
      <p:sp>
        <p:nvSpPr>
          <p:cNvPr id="5" name="文本框 4"/>
          <p:cNvSpPr txBox="1"/>
          <p:nvPr/>
        </p:nvSpPr>
        <p:spPr>
          <a:xfrm>
            <a:off x="250234" y="985251"/>
            <a:ext cx="2142386" cy="461665"/>
          </a:xfrm>
          <a:prstGeom prst="rect">
            <a:avLst/>
          </a:prstGeom>
          <a:noFill/>
        </p:spPr>
        <p:txBody>
          <a:bodyPr wrap="square" rtlCol="0">
            <a:spAutoFit/>
          </a:bodyPr>
          <a:lstStyle/>
          <a:p>
            <a:r>
              <a:rPr lang="en-US" altLang="zh-CN" sz="2400" dirty="0" smtClean="0"/>
              <a:t>Kubernetes:</a:t>
            </a:r>
            <a:endParaRPr lang="zh-CN" altLang="en-US" sz="2400" dirty="0"/>
          </a:p>
        </p:txBody>
      </p:sp>
      <p:sp>
        <p:nvSpPr>
          <p:cNvPr id="6" name="文本框 5"/>
          <p:cNvSpPr txBox="1"/>
          <p:nvPr/>
        </p:nvSpPr>
        <p:spPr>
          <a:xfrm>
            <a:off x="395537" y="1466634"/>
            <a:ext cx="8280920" cy="1015663"/>
          </a:xfrm>
          <a:prstGeom prst="rect">
            <a:avLst/>
          </a:prstGeom>
          <a:noFill/>
        </p:spPr>
        <p:txBody>
          <a:bodyPr wrap="square" rtlCol="0">
            <a:spAutoFit/>
          </a:bodyPr>
          <a:lstStyle/>
          <a:p>
            <a:r>
              <a:rPr lang="zh-CN" altLang="en-US" sz="2000" dirty="0" smtClean="0"/>
              <a:t>容器云管理平台，提供多种自动化部署策略，支持多种负责条件的节点调度，满足生产环境的负责应用场景，支持弹性伸缩功能，可根据业务需求调整后端数量，同时可以借助第三方系统实现应用的持续集成。</a:t>
            </a:r>
            <a:endParaRPr lang="zh-CN" altLang="en-US" sz="2000" dirty="0"/>
          </a:p>
        </p:txBody>
      </p:sp>
      <p:sp>
        <p:nvSpPr>
          <p:cNvPr id="11" name="文本框 10"/>
          <p:cNvSpPr txBox="1"/>
          <p:nvPr/>
        </p:nvSpPr>
        <p:spPr>
          <a:xfrm>
            <a:off x="250234" y="2667908"/>
            <a:ext cx="2374304" cy="461665"/>
          </a:xfrm>
          <a:prstGeom prst="rect">
            <a:avLst/>
          </a:prstGeom>
          <a:noFill/>
        </p:spPr>
        <p:txBody>
          <a:bodyPr wrap="none" rtlCol="0">
            <a:spAutoFit/>
          </a:bodyPr>
          <a:lstStyle/>
          <a:p>
            <a:r>
              <a:rPr lang="en-US" altLang="zh-CN" sz="2400" dirty="0" err="1" smtClean="0"/>
              <a:t>Kolla-kubernetes</a:t>
            </a:r>
            <a:r>
              <a:rPr lang="en-US" altLang="zh-CN" sz="2400" dirty="0" smtClean="0"/>
              <a:t>:</a:t>
            </a:r>
            <a:endParaRPr lang="zh-CN" altLang="en-US" sz="2400" dirty="0"/>
          </a:p>
        </p:txBody>
      </p:sp>
      <p:sp>
        <p:nvSpPr>
          <p:cNvPr id="12" name="文本框 11"/>
          <p:cNvSpPr txBox="1"/>
          <p:nvPr/>
        </p:nvSpPr>
        <p:spPr>
          <a:xfrm>
            <a:off x="395538" y="3219823"/>
            <a:ext cx="8280920" cy="1368151"/>
          </a:xfrm>
          <a:prstGeom prst="rect">
            <a:avLst/>
          </a:prstGeom>
          <a:noFill/>
        </p:spPr>
        <p:txBody>
          <a:bodyPr wrap="square" rtlCol="0">
            <a:spAutoFit/>
          </a:bodyPr>
          <a:lstStyle/>
          <a:p>
            <a:r>
              <a:rPr lang="zh-CN" altLang="en-US" sz="2000" dirty="0" smtClean="0"/>
              <a:t>将容器化</a:t>
            </a:r>
            <a:r>
              <a:rPr lang="en-US" altLang="zh-CN" sz="2000" dirty="0" err="1" smtClean="0"/>
              <a:t>openstack</a:t>
            </a:r>
            <a:r>
              <a:rPr lang="zh-CN" altLang="en-US" sz="2000" dirty="0" smtClean="0"/>
              <a:t>与</a:t>
            </a:r>
            <a:r>
              <a:rPr lang="en-US" altLang="zh-CN" sz="2000" dirty="0" err="1" smtClean="0"/>
              <a:t>kubernetes</a:t>
            </a:r>
            <a:r>
              <a:rPr lang="zh-CN" altLang="en-US" sz="2000" dirty="0" smtClean="0"/>
              <a:t>结合，</a:t>
            </a:r>
            <a:r>
              <a:rPr lang="en-US" altLang="zh-CN" sz="2000" dirty="0" smtClean="0"/>
              <a:t>OpenStack</a:t>
            </a:r>
            <a:r>
              <a:rPr lang="zh-CN" altLang="en-US" sz="2000" dirty="0" smtClean="0"/>
              <a:t>看作是运行在</a:t>
            </a:r>
            <a:r>
              <a:rPr lang="en-US" altLang="zh-CN" sz="2000" dirty="0" err="1" smtClean="0"/>
              <a:t>kubernetes</a:t>
            </a:r>
            <a:r>
              <a:rPr lang="zh-CN" altLang="en-US" sz="2000" dirty="0" smtClean="0"/>
              <a:t>集群上一个应用程序，和其他应用一样使用</a:t>
            </a:r>
            <a:r>
              <a:rPr lang="en-US" altLang="zh-CN" sz="2000" dirty="0" smtClean="0"/>
              <a:t>k8s</a:t>
            </a:r>
            <a:r>
              <a:rPr lang="zh-CN" altLang="en-US" sz="2000" dirty="0" smtClean="0"/>
              <a:t>提供的服务；</a:t>
            </a:r>
            <a:r>
              <a:rPr lang="en-US" altLang="zh-CN" sz="2000" dirty="0" smtClean="0"/>
              <a:t>k8s</a:t>
            </a:r>
            <a:r>
              <a:rPr lang="zh-CN" altLang="en-US" sz="2000" dirty="0" smtClean="0"/>
              <a:t>的集群特性可以为</a:t>
            </a:r>
            <a:r>
              <a:rPr lang="en-US" altLang="zh-CN" sz="2000" dirty="0" smtClean="0"/>
              <a:t>OpenStack</a:t>
            </a:r>
            <a:r>
              <a:rPr lang="zh-CN" altLang="en-US" sz="2000" dirty="0" smtClean="0"/>
              <a:t>提供运维支持；同时</a:t>
            </a:r>
            <a:r>
              <a:rPr lang="en-US" altLang="zh-CN" sz="2000" dirty="0" smtClean="0"/>
              <a:t>OpenStack</a:t>
            </a:r>
            <a:r>
              <a:rPr lang="zh-CN" altLang="en-US" sz="2000" dirty="0" smtClean="0"/>
              <a:t>的</a:t>
            </a:r>
            <a:r>
              <a:rPr lang="en-US" altLang="zh-CN" sz="2000" dirty="0"/>
              <a:t>I</a:t>
            </a:r>
            <a:r>
              <a:rPr lang="en-US" altLang="zh-CN" sz="2000" dirty="0" smtClean="0"/>
              <a:t>ronic </a:t>
            </a:r>
            <a:r>
              <a:rPr lang="zh-CN" altLang="en-US" sz="2000" dirty="0" smtClean="0"/>
              <a:t>还可以通过一定方式为</a:t>
            </a:r>
            <a:r>
              <a:rPr lang="en-US" altLang="zh-CN" sz="2000" dirty="0" smtClean="0"/>
              <a:t>k8s</a:t>
            </a:r>
            <a:r>
              <a:rPr lang="zh-CN" altLang="en-US" sz="2000" dirty="0" smtClean="0"/>
              <a:t>集群提供裸机管理服务。</a:t>
            </a:r>
            <a:endParaRPr lang="zh-CN" altLang="en-US" sz="2000" dirty="0"/>
          </a:p>
        </p:txBody>
      </p:sp>
    </p:spTree>
    <p:extLst>
      <p:ext uri="{BB962C8B-B14F-4D97-AF65-F5344CB8AC3E}">
        <p14:creationId xmlns:p14="http://schemas.microsoft.com/office/powerpoint/2010/main" val="27477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a:stretch>
            <a:fillRect/>
          </a:stretch>
        </p:blipFill>
        <p:spPr>
          <a:xfrm>
            <a:off x="4860032" y="831364"/>
            <a:ext cx="4176464" cy="3854671"/>
          </a:xfrm>
          <a:prstGeom prst="rect">
            <a:avLst/>
          </a:prstGeom>
        </p:spPr>
      </p:pic>
      <p:sp>
        <p:nvSpPr>
          <p:cNvPr id="26" name="文本框 25"/>
          <p:cNvSpPr txBox="1"/>
          <p:nvPr/>
        </p:nvSpPr>
        <p:spPr>
          <a:xfrm>
            <a:off x="179512" y="1673604"/>
            <a:ext cx="4038413" cy="461665"/>
          </a:xfrm>
          <a:prstGeom prst="rect">
            <a:avLst/>
          </a:prstGeom>
          <a:noFill/>
        </p:spPr>
        <p:txBody>
          <a:bodyPr wrap="none" rtlCol="0">
            <a:spAutoFit/>
          </a:bodyPr>
          <a:lstStyle/>
          <a:p>
            <a:r>
              <a:rPr lang="en-US" altLang="zh-CN" sz="2400" dirty="0" err="1" smtClean="0"/>
              <a:t>All_values.yaml</a:t>
            </a:r>
            <a:r>
              <a:rPr lang="en-US" altLang="zh-CN" sz="2400" dirty="0" smtClean="0"/>
              <a:t>:</a:t>
            </a:r>
            <a:r>
              <a:rPr lang="zh-CN" altLang="en-US" sz="2400" dirty="0" smtClean="0"/>
              <a:t>所有配置参数</a:t>
            </a:r>
            <a:endParaRPr lang="zh-CN" altLang="en-US" sz="2400" dirty="0"/>
          </a:p>
        </p:txBody>
      </p:sp>
      <p:sp>
        <p:nvSpPr>
          <p:cNvPr id="27" name="文本框 26"/>
          <p:cNvSpPr txBox="1"/>
          <p:nvPr/>
        </p:nvSpPr>
        <p:spPr>
          <a:xfrm>
            <a:off x="179512" y="2211710"/>
            <a:ext cx="4531882" cy="461665"/>
          </a:xfrm>
          <a:prstGeom prst="rect">
            <a:avLst/>
          </a:prstGeom>
          <a:noFill/>
        </p:spPr>
        <p:txBody>
          <a:bodyPr wrap="none" rtlCol="0">
            <a:spAutoFit/>
          </a:bodyPr>
          <a:lstStyle/>
          <a:p>
            <a:r>
              <a:rPr lang="en-US" altLang="zh-CN" sz="2400" dirty="0" err="1" smtClean="0"/>
              <a:t>Kolla</a:t>
            </a:r>
            <a:r>
              <a:rPr lang="en-US" altLang="zh-CN" sz="2400" dirty="0" smtClean="0"/>
              <a:t>-common:</a:t>
            </a:r>
            <a:r>
              <a:rPr lang="zh-CN" altLang="en-US" sz="2400" dirty="0" smtClean="0"/>
              <a:t>提取公共模块复用</a:t>
            </a:r>
            <a:endParaRPr lang="zh-CN" altLang="en-US" sz="2400" dirty="0"/>
          </a:p>
        </p:txBody>
      </p:sp>
      <p:sp>
        <p:nvSpPr>
          <p:cNvPr id="28" name="文本框 27"/>
          <p:cNvSpPr txBox="1"/>
          <p:nvPr/>
        </p:nvSpPr>
        <p:spPr>
          <a:xfrm>
            <a:off x="179512" y="2749816"/>
            <a:ext cx="4026615" cy="461665"/>
          </a:xfrm>
          <a:prstGeom prst="rect">
            <a:avLst/>
          </a:prstGeom>
          <a:noFill/>
        </p:spPr>
        <p:txBody>
          <a:bodyPr wrap="none" rtlCol="0">
            <a:spAutoFit/>
          </a:bodyPr>
          <a:lstStyle/>
          <a:p>
            <a:r>
              <a:rPr lang="en-US" altLang="zh-CN" sz="2400" dirty="0" err="1" smtClean="0"/>
              <a:t>Microservice</a:t>
            </a:r>
            <a:r>
              <a:rPr lang="en-US" altLang="zh-CN" sz="2400" dirty="0" smtClean="0"/>
              <a:t>:</a:t>
            </a:r>
            <a:r>
              <a:rPr lang="zh-CN" altLang="en-US" sz="2400" dirty="0"/>
              <a:t>被</a:t>
            </a:r>
            <a:r>
              <a:rPr lang="zh-CN" altLang="en-US" sz="2400" dirty="0" smtClean="0"/>
              <a:t>拆分的微服务</a:t>
            </a:r>
            <a:endParaRPr lang="zh-CN" altLang="en-US" sz="2400" dirty="0"/>
          </a:p>
        </p:txBody>
      </p:sp>
      <p:pic>
        <p:nvPicPr>
          <p:cNvPr id="29" name="图片 28"/>
          <p:cNvPicPr>
            <a:picLocks noChangeAspect="1"/>
          </p:cNvPicPr>
          <p:nvPr/>
        </p:nvPicPr>
        <p:blipFill>
          <a:blip r:embed="rId4"/>
          <a:stretch>
            <a:fillRect/>
          </a:stretch>
        </p:blipFill>
        <p:spPr>
          <a:xfrm>
            <a:off x="6209722" y="831364"/>
            <a:ext cx="2813194" cy="3883243"/>
          </a:xfrm>
          <a:prstGeom prst="rect">
            <a:avLst/>
          </a:prstGeom>
        </p:spPr>
      </p:pic>
      <p:sp>
        <p:nvSpPr>
          <p:cNvPr id="30" name="文本框 29"/>
          <p:cNvSpPr txBox="1"/>
          <p:nvPr/>
        </p:nvSpPr>
        <p:spPr>
          <a:xfrm>
            <a:off x="179512" y="3287922"/>
            <a:ext cx="3935373" cy="461665"/>
          </a:xfrm>
          <a:prstGeom prst="rect">
            <a:avLst/>
          </a:prstGeom>
          <a:noFill/>
        </p:spPr>
        <p:txBody>
          <a:bodyPr wrap="none" rtlCol="0">
            <a:spAutoFit/>
          </a:bodyPr>
          <a:lstStyle/>
          <a:p>
            <a:r>
              <a:rPr lang="en-US" altLang="zh-CN" sz="2400" dirty="0" smtClean="0"/>
              <a:t>Service:</a:t>
            </a:r>
            <a:r>
              <a:rPr lang="zh-CN" altLang="en-US" sz="2400" dirty="0" smtClean="0"/>
              <a:t>所有支持的所有服务</a:t>
            </a:r>
            <a:endParaRPr lang="en-US" altLang="zh-CN" sz="2400" dirty="0" smtClean="0"/>
          </a:p>
        </p:txBody>
      </p:sp>
    </p:spTree>
    <p:extLst>
      <p:ext uri="{BB962C8B-B14F-4D97-AF65-F5344CB8AC3E}">
        <p14:creationId xmlns:p14="http://schemas.microsoft.com/office/powerpoint/2010/main" val="1183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4931" y="1000307"/>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灵活、高度可定制化</a:t>
            </a:r>
            <a:endParaRPr lang="zh-CN" altLang="en-US" sz="2400" dirty="0"/>
          </a:p>
        </p:txBody>
      </p:sp>
      <p:sp>
        <p:nvSpPr>
          <p:cNvPr id="8" name="文本框 7"/>
          <p:cNvSpPr txBox="1"/>
          <p:nvPr/>
        </p:nvSpPr>
        <p:spPr>
          <a:xfrm>
            <a:off x="754931" y="3046603"/>
            <a:ext cx="3300904"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内置镜像仓库、监控</a:t>
            </a:r>
            <a:endParaRPr lang="zh-CN" altLang="en-US" sz="2400" dirty="0"/>
          </a:p>
        </p:txBody>
      </p:sp>
      <p:sp>
        <p:nvSpPr>
          <p:cNvPr id="9" name="文本框 8"/>
          <p:cNvSpPr txBox="1"/>
          <p:nvPr/>
        </p:nvSpPr>
        <p:spPr>
          <a:xfrm>
            <a:off x="754931" y="1580208"/>
            <a:ext cx="3379451"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Pipeline</a:t>
            </a:r>
            <a:r>
              <a:rPr lang="zh-CN" altLang="en-US" sz="2400" dirty="0" smtClean="0"/>
              <a:t>自动化程度高</a:t>
            </a:r>
            <a:endParaRPr lang="zh-CN" altLang="en-US" sz="2400" dirty="0"/>
          </a:p>
        </p:txBody>
      </p:sp>
      <p:sp>
        <p:nvSpPr>
          <p:cNvPr id="10" name="文本框 9"/>
          <p:cNvSpPr txBox="1"/>
          <p:nvPr/>
        </p:nvSpPr>
        <p:spPr>
          <a:xfrm>
            <a:off x="976222" y="2041873"/>
            <a:ext cx="799288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使用</a:t>
            </a:r>
            <a:r>
              <a:rPr lang="zh-CN" altLang="en-US" dirty="0" smtClean="0"/>
              <a:t>定制的 </a:t>
            </a:r>
            <a:r>
              <a:rPr lang="en-US" altLang="zh-CN" dirty="0" smtClean="0"/>
              <a:t>Jenkins </a:t>
            </a:r>
            <a:r>
              <a:rPr lang="zh-CN" altLang="en-US" dirty="0" smtClean="0"/>
              <a:t>镜像，其中包含</a:t>
            </a:r>
            <a:r>
              <a:rPr lang="en-US" altLang="zh-CN" dirty="0"/>
              <a:t> </a:t>
            </a:r>
            <a:r>
              <a:rPr lang="en-US" altLang="zh-CN" dirty="0" smtClean="0"/>
              <a:t>Jenkins </a:t>
            </a:r>
            <a:r>
              <a:rPr lang="zh-CN" altLang="en-US" dirty="0" smtClean="0"/>
              <a:t>插件，目的是将 </a:t>
            </a:r>
            <a:r>
              <a:rPr lang="en-US" altLang="zh-CN" dirty="0" smtClean="0"/>
              <a:t>Jenkins </a:t>
            </a:r>
            <a:r>
              <a:rPr lang="zh-CN" altLang="en-US" dirty="0" smtClean="0"/>
              <a:t>中的构建和编排操作可以被 </a:t>
            </a:r>
            <a:r>
              <a:rPr lang="en-US" altLang="zh-CN" dirty="0" err="1" smtClean="0"/>
              <a:t>openshift</a:t>
            </a:r>
            <a:r>
              <a:rPr lang="en-US" altLang="zh-CN" dirty="0" smtClean="0"/>
              <a:t> </a:t>
            </a:r>
            <a:r>
              <a:rPr lang="zh-CN" altLang="en-US" dirty="0" smtClean="0"/>
              <a:t>纳管</a:t>
            </a:r>
            <a:endParaRPr lang="zh-CN" altLang="en-US" dirty="0"/>
          </a:p>
        </p:txBody>
      </p:sp>
      <p:sp>
        <p:nvSpPr>
          <p:cNvPr id="3" name="矩形 2"/>
          <p:cNvSpPr/>
          <p:nvPr/>
        </p:nvSpPr>
        <p:spPr>
          <a:xfrm>
            <a:off x="976222" y="3644424"/>
            <a:ext cx="7992888" cy="646331"/>
          </a:xfrm>
          <a:prstGeom prst="rect">
            <a:avLst/>
          </a:prstGeom>
        </p:spPr>
        <p:txBody>
          <a:bodyPr wrap="square">
            <a:spAutoFit/>
          </a:bodyPr>
          <a:lstStyle/>
          <a:p>
            <a:pPr marL="285750" indent="-285750">
              <a:buFont typeface="Arial" panose="020B0604020202020204" pitchFamily="34" charset="0"/>
              <a:buChar char="•"/>
            </a:pPr>
            <a:r>
              <a:rPr lang="zh-CN" altLang="en-US" dirty="0"/>
              <a:t>支持</a:t>
            </a:r>
            <a:r>
              <a:rPr lang="en-US" altLang="zh-CN" dirty="0" smtClean="0"/>
              <a:t>HTTPS</a:t>
            </a:r>
            <a:r>
              <a:rPr lang="zh-CN" altLang="en-US" dirty="0"/>
              <a:t>类型</a:t>
            </a:r>
            <a:r>
              <a:rPr lang="zh-CN" altLang="en-US" dirty="0" smtClean="0"/>
              <a:t>的私有</a:t>
            </a:r>
            <a:r>
              <a:rPr lang="zh-CN" altLang="en-US" dirty="0"/>
              <a:t>镜像仓库，可以自定义</a:t>
            </a:r>
            <a:r>
              <a:rPr lang="zh-CN" altLang="en-US" dirty="0" smtClean="0"/>
              <a:t>安全证书</a:t>
            </a:r>
            <a:r>
              <a:rPr lang="zh-CN" altLang="en-US" dirty="0"/>
              <a:t>，如同</a:t>
            </a:r>
            <a:r>
              <a:rPr lang="zh-CN" altLang="en-US" dirty="0" smtClean="0"/>
              <a:t>访问</a:t>
            </a:r>
            <a:r>
              <a:rPr lang="en-US" altLang="zh-CN" dirty="0" err="1" smtClean="0"/>
              <a:t>DockerHub</a:t>
            </a:r>
            <a:r>
              <a:rPr lang="zh-CN" altLang="en-US" dirty="0" smtClean="0"/>
              <a:t>一样</a:t>
            </a:r>
            <a:r>
              <a:rPr lang="en-US" altLang="zh-CN" dirty="0" smtClean="0"/>
              <a:t>Pull</a:t>
            </a:r>
            <a:r>
              <a:rPr lang="zh-CN" altLang="en-US" dirty="0"/>
              <a:t>、</a:t>
            </a:r>
            <a:r>
              <a:rPr lang="en-US" altLang="zh-CN" dirty="0"/>
              <a:t>push</a:t>
            </a:r>
            <a:r>
              <a:rPr lang="zh-CN" altLang="en-US" dirty="0" smtClean="0"/>
              <a:t>操作</a:t>
            </a:r>
            <a:endParaRPr lang="zh-CN" altLang="en-US" dirty="0"/>
          </a:p>
        </p:txBody>
      </p:sp>
      <p:sp>
        <p:nvSpPr>
          <p:cNvPr id="11" name="文本框 10"/>
          <p:cNvSpPr txBox="1"/>
          <p:nvPr/>
        </p:nvSpPr>
        <p:spPr>
          <a:xfrm>
            <a:off x="0" y="-28011"/>
            <a:ext cx="4314001" cy="707886"/>
          </a:xfrm>
          <a:prstGeom prst="rect">
            <a:avLst/>
          </a:prstGeom>
          <a:noFill/>
        </p:spPr>
        <p:txBody>
          <a:bodyPr wrap="none" rtlCol="0">
            <a:spAutoFit/>
          </a:bodyPr>
          <a:lstStyle/>
          <a:p>
            <a:r>
              <a:rPr lang="en-US" altLang="zh-CN" sz="4000" b="1" dirty="0" err="1" smtClean="0">
                <a:latin typeface="+mj-ea"/>
                <a:ea typeface="+mj-ea"/>
              </a:rPr>
              <a:t>Openshift+kolla</a:t>
            </a:r>
            <a:r>
              <a:rPr lang="en-US" altLang="zh-CN" sz="4000" b="1" dirty="0" smtClean="0">
                <a:latin typeface="+mj-ea"/>
                <a:ea typeface="+mj-ea"/>
              </a:rPr>
              <a:t> </a:t>
            </a:r>
          </a:p>
        </p:txBody>
      </p:sp>
      <p:sp>
        <p:nvSpPr>
          <p:cNvPr id="12" name="文本框 11"/>
          <p:cNvSpPr txBox="1"/>
          <p:nvPr/>
        </p:nvSpPr>
        <p:spPr>
          <a:xfrm>
            <a:off x="976222" y="2682738"/>
            <a:ext cx="6652783"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私有的</a:t>
            </a:r>
            <a:r>
              <a:rPr lang="en-US" altLang="zh-CN" dirty="0" smtClean="0"/>
              <a:t>STI</a:t>
            </a:r>
            <a:r>
              <a:rPr lang="zh-CN" altLang="en-US" dirty="0" smtClean="0"/>
              <a:t>构建流程</a:t>
            </a:r>
            <a:r>
              <a:rPr lang="en-US" altLang="zh-CN" dirty="0" smtClean="0"/>
              <a:t>,</a:t>
            </a:r>
            <a:r>
              <a:rPr lang="zh-CN" altLang="en-US" dirty="0" smtClean="0"/>
              <a:t>使用</a:t>
            </a:r>
            <a:r>
              <a:rPr lang="en-US" altLang="zh-CN" dirty="0" smtClean="0"/>
              <a:t>S2I builder</a:t>
            </a:r>
            <a:r>
              <a:rPr lang="zh-CN" altLang="en-US" dirty="0" smtClean="0"/>
              <a:t>镜像构建，保证构建一致性</a:t>
            </a:r>
            <a:endParaRPr lang="zh-CN" altLang="en-US" dirty="0"/>
          </a:p>
        </p:txBody>
      </p:sp>
    </p:spTree>
    <p:extLst>
      <p:ext uri="{BB962C8B-B14F-4D97-AF65-F5344CB8AC3E}">
        <p14:creationId xmlns:p14="http://schemas.microsoft.com/office/powerpoint/2010/main" val="1457458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3608" y="1353627"/>
            <a:ext cx="304718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修改默认</a:t>
            </a:r>
            <a:r>
              <a:rPr lang="en-US" altLang="zh-CN" sz="2400" dirty="0" smtClean="0"/>
              <a:t>RBAC</a:t>
            </a:r>
            <a:r>
              <a:rPr lang="zh-CN" altLang="en-US" sz="2400" dirty="0" smtClean="0"/>
              <a:t>设置</a:t>
            </a:r>
            <a:endParaRPr lang="zh-CN" altLang="en-US" sz="2400" dirty="0"/>
          </a:p>
        </p:txBody>
      </p:sp>
      <p:sp>
        <p:nvSpPr>
          <p:cNvPr id="5" name="文本框 4"/>
          <p:cNvSpPr txBox="1"/>
          <p:nvPr/>
        </p:nvSpPr>
        <p:spPr>
          <a:xfrm>
            <a:off x="1043608" y="1881994"/>
            <a:ext cx="242406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smtClean="0"/>
              <a:t>Helm</a:t>
            </a:r>
            <a:endParaRPr lang="zh-CN" altLang="en-US" sz="2400" dirty="0"/>
          </a:p>
        </p:txBody>
      </p:sp>
      <p:sp>
        <p:nvSpPr>
          <p:cNvPr id="6" name="文本框 5"/>
          <p:cNvSpPr txBox="1"/>
          <p:nvPr/>
        </p:nvSpPr>
        <p:spPr>
          <a:xfrm>
            <a:off x="1043608" y="2410361"/>
            <a:ext cx="793595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下载安装</a:t>
            </a:r>
            <a:r>
              <a:rPr lang="en-US" altLang="zh-CN" sz="2400" dirty="0" err="1" smtClean="0"/>
              <a:t>kolla-ansible</a:t>
            </a:r>
            <a:r>
              <a:rPr lang="en-US" altLang="zh-CN" sz="2400" dirty="0" smtClean="0"/>
              <a:t> </a:t>
            </a:r>
            <a:r>
              <a:rPr lang="en-US" altLang="zh-CN" sz="2400" dirty="0" err="1" smtClean="0"/>
              <a:t>kolla-kubernetes</a:t>
            </a:r>
            <a:r>
              <a:rPr lang="zh-CN" altLang="en-US" sz="2400" dirty="0" smtClean="0"/>
              <a:t>，自定义配置文件</a:t>
            </a:r>
            <a:endParaRPr lang="zh-CN" altLang="en-US" sz="2400" dirty="0"/>
          </a:p>
        </p:txBody>
      </p:sp>
      <p:sp>
        <p:nvSpPr>
          <p:cNvPr id="7" name="文本框 6"/>
          <p:cNvSpPr txBox="1"/>
          <p:nvPr/>
        </p:nvSpPr>
        <p:spPr>
          <a:xfrm>
            <a:off x="1043608" y="3993292"/>
            <a:ext cx="369601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使用</a:t>
            </a:r>
            <a:r>
              <a:rPr lang="en-US" altLang="zh-CN" sz="2400" dirty="0" smtClean="0"/>
              <a:t>Helm</a:t>
            </a:r>
            <a:r>
              <a:rPr lang="zh-CN" altLang="en-US" sz="2400" dirty="0" smtClean="0"/>
              <a:t>部署</a:t>
            </a:r>
            <a:r>
              <a:rPr lang="en-US" altLang="zh-CN" sz="2400" dirty="0" err="1" smtClean="0"/>
              <a:t>openstack</a:t>
            </a:r>
            <a:endParaRPr lang="zh-CN" altLang="en-US" sz="2400" dirty="0"/>
          </a:p>
        </p:txBody>
      </p:sp>
      <p:sp>
        <p:nvSpPr>
          <p:cNvPr id="8" name="文本框 7"/>
          <p:cNvSpPr txBox="1"/>
          <p:nvPr/>
        </p:nvSpPr>
        <p:spPr>
          <a:xfrm>
            <a:off x="1043608" y="2938728"/>
            <a:ext cx="6552948"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生成</a:t>
            </a:r>
            <a:r>
              <a:rPr lang="en-US" altLang="zh-CN" sz="2400" dirty="0" smtClean="0"/>
              <a:t>secret</a:t>
            </a:r>
            <a:r>
              <a:rPr lang="zh-CN" altLang="en-US" sz="2400" dirty="0" smtClean="0"/>
              <a:t>和</a:t>
            </a:r>
            <a:r>
              <a:rPr lang="en-US" altLang="zh-CN" sz="2400" dirty="0" err="1" smtClean="0"/>
              <a:t>config</a:t>
            </a:r>
            <a:r>
              <a:rPr lang="en-US" altLang="zh-CN" sz="2400" dirty="0" smtClean="0"/>
              <a:t> map</a:t>
            </a:r>
            <a:r>
              <a:rPr lang="zh-CN" altLang="en-US" sz="2400" dirty="0" smtClean="0"/>
              <a:t>并注册到</a:t>
            </a:r>
            <a:r>
              <a:rPr lang="en-US" altLang="zh-CN" sz="2400" dirty="0" err="1" smtClean="0"/>
              <a:t>openshift</a:t>
            </a:r>
            <a:r>
              <a:rPr lang="en-US" altLang="zh-CN" sz="2400" dirty="0" smtClean="0"/>
              <a:t>/k8s</a:t>
            </a:r>
            <a:endParaRPr lang="zh-CN" altLang="en-US" sz="2400" dirty="0"/>
          </a:p>
        </p:txBody>
      </p:sp>
      <p:sp>
        <p:nvSpPr>
          <p:cNvPr id="9" name="文本框 8"/>
          <p:cNvSpPr txBox="1"/>
          <p:nvPr/>
        </p:nvSpPr>
        <p:spPr>
          <a:xfrm>
            <a:off x="1043608" y="3467095"/>
            <a:ext cx="7636193"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编译</a:t>
            </a:r>
            <a:r>
              <a:rPr lang="en-US" altLang="zh-CN" sz="2400" dirty="0" smtClean="0"/>
              <a:t>Helm</a:t>
            </a:r>
            <a:r>
              <a:rPr lang="zh-CN" altLang="en-US" sz="2400" dirty="0" smtClean="0"/>
              <a:t>使用的微服务、元数据、</a:t>
            </a:r>
            <a:r>
              <a:rPr lang="en-US" altLang="zh-CN" sz="2400" dirty="0" err="1" smtClean="0"/>
              <a:t>openstack</a:t>
            </a:r>
            <a:r>
              <a:rPr lang="zh-CN" altLang="en-US" sz="2400" dirty="0" smtClean="0"/>
              <a:t>服务</a:t>
            </a:r>
            <a:r>
              <a:rPr lang="en-US" altLang="zh-CN" sz="2400" dirty="0" smtClean="0"/>
              <a:t>(</a:t>
            </a:r>
            <a:r>
              <a:rPr lang="en-US" altLang="zh-CN" sz="2400" dirty="0" err="1" smtClean="0"/>
              <a:t>tgz</a:t>
            </a:r>
            <a:r>
              <a:rPr lang="en-US" altLang="zh-CN" sz="2400" dirty="0" smtClean="0"/>
              <a:t>)</a:t>
            </a:r>
            <a:endParaRPr lang="zh-CN" altLang="en-US" sz="2400" dirty="0"/>
          </a:p>
        </p:txBody>
      </p:sp>
      <p:sp>
        <p:nvSpPr>
          <p:cNvPr id="10" name="文本框 9"/>
          <p:cNvSpPr txBox="1"/>
          <p:nvPr/>
        </p:nvSpPr>
        <p:spPr>
          <a:xfrm>
            <a:off x="1043608" y="4519489"/>
            <a:ext cx="3957302"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安装部署</a:t>
            </a:r>
            <a:r>
              <a:rPr lang="en-US" altLang="zh-CN" sz="2400" dirty="0" err="1" smtClean="0"/>
              <a:t>openstack</a:t>
            </a:r>
            <a:r>
              <a:rPr lang="zh-CN" altLang="en-US" sz="2400" dirty="0" smtClean="0"/>
              <a:t>客户端</a:t>
            </a:r>
            <a:endParaRPr lang="zh-CN" altLang="en-US" sz="2400" dirty="0"/>
          </a:p>
        </p:txBody>
      </p:sp>
      <p:sp>
        <p:nvSpPr>
          <p:cNvPr id="11" name="文本框 10"/>
          <p:cNvSpPr txBox="1"/>
          <p:nvPr/>
        </p:nvSpPr>
        <p:spPr>
          <a:xfrm>
            <a:off x="719005" y="876556"/>
            <a:ext cx="1723549" cy="461665"/>
          </a:xfrm>
          <a:prstGeom prst="rect">
            <a:avLst/>
          </a:prstGeom>
          <a:noFill/>
        </p:spPr>
        <p:txBody>
          <a:bodyPr wrap="none" rtlCol="0">
            <a:spAutoFit/>
          </a:bodyPr>
          <a:lstStyle/>
          <a:p>
            <a:r>
              <a:rPr lang="zh-CN" altLang="en-US" sz="2400" dirty="0" smtClean="0"/>
              <a:t>部署过程：</a:t>
            </a:r>
            <a:endParaRPr lang="zh-CN" altLang="en-US" sz="2400" dirty="0"/>
          </a:p>
        </p:txBody>
      </p:sp>
    </p:spTree>
    <p:extLst>
      <p:ext uri="{BB962C8B-B14F-4D97-AF65-F5344CB8AC3E}">
        <p14:creationId xmlns:p14="http://schemas.microsoft.com/office/powerpoint/2010/main" val="3303826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774367"/>
            <a:ext cx="2427268" cy="461665"/>
          </a:xfrm>
          <a:prstGeom prst="rect">
            <a:avLst/>
          </a:prstGeom>
          <a:noFill/>
        </p:spPr>
        <p:txBody>
          <a:bodyPr wrap="none" rtlCol="0">
            <a:spAutoFit/>
          </a:bodyPr>
          <a:lstStyle/>
          <a:p>
            <a:r>
              <a:rPr lang="zh-CN" altLang="en-US" sz="2400" dirty="0" smtClean="0"/>
              <a:t>部署注意事项：</a:t>
            </a:r>
            <a:endParaRPr lang="zh-CN" altLang="en-US" sz="2400" dirty="0"/>
          </a:p>
        </p:txBody>
      </p:sp>
      <p:sp>
        <p:nvSpPr>
          <p:cNvPr id="5" name="矩形 4"/>
          <p:cNvSpPr/>
          <p:nvPr/>
        </p:nvSpPr>
        <p:spPr>
          <a:xfrm>
            <a:off x="986226" y="3822783"/>
            <a:ext cx="5886400" cy="461665"/>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t>Neutron </a:t>
            </a:r>
            <a:r>
              <a:rPr lang="en-US" altLang="zh-CN" sz="2400" dirty="0"/>
              <a:t>server </a:t>
            </a:r>
            <a:r>
              <a:rPr lang="zh-CN" altLang="en-US" sz="2400" dirty="0"/>
              <a:t>启动失败，缺少配置文件。</a:t>
            </a:r>
            <a:endParaRPr lang="en-US" altLang="zh-CN" sz="2400" dirty="0"/>
          </a:p>
        </p:txBody>
      </p:sp>
      <p:sp>
        <p:nvSpPr>
          <p:cNvPr id="6" name="矩形 5"/>
          <p:cNvSpPr/>
          <p:nvPr/>
        </p:nvSpPr>
        <p:spPr>
          <a:xfrm>
            <a:off x="986226" y="2137129"/>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权限问题，</a:t>
            </a:r>
            <a:r>
              <a:rPr lang="en-US" altLang="zh-CN" sz="2400" dirty="0" err="1"/>
              <a:t>kolla</a:t>
            </a:r>
            <a:r>
              <a:rPr lang="zh-CN" altLang="en-US" sz="2400" dirty="0"/>
              <a:t>很多容器需要在</a:t>
            </a:r>
            <a:r>
              <a:rPr lang="en-US" altLang="zh-CN" sz="2400" dirty="0"/>
              <a:t>root</a:t>
            </a:r>
            <a:r>
              <a:rPr lang="zh-CN" altLang="en-US" sz="2400" dirty="0"/>
              <a:t>权限下</a:t>
            </a:r>
            <a:r>
              <a:rPr lang="zh-CN" altLang="en-US" sz="2400" dirty="0" smtClean="0"/>
              <a:t>执行</a:t>
            </a:r>
            <a:r>
              <a:rPr lang="en-US" altLang="zh-CN" sz="2400" dirty="0" smtClean="0"/>
              <a:t>,</a:t>
            </a:r>
            <a:r>
              <a:rPr lang="en-US" altLang="zh-CN" sz="2400" dirty="0" err="1" smtClean="0"/>
              <a:t>kubernetes</a:t>
            </a:r>
            <a:r>
              <a:rPr lang="zh-CN" altLang="en-US" sz="2400" dirty="0"/>
              <a:t>默认是非</a:t>
            </a:r>
            <a:r>
              <a:rPr lang="en-US" altLang="zh-CN" sz="2400" dirty="0"/>
              <a:t>root</a:t>
            </a:r>
            <a:r>
              <a:rPr lang="zh-CN" altLang="en-US" sz="2400" dirty="0"/>
              <a:t>用户启动容器。</a:t>
            </a:r>
            <a:endParaRPr lang="en-US" altLang="zh-CN" sz="2400" dirty="0"/>
          </a:p>
        </p:txBody>
      </p:sp>
      <p:sp>
        <p:nvSpPr>
          <p:cNvPr id="7" name="矩形 6"/>
          <p:cNvSpPr/>
          <p:nvPr/>
        </p:nvSpPr>
        <p:spPr>
          <a:xfrm>
            <a:off x="986226" y="2979956"/>
            <a:ext cx="7930008"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t>一些配置文件配置错误，导致容器不能启动成功，需要修改对应配置项。</a:t>
            </a:r>
            <a:endParaRPr lang="en-US" altLang="zh-CN" sz="2400" dirty="0"/>
          </a:p>
        </p:txBody>
      </p:sp>
      <p:sp>
        <p:nvSpPr>
          <p:cNvPr id="8" name="文本框 7"/>
          <p:cNvSpPr txBox="1"/>
          <p:nvPr/>
        </p:nvSpPr>
        <p:spPr>
          <a:xfrm>
            <a:off x="986226" y="4299942"/>
            <a:ext cx="4666342"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Neutron</a:t>
            </a:r>
            <a:r>
              <a:rPr lang="zh-CN" altLang="en-US" sz="2400" dirty="0" smtClean="0"/>
              <a:t>网络类型</a:t>
            </a:r>
            <a:r>
              <a:rPr lang="zh-CN" altLang="en-US" sz="2400" dirty="0"/>
              <a:t>只</a:t>
            </a:r>
            <a:r>
              <a:rPr lang="zh-CN" altLang="en-US" sz="2400" dirty="0" smtClean="0"/>
              <a:t>支持</a:t>
            </a:r>
            <a:r>
              <a:rPr lang="en-US" altLang="zh-CN" sz="2400" dirty="0" err="1" smtClean="0"/>
              <a:t>vswitch</a:t>
            </a:r>
            <a:endParaRPr lang="zh-CN" altLang="en-US" sz="2400" dirty="0"/>
          </a:p>
        </p:txBody>
      </p:sp>
      <p:sp>
        <p:nvSpPr>
          <p:cNvPr id="9" name="文本框 8"/>
          <p:cNvSpPr txBox="1"/>
          <p:nvPr/>
        </p:nvSpPr>
        <p:spPr>
          <a:xfrm>
            <a:off x="986226" y="1663634"/>
            <a:ext cx="6857455"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smtClean="0"/>
              <a:t>Kubernetes &gt;= 1.6.4 </a:t>
            </a:r>
            <a:r>
              <a:rPr lang="en-US" altLang="zh-CN" sz="2400" dirty="0" err="1" smtClean="0"/>
              <a:t>docker</a:t>
            </a:r>
            <a:r>
              <a:rPr lang="en-US" altLang="zh-CN" sz="2400" dirty="0" smtClean="0"/>
              <a:t> &gt;=1.12.6 helm &gt;= 2.4.1</a:t>
            </a:r>
            <a:endParaRPr lang="zh-CN" altLang="en-US" sz="2400" dirty="0"/>
          </a:p>
        </p:txBody>
      </p:sp>
      <p:sp>
        <p:nvSpPr>
          <p:cNvPr id="10" name="文本框 9"/>
          <p:cNvSpPr txBox="1"/>
          <p:nvPr/>
        </p:nvSpPr>
        <p:spPr>
          <a:xfrm>
            <a:off x="986226" y="1270095"/>
            <a:ext cx="6352765"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smtClean="0"/>
              <a:t>在</a:t>
            </a:r>
            <a:r>
              <a:rPr lang="en-US" altLang="zh-CN" sz="2400" dirty="0" smtClean="0"/>
              <a:t>k8s</a:t>
            </a:r>
            <a:r>
              <a:rPr lang="zh-CN" altLang="en-US" sz="2400" dirty="0" smtClean="0"/>
              <a:t>中设置标签，指定</a:t>
            </a:r>
            <a:r>
              <a:rPr lang="en-US" altLang="zh-CN" sz="2400" dirty="0" smtClean="0"/>
              <a:t>controller</a:t>
            </a:r>
            <a:r>
              <a:rPr lang="zh-CN" altLang="en-US" sz="2400" dirty="0" smtClean="0"/>
              <a:t>和</a:t>
            </a:r>
            <a:r>
              <a:rPr lang="en-US" altLang="zh-CN" sz="2400" dirty="0" smtClean="0"/>
              <a:t>compute</a:t>
            </a:r>
            <a:endParaRPr lang="zh-CN" altLang="en-US" sz="2400" dirty="0"/>
          </a:p>
        </p:txBody>
      </p:sp>
    </p:spTree>
    <p:extLst>
      <p:ext uri="{BB962C8B-B14F-4D97-AF65-F5344CB8AC3E}">
        <p14:creationId xmlns:p14="http://schemas.microsoft.com/office/powerpoint/2010/main" val="312667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824" y="561623"/>
            <a:ext cx="1728358" cy="707886"/>
          </a:xfrm>
          <a:prstGeom prst="rect">
            <a:avLst/>
          </a:prstGeom>
          <a:noFill/>
        </p:spPr>
        <p:txBody>
          <a:bodyPr wrap="none" rtlCol="0">
            <a:spAutoFit/>
          </a:bodyPr>
          <a:lstStyle/>
          <a:p>
            <a:r>
              <a:rPr lang="zh-CN" altLang="en-US" sz="4000" b="1" dirty="0" smtClean="0">
                <a:latin typeface="+mj-ea"/>
                <a:ea typeface="+mj-ea"/>
              </a:rPr>
              <a:t>流程图</a:t>
            </a:r>
            <a:endParaRPr lang="en-US" altLang="zh-CN" sz="4000" b="1" dirty="0" smtClean="0">
              <a:latin typeface="+mj-ea"/>
              <a:ea typeface="+mj-ea"/>
            </a:endParaRPr>
          </a:p>
        </p:txBody>
      </p:sp>
      <p:pic>
        <p:nvPicPr>
          <p:cNvPr id="3" name="图片 2"/>
          <p:cNvPicPr>
            <a:picLocks noChangeAspect="1"/>
          </p:cNvPicPr>
          <p:nvPr/>
        </p:nvPicPr>
        <p:blipFill>
          <a:blip r:embed="rId3"/>
          <a:stretch>
            <a:fillRect/>
          </a:stretch>
        </p:blipFill>
        <p:spPr>
          <a:xfrm>
            <a:off x="14928" y="1164568"/>
            <a:ext cx="5716990" cy="3291830"/>
          </a:xfrm>
          <a:prstGeom prst="rect">
            <a:avLst/>
          </a:prstGeom>
        </p:spPr>
      </p:pic>
      <p:sp>
        <p:nvSpPr>
          <p:cNvPr id="5" name="文本框 4"/>
          <p:cNvSpPr txBox="1"/>
          <p:nvPr/>
        </p:nvSpPr>
        <p:spPr>
          <a:xfrm>
            <a:off x="5743923" y="1492376"/>
            <a:ext cx="3600666" cy="1569660"/>
          </a:xfrm>
          <a:prstGeom prst="rect">
            <a:avLst/>
          </a:prstGeom>
          <a:noFill/>
        </p:spPr>
        <p:txBody>
          <a:bodyPr wrap="none" rtlCol="0">
            <a:spAutoFit/>
          </a:bodyPr>
          <a:lstStyle/>
          <a:p>
            <a:pPr marL="285750" indent="-285750">
              <a:buFont typeface="Arial" panose="020B0604020202020204" pitchFamily="34" charset="0"/>
              <a:buChar char="•"/>
            </a:pPr>
            <a:r>
              <a:rPr lang="zh-CN" altLang="en-US" sz="1600" dirty="0" smtClean="0"/>
              <a:t>所有操作</a:t>
            </a:r>
            <a:r>
              <a:rPr lang="en-US" altLang="zh-CN" sz="1600" dirty="0" smtClean="0"/>
              <a:t>/</a:t>
            </a:r>
            <a:r>
              <a:rPr lang="zh-CN" altLang="en-US" sz="1600" dirty="0" smtClean="0"/>
              <a:t>资源统一由</a:t>
            </a:r>
            <a:r>
              <a:rPr lang="en-US" altLang="zh-CN" sz="1600" dirty="0" err="1" smtClean="0"/>
              <a:t>openshift</a:t>
            </a:r>
            <a:r>
              <a:rPr lang="zh-CN" altLang="en-US" sz="1600" dirty="0" smtClean="0"/>
              <a:t>管理</a:t>
            </a:r>
            <a:endParaRPr lang="en-US" altLang="zh-CN" sz="1600" dirty="0" smtClean="0"/>
          </a:p>
          <a:p>
            <a:pPr marL="742950" lvl="1" indent="-285750">
              <a:buFont typeface="Wingdings" panose="05000000000000000000" pitchFamily="2" charset="2"/>
              <a:buChar char="Ø"/>
            </a:pPr>
            <a:r>
              <a:rPr lang="zh-CN" altLang="en-US" sz="1600" dirty="0" smtClean="0"/>
              <a:t>配置文件</a:t>
            </a:r>
            <a:r>
              <a:rPr lang="en-US" altLang="zh-CN" sz="1600" dirty="0"/>
              <a:t> </a:t>
            </a:r>
            <a:r>
              <a:rPr lang="en-US" altLang="zh-CN" sz="1600" dirty="0" smtClean="0"/>
              <a:t>– </a:t>
            </a:r>
            <a:r>
              <a:rPr lang="en-US" altLang="zh-CN" sz="1600" dirty="0" err="1" smtClean="0"/>
              <a:t>configmap</a:t>
            </a:r>
            <a:endParaRPr lang="en-US" altLang="zh-CN" sz="1600" dirty="0" smtClean="0"/>
          </a:p>
          <a:p>
            <a:pPr marL="742950" lvl="1" indent="-285750">
              <a:buFont typeface="Wingdings" panose="05000000000000000000" pitchFamily="2" charset="2"/>
              <a:buChar char="Ø"/>
            </a:pPr>
            <a:r>
              <a:rPr lang="zh-CN" altLang="en-US" sz="1600" dirty="0" smtClean="0"/>
              <a:t>用户密码 </a:t>
            </a:r>
            <a:r>
              <a:rPr lang="en-US" altLang="zh-CN" sz="1600" dirty="0" smtClean="0"/>
              <a:t>- secret</a:t>
            </a:r>
          </a:p>
          <a:p>
            <a:pPr marL="285750" indent="-285750">
              <a:buFont typeface="Arial" panose="020B0604020202020204" pitchFamily="34" charset="0"/>
              <a:buChar char="•"/>
            </a:pPr>
            <a:r>
              <a:rPr lang="en-US" altLang="zh-CN" sz="1600" dirty="0" smtClean="0"/>
              <a:t>PaaS</a:t>
            </a:r>
            <a:r>
              <a:rPr lang="zh-CN" altLang="en-US" sz="1600" dirty="0" smtClean="0"/>
              <a:t>平台提供运维支持</a:t>
            </a:r>
            <a:endParaRPr lang="en-US" altLang="zh-CN" sz="1600" dirty="0" smtClean="0"/>
          </a:p>
          <a:p>
            <a:pPr marL="285750" indent="-285750">
              <a:buFont typeface="Arial" panose="020B0604020202020204" pitchFamily="34" charset="0"/>
              <a:buChar char="•"/>
            </a:pPr>
            <a:r>
              <a:rPr lang="zh-CN" altLang="en-US" sz="1600" dirty="0" smtClean="0"/>
              <a:t>自带监控系统可监控</a:t>
            </a:r>
            <a:r>
              <a:rPr lang="en-US" altLang="zh-CN" sz="1600" dirty="0" err="1" smtClean="0"/>
              <a:t>openstack</a:t>
            </a:r>
            <a:r>
              <a:rPr lang="zh-CN" altLang="en-US" sz="1600" dirty="0" smtClean="0"/>
              <a:t>服务</a:t>
            </a:r>
            <a:endParaRPr lang="en-US" altLang="zh-CN" sz="1600" dirty="0" smtClean="0"/>
          </a:p>
          <a:p>
            <a:pPr marL="285750" indent="-285750">
              <a:buFont typeface="Arial" panose="020B0604020202020204" pitchFamily="34" charset="0"/>
              <a:buChar char="•"/>
            </a:pPr>
            <a:r>
              <a:rPr lang="en-US" altLang="zh-CN" sz="1600" dirty="0" smtClean="0"/>
              <a:t>Helm</a:t>
            </a:r>
            <a:r>
              <a:rPr lang="zh-CN" altLang="en-US" sz="1600" dirty="0" smtClean="0"/>
              <a:t>版本管理，升级和回滚方便</a:t>
            </a:r>
            <a:endParaRPr lang="zh-CN" altLang="en-US" sz="1600" dirty="0"/>
          </a:p>
        </p:txBody>
      </p:sp>
      <p:sp>
        <p:nvSpPr>
          <p:cNvPr id="6" name="矩形 5"/>
          <p:cNvSpPr/>
          <p:nvPr/>
        </p:nvSpPr>
        <p:spPr>
          <a:xfrm>
            <a:off x="5796555" y="1153822"/>
            <a:ext cx="800219" cy="338554"/>
          </a:xfrm>
          <a:prstGeom prst="rect">
            <a:avLst/>
          </a:prstGeom>
        </p:spPr>
        <p:txBody>
          <a:bodyPr wrap="none">
            <a:spAutoFit/>
          </a:bodyPr>
          <a:lstStyle/>
          <a:p>
            <a:r>
              <a:rPr lang="zh-CN" altLang="en-US" sz="1600" dirty="0"/>
              <a:t>优点：</a:t>
            </a:r>
            <a:endParaRPr lang="en-US" altLang="zh-CN" sz="1600" dirty="0"/>
          </a:p>
        </p:txBody>
      </p:sp>
      <p:sp>
        <p:nvSpPr>
          <p:cNvPr id="8" name="文本框 7"/>
          <p:cNvSpPr txBox="1"/>
          <p:nvPr/>
        </p:nvSpPr>
        <p:spPr>
          <a:xfrm>
            <a:off x="5796555" y="3102352"/>
            <a:ext cx="800219" cy="338554"/>
          </a:xfrm>
          <a:prstGeom prst="rect">
            <a:avLst/>
          </a:prstGeom>
          <a:noFill/>
        </p:spPr>
        <p:txBody>
          <a:bodyPr wrap="none" rtlCol="0">
            <a:spAutoFit/>
          </a:bodyPr>
          <a:lstStyle/>
          <a:p>
            <a:r>
              <a:rPr lang="zh-CN" altLang="en-US" sz="1600" dirty="0" smtClean="0"/>
              <a:t>缺点：</a:t>
            </a:r>
            <a:endParaRPr lang="zh-CN" altLang="en-US" sz="1600" dirty="0"/>
          </a:p>
        </p:txBody>
      </p:sp>
      <p:sp>
        <p:nvSpPr>
          <p:cNvPr id="9" name="文本框 8"/>
          <p:cNvSpPr txBox="1"/>
          <p:nvPr/>
        </p:nvSpPr>
        <p:spPr>
          <a:xfrm>
            <a:off x="5796555" y="3481222"/>
            <a:ext cx="3095925"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t>需要成熟的</a:t>
            </a:r>
            <a:r>
              <a:rPr lang="en-US" altLang="zh-CN" sz="1600" dirty="0" smtClean="0"/>
              <a:t>PaaS</a:t>
            </a:r>
            <a:r>
              <a:rPr lang="zh-CN" altLang="en-US" sz="1600" dirty="0" smtClean="0"/>
              <a:t>平台支持，增加了额外的运维工作</a:t>
            </a:r>
            <a:endParaRPr lang="en-US" altLang="zh-CN" sz="1600" dirty="0"/>
          </a:p>
          <a:p>
            <a:pPr marL="285750" indent="-285750">
              <a:buFont typeface="Arial" panose="020B0604020202020204" pitchFamily="34" charset="0"/>
              <a:buChar char="•"/>
            </a:pPr>
            <a:r>
              <a:rPr lang="en-US" altLang="zh-CN" sz="1600" dirty="0" smtClean="0"/>
              <a:t>Helm</a:t>
            </a:r>
            <a:r>
              <a:rPr lang="zh-CN" altLang="en-US" sz="1600" dirty="0" smtClean="0"/>
              <a:t>文件需要开发、维护</a:t>
            </a:r>
            <a:endParaRPr lang="en-US" altLang="zh-CN" sz="1600" dirty="0" smtClean="0"/>
          </a:p>
          <a:p>
            <a:pPr marL="285750" indent="-285750">
              <a:buFont typeface="Arial" panose="020B0604020202020204" pitchFamily="34" charset="0"/>
              <a:buChar char="•"/>
            </a:pPr>
            <a:r>
              <a:rPr lang="en-US" altLang="zh-CN" sz="1600" dirty="0" smtClean="0"/>
              <a:t>STI</a:t>
            </a:r>
            <a:r>
              <a:rPr lang="zh-CN" altLang="en-US" sz="1600" dirty="0" smtClean="0"/>
              <a:t>构建镜像需要额外开发</a:t>
            </a:r>
            <a:endParaRPr lang="zh-CN" altLang="en-US" dirty="0"/>
          </a:p>
        </p:txBody>
      </p:sp>
    </p:spTree>
    <p:extLst>
      <p:ext uri="{BB962C8B-B14F-4D97-AF65-F5344CB8AC3E}">
        <p14:creationId xmlns:p14="http://schemas.microsoft.com/office/powerpoint/2010/main" val="2366268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l"/>
            <a:r>
              <a:rPr lang="en-US" altLang="zh-CN" sz="5400" b="1" dirty="0" smtClean="0"/>
              <a:t>Thank You</a:t>
            </a:r>
            <a:endParaRPr lang="zh-CN" altLang="en-US" sz="5400" b="1" dirty="0"/>
          </a:p>
        </p:txBody>
      </p:sp>
    </p:spTree>
    <p:extLst>
      <p:ext uri="{BB962C8B-B14F-4D97-AF65-F5344CB8AC3E}">
        <p14:creationId xmlns:p14="http://schemas.microsoft.com/office/powerpoint/2010/main" val="118747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zh-CN" altLang="en-US" dirty="0" smtClean="0"/>
              <a:t>个性化镜像构建及环境升级</a:t>
            </a:r>
            <a:endParaRPr lang="zh-CN" altLang="en-US" dirty="0"/>
          </a:p>
        </p:txBody>
      </p:sp>
      <p:pic>
        <p:nvPicPr>
          <p:cNvPr id="4" name="图片 3"/>
          <p:cNvPicPr>
            <a:picLocks noChangeAspect="1"/>
          </p:cNvPicPr>
          <p:nvPr/>
        </p:nvPicPr>
        <p:blipFill>
          <a:blip r:embed="rId3"/>
          <a:stretch>
            <a:fillRect/>
          </a:stretch>
        </p:blipFill>
        <p:spPr>
          <a:xfrm>
            <a:off x="1043608" y="920534"/>
            <a:ext cx="7035560" cy="3163384"/>
          </a:xfrm>
          <a:prstGeom prst="rect">
            <a:avLst/>
          </a:prstGeom>
        </p:spPr>
      </p:pic>
      <p:sp>
        <p:nvSpPr>
          <p:cNvPr id="7" name="文本框 6"/>
          <p:cNvSpPr txBox="1"/>
          <p:nvPr/>
        </p:nvSpPr>
        <p:spPr>
          <a:xfrm>
            <a:off x="1907704" y="4299942"/>
            <a:ext cx="5262979" cy="369332"/>
          </a:xfrm>
          <a:prstGeom prst="rect">
            <a:avLst/>
          </a:prstGeom>
          <a:noFill/>
        </p:spPr>
        <p:txBody>
          <a:bodyPr wrap="none" rtlCol="0">
            <a:spAutoFit/>
          </a:bodyPr>
          <a:lstStyle/>
          <a:p>
            <a:r>
              <a:rPr lang="zh-CN" altLang="en-US" dirty="0" smtClean="0">
                <a:solidFill>
                  <a:srgbClr val="FF0000"/>
                </a:solidFill>
              </a:rPr>
              <a:t>每日构建，每日更新，提高产品研发的敏捷程度。</a:t>
            </a:r>
            <a:endParaRPr lang="zh-CN" altLang="en-US" dirty="0">
              <a:solidFill>
                <a:srgbClr val="FF0000"/>
              </a:solidFill>
            </a:endParaRPr>
          </a:p>
        </p:txBody>
      </p:sp>
    </p:spTree>
    <p:extLst>
      <p:ext uri="{BB962C8B-B14F-4D97-AF65-F5344CB8AC3E}">
        <p14:creationId xmlns:p14="http://schemas.microsoft.com/office/powerpoint/2010/main" val="2218003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915566"/>
            <a:ext cx="6207051" cy="3456384"/>
          </a:xfrm>
          <a:prstGeom prst="rect">
            <a:avLst/>
          </a:prstGeom>
        </p:spPr>
      </p:pic>
    </p:spTree>
    <p:extLst>
      <p:ext uri="{BB962C8B-B14F-4D97-AF65-F5344CB8AC3E}">
        <p14:creationId xmlns:p14="http://schemas.microsoft.com/office/powerpoint/2010/main" val="760018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smtClean="0"/>
              <a:t>内存操作系统</a:t>
            </a:r>
            <a:endParaRPr lang="zh-CN" altLang="en-US" sz="2400" dirty="0"/>
          </a:p>
        </p:txBody>
      </p:sp>
      <p:sp>
        <p:nvSpPr>
          <p:cNvPr id="4" name="文本框 3"/>
          <p:cNvSpPr txBox="1"/>
          <p:nvPr/>
        </p:nvSpPr>
        <p:spPr>
          <a:xfrm>
            <a:off x="441687" y="2083867"/>
            <a:ext cx="4761816" cy="400110"/>
          </a:xfrm>
          <a:prstGeom prst="rect">
            <a:avLst/>
          </a:prstGeom>
          <a:noFill/>
        </p:spPr>
        <p:txBody>
          <a:bodyPr wrap="none" rtlCol="0">
            <a:spAutoFit/>
          </a:bodyPr>
          <a:lstStyle/>
          <a:p>
            <a:r>
              <a:rPr lang="zh-CN" altLang="en-US" sz="2000" dirty="0" smtClean="0"/>
              <a:t>经过优化的</a:t>
            </a:r>
            <a:r>
              <a:rPr lang="en-US" altLang="zh-CN" sz="2000" dirty="0" err="1"/>
              <a:t>i</a:t>
            </a:r>
            <a:r>
              <a:rPr lang="en-US" altLang="zh-CN" sz="2000" dirty="0" err="1" smtClean="0"/>
              <a:t>cos</a:t>
            </a:r>
            <a:r>
              <a:rPr lang="en-US" altLang="zh-CN" sz="2000" dirty="0" smtClean="0"/>
              <a:t>-cobbler</a:t>
            </a:r>
            <a:r>
              <a:rPr lang="zh-CN" altLang="en-US" sz="2000" dirty="0" smtClean="0"/>
              <a:t>支持的启动方式</a:t>
            </a:r>
            <a:r>
              <a:rPr lang="zh-CN" altLang="en-US" dirty="0" smtClean="0"/>
              <a:t>：</a:t>
            </a:r>
          </a:p>
        </p:txBody>
      </p:sp>
      <p:sp>
        <p:nvSpPr>
          <p:cNvPr id="5" name="文本框 4"/>
          <p:cNvSpPr txBox="1"/>
          <p:nvPr/>
        </p:nvSpPr>
        <p:spPr>
          <a:xfrm>
            <a:off x="395536" y="4146634"/>
            <a:ext cx="8064896" cy="369332"/>
          </a:xfrm>
          <a:prstGeom prst="rect">
            <a:avLst/>
          </a:prstGeom>
          <a:noFill/>
        </p:spPr>
        <p:txBody>
          <a:bodyPr wrap="square" rtlCol="0">
            <a:spAutoFit/>
          </a:bodyPr>
          <a:lstStyle/>
          <a:p>
            <a:r>
              <a:rPr lang="zh-CN" altLang="en-US" dirty="0" smtClean="0">
                <a:solidFill>
                  <a:srgbClr val="FF0000"/>
                </a:solidFill>
              </a:rPr>
              <a:t>此外，我们</a:t>
            </a:r>
            <a:r>
              <a:rPr lang="zh-CN" altLang="en-US" dirty="0">
                <a:solidFill>
                  <a:srgbClr val="FF0000"/>
                </a:solidFill>
              </a:rPr>
              <a:t>构建</a:t>
            </a:r>
            <a:r>
              <a:rPr lang="zh-CN" altLang="en-US" dirty="0" smtClean="0">
                <a:solidFill>
                  <a:srgbClr val="FF0000"/>
                </a:solidFill>
              </a:rPr>
              <a:t>的</a:t>
            </a:r>
            <a:r>
              <a:rPr lang="en-US" altLang="zh-CN" dirty="0" err="1" smtClean="0">
                <a:solidFill>
                  <a:srgbClr val="FF0000"/>
                </a:solidFill>
              </a:rPr>
              <a:t>iso</a:t>
            </a:r>
            <a:r>
              <a:rPr lang="zh-CN" altLang="en-US" dirty="0" smtClean="0">
                <a:solidFill>
                  <a:srgbClr val="FF0000"/>
                </a:solidFill>
              </a:rPr>
              <a:t>，不仅支持</a:t>
            </a:r>
            <a:r>
              <a:rPr lang="en-US" altLang="zh-CN" dirty="0" smtClean="0">
                <a:solidFill>
                  <a:srgbClr val="FF0000"/>
                </a:solidFill>
              </a:rPr>
              <a:t>BIOS</a:t>
            </a:r>
            <a:r>
              <a:rPr lang="zh-CN" altLang="en-US" dirty="0" smtClean="0">
                <a:solidFill>
                  <a:srgbClr val="FF0000"/>
                </a:solidFill>
              </a:rPr>
              <a:t>类型的主板，还支持</a:t>
            </a:r>
            <a:r>
              <a:rPr lang="en-US" altLang="zh-CN" dirty="0" smtClean="0">
                <a:solidFill>
                  <a:srgbClr val="FF0000"/>
                </a:solidFill>
              </a:rPr>
              <a:t>UEFI</a:t>
            </a:r>
            <a:r>
              <a:rPr lang="zh-CN" altLang="en-US" dirty="0" smtClean="0">
                <a:solidFill>
                  <a:srgbClr val="FF0000"/>
                </a:solidFill>
              </a:rPr>
              <a:t>类型的主板</a:t>
            </a:r>
            <a:r>
              <a:rPr lang="zh-CN" altLang="en-US" dirty="0">
                <a:solidFill>
                  <a:srgbClr val="FF0000"/>
                </a:solidFill>
              </a:rPr>
              <a:t>。</a:t>
            </a:r>
          </a:p>
        </p:txBody>
      </p:sp>
      <p:pic>
        <p:nvPicPr>
          <p:cNvPr id="9" name="图片 8"/>
          <p:cNvPicPr>
            <a:picLocks noChangeAspect="1"/>
          </p:cNvPicPr>
          <p:nvPr/>
        </p:nvPicPr>
        <p:blipFill>
          <a:blip r:embed="rId3"/>
          <a:stretch>
            <a:fillRect/>
          </a:stretch>
        </p:blipFill>
        <p:spPr>
          <a:xfrm>
            <a:off x="5081618" y="1995686"/>
            <a:ext cx="3882870" cy="2035465"/>
          </a:xfrm>
          <a:prstGeom prst="rect">
            <a:avLst/>
          </a:prstGeom>
        </p:spPr>
      </p:pic>
      <p:sp>
        <p:nvSpPr>
          <p:cNvPr id="10" name="文本框 9"/>
          <p:cNvSpPr txBox="1"/>
          <p:nvPr/>
        </p:nvSpPr>
        <p:spPr>
          <a:xfrm>
            <a:off x="770092" y="2562458"/>
            <a:ext cx="1858201"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a:t>
            </a:r>
            <a:r>
              <a:rPr lang="zh-CN" altLang="en-US" dirty="0" smtClean="0"/>
              <a:t>启动</a:t>
            </a:r>
            <a:endParaRPr lang="en-US" altLang="zh-CN" dirty="0"/>
          </a:p>
        </p:txBody>
      </p:sp>
      <p:sp>
        <p:nvSpPr>
          <p:cNvPr id="11" name="文本框 10"/>
          <p:cNvSpPr txBox="1"/>
          <p:nvPr/>
        </p:nvSpPr>
        <p:spPr>
          <a:xfrm>
            <a:off x="812483" y="2994506"/>
            <a:ext cx="2319866"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内存操作系统</a:t>
            </a:r>
            <a:r>
              <a:rPr lang="zh-CN" altLang="en-US" dirty="0" smtClean="0"/>
              <a:t>启动</a:t>
            </a:r>
            <a:endParaRPr lang="en-US" altLang="zh-CN" dirty="0"/>
          </a:p>
        </p:txBody>
      </p:sp>
      <p:sp>
        <p:nvSpPr>
          <p:cNvPr id="12" name="文本框 11"/>
          <p:cNvSpPr txBox="1"/>
          <p:nvPr/>
        </p:nvSpPr>
        <p:spPr>
          <a:xfrm>
            <a:off x="797674" y="3426554"/>
            <a:ext cx="2550698"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本地硬盘安装并</a:t>
            </a:r>
            <a:r>
              <a:rPr lang="zh-CN" altLang="en-US" dirty="0" smtClean="0"/>
              <a:t>启动</a:t>
            </a:r>
            <a:endParaRPr lang="zh-CN" altLang="en-US" dirty="0"/>
          </a:p>
        </p:txBody>
      </p:sp>
    </p:spTree>
    <p:extLst>
      <p:ext uri="{BB962C8B-B14F-4D97-AF65-F5344CB8AC3E}">
        <p14:creationId xmlns:p14="http://schemas.microsoft.com/office/powerpoint/2010/main" val="1242777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185342"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a:t>
            </a:r>
            <a:r>
              <a:rPr lang="en-US" altLang="zh-CN" sz="2400" dirty="0"/>
              <a:t>raid</a:t>
            </a:r>
            <a:r>
              <a:rPr lang="zh-CN" altLang="en-US" sz="2400" dirty="0"/>
              <a:t>设置</a:t>
            </a:r>
          </a:p>
        </p:txBody>
      </p:sp>
      <p:sp>
        <p:nvSpPr>
          <p:cNvPr id="7" name="文本框 6"/>
          <p:cNvSpPr txBox="1"/>
          <p:nvPr/>
        </p:nvSpPr>
        <p:spPr>
          <a:xfrm>
            <a:off x="683569" y="2067694"/>
            <a:ext cx="2808311" cy="1706878"/>
          </a:xfrm>
          <a:prstGeom prst="rect">
            <a:avLst/>
          </a:prstGeom>
          <a:noFill/>
        </p:spPr>
        <p:txBody>
          <a:bodyPr wrap="square" rtlCol="0">
            <a:spAutoFit/>
          </a:bodyPr>
          <a:lstStyle/>
          <a:p>
            <a:pPr>
              <a:lnSpc>
                <a:spcPct val="150000"/>
              </a:lnSpc>
            </a:pPr>
            <a:r>
              <a:rPr lang="zh-CN" altLang="en-US" dirty="0" smtClean="0"/>
              <a:t>得益于</a:t>
            </a:r>
            <a:r>
              <a:rPr lang="en-US" altLang="zh-CN" dirty="0" err="1" smtClean="0"/>
              <a:t>icos</a:t>
            </a:r>
            <a:r>
              <a:rPr lang="en-US" altLang="zh-CN" dirty="0" smtClean="0"/>
              <a:t>-cobbler</a:t>
            </a:r>
            <a:r>
              <a:rPr lang="zh-CN" altLang="en-US" dirty="0" smtClean="0"/>
              <a:t>对内存操作系统的支持，我们可以在内存操作系统中对</a:t>
            </a:r>
            <a:r>
              <a:rPr lang="en-US" altLang="zh-CN" dirty="0" smtClean="0"/>
              <a:t>raid</a:t>
            </a:r>
            <a:r>
              <a:rPr lang="zh-CN" altLang="en-US" dirty="0" smtClean="0"/>
              <a:t>进行批量设置。</a:t>
            </a:r>
            <a:endParaRPr lang="zh-CN" altLang="en-US" dirty="0"/>
          </a:p>
        </p:txBody>
      </p:sp>
      <p:pic>
        <p:nvPicPr>
          <p:cNvPr id="9" name="图片 8"/>
          <p:cNvPicPr>
            <a:picLocks noChangeAspect="1"/>
          </p:cNvPicPr>
          <p:nvPr/>
        </p:nvPicPr>
        <p:blipFill>
          <a:blip r:embed="rId3"/>
          <a:stretch>
            <a:fillRect/>
          </a:stretch>
        </p:blipFill>
        <p:spPr>
          <a:xfrm>
            <a:off x="3602927" y="1788954"/>
            <a:ext cx="5255469" cy="2186078"/>
          </a:xfrm>
          <a:prstGeom prst="rect">
            <a:avLst/>
          </a:prstGeom>
        </p:spPr>
      </p:pic>
    </p:spTree>
    <p:extLst>
      <p:ext uri="{BB962C8B-B14F-4D97-AF65-F5344CB8AC3E}">
        <p14:creationId xmlns:p14="http://schemas.microsoft.com/office/powerpoint/2010/main" val="345595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935419"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批量操作系统安装</a:t>
            </a:r>
          </a:p>
        </p:txBody>
      </p:sp>
      <p:pic>
        <p:nvPicPr>
          <p:cNvPr id="4" name="图片 3"/>
          <p:cNvPicPr>
            <a:picLocks noChangeAspect="1"/>
          </p:cNvPicPr>
          <p:nvPr/>
        </p:nvPicPr>
        <p:blipFill>
          <a:blip r:embed="rId3"/>
          <a:stretch>
            <a:fillRect/>
          </a:stretch>
        </p:blipFill>
        <p:spPr>
          <a:xfrm>
            <a:off x="251520" y="1960789"/>
            <a:ext cx="4274740" cy="2195137"/>
          </a:xfrm>
          <a:prstGeom prst="rect">
            <a:avLst/>
          </a:prstGeom>
        </p:spPr>
      </p:pic>
      <p:pic>
        <p:nvPicPr>
          <p:cNvPr id="5" name="图片 4"/>
          <p:cNvPicPr>
            <a:picLocks noChangeAspect="1"/>
          </p:cNvPicPr>
          <p:nvPr/>
        </p:nvPicPr>
        <p:blipFill>
          <a:blip r:embed="rId4"/>
          <a:stretch>
            <a:fillRect/>
          </a:stretch>
        </p:blipFill>
        <p:spPr>
          <a:xfrm>
            <a:off x="4572000" y="1960788"/>
            <a:ext cx="4317308" cy="2195138"/>
          </a:xfrm>
          <a:prstGeom prst="rect">
            <a:avLst/>
          </a:prstGeom>
        </p:spPr>
      </p:pic>
      <p:sp>
        <p:nvSpPr>
          <p:cNvPr id="9" name="文本框 8"/>
          <p:cNvSpPr txBox="1"/>
          <p:nvPr/>
        </p:nvSpPr>
        <p:spPr>
          <a:xfrm>
            <a:off x="2146950" y="4290650"/>
            <a:ext cx="4801314" cy="369332"/>
          </a:xfrm>
          <a:prstGeom prst="rect">
            <a:avLst/>
          </a:prstGeom>
          <a:noFill/>
        </p:spPr>
        <p:txBody>
          <a:bodyPr wrap="none" rtlCol="0">
            <a:spAutoFit/>
          </a:bodyPr>
          <a:lstStyle/>
          <a:p>
            <a:r>
              <a:rPr lang="zh-CN" altLang="en-US" dirty="0" smtClean="0">
                <a:solidFill>
                  <a:srgbClr val="FF0000"/>
                </a:solidFill>
              </a:rPr>
              <a:t>操作系统安装完成后，各系统之间自动互信。</a:t>
            </a:r>
            <a:endParaRPr lang="zh-CN" altLang="en-US" dirty="0">
              <a:solidFill>
                <a:srgbClr val="FF0000"/>
              </a:solidFill>
            </a:endParaRPr>
          </a:p>
        </p:txBody>
      </p:sp>
    </p:spTree>
    <p:extLst>
      <p:ext uri="{BB962C8B-B14F-4D97-AF65-F5344CB8AC3E}">
        <p14:creationId xmlns:p14="http://schemas.microsoft.com/office/powerpoint/2010/main" val="1825234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231986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t>批量网络设置</a:t>
            </a:r>
          </a:p>
        </p:txBody>
      </p:sp>
      <p:sp>
        <p:nvSpPr>
          <p:cNvPr id="5" name="文本框 4"/>
          <p:cNvSpPr txBox="1"/>
          <p:nvPr/>
        </p:nvSpPr>
        <p:spPr>
          <a:xfrm>
            <a:off x="425511" y="2002349"/>
            <a:ext cx="4002473" cy="400110"/>
          </a:xfrm>
          <a:prstGeom prst="rect">
            <a:avLst/>
          </a:prstGeom>
          <a:noFill/>
        </p:spPr>
        <p:txBody>
          <a:bodyPr wrap="square" rtlCol="0">
            <a:spAutoFit/>
          </a:bodyPr>
          <a:lstStyle/>
          <a:p>
            <a:r>
              <a:rPr lang="zh-CN" altLang="en-US" sz="2000" dirty="0" smtClean="0"/>
              <a:t>开发了一些工具对网络等进行设置：</a:t>
            </a:r>
            <a:endParaRPr lang="en-US" altLang="zh-CN" sz="2000" dirty="0" smtClean="0"/>
          </a:p>
        </p:txBody>
      </p:sp>
      <p:pic>
        <p:nvPicPr>
          <p:cNvPr id="7" name="图片 6"/>
          <p:cNvPicPr>
            <a:picLocks noChangeAspect="1"/>
          </p:cNvPicPr>
          <p:nvPr/>
        </p:nvPicPr>
        <p:blipFill>
          <a:blip r:embed="rId3"/>
          <a:stretch>
            <a:fillRect/>
          </a:stretch>
        </p:blipFill>
        <p:spPr>
          <a:xfrm>
            <a:off x="4008861" y="1397090"/>
            <a:ext cx="4963517" cy="390962"/>
          </a:xfrm>
          <a:prstGeom prst="rect">
            <a:avLst/>
          </a:prstGeom>
        </p:spPr>
      </p:pic>
      <p:pic>
        <p:nvPicPr>
          <p:cNvPr id="9" name="图片 8"/>
          <p:cNvPicPr>
            <a:picLocks noChangeAspect="1"/>
          </p:cNvPicPr>
          <p:nvPr/>
        </p:nvPicPr>
        <p:blipFill>
          <a:blip r:embed="rId4"/>
          <a:stretch>
            <a:fillRect/>
          </a:stretch>
        </p:blipFill>
        <p:spPr>
          <a:xfrm>
            <a:off x="5227962" y="1985427"/>
            <a:ext cx="3744416" cy="566640"/>
          </a:xfrm>
          <a:prstGeom prst="rect">
            <a:avLst/>
          </a:prstGeom>
        </p:spPr>
      </p:pic>
      <p:pic>
        <p:nvPicPr>
          <p:cNvPr id="10" name="图片 9"/>
          <p:cNvPicPr>
            <a:picLocks noChangeAspect="1"/>
          </p:cNvPicPr>
          <p:nvPr/>
        </p:nvPicPr>
        <p:blipFill>
          <a:blip r:embed="rId5"/>
          <a:stretch>
            <a:fillRect/>
          </a:stretch>
        </p:blipFill>
        <p:spPr>
          <a:xfrm>
            <a:off x="5095761" y="2885112"/>
            <a:ext cx="3868727" cy="687904"/>
          </a:xfrm>
          <a:prstGeom prst="rect">
            <a:avLst/>
          </a:prstGeom>
        </p:spPr>
      </p:pic>
      <p:sp>
        <p:nvSpPr>
          <p:cNvPr id="11" name="文本框 10"/>
          <p:cNvSpPr txBox="1"/>
          <p:nvPr/>
        </p:nvSpPr>
        <p:spPr>
          <a:xfrm>
            <a:off x="683568" y="2643758"/>
            <a:ext cx="4413452"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zh-CN" dirty="0" err="1"/>
              <a:t>sn_ip.file</a:t>
            </a:r>
            <a:r>
              <a:rPr lang="zh-CN" altLang="en-US" dirty="0"/>
              <a:t>保存序列号、主机名及管理网</a:t>
            </a:r>
            <a:r>
              <a:rPr lang="en-US" altLang="zh-CN" dirty="0" err="1"/>
              <a:t>ip</a:t>
            </a:r>
            <a:r>
              <a:rPr lang="zh-CN" altLang="en-US" dirty="0"/>
              <a:t>间的映射</a:t>
            </a:r>
            <a:r>
              <a:rPr lang="zh-CN" altLang="en-US" dirty="0" smtClean="0"/>
              <a:t>关系</a:t>
            </a:r>
            <a:endParaRPr lang="en-US" altLang="zh-CN" dirty="0"/>
          </a:p>
        </p:txBody>
      </p:sp>
      <p:sp>
        <p:nvSpPr>
          <p:cNvPr id="12" name="文本框 11"/>
          <p:cNvSpPr txBox="1"/>
          <p:nvPr/>
        </p:nvSpPr>
        <p:spPr>
          <a:xfrm>
            <a:off x="683568" y="3435846"/>
            <a:ext cx="4413452"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network.info</a:t>
            </a:r>
            <a:r>
              <a:rPr lang="zh-CN" altLang="en-US" dirty="0"/>
              <a:t>保存各网卡、</a:t>
            </a:r>
            <a:r>
              <a:rPr lang="en-US" altLang="zh-CN" dirty="0"/>
              <a:t>bond</a:t>
            </a:r>
            <a:r>
              <a:rPr lang="zh-CN" altLang="en-US" dirty="0"/>
              <a:t>及</a:t>
            </a:r>
            <a:r>
              <a:rPr lang="en-US" altLang="zh-CN" dirty="0" err="1"/>
              <a:t>ip</a:t>
            </a:r>
            <a:r>
              <a:rPr lang="zh-CN" altLang="en-US" dirty="0" smtClean="0"/>
              <a:t>信息</a:t>
            </a:r>
            <a:endParaRPr lang="en-US" altLang="zh-CN" dirty="0"/>
          </a:p>
        </p:txBody>
      </p:sp>
      <p:sp>
        <p:nvSpPr>
          <p:cNvPr id="13" name="文本框 12"/>
          <p:cNvSpPr txBox="1"/>
          <p:nvPr/>
        </p:nvSpPr>
        <p:spPr>
          <a:xfrm>
            <a:off x="695541" y="2402395"/>
            <a:ext cx="3012363" cy="369332"/>
          </a:xfrm>
          <a:prstGeom prst="rect">
            <a:avLst/>
          </a:prstGeom>
          <a:noFill/>
        </p:spPr>
        <p:txBody>
          <a:bodyPr wrap="none" rtlCol="0">
            <a:spAutoFit/>
          </a:bodyPr>
          <a:lstStyle/>
          <a:p>
            <a:pPr marL="285750" indent="-285750">
              <a:buFont typeface="Wingdings" panose="05000000000000000000" pitchFamily="2" charset="2"/>
              <a:buChar char="ü"/>
            </a:pPr>
            <a:r>
              <a:rPr lang="zh-CN" altLang="en-US" dirty="0"/>
              <a:t>以机器序列号为识别</a:t>
            </a:r>
            <a:r>
              <a:rPr lang="zh-CN" altLang="en-US" dirty="0" smtClean="0"/>
              <a:t>标识</a:t>
            </a:r>
            <a:endParaRPr lang="en-US" altLang="zh-CN" dirty="0"/>
          </a:p>
        </p:txBody>
      </p:sp>
      <p:sp>
        <p:nvSpPr>
          <p:cNvPr id="14" name="文本框 13"/>
          <p:cNvSpPr txBox="1"/>
          <p:nvPr/>
        </p:nvSpPr>
        <p:spPr>
          <a:xfrm>
            <a:off x="687169" y="4218642"/>
            <a:ext cx="5194051"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config_bond.sh</a:t>
            </a:r>
            <a:r>
              <a:rPr lang="zh-CN" altLang="en-US" dirty="0"/>
              <a:t>根据</a:t>
            </a:r>
            <a:r>
              <a:rPr lang="en-US" altLang="zh-CN" dirty="0"/>
              <a:t>network.info</a:t>
            </a:r>
            <a:r>
              <a:rPr lang="zh-CN" altLang="en-US" dirty="0"/>
              <a:t>对网络进行设置</a:t>
            </a:r>
          </a:p>
        </p:txBody>
      </p:sp>
      <p:sp>
        <p:nvSpPr>
          <p:cNvPr id="15" name="文本框 14"/>
          <p:cNvSpPr txBox="1"/>
          <p:nvPr/>
        </p:nvSpPr>
        <p:spPr>
          <a:xfrm>
            <a:off x="683568" y="3795886"/>
            <a:ext cx="4888133" cy="369332"/>
          </a:xfrm>
          <a:prstGeom prst="rect">
            <a:avLst/>
          </a:prstGeom>
          <a:noFill/>
        </p:spPr>
        <p:txBody>
          <a:bodyPr wrap="none" rtlCol="0">
            <a:spAutoFit/>
          </a:bodyPr>
          <a:lstStyle/>
          <a:p>
            <a:pPr marL="285750" indent="-285750">
              <a:buFont typeface="Wingdings" panose="05000000000000000000" pitchFamily="2" charset="2"/>
              <a:buChar char="ü"/>
            </a:pPr>
            <a:r>
              <a:rPr lang="en-US" altLang="zh-CN" dirty="0"/>
              <a:t>init_config.sh</a:t>
            </a:r>
            <a:r>
              <a:rPr lang="zh-CN" altLang="en-US" dirty="0"/>
              <a:t>根据</a:t>
            </a:r>
            <a:r>
              <a:rPr lang="en-US" altLang="zh-CN" dirty="0" err="1"/>
              <a:t>sn_ip.file</a:t>
            </a:r>
            <a:r>
              <a:rPr lang="zh-CN" altLang="en-US" dirty="0"/>
              <a:t>对主机名进行</a:t>
            </a:r>
            <a:r>
              <a:rPr lang="zh-CN" altLang="en-US" dirty="0" smtClean="0"/>
              <a:t>设置</a:t>
            </a:r>
            <a:endParaRPr lang="en-US" altLang="zh-CN" dirty="0"/>
          </a:p>
        </p:txBody>
      </p:sp>
    </p:spTree>
    <p:extLst>
      <p:ext uri="{BB962C8B-B14F-4D97-AF65-F5344CB8AC3E}">
        <p14:creationId xmlns:p14="http://schemas.microsoft.com/office/powerpoint/2010/main" val="166738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a:xfrm>
            <a:off x="251520" y="195486"/>
            <a:ext cx="7772400" cy="1021556"/>
          </a:xfrm>
        </p:spPr>
        <p:txBody>
          <a:bodyPr/>
          <a:lstStyle/>
          <a:p>
            <a:r>
              <a:rPr lang="en-US" altLang="zh-CN" dirty="0" err="1" smtClean="0"/>
              <a:t>Openstack</a:t>
            </a:r>
            <a:r>
              <a:rPr lang="zh-CN" altLang="en-US" dirty="0" smtClean="0"/>
              <a:t>组件容器化部署</a:t>
            </a:r>
            <a:endParaRPr lang="zh-CN" altLang="en-US" dirty="0"/>
          </a:p>
        </p:txBody>
      </p:sp>
      <p:sp>
        <p:nvSpPr>
          <p:cNvPr id="3" name="文本框 2"/>
          <p:cNvSpPr txBox="1"/>
          <p:nvPr/>
        </p:nvSpPr>
        <p:spPr>
          <a:xfrm>
            <a:off x="395536" y="1419622"/>
            <a:ext cx="3598293" cy="461665"/>
          </a:xfrm>
          <a:prstGeom prst="rect">
            <a:avLst/>
          </a:prstGeom>
          <a:noFill/>
        </p:spPr>
        <p:txBody>
          <a:bodyPr wrap="none" rtlCol="0">
            <a:spAutoFit/>
          </a:bodyPr>
          <a:lstStyle/>
          <a:p>
            <a:pPr marL="285750" indent="-285750">
              <a:buFont typeface="Arial" panose="020B0604020202020204" pitchFamily="34" charset="0"/>
              <a:buChar char="•"/>
            </a:pPr>
            <a:r>
              <a:rPr lang="en-US" altLang="zh-CN" sz="2400" dirty="0" err="1"/>
              <a:t>Kolla-ansible</a:t>
            </a:r>
            <a:r>
              <a:rPr lang="zh-CN" altLang="en-US" sz="2400" dirty="0"/>
              <a:t>容器化部署</a:t>
            </a:r>
          </a:p>
        </p:txBody>
      </p:sp>
      <p:sp>
        <p:nvSpPr>
          <p:cNvPr id="4" name="文本框 3"/>
          <p:cNvSpPr txBox="1"/>
          <p:nvPr/>
        </p:nvSpPr>
        <p:spPr>
          <a:xfrm>
            <a:off x="755576" y="2092790"/>
            <a:ext cx="3672408" cy="1477328"/>
          </a:xfrm>
          <a:prstGeom prst="rect">
            <a:avLst/>
          </a:prstGeom>
          <a:noFill/>
        </p:spPr>
        <p:txBody>
          <a:bodyPr wrap="square" rtlCol="0">
            <a:spAutoFit/>
          </a:bodyPr>
          <a:lstStyle/>
          <a:p>
            <a:r>
              <a:rPr lang="zh-CN" altLang="en-US" dirty="0" smtClean="0"/>
              <a:t>我们目前的部署流程与社区的部署流程大体相同，不同的是，我们在部署的流程中增加了我们自研模块的部署过程，并进行了一些参数的固化。</a:t>
            </a:r>
            <a:endParaRPr lang="zh-CN" altLang="en-US" dirty="0"/>
          </a:p>
        </p:txBody>
      </p:sp>
      <p:pic>
        <p:nvPicPr>
          <p:cNvPr id="5" name="图片 4"/>
          <p:cNvPicPr>
            <a:picLocks noChangeAspect="1"/>
          </p:cNvPicPr>
          <p:nvPr/>
        </p:nvPicPr>
        <p:blipFill>
          <a:blip r:embed="rId3"/>
          <a:stretch>
            <a:fillRect/>
          </a:stretch>
        </p:blipFill>
        <p:spPr>
          <a:xfrm>
            <a:off x="524433" y="3784497"/>
            <a:ext cx="4800000" cy="371429"/>
          </a:xfrm>
          <a:prstGeom prst="rect">
            <a:avLst/>
          </a:prstGeom>
        </p:spPr>
      </p:pic>
      <p:pic>
        <p:nvPicPr>
          <p:cNvPr id="7" name="图片 6"/>
          <p:cNvPicPr>
            <a:picLocks noChangeAspect="1"/>
          </p:cNvPicPr>
          <p:nvPr/>
        </p:nvPicPr>
        <p:blipFill>
          <a:blip r:embed="rId4"/>
          <a:stretch>
            <a:fillRect/>
          </a:stretch>
        </p:blipFill>
        <p:spPr>
          <a:xfrm>
            <a:off x="5489389" y="915566"/>
            <a:ext cx="2696308" cy="3647111"/>
          </a:xfrm>
          <a:prstGeom prst="rect">
            <a:avLst/>
          </a:prstGeom>
        </p:spPr>
      </p:pic>
    </p:spTree>
    <p:extLst>
      <p:ext uri="{BB962C8B-B14F-4D97-AF65-F5344CB8AC3E}">
        <p14:creationId xmlns:p14="http://schemas.microsoft.com/office/powerpoint/2010/main" val="2157433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2277</TotalTime>
  <Words>3813</Words>
  <Application>Microsoft Office PowerPoint</Application>
  <PresentationFormat>全屏显示(16:9)</PresentationFormat>
  <Paragraphs>272</Paragraphs>
  <Slides>26</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等线</vt:lpstr>
      <vt:lpstr>宋体</vt:lpstr>
      <vt:lpstr>Arial</vt:lpstr>
      <vt:lpstr>Calibri</vt:lpstr>
      <vt:lpstr>Wingdings</vt:lpstr>
      <vt:lpstr>Office 主题</vt:lpstr>
      <vt:lpstr>OpenStack容器化持续集成与交付实践方案</vt:lpstr>
      <vt:lpstr>主要内容</vt:lpstr>
      <vt:lpstr>个性化镜像构建及环境升级</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Openstack组件容器化部署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jasmine</dc:creator>
  <cp:lastModifiedBy>Administrator</cp:lastModifiedBy>
  <cp:revision>281</cp:revision>
  <dcterms:created xsi:type="dcterms:W3CDTF">2018-05-23T09:42:42Z</dcterms:created>
  <dcterms:modified xsi:type="dcterms:W3CDTF">2018-06-07T23:21:42Z</dcterms:modified>
</cp:coreProperties>
</file>