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99" r:id="rId3"/>
    <p:sldId id="301" r:id="rId4"/>
    <p:sldId id="302" r:id="rId5"/>
    <p:sldId id="329" r:id="rId6"/>
    <p:sldId id="330" r:id="rId7"/>
    <p:sldId id="278" r:id="rId8"/>
    <p:sldId id="279" r:id="rId9"/>
    <p:sldId id="280" r:id="rId10"/>
    <p:sldId id="304" r:id="rId11"/>
    <p:sldId id="283" r:id="rId12"/>
    <p:sldId id="321" r:id="rId13"/>
    <p:sldId id="322" r:id="rId14"/>
    <p:sldId id="323" r:id="rId15"/>
    <p:sldId id="324" r:id="rId16"/>
    <p:sldId id="326" r:id="rId17"/>
    <p:sldId id="327" r:id="rId18"/>
    <p:sldId id="328" r:id="rId19"/>
    <p:sldId id="259"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2">
          <p15:clr>
            <a:srgbClr val="A4A3A4"/>
          </p15:clr>
        </p15:guide>
        <p15:guide id="2" pos="2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D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748" autoAdjust="0"/>
  </p:normalViewPr>
  <p:slideViewPr>
    <p:cSldViewPr>
      <p:cViewPr varScale="1">
        <p:scale>
          <a:sx n="65" d="100"/>
          <a:sy n="65" d="100"/>
        </p:scale>
        <p:origin x="966" y="72"/>
      </p:cViewPr>
      <p:guideLst>
        <p:guide orient="horz" pos="1542"/>
        <p:guide pos="28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0515F-9AD3-4D2F-A2F2-4424ABF2C5B6}" type="datetimeFigureOut">
              <a:rPr lang="zh-CN" altLang="en-US" smtClean="0"/>
              <a:t>2018/6/10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80B28-9EFC-4886-B758-D4B847183D2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大家好，我是来自浪潮的李红卫，主要负责浪潮</a:t>
            </a:r>
            <a:r>
              <a:rPr lang="en-US" altLang="zh-CN" dirty="0" smtClean="0"/>
              <a:t>OpenStack</a:t>
            </a:r>
            <a:r>
              <a:rPr lang="zh-CN" altLang="en-US" dirty="0" smtClean="0"/>
              <a:t>相关产品的</a:t>
            </a:r>
            <a:r>
              <a:rPr lang="en-US" altLang="zh-CN" dirty="0" smtClean="0"/>
              <a:t>CI/CD</a:t>
            </a:r>
            <a:r>
              <a:rPr lang="zh-CN" altLang="en-US" dirty="0" smtClean="0"/>
              <a:t>的建设；这位是来自北京中铁信科技有限公司的李义杰老师，李义杰老师在</a:t>
            </a:r>
            <a:r>
              <a:rPr lang="en-US" altLang="zh-CN" dirty="0" smtClean="0"/>
              <a:t>OpenStack</a:t>
            </a:r>
            <a:r>
              <a:rPr lang="zh-CN" altLang="en-US" dirty="0" smtClean="0"/>
              <a:t>容器化</a:t>
            </a:r>
            <a:r>
              <a:rPr lang="en-US" altLang="zh-CN" dirty="0" smtClean="0"/>
              <a:t>CI/CD</a:t>
            </a:r>
            <a:r>
              <a:rPr lang="zh-CN" altLang="en-US" dirty="0" smtClean="0"/>
              <a:t>方面做了大量的研究和探索。今天就由我们两个在这里与大家分享一下我们在</a:t>
            </a:r>
            <a:r>
              <a:rPr lang="en-US" altLang="zh-CN" dirty="0" smtClean="0"/>
              <a:t>CI/CD</a:t>
            </a:r>
            <a:r>
              <a:rPr lang="zh-CN" altLang="en-US" dirty="0" smtClean="0"/>
              <a:t>方面所做的一些工作。今天我们与大家分享的题目是</a:t>
            </a:r>
            <a:r>
              <a:rPr lang="en-US" altLang="zh-CN" dirty="0" smtClean="0"/>
              <a:t>OpenStack</a:t>
            </a:r>
            <a:r>
              <a:rPr lang="zh-CN" altLang="en-US" dirty="0" smtClean="0"/>
              <a:t>容器化持续集成与交付实践方案</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OpenStack</a:t>
            </a:r>
            <a:r>
              <a:rPr lang="zh-CN" altLang="en-US" dirty="0" smtClean="0"/>
              <a:t>的安全性也是很重要的一部分内容，很多可以客户对</a:t>
            </a:r>
            <a:r>
              <a:rPr lang="en-US" altLang="zh-CN" dirty="0" smtClean="0"/>
              <a:t>OpenStack</a:t>
            </a:r>
            <a:r>
              <a:rPr lang="zh-CN" altLang="en-US" dirty="0" smtClean="0"/>
              <a:t>的安全性提出了很高的要求。我们在关注</a:t>
            </a:r>
            <a:r>
              <a:rPr lang="en-US" altLang="zh-CN" dirty="0" smtClean="0"/>
              <a:t>OpenStack</a:t>
            </a:r>
            <a:r>
              <a:rPr lang="zh-CN" altLang="en-US" dirty="0" smtClean="0"/>
              <a:t>功能及部署的同时，也花了很大一部分精力在</a:t>
            </a:r>
            <a:r>
              <a:rPr lang="en-US" altLang="zh-CN" dirty="0" smtClean="0"/>
              <a:t>OpenStack</a:t>
            </a:r>
            <a:r>
              <a:rPr lang="zh-CN" altLang="en-US" dirty="0" smtClean="0"/>
              <a:t>的安全加固上。上图就是我们修复的</a:t>
            </a:r>
            <a:r>
              <a:rPr lang="en-US" altLang="zh-CN" dirty="0" smtClean="0"/>
              <a:t>OpenStack</a:t>
            </a:r>
            <a:r>
              <a:rPr lang="zh-CN" altLang="en-US" dirty="0" smtClean="0"/>
              <a:t>中的安全漏洞。主要包括</a:t>
            </a:r>
            <a:r>
              <a:rPr lang="en-US" altLang="zh-CN" dirty="0" smtClean="0"/>
              <a:t>intel</a:t>
            </a:r>
            <a:r>
              <a:rPr lang="zh-CN" altLang="en-US" dirty="0" smtClean="0"/>
              <a:t>高危</a:t>
            </a:r>
            <a:r>
              <a:rPr lang="en-US" altLang="zh-CN" dirty="0" smtClean="0"/>
              <a:t>meltdown</a:t>
            </a:r>
            <a:r>
              <a:rPr lang="zh-CN" altLang="en-US" dirty="0" smtClean="0"/>
              <a:t>和</a:t>
            </a:r>
            <a:r>
              <a:rPr lang="en-US" altLang="zh-CN" dirty="0" err="1" smtClean="0"/>
              <a:t>spectre</a:t>
            </a:r>
            <a:r>
              <a:rPr lang="zh-CN" altLang="en-US" dirty="0" smtClean="0"/>
              <a:t>漏洞等。</a:t>
            </a:r>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OpenStack</a:t>
            </a:r>
            <a:r>
              <a:rPr lang="zh-CN" altLang="en-US" dirty="0" smtClean="0"/>
              <a:t>容器化部署是一项很复杂的系统工程，目前还没有一套非常成熟的工具来完美的解决这一个问题。我们在</a:t>
            </a:r>
            <a:r>
              <a:rPr lang="en-US" altLang="zh-CN" dirty="0" smtClean="0"/>
              <a:t>OpenStack</a:t>
            </a:r>
            <a:r>
              <a:rPr lang="zh-CN" altLang="en-US" dirty="0" smtClean="0"/>
              <a:t>产品化过程中，一方面通过设计个性化镜像构建流程及相关程序的开发，形成了一套流程和工具，使得可以达到每日构建和环境升级的目标，提高了产品化过程中的敏捷程度。另一方面，我们将容器化部署过程划分成了一些小的阶段，并针对每一个阶段都开发了一系列的工具，从而在一定程度上减少容器化部署所需要的时间。在某项目中使用我们开发的这些工具，在</a:t>
            </a:r>
            <a:r>
              <a:rPr lang="en-US" altLang="zh-CN" dirty="0" smtClean="0"/>
              <a:t>48</a:t>
            </a:r>
            <a:r>
              <a:rPr lang="zh-CN" altLang="en-US" dirty="0" smtClean="0"/>
              <a:t>小时内可以完成</a:t>
            </a:r>
            <a:r>
              <a:rPr lang="en-US" altLang="zh-CN" dirty="0" smtClean="0"/>
              <a:t>300</a:t>
            </a:r>
            <a:r>
              <a:rPr lang="zh-CN" altLang="en-US" dirty="0" smtClean="0"/>
              <a:t>点的部署。</a:t>
            </a:r>
            <a:endParaRPr lang="en-US" altLang="zh-CN" dirty="0" smtClean="0"/>
          </a:p>
          <a:p>
            <a:endParaRPr lang="en-US" altLang="zh-CN" dirty="0" smtClean="0"/>
          </a:p>
          <a:p>
            <a:r>
              <a:rPr lang="zh-CN" altLang="en-US" dirty="0" smtClean="0"/>
              <a:t>我上面给大家分享的内容是我们在</a:t>
            </a:r>
            <a:r>
              <a:rPr lang="en-US" altLang="zh-CN" dirty="0" smtClean="0"/>
              <a:t>OpenStack</a:t>
            </a:r>
            <a:r>
              <a:rPr lang="zh-CN" altLang="en-US" dirty="0" smtClean="0"/>
              <a:t>产品化过程中，以企业级、大批量、成熟可靠、简单易用的部署工具为目标，重点关注稳定性和高效性。与此同时，社区中有关</a:t>
            </a:r>
            <a:r>
              <a:rPr lang="en-US" altLang="zh-CN" dirty="0" smtClean="0"/>
              <a:t>OpenStack</a:t>
            </a:r>
            <a:r>
              <a:rPr lang="zh-CN" altLang="en-US" dirty="0" smtClean="0"/>
              <a:t>容器化部署的新的工具及或者是组合工具也在快速的发展，比如</a:t>
            </a:r>
            <a:r>
              <a:rPr lang="en-US" altLang="zh-CN" dirty="0" err="1" smtClean="0"/>
              <a:t>openshift</a:t>
            </a:r>
            <a:r>
              <a:rPr lang="zh-CN" altLang="en-US" dirty="0" smtClean="0"/>
              <a:t>、</a:t>
            </a:r>
            <a:r>
              <a:rPr lang="en-US" altLang="zh-CN" dirty="0" err="1" smtClean="0"/>
              <a:t>kolla-kubernetes</a:t>
            </a:r>
            <a:r>
              <a:rPr lang="zh-CN" altLang="en-US" dirty="0" smtClean="0"/>
              <a:t>，下面就有请我们北京中铁信科技有限公司的李义杰老师跟我分享一下这方面的内容。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感谢来自浪潮的李红卫工程师给我们带来的</a:t>
            </a:r>
            <a:r>
              <a:rPr lang="en-US" altLang="zh-CN" dirty="0" smtClean="0"/>
              <a:t>OpenStack</a:t>
            </a:r>
            <a:r>
              <a:rPr lang="zh-CN" altLang="en-US" dirty="0" smtClean="0"/>
              <a:t>容器化部署产品化之路。下面我来介绍一下北京中铁信在</a:t>
            </a:r>
            <a:r>
              <a:rPr lang="en-US" altLang="zh-CN" dirty="0" smtClean="0"/>
              <a:t>PaaS</a:t>
            </a:r>
            <a:r>
              <a:rPr lang="zh-CN" altLang="en-US" dirty="0" smtClean="0"/>
              <a:t>平台</a:t>
            </a:r>
            <a:r>
              <a:rPr lang="en-US" altLang="zh-CN" dirty="0" err="1" smtClean="0"/>
              <a:t>openshift</a:t>
            </a:r>
            <a:r>
              <a:rPr lang="zh-CN" altLang="en-US" dirty="0" smtClean="0"/>
              <a:t>上部署</a:t>
            </a:r>
            <a:r>
              <a:rPr lang="en-US" altLang="zh-CN" dirty="0" smtClean="0"/>
              <a:t>OpenStack</a:t>
            </a:r>
            <a:r>
              <a:rPr lang="zh-CN" altLang="en-US" dirty="0" smtClean="0"/>
              <a:t>的探索方案。</a:t>
            </a:r>
            <a:endParaRPr lang="en-US" altLang="zh-CN" dirty="0" smtClean="0"/>
          </a:p>
          <a:p>
            <a:r>
              <a:rPr lang="zh-CN" altLang="en-US" dirty="0" smtClean="0"/>
              <a:t>首先介绍一下传统的</a:t>
            </a:r>
            <a:r>
              <a:rPr lang="en-US" altLang="zh-CN" dirty="0" smtClean="0"/>
              <a:t>CI/CD</a:t>
            </a:r>
            <a:r>
              <a:rPr lang="zh-CN" altLang="en-US" dirty="0" smtClean="0"/>
              <a:t>流程，这张图就是我们公司原有的</a:t>
            </a:r>
            <a:r>
              <a:rPr lang="en-US" altLang="zh-CN" dirty="0" smtClean="0"/>
              <a:t>CI/CD</a:t>
            </a:r>
            <a:r>
              <a:rPr lang="zh-CN" altLang="en-US" dirty="0" smtClean="0"/>
              <a:t>流程，基于</a:t>
            </a:r>
            <a:r>
              <a:rPr lang="en-US" altLang="zh-CN" dirty="0" err="1" smtClean="0"/>
              <a:t>jenkins+shell</a:t>
            </a:r>
            <a:r>
              <a:rPr lang="zh-CN" altLang="en-US" dirty="0" smtClean="0"/>
              <a:t>脚本实现。过程如下：</a:t>
            </a:r>
            <a:endParaRPr lang="en-US" altLang="zh-CN" dirty="0" smtClean="0"/>
          </a:p>
          <a:p>
            <a:r>
              <a:rPr lang="en-US" altLang="zh-CN" dirty="0" smtClean="0"/>
              <a:t>1.Git server</a:t>
            </a:r>
            <a:r>
              <a:rPr lang="zh-CN" altLang="en-US" dirty="0" smtClean="0"/>
              <a:t>中有代码更新操作时，触发</a:t>
            </a:r>
            <a:r>
              <a:rPr lang="en-US" altLang="zh-CN" dirty="0" err="1" smtClean="0"/>
              <a:t>webhook</a:t>
            </a:r>
            <a:r>
              <a:rPr lang="zh-CN" altLang="en-US" dirty="0" smtClean="0"/>
              <a:t>，告知</a:t>
            </a:r>
            <a:r>
              <a:rPr lang="en-US" altLang="zh-CN" dirty="0" smtClean="0"/>
              <a:t>Jenkins</a:t>
            </a:r>
          </a:p>
          <a:p>
            <a:r>
              <a:rPr lang="en-US" altLang="zh-CN" dirty="0" smtClean="0"/>
              <a:t>2.Jenkins</a:t>
            </a:r>
            <a:r>
              <a:rPr lang="zh-CN" altLang="en-US" dirty="0" smtClean="0"/>
              <a:t>制定策略校验有更新的</a:t>
            </a:r>
            <a:r>
              <a:rPr lang="en-US" altLang="zh-CN" dirty="0" err="1" smtClean="0"/>
              <a:t>openstack</a:t>
            </a:r>
            <a:r>
              <a:rPr lang="zh-CN" altLang="en-US" dirty="0" smtClean="0"/>
              <a:t>组件，并记录在服务更新目录中</a:t>
            </a:r>
            <a:endParaRPr lang="en-US" altLang="zh-CN" dirty="0" smtClean="0"/>
          </a:p>
          <a:p>
            <a:r>
              <a:rPr lang="en-US" altLang="zh-CN" dirty="0" smtClean="0"/>
              <a:t>3.</a:t>
            </a:r>
            <a:r>
              <a:rPr lang="zh-CN" altLang="en-US" dirty="0" smtClean="0"/>
              <a:t>外部主机上设置定时任务定时检查服务更新目录中的组件更新。</a:t>
            </a:r>
            <a:endParaRPr lang="en-US" altLang="zh-CN" dirty="0" smtClean="0"/>
          </a:p>
          <a:p>
            <a:r>
              <a:rPr lang="en-US" altLang="zh-CN" dirty="0" smtClean="0"/>
              <a:t>4.</a:t>
            </a:r>
            <a:r>
              <a:rPr lang="zh-CN" altLang="en-US" dirty="0" smtClean="0"/>
              <a:t>当有新的更新时执行</a:t>
            </a:r>
            <a:r>
              <a:rPr lang="en-US" altLang="zh-CN" dirty="0" err="1" smtClean="0"/>
              <a:t>kolla</a:t>
            </a:r>
            <a:r>
              <a:rPr lang="zh-CN" altLang="en-US" dirty="0" smtClean="0"/>
              <a:t>命令进行代码的打包、构建、上传操作</a:t>
            </a:r>
            <a:endParaRPr lang="en-US" altLang="zh-CN" dirty="0" smtClean="0"/>
          </a:p>
          <a:p>
            <a:r>
              <a:rPr lang="en-US" altLang="zh-CN" dirty="0" smtClean="0"/>
              <a:t>5.</a:t>
            </a:r>
            <a:r>
              <a:rPr lang="zh-CN" altLang="en-US" dirty="0" smtClean="0"/>
              <a:t>镜像上传完成后执行</a:t>
            </a:r>
            <a:r>
              <a:rPr lang="en-US" altLang="zh-CN" dirty="0" err="1" smtClean="0"/>
              <a:t>kolla-ansible</a:t>
            </a:r>
            <a:r>
              <a:rPr lang="zh-CN" altLang="en-US" dirty="0" smtClean="0"/>
              <a:t>命令，进行</a:t>
            </a:r>
            <a:r>
              <a:rPr lang="en-US" altLang="zh-CN" dirty="0" err="1" smtClean="0"/>
              <a:t>openstack</a:t>
            </a:r>
            <a:r>
              <a:rPr lang="zh-CN" altLang="en-US" dirty="0" smtClean="0"/>
              <a:t>集群的部署</a:t>
            </a:r>
            <a:endParaRPr lang="en-US" altLang="zh-CN" dirty="0" smtClean="0"/>
          </a:p>
          <a:p>
            <a:r>
              <a:rPr lang="zh-CN" altLang="en-US" dirty="0" smtClean="0"/>
              <a:t>问题：</a:t>
            </a:r>
            <a:endParaRPr lang="en-US" altLang="zh-CN" dirty="0" smtClean="0"/>
          </a:p>
          <a:p>
            <a:r>
              <a:rPr lang="en-US" altLang="zh-CN" dirty="0" smtClean="0"/>
              <a:t>1.</a:t>
            </a:r>
            <a:r>
              <a:rPr lang="zh-CN" altLang="en-US" dirty="0" smtClean="0"/>
              <a:t>操作跨</a:t>
            </a:r>
            <a:r>
              <a:rPr lang="en-US" altLang="zh-CN" dirty="0" smtClean="0"/>
              <a:t>Jenkins</a:t>
            </a:r>
            <a:r>
              <a:rPr lang="zh-CN" altLang="en-US" dirty="0" smtClean="0"/>
              <a:t>，不能统一管理。</a:t>
            </a:r>
            <a:endParaRPr lang="en-US" altLang="zh-CN" dirty="0" smtClean="0"/>
          </a:p>
          <a:p>
            <a:r>
              <a:rPr lang="en-US" altLang="zh-CN" dirty="0" smtClean="0"/>
              <a:t>2.</a:t>
            </a:r>
            <a:r>
              <a:rPr lang="zh-CN" altLang="en-US" dirty="0" smtClean="0"/>
              <a:t>完全基于</a:t>
            </a:r>
            <a:r>
              <a:rPr lang="en-US" altLang="zh-CN" dirty="0" smtClean="0"/>
              <a:t>shell</a:t>
            </a:r>
            <a:r>
              <a:rPr lang="zh-CN" altLang="en-US" dirty="0" smtClean="0"/>
              <a:t>脚本，从头开始，没有规范没有参考</a:t>
            </a:r>
            <a:endParaRPr lang="en-US" altLang="zh-CN" dirty="0" smtClean="0"/>
          </a:p>
          <a:p>
            <a:r>
              <a:rPr lang="en-US" altLang="zh-CN" dirty="0" smtClean="0"/>
              <a:t>3.</a:t>
            </a:r>
            <a:r>
              <a:rPr lang="zh-CN" altLang="en-US" dirty="0" smtClean="0"/>
              <a:t>构建依赖定时任务，不具真正意义上</a:t>
            </a:r>
            <a:r>
              <a:rPr lang="en-US" altLang="zh-CN" dirty="0" smtClean="0"/>
              <a:t>CI/CD</a:t>
            </a:r>
            <a:r>
              <a:rPr lang="zh-CN" altLang="en-US" dirty="0" smtClean="0"/>
              <a:t>流程。</a:t>
            </a:r>
            <a:endParaRPr lang="en-US" altLang="zh-CN" dirty="0" smtClean="0"/>
          </a:p>
          <a:p>
            <a:r>
              <a:rPr lang="en-US" altLang="zh-CN" dirty="0" smtClean="0"/>
              <a:t>4.</a:t>
            </a:r>
            <a:r>
              <a:rPr lang="zh-CN" altLang="en-US" dirty="0" smtClean="0"/>
              <a:t>没有版本控制，无法进行版本的升级和回滚。</a:t>
            </a:r>
            <a:endParaRPr lang="en-US" altLang="zh-CN" dirty="0" smtClean="0"/>
          </a:p>
          <a:p>
            <a:r>
              <a:rPr lang="en-US" altLang="zh-CN" dirty="0" smtClean="0"/>
              <a:t>5.</a:t>
            </a:r>
            <a:r>
              <a:rPr lang="zh-CN" altLang="en-US" dirty="0" smtClean="0"/>
              <a:t>部署后的</a:t>
            </a:r>
            <a:r>
              <a:rPr lang="en-US" altLang="zh-CN" dirty="0" smtClean="0"/>
              <a:t>OpenStack</a:t>
            </a:r>
            <a:r>
              <a:rPr lang="zh-CN" altLang="en-US" dirty="0" smtClean="0"/>
              <a:t>组件缺少监控支持。</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 min</a:t>
            </a:r>
          </a:p>
          <a:p>
            <a:pPr marL="228600" indent="-228600">
              <a:buAutoNum type="arabicPeriod"/>
            </a:pPr>
            <a:r>
              <a:rPr lang="zh-CN" altLang="en-US" dirty="0" smtClean="0"/>
              <a:t>先大概介绍</a:t>
            </a:r>
            <a:r>
              <a:rPr lang="en-US" altLang="zh-CN" dirty="0" err="1" smtClean="0"/>
              <a:t>kubernetes</a:t>
            </a:r>
            <a:endParaRPr lang="en-US" altLang="zh-CN" dirty="0" smtClean="0"/>
          </a:p>
          <a:p>
            <a:pPr marL="228600" indent="-228600">
              <a:buAutoNum type="arabicPeriod"/>
            </a:pPr>
            <a:r>
              <a:rPr lang="en-US" altLang="zh-CN" dirty="0" smtClean="0"/>
              <a:t>Kubernetes</a:t>
            </a:r>
            <a:r>
              <a:rPr lang="zh-CN" altLang="en-US" dirty="0" smtClean="0"/>
              <a:t>与</a:t>
            </a:r>
            <a:r>
              <a:rPr lang="en-US" altLang="zh-CN" dirty="0" smtClean="0"/>
              <a:t>OpenStack</a:t>
            </a:r>
            <a:r>
              <a:rPr lang="zh-CN" altLang="en-US" dirty="0" smtClean="0"/>
              <a:t>结合</a:t>
            </a:r>
            <a:endParaRPr lang="en-US" altLang="zh-CN" dirty="0" smtClean="0"/>
          </a:p>
          <a:p>
            <a:r>
              <a:rPr lang="zh-CN" altLang="en-US" dirty="0" smtClean="0"/>
              <a:t>作为应用程序运行：天然的使用</a:t>
            </a:r>
            <a:r>
              <a:rPr lang="en-US" altLang="zh-CN" dirty="0" err="1" smtClean="0"/>
              <a:t>kubernetes</a:t>
            </a:r>
            <a:r>
              <a:rPr lang="zh-CN" altLang="en-US" dirty="0" smtClean="0"/>
              <a:t>提供的各种功能</a:t>
            </a:r>
            <a:endParaRPr lang="en-US" altLang="zh-CN" dirty="0" smtClean="0"/>
          </a:p>
          <a:p>
            <a:r>
              <a:rPr lang="en-US" altLang="zh-CN" dirty="0" err="1" smtClean="0"/>
              <a:t>Openstack</a:t>
            </a:r>
            <a:r>
              <a:rPr lang="en-US" altLang="zh-CN" dirty="0" smtClean="0"/>
              <a:t> </a:t>
            </a:r>
            <a:r>
              <a:rPr lang="zh-CN" altLang="en-US" dirty="0" smtClean="0"/>
              <a:t>利用</a:t>
            </a:r>
            <a:r>
              <a:rPr lang="en-US" altLang="zh-CN" dirty="0" smtClean="0"/>
              <a:t>PAAS</a:t>
            </a:r>
            <a:r>
              <a:rPr lang="zh-CN" altLang="en-US" dirty="0" smtClean="0"/>
              <a:t>平台的容器管理功能，健康检查、弹性伸缩、部署策略、节点调度、利用</a:t>
            </a:r>
            <a:r>
              <a:rPr lang="en-US" altLang="zh-CN" dirty="0" smtClean="0"/>
              <a:t>pipeline</a:t>
            </a:r>
            <a:r>
              <a:rPr lang="zh-CN" altLang="en-US" dirty="0" smtClean="0"/>
              <a:t>实现</a:t>
            </a:r>
            <a:r>
              <a:rPr lang="en-US" altLang="zh-CN" dirty="0" smtClean="0"/>
              <a:t>CI/CD</a:t>
            </a:r>
            <a:r>
              <a:rPr lang="zh-CN" altLang="en-US" dirty="0" smtClean="0"/>
              <a:t>，提高开发运维效率</a:t>
            </a:r>
            <a:endParaRPr lang="en-US" altLang="zh-CN" dirty="0" smtClean="0"/>
          </a:p>
          <a:p>
            <a:r>
              <a:rPr lang="en-US" altLang="zh-CN" dirty="0" smtClean="0"/>
              <a:t>Kubernetes </a:t>
            </a:r>
            <a:r>
              <a:rPr lang="zh-CN" altLang="en-US" dirty="0" smtClean="0"/>
              <a:t>利用 </a:t>
            </a:r>
            <a:r>
              <a:rPr lang="en-US" altLang="zh-CN" dirty="0" err="1" smtClean="0"/>
              <a:t>openstack</a:t>
            </a:r>
            <a:r>
              <a:rPr lang="en-US" altLang="zh-CN" baseline="0" dirty="0" smtClean="0"/>
              <a:t> </a:t>
            </a:r>
            <a:r>
              <a:rPr lang="zh-CN" altLang="en-US" baseline="0" dirty="0" smtClean="0"/>
              <a:t>裸机管理功能实现对裸机设备的纳管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3 min </a:t>
            </a:r>
            <a:r>
              <a:rPr lang="en-US" altLang="zh-CN" dirty="0" err="1" smtClean="0"/>
              <a:t>kolla-kubernetes</a:t>
            </a:r>
            <a:r>
              <a:rPr lang="zh-CN" altLang="en-US" dirty="0" smtClean="0"/>
              <a:t>结构分析</a:t>
            </a:r>
            <a:endParaRPr lang="en-US" altLang="zh-CN" dirty="0" smtClean="0"/>
          </a:p>
          <a:p>
            <a:endParaRPr lang="en-US" altLang="zh-CN" dirty="0" smtClean="0"/>
          </a:p>
          <a:p>
            <a:r>
              <a:rPr lang="en-US" altLang="zh-CN" dirty="0" err="1" smtClean="0"/>
              <a:t>Kolla-kubernetes</a:t>
            </a:r>
            <a:r>
              <a:rPr lang="zh-CN" altLang="en-US" dirty="0" smtClean="0"/>
              <a:t>使用新的软件管理和配置管理机制</a:t>
            </a:r>
            <a:r>
              <a:rPr lang="en-US" altLang="zh-CN" dirty="0" smtClean="0"/>
              <a:t>HELM </a:t>
            </a:r>
          </a:p>
          <a:p>
            <a:r>
              <a:rPr lang="zh-CN" altLang="en-US" dirty="0" smtClean="0"/>
              <a:t>可同时定义多种</a:t>
            </a:r>
            <a:r>
              <a:rPr lang="en-US" altLang="zh-CN" dirty="0" smtClean="0"/>
              <a:t>K8S</a:t>
            </a:r>
            <a:r>
              <a:rPr lang="zh-CN" altLang="en-US" dirty="0" smtClean="0"/>
              <a:t>资源</a:t>
            </a:r>
            <a:r>
              <a:rPr lang="en-US" altLang="zh-CN" dirty="0" smtClean="0"/>
              <a:t>job/</a:t>
            </a:r>
            <a:r>
              <a:rPr lang="en-US" altLang="zh-CN" dirty="0" err="1" smtClean="0"/>
              <a:t>statefulset</a:t>
            </a:r>
            <a:r>
              <a:rPr lang="en-US" altLang="zh-CN" dirty="0" smtClean="0"/>
              <a:t>/</a:t>
            </a:r>
            <a:r>
              <a:rPr lang="en-US" altLang="zh-CN" dirty="0" err="1" smtClean="0"/>
              <a:t>init</a:t>
            </a:r>
            <a:r>
              <a:rPr lang="en-US" altLang="zh-CN" dirty="0" smtClean="0"/>
              <a:t>-container</a:t>
            </a:r>
            <a:r>
              <a:rPr lang="zh-CN" altLang="en-US" dirty="0" smtClean="0"/>
              <a:t>，通过这些资源管理</a:t>
            </a:r>
            <a:r>
              <a:rPr lang="en-US" altLang="zh-CN" dirty="0" smtClean="0"/>
              <a:t>pod</a:t>
            </a:r>
            <a:r>
              <a:rPr lang="zh-CN" altLang="en-US" dirty="0" smtClean="0"/>
              <a:t>的生命周期</a:t>
            </a:r>
            <a:endParaRPr lang="en-US" altLang="zh-CN" dirty="0" smtClean="0"/>
          </a:p>
          <a:p>
            <a:r>
              <a:rPr lang="zh-CN" altLang="en-US" dirty="0" smtClean="0"/>
              <a:t>定义的资源文件支持参数化，可使用</a:t>
            </a:r>
            <a:r>
              <a:rPr lang="en-US" altLang="zh-CN" dirty="0" smtClean="0"/>
              <a:t>jinjia2</a:t>
            </a:r>
            <a:r>
              <a:rPr lang="zh-CN" altLang="en-US" dirty="0" smtClean="0"/>
              <a:t>渲染文件格式；</a:t>
            </a:r>
            <a:r>
              <a:rPr lang="en-US" altLang="zh-CN" dirty="0" smtClean="0"/>
              <a:t>chart</a:t>
            </a:r>
            <a:r>
              <a:rPr lang="zh-CN" altLang="en-US" dirty="0" smtClean="0"/>
              <a:t>之间可以互相引用复用；</a:t>
            </a:r>
            <a:endParaRPr lang="en-US" altLang="zh-CN" dirty="0" smtClean="0"/>
          </a:p>
          <a:p>
            <a:r>
              <a:rPr lang="en-US" altLang="zh-CN" dirty="0" smtClean="0"/>
              <a:t>helm</a:t>
            </a:r>
            <a:r>
              <a:rPr lang="zh-CN" altLang="en-US" dirty="0" smtClean="0"/>
              <a:t>支持应用版本管理，如</a:t>
            </a:r>
            <a:r>
              <a:rPr lang="en-US" altLang="zh-CN" dirty="0" err="1" smtClean="0"/>
              <a:t>docker</a:t>
            </a:r>
            <a:r>
              <a:rPr lang="en-US" altLang="zh-CN" dirty="0" smtClean="0"/>
              <a:t> history</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微服务化原则：流程可视化</a:t>
            </a:r>
            <a:r>
              <a:rPr lang="en-US" altLang="zh-CN" dirty="0" smtClean="0"/>
              <a:t>(</a:t>
            </a:r>
            <a:r>
              <a:rPr lang="zh-CN" altLang="en-US" dirty="0" smtClean="0"/>
              <a:t>关键步骤可见</a:t>
            </a:r>
            <a:r>
              <a:rPr lang="en-US" altLang="zh-CN" dirty="0" smtClean="0"/>
              <a:t>)</a:t>
            </a:r>
            <a:r>
              <a:rPr lang="zh-CN" altLang="en-US" dirty="0" smtClean="0"/>
              <a:t>、低耦合、可复用、明确依赖关系</a:t>
            </a:r>
            <a:r>
              <a:rPr lang="en-US" altLang="zh-CN" dirty="0" smtClean="0"/>
              <a:t>(neutron server &gt; </a:t>
            </a:r>
            <a:r>
              <a:rPr lang="en-US" altLang="zh-CN" dirty="0" err="1" smtClean="0"/>
              <a:t>mariadb</a:t>
            </a:r>
            <a:r>
              <a:rPr lang="zh-CN" altLang="en-US" dirty="0" smtClean="0"/>
              <a:t>、</a:t>
            </a:r>
            <a:r>
              <a:rPr lang="en-US" altLang="zh-CN" dirty="0" smtClean="0"/>
              <a:t>keystone</a:t>
            </a:r>
            <a:r>
              <a:rPr lang="zh-CN" altLang="en-US" dirty="0" smtClean="0"/>
              <a:t>、</a:t>
            </a:r>
            <a:r>
              <a:rPr lang="en-US" altLang="zh-CN" dirty="0" smtClean="0"/>
              <a:t>users</a:t>
            </a:r>
            <a:r>
              <a:rPr lang="zh-CN" altLang="en-US" dirty="0" smtClean="0"/>
              <a:t>、</a:t>
            </a:r>
            <a:r>
              <a:rPr lang="en-US" altLang="zh-CN" dirty="0" smtClean="0"/>
              <a:t>endpoints</a:t>
            </a:r>
            <a:r>
              <a:rPr lang="zh-CN" altLang="en-US" dirty="0" smtClean="0"/>
              <a:t>、</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smtClean="0"/>
              <a:t>Kolla</a:t>
            </a:r>
            <a:r>
              <a:rPr lang="en-US" altLang="zh-CN" dirty="0" smtClean="0"/>
              <a:t>-common </a:t>
            </a:r>
            <a:r>
              <a:rPr lang="zh-CN" altLang="en-US" dirty="0" smtClean="0"/>
              <a:t>和 </a:t>
            </a:r>
            <a:r>
              <a:rPr lang="en-US" altLang="zh-CN" dirty="0" err="1" smtClean="0"/>
              <a:t>microservice</a:t>
            </a:r>
            <a:r>
              <a:rPr lang="en-US" altLang="zh-CN" baseline="0" dirty="0" smtClean="0"/>
              <a:t> </a:t>
            </a:r>
            <a:r>
              <a:rPr lang="zh-CN" altLang="en-US" baseline="0" dirty="0" smtClean="0"/>
              <a:t>基础层：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smtClean="0"/>
              <a:t>Kolla</a:t>
            </a:r>
            <a:r>
              <a:rPr lang="en-US" altLang="zh-CN" dirty="0" smtClean="0"/>
              <a:t>-common:</a:t>
            </a:r>
            <a:r>
              <a:rPr lang="zh-CN" altLang="en-US" dirty="0" smtClean="0"/>
              <a:t>各个服务公用的操作，</a:t>
            </a:r>
            <a:r>
              <a:rPr lang="en-US" altLang="zh-CN" dirty="0" smtClean="0"/>
              <a:t>create</a:t>
            </a:r>
            <a:r>
              <a:rPr lang="en-US" altLang="zh-CN" baseline="0" dirty="0" smtClean="0"/>
              <a:t> database</a:t>
            </a:r>
            <a:r>
              <a:rPr lang="zh-CN" altLang="en-US" baseline="0" dirty="0" smtClean="0"/>
              <a:t>、</a:t>
            </a:r>
            <a:r>
              <a:rPr lang="en-US" altLang="zh-CN" baseline="0" dirty="0" smtClean="0"/>
              <a:t>create </a:t>
            </a:r>
            <a:r>
              <a:rPr lang="en-US" altLang="zh-CN" baseline="0" dirty="0" err="1" smtClean="0"/>
              <a:t>pv</a:t>
            </a:r>
            <a:r>
              <a:rPr lang="en-US" altLang="zh-CN" baseline="0" dirty="0" smtClean="0"/>
              <a:t>\</a:t>
            </a:r>
            <a:r>
              <a:rPr lang="en-US" altLang="zh-CN" baseline="0" dirty="0" err="1" smtClean="0"/>
              <a:t>pvc</a:t>
            </a:r>
            <a:r>
              <a:rPr lang="zh-CN" altLang="en-US" baseline="0" dirty="0" smtClean="0"/>
              <a:t>、</a:t>
            </a:r>
            <a:r>
              <a:rPr lang="en-US" altLang="zh-CN" baseline="0" dirty="0" smtClean="0"/>
              <a:t>create keystone endpoint/user</a:t>
            </a:r>
            <a:r>
              <a:rPr lang="zh-CN" altLang="en-US" baseline="0" dirty="0" smtClean="0"/>
              <a:t>等</a:t>
            </a:r>
            <a:endParaRPr lang="en-US" altLang="zh-CN" dirty="0" smtClean="0"/>
          </a:p>
          <a:p>
            <a:r>
              <a:rPr lang="en-US" altLang="zh-CN" dirty="0" err="1" smtClean="0"/>
              <a:t>Microservice</a:t>
            </a:r>
            <a:r>
              <a:rPr lang="en-US" altLang="zh-CN" dirty="0" smtClean="0"/>
              <a:t>:</a:t>
            </a:r>
            <a:r>
              <a:rPr lang="zh-CN" altLang="en-US" dirty="0" smtClean="0"/>
              <a:t>定义</a:t>
            </a:r>
            <a:r>
              <a:rPr lang="en-US" altLang="zh-CN" dirty="0" smtClean="0"/>
              <a:t>k8s</a:t>
            </a:r>
            <a:r>
              <a:rPr lang="zh-CN" altLang="en-US" dirty="0" smtClean="0"/>
              <a:t>资源文件，也即最终调用的一些资源定义文件 </a:t>
            </a:r>
            <a:r>
              <a:rPr lang="en-US" altLang="zh-CN" dirty="0" smtClean="0"/>
              <a:t>job/svc/</a:t>
            </a:r>
            <a:r>
              <a:rPr lang="en-US" altLang="zh-CN" dirty="0" err="1" smtClean="0"/>
              <a:t>pv</a:t>
            </a:r>
            <a:r>
              <a:rPr lang="en-US" altLang="zh-CN" dirty="0" smtClean="0"/>
              <a:t>/</a:t>
            </a:r>
            <a:r>
              <a:rPr lang="en-US" altLang="zh-CN" dirty="0" err="1" smtClean="0"/>
              <a:t>pvc</a:t>
            </a:r>
            <a:r>
              <a:rPr lang="en-US" altLang="zh-CN" dirty="0" smtClean="0"/>
              <a:t>/</a:t>
            </a:r>
            <a:r>
              <a:rPr lang="en-US" altLang="zh-CN" dirty="0" err="1" smtClean="0"/>
              <a:t>statefulset</a:t>
            </a:r>
            <a:r>
              <a:rPr lang="zh-CN" altLang="en-US" dirty="0" smtClean="0"/>
              <a:t>等，文件中的配置参数经过</a:t>
            </a:r>
            <a:r>
              <a:rPr lang="en-US" altLang="zh-CN" dirty="0" smtClean="0"/>
              <a:t>jinja2</a:t>
            </a:r>
            <a:r>
              <a:rPr lang="zh-CN" altLang="en-US" dirty="0" smtClean="0"/>
              <a:t>渲染</a:t>
            </a:r>
            <a:endParaRPr lang="en-US" altLang="zh-CN" dirty="0" smtClean="0"/>
          </a:p>
          <a:p>
            <a:r>
              <a:rPr lang="en-US" altLang="zh-CN" dirty="0" smtClean="0"/>
              <a:t>Service</a:t>
            </a:r>
            <a:r>
              <a:rPr lang="zh-CN" altLang="en-US" dirty="0" smtClean="0"/>
              <a:t>：业务层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每个服务定义一个或多个</a:t>
            </a:r>
            <a:r>
              <a:rPr lang="en-US" altLang="zh-CN" dirty="0" smtClean="0"/>
              <a:t>chart</a:t>
            </a:r>
            <a:r>
              <a:rPr lang="zh-CN" altLang="en-US" dirty="0" smtClean="0"/>
              <a:t>文件包，其中定义了依赖包和配置文件</a:t>
            </a:r>
            <a:endParaRPr lang="en-US" altLang="zh-CN" dirty="0" smtClean="0"/>
          </a:p>
          <a:p>
            <a:r>
              <a:rPr lang="en-US" altLang="zh-CN" dirty="0" smtClean="0"/>
              <a:t>Test:</a:t>
            </a:r>
            <a:r>
              <a:rPr lang="zh-CN" altLang="en-US" dirty="0" smtClean="0"/>
              <a:t>单元测试用例</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dirty="0" smtClean="0"/>
              <a:t>min</a:t>
            </a:r>
          </a:p>
          <a:p>
            <a:r>
              <a:rPr lang="zh-CN" altLang="en-US" dirty="0" smtClean="0"/>
              <a:t>这篇主要介绍为什么选用</a:t>
            </a:r>
            <a:r>
              <a:rPr lang="en-US" altLang="zh-CN" dirty="0" err="1" smtClean="0"/>
              <a:t>openshift+kolla</a:t>
            </a:r>
            <a:r>
              <a:rPr lang="zh-CN" altLang="en-US" dirty="0" smtClean="0"/>
              <a:t>搭建</a:t>
            </a:r>
            <a:r>
              <a:rPr lang="en-US" altLang="zh-CN" dirty="0" smtClean="0"/>
              <a:t>CI/CD</a:t>
            </a:r>
            <a:r>
              <a:rPr lang="zh-CN" altLang="en-US" dirty="0" smtClean="0"/>
              <a:t>流程</a:t>
            </a:r>
            <a:endParaRPr lang="en-US" altLang="zh-CN" dirty="0" smtClean="0"/>
          </a:p>
          <a:p>
            <a:r>
              <a:rPr lang="zh-CN" altLang="en-US" dirty="0" smtClean="0"/>
              <a:t>公司业务需求选择</a:t>
            </a:r>
            <a:r>
              <a:rPr lang="en-US" altLang="zh-CN" dirty="0" err="1" smtClean="0"/>
              <a:t>openshift</a:t>
            </a:r>
            <a:r>
              <a:rPr lang="zh-CN" altLang="en-US" dirty="0" smtClean="0"/>
              <a:t>：</a:t>
            </a:r>
            <a:r>
              <a:rPr lang="en-US" altLang="zh-CN" dirty="0" err="1" smtClean="0"/>
              <a:t>Openshift</a:t>
            </a:r>
            <a:r>
              <a:rPr lang="en-US" altLang="zh-CN" dirty="0" smtClean="0"/>
              <a:t> </a:t>
            </a:r>
            <a:r>
              <a:rPr lang="zh-CN" altLang="en-US" dirty="0" smtClean="0"/>
              <a:t>介绍</a:t>
            </a:r>
            <a:endParaRPr lang="en-US" altLang="zh-CN" dirty="0" smtClean="0"/>
          </a:p>
          <a:p>
            <a:r>
              <a:rPr lang="zh-CN" altLang="en-US" dirty="0" smtClean="0"/>
              <a:t>起步较早</a:t>
            </a:r>
            <a:r>
              <a:rPr lang="en-US" altLang="zh-CN" dirty="0" smtClean="0"/>
              <a:t>2013</a:t>
            </a:r>
            <a:r>
              <a:rPr lang="zh-CN" altLang="en-US" dirty="0" smtClean="0"/>
              <a:t>年开始</a:t>
            </a:r>
            <a:r>
              <a:rPr lang="en-US" altLang="zh-CN" dirty="0" err="1" smtClean="0"/>
              <a:t>Redhat</a:t>
            </a:r>
            <a:r>
              <a:rPr lang="zh-CN" altLang="en-US" dirty="0" smtClean="0"/>
              <a:t>基于</a:t>
            </a:r>
            <a:r>
              <a:rPr lang="en-US" altLang="zh-CN" dirty="0" err="1" smtClean="0"/>
              <a:t>kubernetes</a:t>
            </a:r>
            <a:r>
              <a:rPr lang="zh-CN" altLang="en-US" dirty="0" smtClean="0"/>
              <a:t>开发，功能已比较完善且稳定程度较高，包含公有云版本和社区版本</a:t>
            </a:r>
            <a:endParaRPr lang="en-US" altLang="zh-CN" dirty="0" smtClean="0"/>
          </a:p>
          <a:p>
            <a:r>
              <a:rPr lang="zh-CN" altLang="en-US" dirty="0" smtClean="0"/>
              <a:t>封装了</a:t>
            </a:r>
            <a:r>
              <a:rPr lang="en-US" altLang="zh-CN" dirty="0" err="1" smtClean="0"/>
              <a:t>kubernetes</a:t>
            </a:r>
            <a:r>
              <a:rPr lang="zh-CN" altLang="en-US" dirty="0" smtClean="0"/>
              <a:t>客户端，提供自己的客户端程序</a:t>
            </a:r>
            <a:r>
              <a:rPr lang="en-US" altLang="zh-CN" dirty="0" err="1" smtClean="0"/>
              <a:t>oc</a:t>
            </a:r>
            <a:r>
              <a:rPr lang="zh-CN" altLang="en-US" dirty="0" smtClean="0"/>
              <a:t>与集群交互</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 </a:t>
            </a:r>
            <a:r>
              <a:rPr lang="en-US" altLang="zh-CN" dirty="0" smtClean="0"/>
              <a:t>min</a:t>
            </a:r>
          </a:p>
          <a:p>
            <a:r>
              <a:rPr lang="zh-CN" altLang="en-US" dirty="0" smtClean="0"/>
              <a:t>修改默认的</a:t>
            </a:r>
            <a:r>
              <a:rPr lang="en-US" altLang="zh-CN" dirty="0" smtClean="0"/>
              <a:t>RBAC</a:t>
            </a:r>
            <a:r>
              <a:rPr lang="zh-CN" altLang="en-US" dirty="0" smtClean="0"/>
              <a:t>目的是</a:t>
            </a:r>
            <a:r>
              <a:rPr lang="en-US" altLang="zh-CN" dirty="0" smtClean="0"/>
              <a:t>helm</a:t>
            </a:r>
            <a:r>
              <a:rPr lang="zh-CN" altLang="en-US" dirty="0" smtClean="0"/>
              <a:t>可以有权限配置</a:t>
            </a:r>
            <a:endParaRPr lang="en-US" altLang="zh-CN" dirty="0" smtClean="0"/>
          </a:p>
          <a:p>
            <a:r>
              <a:rPr lang="zh-CN" altLang="en-US" dirty="0" smtClean="0"/>
              <a:t>自定义配置文件：指定</a:t>
            </a:r>
            <a:r>
              <a:rPr lang="en-US" altLang="zh-CN" dirty="0" err="1" smtClean="0"/>
              <a:t>openstack</a:t>
            </a:r>
            <a:r>
              <a:rPr lang="zh-CN" altLang="en-US" dirty="0" smtClean="0"/>
              <a:t>使用的网络、私有镜像仓库、虚拟化类型等。</a:t>
            </a:r>
            <a:endParaRPr lang="en-US" altLang="zh-CN" dirty="0" smtClean="0"/>
          </a:p>
          <a:p>
            <a:r>
              <a:rPr lang="zh-CN" altLang="en-US" dirty="0" smtClean="0"/>
              <a:t>使用</a:t>
            </a:r>
            <a:r>
              <a:rPr lang="en-US" altLang="zh-CN" dirty="0" smtClean="0"/>
              <a:t>Helm</a:t>
            </a:r>
            <a:r>
              <a:rPr lang="zh-CN" altLang="en-US" dirty="0" smtClean="0"/>
              <a:t>部署：</a:t>
            </a:r>
            <a:r>
              <a:rPr lang="en-US" altLang="zh-CN" dirty="0" err="1" smtClean="0"/>
              <a:t>mariadb</a:t>
            </a:r>
            <a:r>
              <a:rPr lang="zh-CN" altLang="en-US" dirty="0" smtClean="0"/>
              <a:t>、</a:t>
            </a:r>
            <a:r>
              <a:rPr lang="en-US" altLang="zh-CN" baseline="0" dirty="0" err="1" smtClean="0"/>
              <a:t>memache</a:t>
            </a:r>
            <a:r>
              <a:rPr lang="zh-CN" altLang="en-US" baseline="0" dirty="0" smtClean="0"/>
              <a:t>、</a:t>
            </a:r>
            <a:r>
              <a:rPr lang="en-US" altLang="zh-CN" baseline="0" dirty="0" err="1" smtClean="0"/>
              <a:t>rabbitmq</a:t>
            </a:r>
            <a:r>
              <a:rPr lang="zh-CN" altLang="en-US" baseline="0" dirty="0" smtClean="0"/>
              <a:t>依赖组件启动成功后，部署</a:t>
            </a:r>
            <a:r>
              <a:rPr lang="en-US" altLang="zh-CN" baseline="0" dirty="0" err="1" smtClean="0"/>
              <a:t>openstack</a:t>
            </a:r>
            <a:r>
              <a:rPr lang="zh-CN" altLang="en-US" baseline="0" dirty="0" smtClean="0"/>
              <a:t>服务</a:t>
            </a:r>
            <a:endParaRPr lang="en-US" altLang="zh-CN" baseline="0"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 min</a:t>
            </a:r>
          </a:p>
          <a:p>
            <a:r>
              <a:rPr lang="zh-CN" altLang="en-US" dirty="0" smtClean="0"/>
              <a:t>由于是使用</a:t>
            </a:r>
            <a:r>
              <a:rPr lang="en-US" altLang="zh-CN" dirty="0" err="1" smtClean="0"/>
              <a:t>kolla-kubernetes</a:t>
            </a:r>
            <a:r>
              <a:rPr lang="zh-CN" altLang="en-US" dirty="0" smtClean="0"/>
              <a:t>项目进行容器化部署到</a:t>
            </a:r>
            <a:r>
              <a:rPr lang="en-US" altLang="zh-CN" dirty="0" err="1" smtClean="0"/>
              <a:t>openshift</a:t>
            </a:r>
            <a:r>
              <a:rPr lang="zh-CN" altLang="en-US" dirty="0" smtClean="0"/>
              <a:t>上，所有还需要修改下配置以满足</a:t>
            </a:r>
            <a:r>
              <a:rPr lang="en-US" altLang="zh-CN" dirty="0" err="1" smtClean="0"/>
              <a:t>openshift</a:t>
            </a:r>
            <a:r>
              <a:rPr lang="zh-CN" altLang="en-US" dirty="0" smtClean="0"/>
              <a:t>的系统要求，如用户权限方面</a:t>
            </a:r>
            <a:endParaRPr lang="en-US" altLang="zh-CN" dirty="0" smtClean="0"/>
          </a:p>
          <a:p>
            <a:r>
              <a:rPr lang="zh-CN" altLang="en-US" dirty="0" smtClean="0"/>
              <a:t>项目本身存在的一些问题，需要在安装部署时按需调整，如</a:t>
            </a:r>
            <a:r>
              <a:rPr lang="en-US" altLang="zh-CN" dirty="0" err="1" smtClean="0"/>
              <a:t>mariadb</a:t>
            </a:r>
            <a:r>
              <a:rPr lang="zh-CN" altLang="en-US" dirty="0" smtClean="0"/>
              <a:t>配置文件</a:t>
            </a:r>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2 min</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第一种：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传统</a:t>
            </a:r>
            <a:r>
              <a:rPr lang="en-US" altLang="zh-CN" dirty="0" smtClean="0"/>
              <a:t>CI/CD</a:t>
            </a:r>
            <a:r>
              <a:rPr lang="zh-CN" altLang="en-US" dirty="0" smtClean="0"/>
              <a:t>方式，使用</a:t>
            </a:r>
            <a:r>
              <a:rPr lang="en-US" altLang="zh-CN" dirty="0" smtClean="0"/>
              <a:t>Jenkins+</a:t>
            </a:r>
            <a:r>
              <a:rPr lang="zh-CN" altLang="en-US" dirty="0" smtClean="0"/>
              <a:t>定时任务完成，使用容器或</a:t>
            </a:r>
            <a:r>
              <a:rPr lang="en-US" altLang="zh-CN" dirty="0" smtClean="0"/>
              <a:t>shell</a:t>
            </a:r>
            <a:r>
              <a:rPr lang="zh-CN" altLang="en-US" dirty="0" smtClean="0"/>
              <a:t>完成，可满足业务的自定义需求。缺点：不易维护、排错困难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第二、三种：基于</a:t>
            </a:r>
            <a:r>
              <a:rPr lang="en-US" altLang="zh-CN" dirty="0" err="1" smtClean="0"/>
              <a:t>openshift</a:t>
            </a:r>
            <a:r>
              <a:rPr lang="en-US" altLang="zh-CN" dirty="0" smtClean="0"/>
              <a:t>/</a:t>
            </a:r>
            <a:r>
              <a:rPr lang="en-US" altLang="zh-CN" dirty="0" err="1" smtClean="0"/>
              <a:t>kubernetes</a:t>
            </a:r>
            <a:r>
              <a:rPr lang="zh-CN" altLang="en-US" dirty="0" smtClean="0"/>
              <a:t>等</a:t>
            </a:r>
            <a:r>
              <a:rPr lang="en-US" altLang="zh-CN" dirty="0" smtClean="0"/>
              <a:t>PAAS</a:t>
            </a:r>
            <a:r>
              <a:rPr lang="zh-CN" altLang="en-US" dirty="0" smtClean="0"/>
              <a:t>平台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构建过程由</a:t>
            </a:r>
            <a:r>
              <a:rPr lang="en-US" altLang="zh-CN" dirty="0" err="1" smtClean="0"/>
              <a:t>kolla</a:t>
            </a:r>
            <a:r>
              <a:rPr lang="zh-CN" altLang="en-US" dirty="0" smtClean="0"/>
              <a:t>代码完成，使用</a:t>
            </a:r>
            <a:r>
              <a:rPr lang="en-US" altLang="zh-CN" dirty="0" err="1" smtClean="0"/>
              <a:t>jenkins</a:t>
            </a:r>
            <a:r>
              <a:rPr lang="zh-CN" altLang="en-US" dirty="0" smtClean="0"/>
              <a:t>或</a:t>
            </a:r>
            <a:r>
              <a:rPr lang="en-US" altLang="zh-CN" dirty="0" smtClean="0"/>
              <a:t>STI</a:t>
            </a:r>
            <a:r>
              <a:rPr lang="zh-CN" altLang="en-US" dirty="0" smtClean="0"/>
              <a:t>方式</a:t>
            </a:r>
            <a:r>
              <a:rPr lang="en-US" altLang="zh-CN" dirty="0" smtClean="0"/>
              <a:t>(</a:t>
            </a:r>
            <a:r>
              <a:rPr lang="zh-CN" altLang="en-US" dirty="0" smtClean="0"/>
              <a:t>需要自定义</a:t>
            </a:r>
            <a:r>
              <a:rPr lang="en-US" altLang="zh-CN" dirty="0" smtClean="0"/>
              <a:t>builder</a:t>
            </a:r>
            <a:r>
              <a:rPr lang="zh-CN" altLang="en-US" dirty="0" smtClean="0"/>
              <a:t>镜像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构建生成新镜像并</a:t>
            </a:r>
            <a:r>
              <a:rPr lang="en-US" altLang="zh-CN" dirty="0" smtClean="0"/>
              <a:t>Push</a:t>
            </a:r>
            <a:r>
              <a:rPr lang="zh-CN" altLang="en-US" dirty="0" smtClean="0"/>
              <a:t>到私有镜像仓库</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3.</a:t>
            </a:r>
            <a:r>
              <a:rPr lang="zh-CN" altLang="en-US" dirty="0" smtClean="0"/>
              <a:t>自动化部署到开发、测试环境</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感谢大家的参与！</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这是我们今天分享的主要内容，主要包括个性化镜像构建及环境升级、</a:t>
            </a:r>
            <a:r>
              <a:rPr lang="en-US" altLang="zh-CN" dirty="0" smtClean="0"/>
              <a:t>OpenStack</a:t>
            </a:r>
            <a:r>
              <a:rPr lang="zh-CN" altLang="en-US" dirty="0" smtClean="0"/>
              <a:t>组件容器化部署、</a:t>
            </a:r>
            <a:r>
              <a:rPr lang="en-US" altLang="zh-CN" dirty="0" err="1" smtClean="0"/>
              <a:t>kolla-kubernetes</a:t>
            </a:r>
            <a:r>
              <a:rPr lang="zh-CN" altLang="en-US" dirty="0" smtClean="0"/>
              <a:t>、</a:t>
            </a:r>
            <a:r>
              <a:rPr lang="en-US" altLang="zh-CN" dirty="0" err="1" smtClean="0"/>
              <a:t>Openshift+kolla</a:t>
            </a:r>
            <a:r>
              <a:rPr lang="zh-CN" altLang="en-US" dirty="0" smtClean="0"/>
              <a:t>以及</a:t>
            </a:r>
            <a:r>
              <a:rPr lang="en-US" altLang="zh-CN" dirty="0" err="1" smtClean="0"/>
              <a:t>pipline</a:t>
            </a:r>
            <a:r>
              <a:rPr lang="zh-CN" altLang="en-US" dirty="0" smtClean="0"/>
              <a:t>流程。</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我们首先来看一下个性化镜像构建及环境升级。以社区开源</a:t>
            </a:r>
            <a:r>
              <a:rPr lang="en-US" altLang="zh-CN" dirty="0" smtClean="0"/>
              <a:t>OpenStack</a:t>
            </a:r>
            <a:r>
              <a:rPr lang="zh-CN" altLang="en-US" dirty="0" smtClean="0"/>
              <a:t>为基础进行</a:t>
            </a:r>
            <a:r>
              <a:rPr lang="en-US" altLang="zh-CN" dirty="0" smtClean="0"/>
              <a:t>OpenStack</a:t>
            </a:r>
            <a:r>
              <a:rPr lang="zh-CN" altLang="en-US" dirty="0" smtClean="0"/>
              <a:t>相关产品的研发的时候，势必会涉及到相关模块的定制化修改，包括功能的修改或者是功能的增加，也可能是新增一个新的模块，那么这个时候，对</a:t>
            </a:r>
            <a:r>
              <a:rPr lang="en-US" altLang="zh-CN" dirty="0" smtClean="0"/>
              <a:t>OpenStack</a:t>
            </a:r>
            <a:r>
              <a:rPr lang="zh-CN" altLang="en-US" dirty="0" smtClean="0"/>
              <a:t>相关模块进行个性化镜像构建成为</a:t>
            </a:r>
            <a:r>
              <a:rPr lang="en-US" altLang="zh-CN" dirty="0" smtClean="0"/>
              <a:t>OpenStack</a:t>
            </a:r>
            <a:r>
              <a:rPr lang="zh-CN" altLang="en-US" dirty="0" smtClean="0"/>
              <a:t>相关产品研发过程中非常重要的一部分。大家看到的这张图展示了我们在进行个性化镜像构建及环境更新的时候是怎么做的。从这张图中大家可以看到，我们在进行个性化镜像构建的时候，是以社区开源的基础镜像库为基础的，在此基础之上，我们开发了个性化镜像构建模块，这个模块会整合内部</a:t>
            </a:r>
            <a:r>
              <a:rPr lang="en-US" altLang="zh-CN" dirty="0" err="1" smtClean="0"/>
              <a:t>gitlab</a:t>
            </a:r>
            <a:r>
              <a:rPr lang="zh-CN" altLang="en-US" dirty="0" smtClean="0"/>
              <a:t>个性化代码、内部</a:t>
            </a:r>
            <a:r>
              <a:rPr lang="en-US" altLang="zh-CN" dirty="0" smtClean="0"/>
              <a:t>pip</a:t>
            </a:r>
            <a:r>
              <a:rPr lang="zh-CN" altLang="en-US" dirty="0" smtClean="0"/>
              <a:t>及</a:t>
            </a:r>
            <a:r>
              <a:rPr lang="en-US" altLang="zh-CN" dirty="0" smtClean="0"/>
              <a:t>yum</a:t>
            </a:r>
            <a:r>
              <a:rPr lang="zh-CN" altLang="en-US" dirty="0" smtClean="0"/>
              <a:t>源和一些安全加固的策略等，从而生成我们需要的个性化镜像库。生成个性化镜像库之后，我们可以使用</a:t>
            </a:r>
            <a:r>
              <a:rPr lang="en-US" altLang="zh-CN" dirty="0" err="1" smtClean="0"/>
              <a:t>jenkins</a:t>
            </a:r>
            <a:r>
              <a:rPr lang="zh-CN" altLang="en-US" dirty="0" smtClean="0"/>
              <a:t>任务以及环境升级脚本对相关的环境进行升级，也可以使用我们开发的</a:t>
            </a:r>
            <a:r>
              <a:rPr lang="en-US" altLang="zh-CN" dirty="0" smtClean="0"/>
              <a:t>ISO</a:t>
            </a:r>
            <a:r>
              <a:rPr lang="zh-CN" altLang="en-US" dirty="0" smtClean="0"/>
              <a:t>构建脚本，来生成最终的</a:t>
            </a:r>
            <a:r>
              <a:rPr lang="en-US" altLang="zh-CN" dirty="0" smtClean="0"/>
              <a:t>ISO</a:t>
            </a:r>
            <a:r>
              <a:rPr lang="zh-CN" altLang="en-US" dirty="0" smtClean="0"/>
              <a:t>文件，在生成这个文件的过程中，</a:t>
            </a:r>
            <a:r>
              <a:rPr lang="en-US" altLang="zh-CN" dirty="0" smtClean="0"/>
              <a:t>ISO</a:t>
            </a:r>
            <a:r>
              <a:rPr lang="zh-CN" altLang="en-US" dirty="0" smtClean="0"/>
              <a:t>构建脚本会将</a:t>
            </a:r>
            <a:r>
              <a:rPr lang="en-US" altLang="zh-CN" dirty="0" smtClean="0"/>
              <a:t>OS</a:t>
            </a:r>
            <a:r>
              <a:rPr lang="zh-CN" altLang="en-US" dirty="0" smtClean="0"/>
              <a:t>需要的基础文件、个性化的</a:t>
            </a:r>
            <a:r>
              <a:rPr lang="en-US" altLang="zh-CN" dirty="0" err="1" smtClean="0"/>
              <a:t>kolla-ansilbe</a:t>
            </a:r>
            <a:r>
              <a:rPr lang="zh-CN" altLang="en-US" dirty="0" smtClean="0"/>
              <a:t>以及监控插件等融合到</a:t>
            </a:r>
            <a:r>
              <a:rPr lang="en-US" altLang="zh-CN" dirty="0" smtClean="0"/>
              <a:t>ISO</a:t>
            </a:r>
            <a:r>
              <a:rPr lang="zh-CN" altLang="en-US" dirty="0" smtClean="0"/>
              <a:t>文件中，这可以很大程度上减少部署时的操作以及所需要的一些文件。这个</a:t>
            </a:r>
            <a:r>
              <a:rPr lang="en-US" altLang="zh-CN" dirty="0" smtClean="0"/>
              <a:t>ISO</a:t>
            </a:r>
            <a:r>
              <a:rPr lang="zh-CN" altLang="en-US" dirty="0" smtClean="0"/>
              <a:t>文件就是我们最终的产品文件，产品发版后，直接用这个</a:t>
            </a:r>
            <a:r>
              <a:rPr lang="en-US" altLang="zh-CN" dirty="0" err="1" smtClean="0"/>
              <a:t>iso</a:t>
            </a:r>
            <a:r>
              <a:rPr lang="zh-CN" altLang="en-US" dirty="0" smtClean="0"/>
              <a:t>去部署环境即可。使用图中的流程，可以做到每日构建，每日更新，从而在一定程度上提高产品研发的敏捷程度。</a:t>
            </a:r>
          </a:p>
        </p:txBody>
      </p:sp>
      <p:sp>
        <p:nvSpPr>
          <p:cNvPr id="4" name="灯片编号占位符 3"/>
          <p:cNvSpPr>
            <a:spLocks noGrp="1"/>
          </p:cNvSpPr>
          <p:nvPr>
            <p:ph type="sldNum" sz="quarter" idx="10"/>
          </p:nvPr>
        </p:nvSpPr>
        <p:spPr/>
        <p:txBody>
          <a:bodyPr/>
          <a:lstStyle/>
          <a:p>
            <a:fld id="{A5880B28-9EFC-4886-B758-D4B847183D2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再来看</a:t>
            </a:r>
            <a:r>
              <a:rPr lang="en-US" altLang="zh-CN" dirty="0" smtClean="0"/>
              <a:t>OpenStack</a:t>
            </a:r>
            <a:r>
              <a:rPr lang="zh-CN" altLang="en-US" dirty="0" smtClean="0"/>
              <a:t>组件的容器化部署。我们在</a:t>
            </a:r>
            <a:r>
              <a:rPr lang="en-US" altLang="zh-CN" dirty="0" smtClean="0"/>
              <a:t>OpenStack</a:t>
            </a:r>
            <a:r>
              <a:rPr lang="zh-CN" altLang="en-US" dirty="0" smtClean="0"/>
              <a:t>部署实践过程中发现，</a:t>
            </a:r>
            <a:r>
              <a:rPr lang="en-US" altLang="zh-CN" dirty="0" smtClean="0"/>
              <a:t>OpenStack</a:t>
            </a:r>
            <a:r>
              <a:rPr lang="zh-CN" altLang="en-US" dirty="0" smtClean="0"/>
              <a:t>容器化部署是一个非常复杂的系统工程，而不仅仅是简单的安装部署。为了更好的对</a:t>
            </a:r>
            <a:r>
              <a:rPr lang="en-US" altLang="zh-CN" dirty="0" smtClean="0"/>
              <a:t>OpenStack</a:t>
            </a:r>
            <a:r>
              <a:rPr lang="zh-CN" altLang="en-US" dirty="0" smtClean="0"/>
              <a:t>组件进行容器化部署，我们在实践过程中将</a:t>
            </a:r>
            <a:r>
              <a:rPr lang="en-US" altLang="zh-CN" dirty="0" smtClean="0"/>
              <a:t>OpenStack</a:t>
            </a:r>
            <a:r>
              <a:rPr lang="zh-CN" altLang="en-US" dirty="0" smtClean="0"/>
              <a:t>的容器化部署分成了几个小的部分，主要包括内存操作系统、批量</a:t>
            </a:r>
            <a:r>
              <a:rPr lang="en-US" altLang="zh-CN" dirty="0" smtClean="0"/>
              <a:t>raid</a:t>
            </a:r>
            <a:r>
              <a:rPr lang="zh-CN" altLang="en-US" dirty="0" smtClean="0"/>
              <a:t>设置、操作系统安装、网络设置、使用</a:t>
            </a:r>
            <a:r>
              <a:rPr lang="en-US" altLang="zh-CN" dirty="0" err="1" smtClean="0"/>
              <a:t>kolla-ansible</a:t>
            </a:r>
            <a:r>
              <a:rPr lang="zh-CN" altLang="en-US" dirty="0" smtClean="0"/>
              <a:t>进行容器化部署以及系统安全加固等。</a:t>
            </a:r>
          </a:p>
        </p:txBody>
      </p:sp>
      <p:sp>
        <p:nvSpPr>
          <p:cNvPr id="4" name="灯片编号占位符 3"/>
          <p:cNvSpPr>
            <a:spLocks noGrp="1"/>
          </p:cNvSpPr>
          <p:nvPr>
            <p:ph type="sldNum" sz="quarter" idx="10"/>
          </p:nvPr>
        </p:nvSpPr>
        <p:spPr/>
        <p:txBody>
          <a:bodyPr/>
          <a:lstStyle/>
          <a:p>
            <a:fld id="{A5880B28-9EFC-4886-B758-D4B847183D2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内存操作系统。内存操作系统是我们部署过程中很重要的一部分，因为我们有可能需要在硬盘安装操作系统之前对硬件做一些批量的设置，这个时候内存操作系统就可以发挥很重要的作用。我们在我们的个性化私库里面融合了一个经过我们改造优化的</a:t>
            </a:r>
            <a:r>
              <a:rPr lang="en-US" altLang="zh-CN" dirty="0" smtClean="0"/>
              <a:t>cobbler</a:t>
            </a:r>
            <a:r>
              <a:rPr lang="zh-CN" altLang="en-US" dirty="0" smtClean="0"/>
              <a:t>，就是</a:t>
            </a:r>
            <a:r>
              <a:rPr lang="en-US" altLang="zh-CN" dirty="0" err="1" smtClean="0"/>
              <a:t>icos</a:t>
            </a:r>
            <a:r>
              <a:rPr lang="en-US" altLang="zh-CN" dirty="0" smtClean="0"/>
              <a:t>-cobbler</a:t>
            </a:r>
            <a:r>
              <a:rPr lang="zh-CN" altLang="en-US" dirty="0" smtClean="0"/>
              <a:t>，使其能支持系统的本地硬盘启动、内存操作系统启动和本地硬盘安装并启动。右边的这张图就是使用</a:t>
            </a:r>
            <a:r>
              <a:rPr lang="en-US" altLang="zh-CN" dirty="0" err="1" smtClean="0"/>
              <a:t>icos</a:t>
            </a:r>
            <a:r>
              <a:rPr lang="en-US" altLang="zh-CN" dirty="0" smtClean="0"/>
              <a:t>-cobbler</a:t>
            </a:r>
            <a:r>
              <a:rPr lang="zh-CN" altLang="en-US" dirty="0" smtClean="0"/>
              <a:t>进行</a:t>
            </a:r>
            <a:r>
              <a:rPr lang="en-US" altLang="zh-CN" dirty="0" err="1" smtClean="0"/>
              <a:t>pxe</a:t>
            </a:r>
            <a:r>
              <a:rPr lang="zh-CN" altLang="en-US" dirty="0" smtClean="0"/>
              <a:t>时候的一个图，第一个选项是从本地硬盘启动，第二个选项是从内从操作系统启动，第三个选项是本地硬盘操作系统安装。此外，我们构建的</a:t>
            </a:r>
            <a:r>
              <a:rPr lang="en-US" altLang="zh-CN" dirty="0" smtClean="0"/>
              <a:t>ISO</a:t>
            </a:r>
            <a:r>
              <a:rPr lang="zh-CN" altLang="en-US" dirty="0" smtClean="0"/>
              <a:t>，不仅支持</a:t>
            </a:r>
            <a:r>
              <a:rPr lang="en-US" altLang="zh-CN" dirty="0" smtClean="0"/>
              <a:t>BIOS</a:t>
            </a:r>
            <a:r>
              <a:rPr lang="zh-CN" altLang="en-US" dirty="0" smtClean="0"/>
              <a:t>类型的主板，还支持</a:t>
            </a:r>
            <a:r>
              <a:rPr lang="en-US" altLang="zh-CN" dirty="0" smtClean="0"/>
              <a:t>UEFI</a:t>
            </a:r>
            <a:r>
              <a:rPr lang="zh-CN" altLang="en-US" dirty="0" smtClean="0"/>
              <a:t>类型的主板。</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我们再来看批量</a:t>
            </a:r>
            <a:r>
              <a:rPr lang="en-US" altLang="zh-CN" dirty="0" smtClean="0"/>
              <a:t>raid</a:t>
            </a:r>
            <a:r>
              <a:rPr lang="zh-CN" altLang="en-US" dirty="0" smtClean="0"/>
              <a:t>设置。得益于</a:t>
            </a:r>
            <a:r>
              <a:rPr lang="en-US" altLang="zh-CN" dirty="0" err="1" smtClean="0"/>
              <a:t>icos</a:t>
            </a:r>
            <a:r>
              <a:rPr lang="en-US" altLang="zh-CN" dirty="0" smtClean="0"/>
              <a:t>-cobbler</a:t>
            </a:r>
            <a:r>
              <a:rPr lang="zh-CN" altLang="en-US" dirty="0" smtClean="0"/>
              <a:t>对内存操作系统的支持，使得我们可以在内存操作系统中对</a:t>
            </a:r>
            <a:r>
              <a:rPr lang="en-US" altLang="zh-CN" dirty="0" smtClean="0"/>
              <a:t>raid</a:t>
            </a:r>
            <a:r>
              <a:rPr lang="zh-CN" altLang="en-US" dirty="0" smtClean="0"/>
              <a:t>进行批量设置，这可以很大程度上减少一台一台的手动去设置</a:t>
            </a:r>
            <a:r>
              <a:rPr lang="en-US" altLang="zh-CN" dirty="0" smtClean="0"/>
              <a:t>raid</a:t>
            </a:r>
            <a:r>
              <a:rPr lang="zh-CN" altLang="en-US" dirty="0" smtClean="0"/>
              <a:t>所需要的时间。右边的这张图是我们开发的设置</a:t>
            </a:r>
            <a:r>
              <a:rPr lang="en-US" altLang="zh-CN" dirty="0" smtClean="0"/>
              <a:t>raid</a:t>
            </a:r>
            <a:r>
              <a:rPr lang="zh-CN" altLang="en-US" dirty="0" smtClean="0"/>
              <a:t>的脚本，在不同的项目中使用时，该脚本可能需要进行一些微调。</a:t>
            </a:r>
          </a:p>
        </p:txBody>
      </p:sp>
      <p:sp>
        <p:nvSpPr>
          <p:cNvPr id="4" name="灯片编号占位符 3"/>
          <p:cNvSpPr>
            <a:spLocks noGrp="1"/>
          </p:cNvSpPr>
          <p:nvPr>
            <p:ph type="sldNum" sz="quarter" idx="10"/>
          </p:nvPr>
        </p:nvSpPr>
        <p:spPr/>
        <p:txBody>
          <a:bodyPr/>
          <a:lstStyle/>
          <a:p>
            <a:fld id="{A5880B28-9EFC-4886-B758-D4B847183D2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我们再来看操作系统的批量安装，我们刚才在前面也介绍到了，我们的</a:t>
            </a:r>
            <a:r>
              <a:rPr lang="en-US" altLang="zh-CN" dirty="0" err="1" smtClean="0"/>
              <a:t>icos</a:t>
            </a:r>
            <a:r>
              <a:rPr lang="en-US" altLang="zh-CN" dirty="0" smtClean="0"/>
              <a:t>-cobbler</a:t>
            </a:r>
            <a:r>
              <a:rPr lang="zh-CN" altLang="en-US" dirty="0" smtClean="0"/>
              <a:t>支持本地硬盘操作系统的安装。左边这张图是</a:t>
            </a:r>
            <a:r>
              <a:rPr lang="en-US" altLang="zh-CN" dirty="0" err="1" smtClean="0"/>
              <a:t>icos</a:t>
            </a:r>
            <a:r>
              <a:rPr lang="en-US" altLang="zh-CN" dirty="0" smtClean="0"/>
              <a:t>-cobbler</a:t>
            </a:r>
            <a:r>
              <a:rPr lang="zh-CN" altLang="en-US" dirty="0" smtClean="0"/>
              <a:t>的配置文件，通过修改红框中的配置，将该配置修改为</a:t>
            </a:r>
            <a:r>
              <a:rPr lang="en-US" altLang="zh-CN" dirty="0" smtClean="0"/>
              <a:t>3</a:t>
            </a:r>
            <a:r>
              <a:rPr lang="zh-CN" altLang="en-US" dirty="0" smtClean="0"/>
              <a:t>，</a:t>
            </a:r>
            <a:r>
              <a:rPr lang="en-US" altLang="zh-CN" dirty="0" err="1" smtClean="0"/>
              <a:t>icos</a:t>
            </a:r>
            <a:r>
              <a:rPr lang="en-US" altLang="zh-CN" dirty="0" smtClean="0"/>
              <a:t>-cobbler</a:t>
            </a:r>
            <a:r>
              <a:rPr lang="zh-CN" altLang="en-US" dirty="0" smtClean="0"/>
              <a:t>就可以进行本地硬盘操作系统的安装。右边这张图是</a:t>
            </a:r>
            <a:r>
              <a:rPr lang="en-US" altLang="zh-CN" dirty="0" err="1" smtClean="0"/>
              <a:t>icos</a:t>
            </a:r>
            <a:r>
              <a:rPr lang="en-US" altLang="zh-CN" dirty="0" smtClean="0"/>
              <a:t>-cobbler</a:t>
            </a:r>
            <a:r>
              <a:rPr lang="zh-CN" altLang="en-US" dirty="0" smtClean="0"/>
              <a:t>进行</a:t>
            </a:r>
            <a:r>
              <a:rPr lang="en-US" altLang="zh-CN" dirty="0" err="1" smtClean="0"/>
              <a:t>pxe</a:t>
            </a:r>
            <a:r>
              <a:rPr lang="zh-CN" altLang="en-US" dirty="0" smtClean="0"/>
              <a:t>在硬盘中安装操作系统的一个图。另外，操作系统安装完成后，各个系统之间已自动添加互信。</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我们再来看网络的设置，大家都知道在部署</a:t>
            </a:r>
            <a:r>
              <a:rPr lang="en-US" altLang="zh-CN" dirty="0" smtClean="0"/>
              <a:t>OpenStack</a:t>
            </a:r>
            <a:r>
              <a:rPr lang="zh-CN" altLang="en-US" dirty="0" smtClean="0"/>
              <a:t>之前需要对各个节点的网络进行设置。为提高</a:t>
            </a:r>
            <a:r>
              <a:rPr lang="en-US" altLang="zh-CN" dirty="0" smtClean="0"/>
              <a:t>OpenStack</a:t>
            </a:r>
            <a:r>
              <a:rPr lang="zh-CN" altLang="en-US" dirty="0" smtClean="0"/>
              <a:t>部署之前网络设置等所需要的时间，我们开发了一些工具以对相应的网络进行设置，如最上面这个图所示。这些工具以机器序列号作为机器的唯一标识。其中，</a:t>
            </a:r>
            <a:r>
              <a:rPr lang="en-US" altLang="zh-CN" dirty="0" err="1" smtClean="0"/>
              <a:t>sn_ip.file</a:t>
            </a:r>
            <a:r>
              <a:rPr lang="zh-CN" altLang="en-US" dirty="0" smtClean="0"/>
              <a:t>文件中保存了序列号、主机名以及节点管理网</a:t>
            </a:r>
            <a:r>
              <a:rPr lang="en-US" altLang="zh-CN" dirty="0" err="1" smtClean="0"/>
              <a:t>ip</a:t>
            </a:r>
            <a:r>
              <a:rPr lang="zh-CN" altLang="en-US" dirty="0" smtClean="0"/>
              <a:t>之间的对应关系，如中间那个图所示；</a:t>
            </a:r>
            <a:r>
              <a:rPr lang="en-US" altLang="zh-CN" dirty="0" smtClean="0"/>
              <a:t>network.info</a:t>
            </a:r>
            <a:r>
              <a:rPr lang="zh-CN" altLang="en-US" dirty="0" smtClean="0"/>
              <a:t>文件中保存了网卡、</a:t>
            </a:r>
            <a:r>
              <a:rPr lang="en-US" altLang="zh-CN" dirty="0" smtClean="0"/>
              <a:t>bond</a:t>
            </a:r>
            <a:r>
              <a:rPr lang="zh-CN" altLang="en-US" dirty="0" smtClean="0"/>
              <a:t>及</a:t>
            </a:r>
            <a:r>
              <a:rPr lang="en-US" altLang="zh-CN" dirty="0" err="1" smtClean="0"/>
              <a:t>ip</a:t>
            </a:r>
            <a:r>
              <a:rPr lang="zh-CN" altLang="en-US" dirty="0" smtClean="0"/>
              <a:t>信息，如最下面这张图所示；</a:t>
            </a:r>
            <a:r>
              <a:rPr lang="en-US" altLang="zh-CN" dirty="0" smtClean="0"/>
              <a:t>init_config.sh</a:t>
            </a:r>
            <a:r>
              <a:rPr lang="zh-CN" altLang="en-US" dirty="0" smtClean="0"/>
              <a:t>这个文件可以根据</a:t>
            </a:r>
            <a:r>
              <a:rPr lang="en-US" altLang="zh-CN" dirty="0" err="1" smtClean="0"/>
              <a:t>sn_ip.file</a:t>
            </a:r>
            <a:r>
              <a:rPr lang="zh-CN" altLang="en-US" dirty="0" smtClean="0"/>
              <a:t>对主机的主机名称进行设置；</a:t>
            </a:r>
            <a:r>
              <a:rPr lang="en-US" altLang="zh-CN" dirty="0" smtClean="0"/>
              <a:t>config_bond.sh</a:t>
            </a:r>
            <a:r>
              <a:rPr lang="zh-CN" altLang="en-US" dirty="0" smtClean="0"/>
              <a:t>这个脚本可以根据</a:t>
            </a:r>
            <a:r>
              <a:rPr lang="en-US" altLang="zh-CN" dirty="0" smtClean="0"/>
              <a:t>network.info</a:t>
            </a:r>
            <a:r>
              <a:rPr lang="zh-CN" altLang="en-US" dirty="0" smtClean="0"/>
              <a:t>文件中的内容对网络进行设置。</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我们再来看使用</a:t>
            </a:r>
            <a:r>
              <a:rPr lang="en-US" altLang="zh-CN" dirty="0" err="1" smtClean="0"/>
              <a:t>kolla-ansible</a:t>
            </a:r>
            <a:r>
              <a:rPr lang="zh-CN" altLang="en-US" dirty="0" smtClean="0"/>
              <a:t>进行</a:t>
            </a:r>
            <a:r>
              <a:rPr lang="en-US" altLang="zh-CN" dirty="0" smtClean="0"/>
              <a:t>OpenStack</a:t>
            </a:r>
            <a:r>
              <a:rPr lang="zh-CN" altLang="en-US" dirty="0" smtClean="0"/>
              <a:t>容器化部署。我们目前的部署流程与社区的部署流程大致上是相似的，也是用</a:t>
            </a:r>
            <a:r>
              <a:rPr lang="en-US" altLang="zh-CN" dirty="0" err="1" smtClean="0"/>
              <a:t>kolla-ansible</a:t>
            </a:r>
            <a:r>
              <a:rPr lang="zh-CN" altLang="en-US" dirty="0" smtClean="0"/>
              <a:t>中定义的一些子命令来对环境进行操作，如下面这张图所示。那么不同的是，我们在</a:t>
            </a:r>
            <a:r>
              <a:rPr lang="en-US" altLang="zh-CN" dirty="0" err="1" smtClean="0"/>
              <a:t>kolla-ansilbe</a:t>
            </a:r>
            <a:r>
              <a:rPr lang="zh-CN" altLang="en-US" dirty="0" smtClean="0"/>
              <a:t>的部署流程中增加了我们自研模块的部署过程，如右边这张图所示。同时我们也进行了一些</a:t>
            </a:r>
            <a:r>
              <a:rPr lang="en-US" altLang="zh-CN" dirty="0" smtClean="0"/>
              <a:t>OpenStack</a:t>
            </a:r>
            <a:r>
              <a:rPr lang="zh-CN" altLang="en-US" dirty="0" smtClean="0"/>
              <a:t>部署参数的固化。</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419"/>
            <a:ext cx="9144000" cy="5138662"/>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71"/>
            <a:ext cx="9144000" cy="514175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71"/>
            <a:ext cx="9144000" cy="5141758"/>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2018/6/10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6695" y="951865"/>
            <a:ext cx="8242935" cy="1102360"/>
          </a:xfrm>
        </p:spPr>
        <p:txBody>
          <a:bodyPr>
            <a:normAutofit/>
          </a:bodyPr>
          <a:lstStyle/>
          <a:p>
            <a:pPr algn="l"/>
            <a:r>
              <a:rPr lang="en-US" altLang="zh-CN" sz="2800" b="1" dirty="0">
                <a:ln w="0"/>
                <a:solidFill>
                  <a:schemeClr val="tx2"/>
                </a:solidFill>
                <a:effectLst/>
                <a:latin typeface="+mj-ea"/>
                <a:cs typeface="+mj-ea"/>
              </a:rPr>
              <a:t>OpenStack</a:t>
            </a:r>
            <a:r>
              <a:rPr lang="zh-CN" altLang="en-US" sz="2800" b="1">
                <a:ln w="0"/>
                <a:solidFill>
                  <a:schemeClr val="tx2"/>
                </a:solidFill>
                <a:effectLst/>
                <a:latin typeface="+mj-ea"/>
                <a:cs typeface="+mj-ea"/>
              </a:rPr>
              <a:t>容器化持续集成与交付实践方案</a:t>
            </a:r>
            <a:endParaRPr lang="zh-CN" altLang="en-US" sz="2800" b="1" dirty="0">
              <a:ln w="0"/>
              <a:solidFill>
                <a:schemeClr val="tx2"/>
              </a:solidFill>
              <a:effectLst/>
              <a:latin typeface="+mj-ea"/>
              <a:cs typeface="+mj-ea"/>
            </a:endParaRPr>
          </a:p>
        </p:txBody>
      </p:sp>
      <p:sp>
        <p:nvSpPr>
          <p:cNvPr id="4" name="文本框 3"/>
          <p:cNvSpPr txBox="1"/>
          <p:nvPr/>
        </p:nvSpPr>
        <p:spPr>
          <a:xfrm>
            <a:off x="211455" y="1982470"/>
            <a:ext cx="6096635" cy="510540"/>
          </a:xfrm>
          <a:prstGeom prst="rect">
            <a:avLst/>
          </a:prstGeom>
          <a:noFill/>
        </p:spPr>
        <p:txBody>
          <a:bodyPr wrap="square" rtlCol="0">
            <a:spAutoFit/>
          </a:bodyPr>
          <a:lstStyle/>
          <a:p>
            <a:pPr>
              <a:lnSpc>
                <a:spcPct val="65000"/>
              </a:lnSpc>
              <a:spcBef>
                <a:spcPts val="0"/>
              </a:spcBef>
              <a:spcAft>
                <a:spcPts val="0"/>
              </a:spcAft>
            </a:pPr>
            <a:r>
              <a:rPr lang="zh-CN" altLang="en-US" sz="1400" b="1" dirty="0" smtClean="0">
                <a:effectLst>
                  <a:outerShdw blurRad="38100" dist="38100" dir="2700000" algn="tl">
                    <a:srgbClr val="000000">
                      <a:alpha val="43137"/>
                    </a:srgbClr>
                  </a:outerShdw>
                </a:effectLst>
              </a:rPr>
              <a:t>浪潮电子信息产业股份有限公司  </a:t>
            </a:r>
            <a:r>
              <a:rPr lang="zh-CN" altLang="en-US" sz="1400" b="1" dirty="0">
                <a:effectLst>
                  <a:outerShdw blurRad="38100" dist="38100" dir="2700000" algn="tl">
                    <a:srgbClr val="000000">
                      <a:alpha val="43137"/>
                    </a:srgbClr>
                  </a:outerShdw>
                </a:effectLst>
              </a:rPr>
              <a:t>李红</a:t>
            </a:r>
            <a:r>
              <a:rPr lang="zh-CN" altLang="en-US" sz="1400" b="1" dirty="0" smtClean="0">
                <a:effectLst>
                  <a:outerShdw blurRad="38100" dist="38100" dir="2700000" algn="tl">
                    <a:srgbClr val="000000">
                      <a:alpha val="43137"/>
                    </a:srgbClr>
                  </a:outerShdw>
                </a:effectLst>
              </a:rPr>
              <a:t>卫 </a:t>
            </a:r>
            <a:r>
              <a:rPr lang="en-US" altLang="zh-CN" sz="1400" b="1" dirty="0" smtClean="0">
                <a:effectLst>
                  <a:outerShdw blurRad="38100" dist="38100" dir="2700000" algn="tl">
                    <a:srgbClr val="000000">
                      <a:alpha val="43137"/>
                    </a:srgbClr>
                  </a:outerShdw>
                </a:effectLst>
              </a:rPr>
              <a:t> </a:t>
            </a:r>
            <a:r>
              <a:rPr lang="zh-CN" altLang="en-US" sz="1400" b="1" dirty="0">
                <a:effectLst>
                  <a:outerShdw blurRad="38100" dist="38100" dir="2700000" algn="tl">
                    <a:srgbClr val="000000">
                      <a:alpha val="43137"/>
                    </a:srgbClr>
                  </a:outerShdw>
                </a:effectLst>
              </a:rPr>
              <a:t>陈</a:t>
            </a:r>
            <a:r>
              <a:rPr lang="zh-CN" altLang="en-US" sz="1400" b="1" dirty="0" smtClean="0">
                <a:effectLst>
                  <a:outerShdw blurRad="38100" dist="38100" dir="2700000" algn="tl">
                    <a:srgbClr val="000000">
                      <a:alpha val="43137"/>
                    </a:srgbClr>
                  </a:outerShdw>
                </a:effectLst>
              </a:rPr>
              <a:t>英南 袁东海</a:t>
            </a:r>
            <a:endParaRPr lang="en-US" altLang="zh-CN" sz="1400" b="1" dirty="0" smtClean="0">
              <a:effectLst>
                <a:outerShdw blurRad="38100" dist="38100" dir="2700000" algn="tl">
                  <a:srgbClr val="000000">
                    <a:alpha val="43137"/>
                  </a:srgbClr>
                </a:outerShdw>
              </a:effectLst>
            </a:endParaRPr>
          </a:p>
          <a:p>
            <a:pPr>
              <a:lnSpc>
                <a:spcPct val="65000"/>
              </a:lnSpc>
              <a:spcBef>
                <a:spcPts val="0"/>
              </a:spcBef>
              <a:spcAft>
                <a:spcPts val="0"/>
              </a:spcAft>
            </a:pPr>
            <a:endParaRPr lang="en-US" altLang="zh-CN" sz="1400" b="1" dirty="0" smtClean="0">
              <a:effectLst>
                <a:outerShdw blurRad="38100" dist="38100" dir="2700000" algn="tl">
                  <a:srgbClr val="000000">
                    <a:alpha val="43137"/>
                  </a:srgbClr>
                </a:outerShdw>
              </a:effectLst>
            </a:endParaRPr>
          </a:p>
          <a:p>
            <a:pPr>
              <a:lnSpc>
                <a:spcPct val="65000"/>
              </a:lnSpc>
              <a:spcBef>
                <a:spcPts val="0"/>
              </a:spcBef>
              <a:spcAft>
                <a:spcPts val="0"/>
              </a:spcAft>
            </a:pPr>
            <a:r>
              <a:rPr lang="zh-CN" altLang="en-US" sz="1400" b="1" dirty="0" smtClean="0">
                <a:effectLst>
                  <a:outerShdw blurRad="38100" dist="38100" dir="2700000" algn="tl">
                    <a:srgbClr val="000000">
                      <a:alpha val="43137"/>
                    </a:srgbClr>
                  </a:outerShdw>
                </a:effectLst>
              </a:rPr>
              <a:t>北京中铁信科技有限公司               李义杰</a:t>
            </a:r>
            <a:endParaRPr lang="en-US" altLang="zh-CN" sz="1400" b="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930" y="1106170"/>
            <a:ext cx="6432550" cy="3062605"/>
          </a:xfrm>
          <a:prstGeom prst="rect">
            <a:avLst/>
          </a:prstGeom>
        </p:spPr>
      </p:pic>
      <p:sp>
        <p:nvSpPr>
          <p:cNvPr id="5" name="标题 3"/>
          <p:cNvSpPr>
            <a:spLocks noGrp="1"/>
          </p:cNvSpPr>
          <p:nvPr>
            <p:ph type="title"/>
          </p:nvPr>
        </p:nvSpPr>
        <p:spPr>
          <a:xfrm>
            <a:off x="991870" y="259080"/>
            <a:ext cx="4617720" cy="508000"/>
          </a:xfrm>
        </p:spPr>
        <p:txBody>
          <a:bodyPr>
            <a:noAutofit/>
          </a:bodyPr>
          <a:lstStyle/>
          <a:p>
            <a:r>
              <a:rPr lang="en-US" altLang="zh-CN" sz="2800" dirty="0" err="1" smtClean="0">
                <a:solidFill>
                  <a:schemeClr val="tx2"/>
                </a:solidFill>
                <a:effectLst/>
                <a:latin typeface="+mj-ea"/>
                <a:cs typeface="+mj-ea"/>
              </a:rPr>
              <a:t>Openstack</a:t>
            </a:r>
            <a:r>
              <a:rPr lang="zh-CN" altLang="en-US" sz="2800" dirty="0" smtClean="0">
                <a:solidFill>
                  <a:schemeClr val="tx2"/>
                </a:solidFill>
                <a:effectLst/>
                <a:latin typeface="+mj-ea"/>
                <a:cs typeface="+mj-ea"/>
              </a:rPr>
              <a:t>组件容器化部署</a:t>
            </a:r>
          </a:p>
        </p:txBody>
      </p:sp>
      <p:pic>
        <p:nvPicPr>
          <p:cNvPr id="17" name="图片 16" descr="6E41C3BF8B355EE6FCA229D77F62E95C"/>
          <p:cNvPicPr>
            <a:picLocks noChangeAspect="1"/>
          </p:cNvPicPr>
          <p:nvPr/>
        </p:nvPicPr>
        <p:blipFill>
          <a:blip r:embed="rId4"/>
          <a:stretch>
            <a:fillRect/>
          </a:stretch>
        </p:blipFill>
        <p:spPr>
          <a:xfrm>
            <a:off x="-187325" y="-170815"/>
            <a:ext cx="1603375" cy="1395095"/>
          </a:xfrm>
          <a:prstGeom prst="rect">
            <a:avLst/>
          </a:prstGeom>
        </p:spPr>
      </p:pic>
      <p:sp>
        <p:nvSpPr>
          <p:cNvPr id="7" name="文本框 6"/>
          <p:cNvSpPr txBox="1"/>
          <p:nvPr/>
        </p:nvSpPr>
        <p:spPr>
          <a:xfrm>
            <a:off x="991870" y="989727"/>
            <a:ext cx="2297430" cy="460375"/>
          </a:xfrm>
          <a:prstGeom prst="rect">
            <a:avLst/>
          </a:prstGeom>
          <a:noFill/>
        </p:spPr>
        <p:txBody>
          <a:bodyPr wrap="none" rtlCol="0">
            <a:spAutoFit/>
          </a:bodyPr>
          <a:lstStyle/>
          <a:p>
            <a:pPr marL="285750" indent="-285750" algn="l">
              <a:buFont typeface="Arial" panose="020B0604020202020204" pitchFamily="34" charset="0"/>
              <a:buChar char="•"/>
            </a:pPr>
            <a:r>
              <a:rPr lang="zh-CN" altLang="en-US" sz="2400" dirty="0">
                <a:latin typeface="+mn-ea"/>
                <a:sym typeface="+mn-ea"/>
              </a:rPr>
              <a:t>系统安全加固</a:t>
            </a:r>
            <a:endParaRPr lang="zh-CN" altLang="en-US"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65125" y="934085"/>
            <a:ext cx="8139430" cy="3176905"/>
          </a:xfrm>
          <a:prstGeom prst="rect">
            <a:avLst/>
          </a:prstGeom>
        </p:spPr>
      </p:pic>
      <p:sp>
        <p:nvSpPr>
          <p:cNvPr id="5" name="标题 3"/>
          <p:cNvSpPr>
            <a:spLocks noGrp="1"/>
          </p:cNvSpPr>
          <p:nvPr>
            <p:ph type="title"/>
          </p:nvPr>
        </p:nvSpPr>
        <p:spPr>
          <a:xfrm>
            <a:off x="991870" y="259080"/>
            <a:ext cx="4617720" cy="508000"/>
          </a:xfrm>
        </p:spPr>
        <p:txBody>
          <a:bodyPr>
            <a:noAutofit/>
          </a:bodyPr>
          <a:lstStyle/>
          <a:p>
            <a:r>
              <a:rPr lang="en-US" altLang="zh-CN" sz="2800" dirty="0" err="1" smtClean="0">
                <a:solidFill>
                  <a:schemeClr val="tx2"/>
                </a:solidFill>
                <a:effectLst/>
                <a:latin typeface="+mj-ea"/>
                <a:cs typeface="+mj-ea"/>
              </a:rPr>
              <a:t>Openstack</a:t>
            </a:r>
            <a:r>
              <a:rPr lang="zh-CN" altLang="en-US" sz="2800" dirty="0" smtClean="0">
                <a:solidFill>
                  <a:schemeClr val="tx2"/>
                </a:solidFill>
                <a:effectLst/>
                <a:latin typeface="+mj-ea"/>
                <a:cs typeface="+mj-ea"/>
              </a:rPr>
              <a:t>组件容器化部署</a:t>
            </a:r>
          </a:p>
        </p:txBody>
      </p:sp>
      <p:pic>
        <p:nvPicPr>
          <p:cNvPr id="17" name="图片 16" descr="6E41C3BF8B355EE6FCA229D77F62E95C"/>
          <p:cNvPicPr>
            <a:picLocks noChangeAspect="1"/>
          </p:cNvPicPr>
          <p:nvPr/>
        </p:nvPicPr>
        <p:blipFill>
          <a:blip r:embed="rId4"/>
          <a:stretch>
            <a:fillRect/>
          </a:stretch>
        </p:blipFill>
        <p:spPr>
          <a:xfrm>
            <a:off x="-187325" y="-170815"/>
            <a:ext cx="1603375" cy="1395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991870" y="259080"/>
            <a:ext cx="4617720" cy="508000"/>
          </a:xfrm>
        </p:spPr>
        <p:txBody>
          <a:bodyPr>
            <a:noAutofit/>
          </a:bodyPr>
          <a:lstStyle/>
          <a:p>
            <a:r>
              <a:rPr lang="zh-CN" altLang="en-US" sz="2800" dirty="0" err="1" smtClean="0">
                <a:solidFill>
                  <a:schemeClr val="tx2"/>
                </a:solidFill>
                <a:effectLst/>
                <a:latin typeface="+mj-ea"/>
                <a:cs typeface="+mj-ea"/>
              </a:rPr>
              <a:t>传统方案</a:t>
            </a:r>
          </a:p>
        </p:txBody>
      </p:sp>
      <p:pic>
        <p:nvPicPr>
          <p:cNvPr id="17" name="图片 16" descr="6E41C3BF8B355EE6FCA229D77F62E95C"/>
          <p:cNvPicPr>
            <a:picLocks noChangeAspect="1"/>
          </p:cNvPicPr>
          <p:nvPr/>
        </p:nvPicPr>
        <p:blipFill>
          <a:blip r:embed="rId3"/>
          <a:stretch>
            <a:fillRect/>
          </a:stretch>
        </p:blipFill>
        <p:spPr>
          <a:xfrm>
            <a:off x="-187325" y="-170815"/>
            <a:ext cx="1603375" cy="1395095"/>
          </a:xfrm>
          <a:prstGeom prst="rect">
            <a:avLst/>
          </a:prstGeom>
        </p:spPr>
      </p:pic>
      <p:pic>
        <p:nvPicPr>
          <p:cNvPr id="9" name="图片 8"/>
          <p:cNvPicPr>
            <a:picLocks noChangeAspect="1"/>
          </p:cNvPicPr>
          <p:nvPr/>
        </p:nvPicPr>
        <p:blipFill>
          <a:blip r:embed="rId4"/>
          <a:stretch>
            <a:fillRect/>
          </a:stretch>
        </p:blipFill>
        <p:spPr>
          <a:xfrm>
            <a:off x="517525" y="1297305"/>
            <a:ext cx="4969510" cy="3169285"/>
          </a:xfrm>
          <a:prstGeom prst="rect">
            <a:avLst/>
          </a:prstGeom>
        </p:spPr>
      </p:pic>
      <p:sp>
        <p:nvSpPr>
          <p:cNvPr id="6" name="文本框 5"/>
          <p:cNvSpPr txBox="1"/>
          <p:nvPr/>
        </p:nvSpPr>
        <p:spPr>
          <a:xfrm>
            <a:off x="5243443" y="1985645"/>
            <a:ext cx="3695917" cy="2168525"/>
          </a:xfrm>
          <a:prstGeom prst="rect">
            <a:avLst/>
          </a:prstGeom>
          <a:noFill/>
        </p:spPr>
        <p:txBody>
          <a:bodyPr wrap="square" rtlCol="0">
            <a:spAutoFit/>
          </a:bodyPr>
          <a:lstStyle/>
          <a:p>
            <a:pPr marL="32385" indent="-285750" fontAlgn="auto">
              <a:lnSpc>
                <a:spcPct val="150000"/>
              </a:lnSpc>
              <a:buFont typeface="Arial" panose="020B0604020202020204" pitchFamily="34" charset="0"/>
              <a:buChar char="•"/>
            </a:pPr>
            <a:r>
              <a:rPr lang="zh-CN" altLang="en-US" dirty="0" smtClean="0"/>
              <a:t>组织松散、跨平台</a:t>
            </a:r>
            <a:endParaRPr lang="en-US" altLang="zh-CN" dirty="0" smtClean="0"/>
          </a:p>
          <a:p>
            <a:pPr marL="32385" indent="-285750" fontAlgn="auto">
              <a:lnSpc>
                <a:spcPct val="150000"/>
              </a:lnSpc>
              <a:buFont typeface="Arial" panose="020B0604020202020204" pitchFamily="34" charset="0"/>
              <a:buChar char="•"/>
            </a:pPr>
            <a:r>
              <a:rPr lang="zh-CN" altLang="en-US" dirty="0" smtClean="0"/>
              <a:t>没有统一的规范</a:t>
            </a:r>
            <a:endParaRPr lang="en-US" altLang="zh-CN" dirty="0" smtClean="0"/>
          </a:p>
          <a:p>
            <a:pPr marL="32385" indent="-285750" fontAlgn="auto">
              <a:lnSpc>
                <a:spcPct val="150000"/>
              </a:lnSpc>
              <a:buFont typeface="Arial" panose="020B0604020202020204" pitchFamily="34" charset="0"/>
              <a:buChar char="•"/>
            </a:pPr>
            <a:r>
              <a:rPr lang="zh-CN" altLang="en-US" dirty="0" smtClean="0"/>
              <a:t>构建部署触发依赖定时任务</a:t>
            </a:r>
            <a:endParaRPr lang="en-US" altLang="zh-CN" dirty="0" smtClean="0"/>
          </a:p>
          <a:p>
            <a:pPr marL="32385" indent="-285750" fontAlgn="auto">
              <a:lnSpc>
                <a:spcPct val="150000"/>
              </a:lnSpc>
              <a:buFont typeface="Arial" panose="020B0604020202020204" pitchFamily="34" charset="0"/>
              <a:buChar char="•"/>
            </a:pPr>
            <a:r>
              <a:rPr lang="zh-CN" altLang="en-US" dirty="0" smtClean="0"/>
              <a:t>升级困难</a:t>
            </a:r>
            <a:endParaRPr lang="en-US" altLang="zh-CN" dirty="0" smtClean="0"/>
          </a:p>
          <a:p>
            <a:pPr marL="32385" indent="-285750" fontAlgn="auto">
              <a:lnSpc>
                <a:spcPct val="150000"/>
              </a:lnSpc>
              <a:buFont typeface="Arial" panose="020B0604020202020204" pitchFamily="34" charset="0"/>
              <a:buChar char="•"/>
            </a:pPr>
            <a:r>
              <a:rPr lang="zh-CN" altLang="en-US" dirty="0" smtClean="0"/>
              <a:t>缺少监控和运维</a:t>
            </a:r>
            <a:endParaRPr lang="zh-CN" altLang="en-US" dirty="0"/>
          </a:p>
        </p:txBody>
      </p:sp>
      <p:sp>
        <p:nvSpPr>
          <p:cNvPr id="3" name="文本框 2"/>
          <p:cNvSpPr txBox="1"/>
          <p:nvPr/>
        </p:nvSpPr>
        <p:spPr>
          <a:xfrm>
            <a:off x="5243443" y="1417633"/>
            <a:ext cx="1107996" cy="461665"/>
          </a:xfrm>
          <a:prstGeom prst="rect">
            <a:avLst/>
          </a:prstGeom>
          <a:noFill/>
        </p:spPr>
        <p:txBody>
          <a:bodyPr wrap="none" rtlCol="0">
            <a:spAutoFit/>
          </a:bodyPr>
          <a:lstStyle/>
          <a:p>
            <a:r>
              <a:rPr lang="zh-CN" altLang="en-US" sz="2400" dirty="0" smtClean="0"/>
              <a:t>问题：</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ox(in)">
                                      <p:cBhvr>
                                        <p:cTn id="10" dur="2000"/>
                                        <p:tgtEl>
                                          <p:spTgt spid="6">
                                            <p:txEl>
                                              <p:pRg st="0" end="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ox(in)">
                                      <p:cBhvr>
                                        <p:cTn id="13" dur="2000"/>
                                        <p:tgtEl>
                                          <p:spTgt spid="6">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ox(in)">
                                      <p:cBhvr>
                                        <p:cTn id="16" dur="2000"/>
                                        <p:tgtEl>
                                          <p:spTgt spid="6">
                                            <p:txEl>
                                              <p:pRg st="2" end="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ox(in)">
                                      <p:cBhvr>
                                        <p:cTn id="19" dur="2000"/>
                                        <p:tgtEl>
                                          <p:spTgt spid="6">
                                            <p:txEl>
                                              <p:pRg st="3" end="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ox(in)">
                                      <p:cBhvr>
                                        <p:cTn id="22"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991870" y="259080"/>
            <a:ext cx="4617720" cy="508000"/>
          </a:xfrm>
        </p:spPr>
        <p:txBody>
          <a:bodyPr>
            <a:noAutofit/>
          </a:bodyPr>
          <a:lstStyle/>
          <a:p>
            <a:r>
              <a:rPr lang="en-US" altLang="zh-CN" sz="2800" dirty="0" err="1">
                <a:solidFill>
                  <a:schemeClr val="tx2"/>
                </a:solidFill>
                <a:effectLst/>
                <a:latin typeface="+mj-ea"/>
                <a:sym typeface="+mn-ea"/>
              </a:rPr>
              <a:t>Kolla-kubernetes</a:t>
            </a:r>
            <a:endParaRPr lang="en-US" altLang="zh-CN" sz="2800" dirty="0" err="1" smtClean="0">
              <a:solidFill>
                <a:schemeClr val="tx2"/>
              </a:solidFill>
              <a:effectLst/>
              <a:latin typeface="+mj-ea"/>
              <a:cs typeface="+mj-ea"/>
              <a:sym typeface="+mn-ea"/>
            </a:endParaRPr>
          </a:p>
        </p:txBody>
      </p:sp>
      <p:pic>
        <p:nvPicPr>
          <p:cNvPr id="17" name="图片 16" descr="6E41C3BF8B355EE6FCA229D77F62E95C"/>
          <p:cNvPicPr>
            <a:picLocks noChangeAspect="1"/>
          </p:cNvPicPr>
          <p:nvPr/>
        </p:nvPicPr>
        <p:blipFill>
          <a:blip r:embed="rId3"/>
          <a:stretch>
            <a:fillRect/>
          </a:stretch>
        </p:blipFill>
        <p:spPr>
          <a:xfrm>
            <a:off x="-187325" y="-170815"/>
            <a:ext cx="1603375" cy="1395095"/>
          </a:xfrm>
          <a:prstGeom prst="rect">
            <a:avLst/>
          </a:prstGeom>
        </p:spPr>
      </p:pic>
      <p:sp>
        <p:nvSpPr>
          <p:cNvPr id="2" name="文本框 1"/>
          <p:cNvSpPr txBox="1"/>
          <p:nvPr/>
        </p:nvSpPr>
        <p:spPr>
          <a:xfrm>
            <a:off x="558800" y="1024621"/>
            <a:ext cx="2142386" cy="460375"/>
          </a:xfrm>
          <a:prstGeom prst="rect">
            <a:avLst/>
          </a:prstGeom>
          <a:solidFill>
            <a:schemeClr val="bg1"/>
          </a:solidFill>
        </p:spPr>
        <p:txBody>
          <a:bodyPr wrap="square" rtlCol="0">
            <a:spAutoFit/>
          </a:bodyPr>
          <a:lstStyle/>
          <a:p>
            <a:r>
              <a:rPr lang="en-US" altLang="zh-CN" sz="2400" b="1" dirty="0" smtClean="0"/>
              <a:t>Kubernetes:</a:t>
            </a:r>
            <a:endParaRPr lang="zh-CN" altLang="en-US" sz="2400" b="1" dirty="0"/>
          </a:p>
        </p:txBody>
      </p:sp>
      <p:sp>
        <p:nvSpPr>
          <p:cNvPr id="4" name="文本框 3"/>
          <p:cNvSpPr txBox="1"/>
          <p:nvPr/>
        </p:nvSpPr>
        <p:spPr>
          <a:xfrm>
            <a:off x="558800" y="1485265"/>
            <a:ext cx="7945755" cy="922020"/>
          </a:xfrm>
          <a:prstGeom prst="rect">
            <a:avLst/>
          </a:prstGeom>
          <a:noFill/>
        </p:spPr>
        <p:txBody>
          <a:bodyPr wrap="square" rtlCol="0">
            <a:spAutoFit/>
          </a:bodyPr>
          <a:lstStyle/>
          <a:p>
            <a:pPr algn="just">
              <a:lnSpc>
                <a:spcPct val="100000"/>
              </a:lnSpc>
            </a:pPr>
            <a:r>
              <a:rPr lang="zh-CN" altLang="en-US" dirty="0" smtClean="0"/>
              <a:t>容器云管理平台，提供多种自动化部署策略，支持</a:t>
            </a:r>
            <a:r>
              <a:rPr lang="zh-CN" altLang="en-US" dirty="0" smtClean="0"/>
              <a:t>多种</a:t>
            </a:r>
            <a:r>
              <a:rPr lang="zh-CN" altLang="en-US" dirty="0"/>
              <a:t>复杂</a:t>
            </a:r>
            <a:r>
              <a:rPr lang="zh-CN" altLang="en-US" dirty="0" smtClean="0"/>
              <a:t>条件</a:t>
            </a:r>
            <a:r>
              <a:rPr lang="zh-CN" altLang="en-US" dirty="0" smtClean="0"/>
              <a:t>的节点调度，满足生产</a:t>
            </a:r>
            <a:r>
              <a:rPr lang="zh-CN" altLang="en-US" dirty="0" smtClean="0"/>
              <a:t>环境</a:t>
            </a:r>
            <a:r>
              <a:rPr lang="zh-CN" altLang="en-US" dirty="0" smtClean="0"/>
              <a:t>中复杂的</a:t>
            </a:r>
            <a:r>
              <a:rPr lang="zh-CN" altLang="en-US" dirty="0" smtClean="0"/>
              <a:t>应用</a:t>
            </a:r>
            <a:r>
              <a:rPr lang="zh-CN" altLang="en-US" dirty="0" smtClean="0"/>
              <a:t>场景，支持弹性伸缩功能，可根据业务需求</a:t>
            </a:r>
            <a:r>
              <a:rPr lang="zh-CN" altLang="en-US" dirty="0" smtClean="0"/>
              <a:t>调整</a:t>
            </a:r>
            <a:r>
              <a:rPr lang="zh-CN" altLang="en-US" dirty="0"/>
              <a:t>实例</a:t>
            </a:r>
            <a:r>
              <a:rPr lang="zh-CN" altLang="en-US" dirty="0" smtClean="0"/>
              <a:t>数量</a:t>
            </a:r>
            <a:r>
              <a:rPr lang="zh-CN" altLang="en-US" dirty="0" smtClean="0"/>
              <a:t>，同时可以借助第三方系统实现应用的持续集成。</a:t>
            </a:r>
            <a:endParaRPr lang="zh-CN" altLang="en-US" dirty="0"/>
          </a:p>
        </p:txBody>
      </p:sp>
      <p:sp>
        <p:nvSpPr>
          <p:cNvPr id="7" name="文本框 6"/>
          <p:cNvSpPr txBox="1"/>
          <p:nvPr/>
        </p:nvSpPr>
        <p:spPr>
          <a:xfrm>
            <a:off x="636905" y="2915285"/>
            <a:ext cx="7867650" cy="1198880"/>
          </a:xfrm>
          <a:prstGeom prst="rect">
            <a:avLst/>
          </a:prstGeom>
          <a:noFill/>
        </p:spPr>
        <p:txBody>
          <a:bodyPr wrap="square" rtlCol="0">
            <a:spAutoFit/>
          </a:bodyPr>
          <a:lstStyle/>
          <a:p>
            <a:pPr algn="just"/>
            <a:r>
              <a:rPr lang="zh-CN" altLang="en-US" dirty="0" smtClean="0"/>
              <a:t>将容器化</a:t>
            </a:r>
            <a:r>
              <a:rPr lang="en-US" altLang="zh-CN" dirty="0" err="1" smtClean="0"/>
              <a:t>openstack</a:t>
            </a:r>
            <a:r>
              <a:rPr lang="zh-CN" altLang="en-US" dirty="0" smtClean="0"/>
              <a:t>与</a:t>
            </a:r>
            <a:r>
              <a:rPr lang="en-US" altLang="zh-CN" dirty="0" err="1" smtClean="0"/>
              <a:t>kubernetes</a:t>
            </a:r>
            <a:r>
              <a:rPr lang="zh-CN" altLang="en-US" dirty="0" smtClean="0"/>
              <a:t>结合，</a:t>
            </a:r>
            <a:r>
              <a:rPr lang="en-US" altLang="zh-CN" dirty="0" smtClean="0"/>
              <a:t>OpenStack</a:t>
            </a:r>
            <a:r>
              <a:rPr lang="zh-CN" altLang="en-US" dirty="0" smtClean="0"/>
              <a:t>看作是运行在</a:t>
            </a:r>
            <a:r>
              <a:rPr lang="en-US" altLang="zh-CN" dirty="0" err="1" smtClean="0"/>
              <a:t>kubernetes</a:t>
            </a:r>
            <a:r>
              <a:rPr lang="zh-CN" altLang="en-US" dirty="0" smtClean="0"/>
              <a:t>集群上一个应用程序，和其他应用一样使用</a:t>
            </a:r>
            <a:r>
              <a:rPr lang="en-US" altLang="zh-CN" dirty="0" smtClean="0"/>
              <a:t>k8s</a:t>
            </a:r>
            <a:r>
              <a:rPr lang="zh-CN" altLang="en-US" dirty="0" smtClean="0"/>
              <a:t>提供的服务；</a:t>
            </a:r>
            <a:r>
              <a:rPr lang="en-US" altLang="zh-CN" dirty="0" smtClean="0"/>
              <a:t>k8s</a:t>
            </a:r>
            <a:r>
              <a:rPr lang="zh-CN" altLang="en-US" dirty="0" smtClean="0"/>
              <a:t>的集群特性可以为</a:t>
            </a:r>
            <a:r>
              <a:rPr lang="en-US" altLang="zh-CN" dirty="0" smtClean="0"/>
              <a:t>OpenStack</a:t>
            </a:r>
            <a:r>
              <a:rPr lang="zh-CN" altLang="en-US" dirty="0" smtClean="0"/>
              <a:t>提供运维支持；同时</a:t>
            </a:r>
            <a:r>
              <a:rPr lang="en-US" altLang="zh-CN" dirty="0" smtClean="0"/>
              <a:t>OpenStack</a:t>
            </a:r>
            <a:r>
              <a:rPr lang="zh-CN" altLang="en-US" dirty="0" smtClean="0"/>
              <a:t>的</a:t>
            </a:r>
            <a:r>
              <a:rPr lang="en-US" altLang="zh-CN" dirty="0"/>
              <a:t>I</a:t>
            </a:r>
            <a:r>
              <a:rPr lang="en-US" altLang="zh-CN" dirty="0" smtClean="0"/>
              <a:t>ronic </a:t>
            </a:r>
            <a:r>
              <a:rPr lang="zh-CN" altLang="en-US" dirty="0" smtClean="0"/>
              <a:t>还</a:t>
            </a:r>
            <a:r>
              <a:rPr lang="zh-CN" altLang="en-US" dirty="0" smtClean="0"/>
              <a:t>可以为</a:t>
            </a:r>
            <a:r>
              <a:rPr lang="en-US" altLang="zh-CN" dirty="0" smtClean="0"/>
              <a:t>k8s</a:t>
            </a:r>
            <a:r>
              <a:rPr lang="zh-CN" altLang="en-US" dirty="0" smtClean="0"/>
              <a:t>集群提供裸机管理服务。</a:t>
            </a:r>
            <a:endParaRPr lang="zh-CN" altLang="en-US" dirty="0"/>
          </a:p>
        </p:txBody>
      </p:sp>
      <p:sp>
        <p:nvSpPr>
          <p:cNvPr id="8" name="文本框 7"/>
          <p:cNvSpPr txBox="1"/>
          <p:nvPr/>
        </p:nvSpPr>
        <p:spPr>
          <a:xfrm>
            <a:off x="558800" y="2455183"/>
            <a:ext cx="2409825" cy="460375"/>
          </a:xfrm>
          <a:prstGeom prst="rect">
            <a:avLst/>
          </a:prstGeom>
          <a:noFill/>
        </p:spPr>
        <p:txBody>
          <a:bodyPr wrap="none" rtlCol="0">
            <a:spAutoFit/>
          </a:bodyPr>
          <a:lstStyle/>
          <a:p>
            <a:r>
              <a:rPr lang="en-US" altLang="zh-CN" sz="2400" b="1" dirty="0" err="1" smtClean="0"/>
              <a:t>Kolla-kubernetes</a:t>
            </a:r>
            <a:r>
              <a:rPr lang="en-US" altLang="zh-CN" sz="2400" b="1" dirty="0" smtClean="0"/>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20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ldLvl="0" animBg="1"/>
      <p:bldP spid="4" grpId="0"/>
      <p:bldP spid="7" grpId="0"/>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991870" y="259080"/>
            <a:ext cx="4617720" cy="508000"/>
          </a:xfrm>
        </p:spPr>
        <p:txBody>
          <a:bodyPr>
            <a:noAutofit/>
          </a:bodyPr>
          <a:lstStyle/>
          <a:p>
            <a:r>
              <a:rPr lang="en-US" altLang="zh-CN" sz="2800" dirty="0" err="1">
                <a:solidFill>
                  <a:schemeClr val="tx2"/>
                </a:solidFill>
                <a:effectLst/>
                <a:latin typeface="+mj-ea"/>
                <a:sym typeface="+mn-ea"/>
              </a:rPr>
              <a:t>Kolla-kubernetes</a:t>
            </a:r>
            <a:r>
              <a:rPr lang="en-US" altLang="zh-CN" sz="2800" dirty="0" err="1" smtClean="0">
                <a:solidFill>
                  <a:schemeClr val="tx2"/>
                </a:solidFill>
                <a:effectLst/>
                <a:latin typeface="+mj-ea"/>
                <a:cs typeface="+mj-ea"/>
                <a:sym typeface="+mn-ea"/>
              </a:rPr>
              <a:t/>
            </a:r>
            <a:br>
              <a:rPr lang="en-US" altLang="zh-CN" sz="2800" dirty="0" err="1" smtClean="0">
                <a:solidFill>
                  <a:schemeClr val="tx2"/>
                </a:solidFill>
                <a:effectLst/>
                <a:latin typeface="+mj-ea"/>
                <a:cs typeface="+mj-ea"/>
                <a:sym typeface="+mn-ea"/>
              </a:rPr>
            </a:br>
            <a:endParaRPr lang="en-US" altLang="zh-CN" sz="2800" dirty="0" smtClean="0">
              <a:solidFill>
                <a:schemeClr val="tx2"/>
              </a:solidFill>
              <a:effectLst/>
              <a:latin typeface="+mj-ea"/>
              <a:cs typeface="+mj-ea"/>
              <a:sym typeface="+mn-ea"/>
            </a:endParaRPr>
          </a:p>
        </p:txBody>
      </p:sp>
      <p:pic>
        <p:nvPicPr>
          <p:cNvPr id="17" name="图片 16" descr="6E41C3BF8B355EE6FCA229D77F62E95C"/>
          <p:cNvPicPr>
            <a:picLocks noChangeAspect="1"/>
          </p:cNvPicPr>
          <p:nvPr/>
        </p:nvPicPr>
        <p:blipFill>
          <a:blip r:embed="rId3"/>
          <a:stretch>
            <a:fillRect/>
          </a:stretch>
        </p:blipFill>
        <p:spPr>
          <a:xfrm>
            <a:off x="-187325" y="-170815"/>
            <a:ext cx="1603375" cy="1395095"/>
          </a:xfrm>
          <a:prstGeom prst="rect">
            <a:avLst/>
          </a:prstGeom>
        </p:spPr>
      </p:pic>
      <p:pic>
        <p:nvPicPr>
          <p:cNvPr id="25" name="图片 24"/>
          <p:cNvPicPr>
            <a:picLocks noChangeAspect="1"/>
          </p:cNvPicPr>
          <p:nvPr/>
        </p:nvPicPr>
        <p:blipFill>
          <a:blip r:embed="rId4"/>
          <a:stretch>
            <a:fillRect/>
          </a:stretch>
        </p:blipFill>
        <p:spPr>
          <a:xfrm>
            <a:off x="4638040" y="908685"/>
            <a:ext cx="3613785" cy="3335020"/>
          </a:xfrm>
          <a:prstGeom prst="rect">
            <a:avLst/>
          </a:prstGeom>
        </p:spPr>
      </p:pic>
      <p:sp>
        <p:nvSpPr>
          <p:cNvPr id="26" name="文本框 25"/>
          <p:cNvSpPr txBox="1"/>
          <p:nvPr/>
        </p:nvSpPr>
        <p:spPr>
          <a:xfrm>
            <a:off x="558607" y="1436749"/>
            <a:ext cx="3362960" cy="398780"/>
          </a:xfrm>
          <a:prstGeom prst="rect">
            <a:avLst/>
          </a:prstGeom>
          <a:noFill/>
        </p:spPr>
        <p:txBody>
          <a:bodyPr wrap="none" rtlCol="0">
            <a:spAutoFit/>
          </a:bodyPr>
          <a:lstStyle/>
          <a:p>
            <a:r>
              <a:rPr lang="en-US" altLang="zh-CN" sz="2000" dirty="0" err="1" smtClean="0"/>
              <a:t>All_values.yaml</a:t>
            </a:r>
            <a:r>
              <a:rPr lang="en-US" altLang="zh-CN" sz="2000" dirty="0" smtClean="0"/>
              <a:t>:</a:t>
            </a:r>
            <a:r>
              <a:rPr lang="zh-CN" altLang="en-US" sz="2000" dirty="0" smtClean="0"/>
              <a:t>所有配置参数</a:t>
            </a:r>
            <a:endParaRPr lang="zh-CN" altLang="en-US" sz="2000" dirty="0"/>
          </a:p>
        </p:txBody>
      </p:sp>
      <p:sp>
        <p:nvSpPr>
          <p:cNvPr id="27" name="文本框 26"/>
          <p:cNvSpPr txBox="1"/>
          <p:nvPr/>
        </p:nvSpPr>
        <p:spPr>
          <a:xfrm>
            <a:off x="558607" y="2048889"/>
            <a:ext cx="3772535" cy="398780"/>
          </a:xfrm>
          <a:prstGeom prst="rect">
            <a:avLst/>
          </a:prstGeom>
          <a:noFill/>
        </p:spPr>
        <p:txBody>
          <a:bodyPr wrap="none" rtlCol="0">
            <a:spAutoFit/>
          </a:bodyPr>
          <a:lstStyle/>
          <a:p>
            <a:r>
              <a:rPr lang="en-US" altLang="zh-CN" sz="2000" dirty="0" err="1" smtClean="0"/>
              <a:t>Kolla</a:t>
            </a:r>
            <a:r>
              <a:rPr lang="en-US" altLang="zh-CN" sz="2000" dirty="0" smtClean="0"/>
              <a:t>-common:</a:t>
            </a:r>
            <a:r>
              <a:rPr lang="zh-CN" altLang="en-US" sz="2000" dirty="0" smtClean="0"/>
              <a:t>提取公共模块复用</a:t>
            </a:r>
            <a:endParaRPr lang="zh-CN" altLang="en-US" sz="2000" dirty="0"/>
          </a:p>
        </p:txBody>
      </p:sp>
      <p:pic>
        <p:nvPicPr>
          <p:cNvPr id="29" name="图片 28"/>
          <p:cNvPicPr>
            <a:picLocks noChangeAspect="1"/>
          </p:cNvPicPr>
          <p:nvPr/>
        </p:nvPicPr>
        <p:blipFill>
          <a:blip r:embed="rId5"/>
          <a:stretch>
            <a:fillRect/>
          </a:stretch>
        </p:blipFill>
        <p:spPr>
          <a:xfrm>
            <a:off x="6445885" y="908685"/>
            <a:ext cx="2409190" cy="3326130"/>
          </a:xfrm>
          <a:prstGeom prst="rect">
            <a:avLst/>
          </a:prstGeom>
        </p:spPr>
      </p:pic>
      <p:sp>
        <p:nvSpPr>
          <p:cNvPr id="6" name="文本框 5"/>
          <p:cNvSpPr txBox="1"/>
          <p:nvPr/>
        </p:nvSpPr>
        <p:spPr>
          <a:xfrm>
            <a:off x="608330" y="3273425"/>
            <a:ext cx="2799934" cy="400110"/>
          </a:xfrm>
          <a:prstGeom prst="rect">
            <a:avLst/>
          </a:prstGeom>
          <a:noFill/>
        </p:spPr>
        <p:txBody>
          <a:bodyPr wrap="none" rtlCol="0">
            <a:spAutoFit/>
          </a:bodyPr>
          <a:lstStyle/>
          <a:p>
            <a:r>
              <a:rPr lang="en-US" altLang="zh-CN" sz="2000" dirty="0" smtClean="0"/>
              <a:t>Service:</a:t>
            </a:r>
            <a:r>
              <a:rPr lang="zh-CN" altLang="en-US" sz="2000" dirty="0" smtClean="0"/>
              <a:t>所有支持</a:t>
            </a:r>
            <a:r>
              <a:rPr lang="zh-CN" altLang="en-US" sz="2000" dirty="0" smtClean="0"/>
              <a:t>的服务</a:t>
            </a:r>
            <a:endParaRPr lang="en-US" altLang="zh-CN" sz="2000" dirty="0" smtClean="0"/>
          </a:p>
        </p:txBody>
      </p:sp>
      <p:sp>
        <p:nvSpPr>
          <p:cNvPr id="9" name="文本框 8"/>
          <p:cNvSpPr txBox="1"/>
          <p:nvPr/>
        </p:nvSpPr>
        <p:spPr>
          <a:xfrm>
            <a:off x="570865" y="2661285"/>
            <a:ext cx="3352165" cy="398780"/>
          </a:xfrm>
          <a:prstGeom prst="rect">
            <a:avLst/>
          </a:prstGeom>
          <a:noFill/>
        </p:spPr>
        <p:txBody>
          <a:bodyPr wrap="none" rtlCol="0">
            <a:spAutoFit/>
          </a:bodyPr>
          <a:lstStyle/>
          <a:p>
            <a:r>
              <a:rPr lang="en-US" altLang="zh-CN" sz="2000" dirty="0" err="1" smtClean="0"/>
              <a:t>Microservice</a:t>
            </a:r>
            <a:r>
              <a:rPr lang="en-US" altLang="zh-CN" sz="2000" dirty="0" smtClean="0"/>
              <a:t>:</a:t>
            </a:r>
            <a:r>
              <a:rPr lang="zh-CN" altLang="en-US" sz="2000" dirty="0"/>
              <a:t>被</a:t>
            </a:r>
            <a:r>
              <a:rPr lang="zh-CN" altLang="en-US" sz="2000" dirty="0" smtClean="0"/>
              <a:t>拆分的微服务</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ppt_x"/>
                                          </p:val>
                                        </p:tav>
                                        <p:tav tm="100000">
                                          <p:val>
                                            <p:strVal val="#ppt_x"/>
                                          </p:val>
                                        </p:tav>
                                      </p:tavLst>
                                    </p:anim>
                                    <p:anim calcmode="lin" valueType="num">
                                      <p:cBhvr additive="base">
                                        <p:cTn id="1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991870" y="259080"/>
            <a:ext cx="4617720" cy="508000"/>
          </a:xfrm>
        </p:spPr>
        <p:txBody>
          <a:bodyPr>
            <a:noAutofit/>
          </a:bodyPr>
          <a:lstStyle/>
          <a:p>
            <a:r>
              <a:rPr lang="en-US" altLang="zh-CN" sz="2800" dirty="0" err="1" smtClean="0">
                <a:solidFill>
                  <a:schemeClr val="tx2"/>
                </a:solidFill>
                <a:effectLst/>
                <a:latin typeface="+mj-ea"/>
                <a:sym typeface="+mn-ea"/>
              </a:rPr>
              <a:t>Openshift+kolla</a:t>
            </a:r>
            <a:endParaRPr lang="en-US" altLang="zh-CN" sz="2800" dirty="0" err="1" smtClean="0">
              <a:solidFill>
                <a:schemeClr val="tx2"/>
              </a:solidFill>
              <a:effectLst/>
              <a:latin typeface="+mj-ea"/>
              <a:cs typeface="+mj-ea"/>
              <a:sym typeface="+mn-ea"/>
            </a:endParaRPr>
          </a:p>
        </p:txBody>
      </p:sp>
      <p:pic>
        <p:nvPicPr>
          <p:cNvPr id="17" name="图片 16" descr="6E41C3BF8B355EE6FCA229D77F62E95C"/>
          <p:cNvPicPr>
            <a:picLocks noChangeAspect="1"/>
          </p:cNvPicPr>
          <p:nvPr/>
        </p:nvPicPr>
        <p:blipFill>
          <a:blip r:embed="rId3"/>
          <a:stretch>
            <a:fillRect/>
          </a:stretch>
        </p:blipFill>
        <p:spPr>
          <a:xfrm>
            <a:off x="-187325" y="-170815"/>
            <a:ext cx="1603375" cy="1395095"/>
          </a:xfrm>
          <a:prstGeom prst="rect">
            <a:avLst/>
          </a:prstGeom>
        </p:spPr>
      </p:pic>
      <p:sp>
        <p:nvSpPr>
          <p:cNvPr id="4" name="文本框 3"/>
          <p:cNvSpPr txBox="1"/>
          <p:nvPr/>
        </p:nvSpPr>
        <p:spPr>
          <a:xfrm>
            <a:off x="1041951" y="1000307"/>
            <a:ext cx="2823210" cy="39878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smtClean="0">
                <a:latin typeface="+mn-ea"/>
              </a:rPr>
              <a:t>灵活、高度可定制化</a:t>
            </a:r>
          </a:p>
        </p:txBody>
      </p:sp>
      <p:sp>
        <p:nvSpPr>
          <p:cNvPr id="8" name="文本框 7"/>
          <p:cNvSpPr txBox="1"/>
          <p:nvPr/>
        </p:nvSpPr>
        <p:spPr>
          <a:xfrm>
            <a:off x="1041951" y="3146298"/>
            <a:ext cx="2823210" cy="39878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smtClean="0">
                <a:latin typeface="+mn-ea"/>
              </a:rPr>
              <a:t>内置镜像仓库、监控</a:t>
            </a:r>
          </a:p>
        </p:txBody>
      </p:sp>
      <p:sp>
        <p:nvSpPr>
          <p:cNvPr id="2" name="文本框 1"/>
          <p:cNvSpPr txBox="1"/>
          <p:nvPr/>
        </p:nvSpPr>
        <p:spPr>
          <a:xfrm>
            <a:off x="1041951" y="1580208"/>
            <a:ext cx="3083560" cy="398780"/>
          </a:xfrm>
          <a:prstGeom prst="rect">
            <a:avLst/>
          </a:prstGeom>
          <a:noFill/>
        </p:spPr>
        <p:txBody>
          <a:bodyPr wrap="none" rtlCol="0">
            <a:spAutoFit/>
          </a:bodyPr>
          <a:lstStyle/>
          <a:p>
            <a:pPr marL="342900" indent="-342900">
              <a:buFont typeface="Arial" panose="020B0604020202020204" pitchFamily="34" charset="0"/>
              <a:buChar char="•"/>
            </a:pPr>
            <a:r>
              <a:rPr lang="en-US" altLang="zh-CN" sz="2000" b="1" dirty="0" smtClean="0">
                <a:latin typeface="+mn-ea"/>
                <a:cs typeface="+mn-ea"/>
              </a:rPr>
              <a:t>Pipeline</a:t>
            </a:r>
            <a:r>
              <a:rPr lang="zh-CN" altLang="en-US" sz="2000" b="1" dirty="0" smtClean="0">
                <a:latin typeface="+mn-ea"/>
                <a:cs typeface="+mn-ea"/>
              </a:rPr>
              <a:t>自动化程度高</a:t>
            </a:r>
            <a:endParaRPr lang="zh-CN" altLang="en-US" sz="2000" b="1" dirty="0">
              <a:latin typeface="+mn-ea"/>
              <a:cs typeface="+mn-ea"/>
            </a:endParaRPr>
          </a:p>
        </p:txBody>
      </p:sp>
      <p:sp>
        <p:nvSpPr>
          <p:cNvPr id="10" name="文本框 9"/>
          <p:cNvSpPr txBox="1"/>
          <p:nvPr/>
        </p:nvSpPr>
        <p:spPr>
          <a:xfrm>
            <a:off x="1263015" y="1979295"/>
            <a:ext cx="7003415" cy="645160"/>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a:latin typeface="+mn-ea"/>
                <a:cs typeface="+mn-ea"/>
              </a:rPr>
              <a:t>使用</a:t>
            </a:r>
            <a:r>
              <a:rPr lang="zh-CN" altLang="en-US" dirty="0" smtClean="0">
                <a:latin typeface="+mn-ea"/>
                <a:cs typeface="+mn-ea"/>
              </a:rPr>
              <a:t>定制的 </a:t>
            </a:r>
            <a:r>
              <a:rPr lang="en-US" altLang="zh-CN" dirty="0" smtClean="0">
                <a:latin typeface="+mn-ea"/>
                <a:cs typeface="+mn-ea"/>
              </a:rPr>
              <a:t>Jenkins </a:t>
            </a:r>
            <a:r>
              <a:rPr lang="zh-CN" altLang="en-US" dirty="0" smtClean="0">
                <a:latin typeface="+mn-ea"/>
                <a:cs typeface="+mn-ea"/>
              </a:rPr>
              <a:t>镜像，其中包含</a:t>
            </a:r>
            <a:r>
              <a:rPr lang="en-US" altLang="zh-CN" dirty="0">
                <a:latin typeface="+mn-ea"/>
                <a:cs typeface="+mn-ea"/>
              </a:rPr>
              <a:t> </a:t>
            </a:r>
            <a:r>
              <a:rPr lang="en-US" altLang="zh-CN" dirty="0" smtClean="0">
                <a:latin typeface="+mn-ea"/>
                <a:cs typeface="+mn-ea"/>
              </a:rPr>
              <a:t>Jenkins </a:t>
            </a:r>
            <a:r>
              <a:rPr lang="zh-CN" altLang="en-US" dirty="0" smtClean="0">
                <a:latin typeface="+mn-ea"/>
                <a:cs typeface="+mn-ea"/>
              </a:rPr>
              <a:t>插件，目的是将 </a:t>
            </a:r>
            <a:r>
              <a:rPr lang="en-US" altLang="zh-CN" dirty="0" smtClean="0">
                <a:latin typeface="+mn-ea"/>
                <a:cs typeface="+mn-ea"/>
              </a:rPr>
              <a:t>Jenkins </a:t>
            </a:r>
            <a:r>
              <a:rPr lang="zh-CN" altLang="en-US" dirty="0" smtClean="0">
                <a:latin typeface="+mn-ea"/>
                <a:cs typeface="+mn-ea"/>
              </a:rPr>
              <a:t>中的构建和编排操作可以被 </a:t>
            </a:r>
            <a:r>
              <a:rPr lang="en-US" altLang="zh-CN" dirty="0" err="1" smtClean="0">
                <a:latin typeface="+mn-ea"/>
                <a:cs typeface="+mn-ea"/>
              </a:rPr>
              <a:t>openshift</a:t>
            </a:r>
            <a:r>
              <a:rPr lang="en-US" altLang="zh-CN" dirty="0" smtClean="0">
                <a:latin typeface="+mn-ea"/>
                <a:cs typeface="+mn-ea"/>
              </a:rPr>
              <a:t> </a:t>
            </a:r>
            <a:r>
              <a:rPr lang="zh-CN" altLang="en-US" dirty="0" smtClean="0">
                <a:latin typeface="+mn-ea"/>
                <a:cs typeface="+mn-ea"/>
              </a:rPr>
              <a:t>纳管</a:t>
            </a:r>
            <a:endParaRPr lang="zh-CN" altLang="en-US" dirty="0">
              <a:latin typeface="+mn-ea"/>
              <a:cs typeface="+mn-ea"/>
            </a:endParaRPr>
          </a:p>
        </p:txBody>
      </p:sp>
      <p:sp>
        <p:nvSpPr>
          <p:cNvPr id="3" name="矩形 2"/>
          <p:cNvSpPr/>
          <p:nvPr/>
        </p:nvSpPr>
        <p:spPr>
          <a:xfrm>
            <a:off x="1279525" y="3545205"/>
            <a:ext cx="6986905" cy="645160"/>
          </a:xfrm>
          <a:prstGeom prst="rect">
            <a:avLst/>
          </a:prstGeom>
        </p:spPr>
        <p:txBody>
          <a:bodyPr wrap="square">
            <a:spAutoFit/>
          </a:bodyPr>
          <a:lstStyle/>
          <a:p>
            <a:pPr marL="285750" indent="-285750" algn="just">
              <a:buFont typeface="Arial" panose="020B0604020202020204" pitchFamily="34" charset="0"/>
              <a:buChar char="•"/>
            </a:pPr>
            <a:r>
              <a:rPr lang="zh-CN" altLang="en-US" dirty="0">
                <a:latin typeface="+mn-ea"/>
                <a:cs typeface="+mn-ea"/>
              </a:rPr>
              <a:t>支持</a:t>
            </a:r>
            <a:r>
              <a:rPr lang="en-US" altLang="zh-CN" dirty="0" smtClean="0">
                <a:latin typeface="+mn-ea"/>
                <a:cs typeface="+mn-ea"/>
              </a:rPr>
              <a:t>HTTPS</a:t>
            </a:r>
            <a:r>
              <a:rPr lang="zh-CN" altLang="en-US" dirty="0">
                <a:latin typeface="+mn-ea"/>
                <a:cs typeface="+mn-ea"/>
              </a:rPr>
              <a:t>类型</a:t>
            </a:r>
            <a:r>
              <a:rPr lang="zh-CN" altLang="en-US" dirty="0" smtClean="0">
                <a:latin typeface="+mn-ea"/>
                <a:cs typeface="+mn-ea"/>
              </a:rPr>
              <a:t>的私有</a:t>
            </a:r>
            <a:r>
              <a:rPr lang="zh-CN" altLang="en-US" dirty="0">
                <a:latin typeface="+mn-ea"/>
                <a:cs typeface="+mn-ea"/>
              </a:rPr>
              <a:t>镜像仓库，可以自定义</a:t>
            </a:r>
            <a:r>
              <a:rPr lang="zh-CN" altLang="en-US" dirty="0" smtClean="0">
                <a:latin typeface="+mn-ea"/>
                <a:cs typeface="+mn-ea"/>
              </a:rPr>
              <a:t>安全证书</a:t>
            </a:r>
            <a:r>
              <a:rPr lang="zh-CN" altLang="en-US" dirty="0">
                <a:latin typeface="+mn-ea"/>
                <a:cs typeface="+mn-ea"/>
              </a:rPr>
              <a:t>，如同</a:t>
            </a:r>
            <a:r>
              <a:rPr lang="zh-CN" altLang="en-US" dirty="0" smtClean="0">
                <a:latin typeface="+mn-ea"/>
                <a:cs typeface="+mn-ea"/>
              </a:rPr>
              <a:t>访问</a:t>
            </a:r>
            <a:r>
              <a:rPr lang="en-US" altLang="zh-CN" dirty="0" err="1" smtClean="0">
                <a:latin typeface="+mn-ea"/>
                <a:cs typeface="+mn-ea"/>
              </a:rPr>
              <a:t>DockerHub</a:t>
            </a:r>
            <a:r>
              <a:rPr lang="zh-CN" altLang="en-US" dirty="0" smtClean="0">
                <a:latin typeface="+mn-ea"/>
                <a:cs typeface="+mn-ea"/>
              </a:rPr>
              <a:t>一样</a:t>
            </a:r>
            <a:r>
              <a:rPr lang="en-US" altLang="zh-CN" dirty="0" smtClean="0">
                <a:latin typeface="+mn-ea"/>
                <a:cs typeface="+mn-ea"/>
              </a:rPr>
              <a:t>Pull</a:t>
            </a:r>
            <a:r>
              <a:rPr lang="zh-CN" altLang="en-US" dirty="0">
                <a:latin typeface="+mn-ea"/>
                <a:cs typeface="+mn-ea"/>
              </a:rPr>
              <a:t>、</a:t>
            </a:r>
            <a:r>
              <a:rPr lang="en-US" altLang="zh-CN" dirty="0">
                <a:latin typeface="+mn-ea"/>
                <a:cs typeface="+mn-ea"/>
              </a:rPr>
              <a:t>push</a:t>
            </a:r>
            <a:r>
              <a:rPr lang="zh-CN" altLang="en-US" dirty="0" smtClean="0">
                <a:latin typeface="+mn-ea"/>
                <a:cs typeface="+mn-ea"/>
              </a:rPr>
              <a:t>操作</a:t>
            </a:r>
            <a:endParaRPr lang="zh-CN" altLang="en-US" dirty="0">
              <a:latin typeface="+mn-ea"/>
              <a:cs typeface="+mn-ea"/>
            </a:endParaRPr>
          </a:p>
        </p:txBody>
      </p:sp>
      <p:sp>
        <p:nvSpPr>
          <p:cNvPr id="12" name="文本框 11"/>
          <p:cNvSpPr txBox="1"/>
          <p:nvPr/>
        </p:nvSpPr>
        <p:spPr>
          <a:xfrm>
            <a:off x="1263015" y="2614295"/>
            <a:ext cx="7265670" cy="368300"/>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smtClean="0">
                <a:latin typeface="+mn-ea"/>
                <a:cs typeface="+mn-ea"/>
              </a:rPr>
              <a:t>私有的</a:t>
            </a:r>
            <a:r>
              <a:rPr lang="en-US" altLang="zh-CN" dirty="0" smtClean="0">
                <a:latin typeface="+mn-ea"/>
                <a:cs typeface="+mn-ea"/>
              </a:rPr>
              <a:t>STI</a:t>
            </a:r>
            <a:r>
              <a:rPr lang="zh-CN" altLang="en-US" dirty="0" smtClean="0">
                <a:latin typeface="+mn-ea"/>
                <a:cs typeface="+mn-ea"/>
              </a:rPr>
              <a:t>构建流程</a:t>
            </a:r>
            <a:r>
              <a:rPr lang="en-US" altLang="zh-CN" dirty="0" smtClean="0">
                <a:latin typeface="+mn-ea"/>
                <a:cs typeface="+mn-ea"/>
              </a:rPr>
              <a:t>,</a:t>
            </a:r>
            <a:r>
              <a:rPr lang="zh-CN" altLang="en-US" dirty="0" smtClean="0">
                <a:latin typeface="+mn-ea"/>
                <a:cs typeface="+mn-ea"/>
              </a:rPr>
              <a:t>使用</a:t>
            </a:r>
            <a:r>
              <a:rPr lang="en-US" altLang="zh-CN" dirty="0" smtClean="0">
                <a:latin typeface="+mn-ea"/>
                <a:cs typeface="+mn-ea"/>
              </a:rPr>
              <a:t>S2I builder</a:t>
            </a:r>
            <a:r>
              <a:rPr lang="zh-CN" altLang="en-US" dirty="0" smtClean="0">
                <a:latin typeface="+mn-ea"/>
                <a:cs typeface="+mn-ea"/>
              </a:rPr>
              <a:t>镜像构建，保证构建一致性</a:t>
            </a:r>
            <a:endParaRPr lang="zh-CN" altLang="en-US" dirty="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991870" y="259080"/>
            <a:ext cx="4617720" cy="508000"/>
          </a:xfrm>
        </p:spPr>
        <p:txBody>
          <a:bodyPr>
            <a:noAutofit/>
          </a:bodyPr>
          <a:lstStyle/>
          <a:p>
            <a:r>
              <a:rPr lang="zh-CN" altLang="en-US" sz="2800" dirty="0" err="1" smtClean="0">
                <a:solidFill>
                  <a:schemeClr val="tx2"/>
                </a:solidFill>
                <a:effectLst/>
                <a:latin typeface="+mj-ea"/>
                <a:sym typeface="+mn-ea"/>
              </a:rPr>
              <a:t>部署过程</a:t>
            </a:r>
          </a:p>
        </p:txBody>
      </p:sp>
      <p:pic>
        <p:nvPicPr>
          <p:cNvPr id="17" name="图片 16" descr="6E41C3BF8B355EE6FCA229D77F62E95C"/>
          <p:cNvPicPr>
            <a:picLocks noChangeAspect="1"/>
          </p:cNvPicPr>
          <p:nvPr/>
        </p:nvPicPr>
        <p:blipFill>
          <a:blip r:embed="rId3"/>
          <a:stretch>
            <a:fillRect/>
          </a:stretch>
        </p:blipFill>
        <p:spPr>
          <a:xfrm>
            <a:off x="-187325" y="-170815"/>
            <a:ext cx="1603375" cy="1395095"/>
          </a:xfrm>
          <a:prstGeom prst="rect">
            <a:avLst/>
          </a:prstGeom>
        </p:spPr>
      </p:pic>
      <p:sp>
        <p:nvSpPr>
          <p:cNvPr id="6" name="文本框 5"/>
          <p:cNvSpPr txBox="1"/>
          <p:nvPr/>
        </p:nvSpPr>
        <p:spPr>
          <a:xfrm>
            <a:off x="1043608" y="1000567"/>
            <a:ext cx="2603500" cy="39878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修改默认</a:t>
            </a:r>
            <a:r>
              <a:rPr lang="en-US" altLang="zh-CN" sz="2000" dirty="0" smtClean="0"/>
              <a:t>RBAC</a:t>
            </a:r>
            <a:r>
              <a:rPr lang="zh-CN" altLang="en-US" sz="2000" dirty="0" smtClean="0"/>
              <a:t>设置</a:t>
            </a:r>
            <a:endParaRPr lang="zh-CN" altLang="en-US" sz="2000" dirty="0"/>
          </a:p>
        </p:txBody>
      </p:sp>
      <p:sp>
        <p:nvSpPr>
          <p:cNvPr id="7" name="文本框 6"/>
          <p:cNvSpPr txBox="1"/>
          <p:nvPr/>
        </p:nvSpPr>
        <p:spPr>
          <a:xfrm>
            <a:off x="1043608" y="1481897"/>
            <a:ext cx="2087880" cy="39878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安装部署</a:t>
            </a:r>
            <a:r>
              <a:rPr lang="en-US" altLang="zh-CN" sz="2000" dirty="0" smtClean="0"/>
              <a:t>Helm</a:t>
            </a:r>
            <a:endParaRPr lang="zh-CN" altLang="en-US" sz="2000" dirty="0"/>
          </a:p>
        </p:txBody>
      </p:sp>
      <p:sp>
        <p:nvSpPr>
          <p:cNvPr id="9" name="文本框 8"/>
          <p:cNvSpPr txBox="1"/>
          <p:nvPr/>
        </p:nvSpPr>
        <p:spPr>
          <a:xfrm>
            <a:off x="1043608" y="1963227"/>
            <a:ext cx="6633845" cy="39878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下载安装</a:t>
            </a:r>
            <a:r>
              <a:rPr lang="en-US" altLang="zh-CN" sz="2000" dirty="0" err="1" smtClean="0"/>
              <a:t>kolla-ansible</a:t>
            </a:r>
            <a:r>
              <a:rPr lang="en-US" altLang="zh-CN" sz="2000" dirty="0" smtClean="0"/>
              <a:t> </a:t>
            </a:r>
            <a:r>
              <a:rPr lang="en-US" altLang="zh-CN" sz="2000" dirty="0" err="1" smtClean="0"/>
              <a:t>kolla-kubernetes</a:t>
            </a:r>
            <a:r>
              <a:rPr lang="zh-CN" altLang="en-US" sz="2000" dirty="0" smtClean="0"/>
              <a:t>，自定义配置文件</a:t>
            </a:r>
            <a:endParaRPr lang="zh-CN" altLang="en-US" sz="2000" dirty="0"/>
          </a:p>
        </p:txBody>
      </p:sp>
      <p:sp>
        <p:nvSpPr>
          <p:cNvPr id="11" name="文本框 10"/>
          <p:cNvSpPr txBox="1"/>
          <p:nvPr/>
        </p:nvSpPr>
        <p:spPr>
          <a:xfrm>
            <a:off x="1043608" y="3407217"/>
            <a:ext cx="3137535" cy="39878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使用</a:t>
            </a:r>
            <a:r>
              <a:rPr lang="en-US" altLang="zh-CN" sz="2000" dirty="0" smtClean="0"/>
              <a:t>Helm</a:t>
            </a:r>
            <a:r>
              <a:rPr lang="zh-CN" altLang="en-US" sz="2000" dirty="0" smtClean="0"/>
              <a:t>部署</a:t>
            </a:r>
            <a:r>
              <a:rPr lang="en-US" altLang="zh-CN" sz="2000" dirty="0" err="1" smtClean="0"/>
              <a:t>openstack</a:t>
            </a:r>
            <a:endParaRPr lang="zh-CN" altLang="en-US" sz="2000" dirty="0"/>
          </a:p>
        </p:txBody>
      </p:sp>
      <p:sp>
        <p:nvSpPr>
          <p:cNvPr id="13" name="文本框 12"/>
          <p:cNvSpPr txBox="1"/>
          <p:nvPr/>
        </p:nvSpPr>
        <p:spPr>
          <a:xfrm>
            <a:off x="1043608" y="2444557"/>
            <a:ext cx="5493385" cy="39878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生成</a:t>
            </a:r>
            <a:r>
              <a:rPr lang="en-US" altLang="zh-CN" sz="2000" dirty="0" smtClean="0"/>
              <a:t>secret</a:t>
            </a:r>
            <a:r>
              <a:rPr lang="zh-CN" altLang="en-US" sz="2000" dirty="0" smtClean="0"/>
              <a:t>和</a:t>
            </a:r>
            <a:r>
              <a:rPr lang="en-US" altLang="zh-CN" sz="2000" dirty="0" err="1" smtClean="0"/>
              <a:t>config</a:t>
            </a:r>
            <a:r>
              <a:rPr lang="en-US" altLang="zh-CN" sz="2000" dirty="0" smtClean="0"/>
              <a:t> map</a:t>
            </a:r>
            <a:r>
              <a:rPr lang="zh-CN" altLang="en-US" sz="2000" dirty="0" smtClean="0"/>
              <a:t>并注册到</a:t>
            </a:r>
            <a:r>
              <a:rPr lang="en-US" altLang="zh-CN" sz="2000" dirty="0" err="1" smtClean="0"/>
              <a:t>openshift</a:t>
            </a:r>
            <a:r>
              <a:rPr lang="en-US" altLang="zh-CN" sz="2000" dirty="0" smtClean="0"/>
              <a:t>/k8s</a:t>
            </a:r>
            <a:endParaRPr lang="zh-CN" altLang="en-US" sz="2000" dirty="0"/>
          </a:p>
        </p:txBody>
      </p:sp>
      <p:sp>
        <p:nvSpPr>
          <p:cNvPr id="14" name="文本框 13"/>
          <p:cNvSpPr txBox="1"/>
          <p:nvPr/>
        </p:nvSpPr>
        <p:spPr>
          <a:xfrm>
            <a:off x="1043608" y="2925887"/>
            <a:ext cx="6390005" cy="39878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编译</a:t>
            </a:r>
            <a:r>
              <a:rPr lang="en-US" altLang="zh-CN" sz="2000" dirty="0" smtClean="0"/>
              <a:t>Helm</a:t>
            </a:r>
            <a:r>
              <a:rPr lang="zh-CN" altLang="en-US" sz="2000" dirty="0" smtClean="0"/>
              <a:t>使用的微服务、元数据、</a:t>
            </a:r>
            <a:r>
              <a:rPr lang="en-US" altLang="zh-CN" sz="2000" dirty="0" err="1" smtClean="0"/>
              <a:t>openstack</a:t>
            </a:r>
            <a:r>
              <a:rPr lang="zh-CN" altLang="en-US" sz="2000" dirty="0" smtClean="0"/>
              <a:t>服务</a:t>
            </a:r>
            <a:r>
              <a:rPr lang="en-US" altLang="zh-CN" sz="2000" dirty="0" smtClean="0"/>
              <a:t>(</a:t>
            </a:r>
            <a:r>
              <a:rPr lang="en-US" altLang="zh-CN" sz="2000" dirty="0" err="1" smtClean="0"/>
              <a:t>tgz</a:t>
            </a:r>
            <a:r>
              <a:rPr lang="en-US" altLang="zh-CN" sz="2000" dirty="0" smtClean="0"/>
              <a:t>)</a:t>
            </a:r>
            <a:endParaRPr lang="zh-CN" altLang="en-US" sz="2000" dirty="0"/>
          </a:p>
        </p:txBody>
      </p:sp>
      <p:sp>
        <p:nvSpPr>
          <p:cNvPr id="15" name="文本框 14"/>
          <p:cNvSpPr txBox="1"/>
          <p:nvPr/>
        </p:nvSpPr>
        <p:spPr>
          <a:xfrm>
            <a:off x="1043608" y="3888547"/>
            <a:ext cx="3353435" cy="39878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安装部署</a:t>
            </a:r>
            <a:r>
              <a:rPr lang="en-US" altLang="zh-CN" sz="2000" dirty="0" err="1" smtClean="0"/>
              <a:t>openstack</a:t>
            </a:r>
            <a:r>
              <a:rPr lang="zh-CN" altLang="en-US" sz="2000" dirty="0" smtClean="0"/>
              <a:t>客户端</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p:tgtEl>
                                          <p:spTgt spid="7"/>
                                        </p:tgtEl>
                                        <p:attrNameLst>
                                          <p:attrName>ppt_y</p:attrName>
                                        </p:attrNameLst>
                                      </p:cBhvr>
                                      <p:tavLst>
                                        <p:tav tm="0">
                                          <p:val>
                                            <p:strVal val="#ppt_y+#ppt_h*1.125000"/>
                                          </p:val>
                                        </p:tav>
                                        <p:tav tm="100000">
                                          <p:val>
                                            <p:strVal val="#ppt_y"/>
                                          </p:val>
                                        </p:tav>
                                      </p:tavLst>
                                    </p:anim>
                                    <p:animEffect transition="in" filter="wipe(up)">
                                      <p:cBhvr>
                                        <p:cTn id="11" dur="500"/>
                                        <p:tgtEl>
                                          <p:spTgt spid="7"/>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up)">
                                      <p:cBhvr>
                                        <p:cTn id="15" dur="500"/>
                                        <p:tgtEl>
                                          <p:spTgt spid="9"/>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p:tgtEl>
                                          <p:spTgt spid="13"/>
                                        </p:tgtEl>
                                        <p:attrNameLst>
                                          <p:attrName>ppt_y</p:attrName>
                                        </p:attrNameLst>
                                      </p:cBhvr>
                                      <p:tavLst>
                                        <p:tav tm="0">
                                          <p:val>
                                            <p:strVal val="#ppt_y+#ppt_h*1.125000"/>
                                          </p:val>
                                        </p:tav>
                                        <p:tav tm="100000">
                                          <p:val>
                                            <p:strVal val="#ppt_y"/>
                                          </p:val>
                                        </p:tav>
                                      </p:tavLst>
                                    </p:anim>
                                    <p:animEffect transition="in" filter="wipe(up)">
                                      <p:cBhvr>
                                        <p:cTn id="19" dur="500"/>
                                        <p:tgtEl>
                                          <p:spTgt spid="13"/>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p:tgtEl>
                                          <p:spTgt spid="14"/>
                                        </p:tgtEl>
                                        <p:attrNameLst>
                                          <p:attrName>ppt_y</p:attrName>
                                        </p:attrNameLst>
                                      </p:cBhvr>
                                      <p:tavLst>
                                        <p:tav tm="0">
                                          <p:val>
                                            <p:strVal val="#ppt_y+#ppt_h*1.125000"/>
                                          </p:val>
                                        </p:tav>
                                        <p:tav tm="100000">
                                          <p:val>
                                            <p:strVal val="#ppt_y"/>
                                          </p:val>
                                        </p:tav>
                                      </p:tavLst>
                                    </p:anim>
                                    <p:animEffect transition="in" filter="wipe(up)">
                                      <p:cBhvr>
                                        <p:cTn id="23" dur="500"/>
                                        <p:tgtEl>
                                          <p:spTgt spid="14"/>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ppt_y</p:attrName>
                                        </p:attrNameLst>
                                      </p:cBhvr>
                                      <p:tavLst>
                                        <p:tav tm="0">
                                          <p:val>
                                            <p:strVal val="#ppt_y+#ppt_h*1.125000"/>
                                          </p:val>
                                        </p:tav>
                                        <p:tav tm="100000">
                                          <p:val>
                                            <p:strVal val="#ppt_y"/>
                                          </p:val>
                                        </p:tav>
                                      </p:tavLst>
                                    </p:anim>
                                    <p:animEffect transition="in" filter="wipe(up)">
                                      <p:cBhvr>
                                        <p:cTn id="27" dur="500"/>
                                        <p:tgtEl>
                                          <p:spTgt spid="11"/>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p:tgtEl>
                                          <p:spTgt spid="15"/>
                                        </p:tgtEl>
                                        <p:attrNameLst>
                                          <p:attrName>ppt_y</p:attrName>
                                        </p:attrNameLst>
                                      </p:cBhvr>
                                      <p:tavLst>
                                        <p:tav tm="0">
                                          <p:val>
                                            <p:strVal val="#ppt_y+#ppt_h*1.125000"/>
                                          </p:val>
                                        </p:tav>
                                        <p:tav tm="100000">
                                          <p:val>
                                            <p:strVal val="#ppt_y"/>
                                          </p:val>
                                        </p:tav>
                                      </p:tavLst>
                                    </p:anim>
                                    <p:animEffect transition="in" filter="wipe(up)">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991870" y="259080"/>
            <a:ext cx="4617720" cy="508000"/>
          </a:xfrm>
        </p:spPr>
        <p:txBody>
          <a:bodyPr>
            <a:noAutofit/>
          </a:bodyPr>
          <a:lstStyle/>
          <a:p>
            <a:r>
              <a:rPr lang="zh-CN" altLang="en-US" sz="2800" dirty="0" err="1" smtClean="0">
                <a:solidFill>
                  <a:schemeClr val="tx2"/>
                </a:solidFill>
                <a:effectLst/>
                <a:latin typeface="+mj-ea"/>
                <a:sym typeface="+mn-ea"/>
              </a:rPr>
              <a:t>部署注意事项</a:t>
            </a:r>
          </a:p>
        </p:txBody>
      </p:sp>
      <p:pic>
        <p:nvPicPr>
          <p:cNvPr id="17" name="图片 16" descr="6E41C3BF8B355EE6FCA229D77F62E95C"/>
          <p:cNvPicPr>
            <a:picLocks noChangeAspect="1"/>
          </p:cNvPicPr>
          <p:nvPr/>
        </p:nvPicPr>
        <p:blipFill>
          <a:blip r:embed="rId3"/>
          <a:stretch>
            <a:fillRect/>
          </a:stretch>
        </p:blipFill>
        <p:spPr>
          <a:xfrm>
            <a:off x="-187325" y="-170815"/>
            <a:ext cx="1603375" cy="1395095"/>
          </a:xfrm>
          <a:prstGeom prst="rect">
            <a:avLst/>
          </a:prstGeom>
        </p:spPr>
      </p:pic>
      <p:sp>
        <p:nvSpPr>
          <p:cNvPr id="2" name="矩形 1"/>
          <p:cNvSpPr/>
          <p:nvPr/>
        </p:nvSpPr>
        <p:spPr>
          <a:xfrm>
            <a:off x="991941" y="3432905"/>
            <a:ext cx="5886400" cy="398780"/>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t>Neutron </a:t>
            </a:r>
            <a:r>
              <a:rPr lang="en-US" altLang="zh-CN" sz="2000" dirty="0"/>
              <a:t>server </a:t>
            </a:r>
            <a:r>
              <a:rPr lang="zh-CN" altLang="en-US" sz="2000" dirty="0"/>
              <a:t>启动失败，缺少配置文件。</a:t>
            </a:r>
            <a:endParaRPr lang="en-US" altLang="zh-CN" sz="2000" dirty="0"/>
          </a:p>
        </p:txBody>
      </p:sp>
      <p:sp>
        <p:nvSpPr>
          <p:cNvPr id="3" name="矩形 2"/>
          <p:cNvSpPr/>
          <p:nvPr/>
        </p:nvSpPr>
        <p:spPr>
          <a:xfrm>
            <a:off x="991870" y="1908905"/>
            <a:ext cx="7778115" cy="706755"/>
          </a:xfrm>
          <a:prstGeom prst="rect">
            <a:avLst/>
          </a:prstGeom>
        </p:spPr>
        <p:txBody>
          <a:bodyPr wrap="square">
            <a:spAutoFit/>
          </a:bodyPr>
          <a:lstStyle/>
          <a:p>
            <a:pPr marL="342900" indent="-342900">
              <a:buFont typeface="Arial" panose="020B0604020202020204" pitchFamily="34" charset="0"/>
              <a:buChar char="•"/>
            </a:pPr>
            <a:r>
              <a:rPr lang="zh-CN" altLang="en-US" sz="2000" dirty="0"/>
              <a:t>权限问题，</a:t>
            </a:r>
            <a:r>
              <a:rPr lang="en-US" altLang="zh-CN" sz="2000" dirty="0" err="1"/>
              <a:t>kolla</a:t>
            </a:r>
            <a:r>
              <a:rPr lang="zh-CN" altLang="en-US" sz="2000" dirty="0"/>
              <a:t>很多容器需要在</a:t>
            </a:r>
            <a:r>
              <a:rPr lang="en-US" altLang="zh-CN" sz="2000" dirty="0"/>
              <a:t>root</a:t>
            </a:r>
            <a:r>
              <a:rPr lang="zh-CN" altLang="en-US" sz="2000" dirty="0"/>
              <a:t>权限下</a:t>
            </a:r>
            <a:r>
              <a:rPr lang="zh-CN" altLang="en-US" sz="2000" dirty="0" smtClean="0"/>
              <a:t>执行</a:t>
            </a:r>
            <a:r>
              <a:rPr lang="en-US" altLang="zh-CN" sz="2000" dirty="0" smtClean="0"/>
              <a:t>,</a:t>
            </a:r>
            <a:r>
              <a:rPr lang="en-US" altLang="zh-CN" sz="2000" dirty="0" err="1" smtClean="0"/>
              <a:t>kubernetes</a:t>
            </a:r>
            <a:r>
              <a:rPr lang="zh-CN" altLang="en-US" sz="2000" dirty="0"/>
              <a:t>默认是非</a:t>
            </a:r>
            <a:r>
              <a:rPr lang="en-US" altLang="zh-CN" sz="2000" dirty="0"/>
              <a:t>root</a:t>
            </a:r>
            <a:r>
              <a:rPr lang="zh-CN" altLang="en-US" sz="2000" dirty="0"/>
              <a:t>用户启动容器。</a:t>
            </a:r>
            <a:endParaRPr lang="en-US" altLang="zh-CN" sz="2000" dirty="0"/>
          </a:p>
        </p:txBody>
      </p:sp>
      <p:sp>
        <p:nvSpPr>
          <p:cNvPr id="4" name="矩形 3"/>
          <p:cNvSpPr/>
          <p:nvPr/>
        </p:nvSpPr>
        <p:spPr>
          <a:xfrm>
            <a:off x="991870" y="2670905"/>
            <a:ext cx="7732395" cy="706755"/>
          </a:xfrm>
          <a:prstGeom prst="rect">
            <a:avLst/>
          </a:prstGeom>
        </p:spPr>
        <p:txBody>
          <a:bodyPr wrap="square">
            <a:spAutoFit/>
          </a:bodyPr>
          <a:lstStyle/>
          <a:p>
            <a:pPr marL="342900" indent="-342900" algn="just">
              <a:buFont typeface="Arial" panose="020B0604020202020204" pitchFamily="34" charset="0"/>
              <a:buChar char="•"/>
            </a:pPr>
            <a:r>
              <a:rPr lang="zh-CN" altLang="en-US" sz="2000" dirty="0"/>
              <a:t>一些配置文件配置错误，导致容器不能启动成功，需要修改对应配置项。</a:t>
            </a:r>
          </a:p>
        </p:txBody>
      </p:sp>
      <p:sp>
        <p:nvSpPr>
          <p:cNvPr id="8" name="文本框 7"/>
          <p:cNvSpPr txBox="1"/>
          <p:nvPr/>
        </p:nvSpPr>
        <p:spPr>
          <a:xfrm>
            <a:off x="991941" y="3886930"/>
            <a:ext cx="4491871" cy="400110"/>
          </a:xfrm>
          <a:prstGeom prst="rect">
            <a:avLst/>
          </a:prstGeom>
          <a:noFill/>
        </p:spPr>
        <p:txBody>
          <a:bodyPr wrap="none" rtlCol="0">
            <a:spAutoFit/>
          </a:bodyPr>
          <a:lstStyle/>
          <a:p>
            <a:pPr marL="342900" indent="-342900">
              <a:buFont typeface="Arial" panose="020B0604020202020204" pitchFamily="34" charset="0"/>
              <a:buChar char="•"/>
            </a:pPr>
            <a:r>
              <a:rPr lang="en-US" altLang="zh-CN" sz="2000" dirty="0" smtClean="0"/>
              <a:t>Neutron</a:t>
            </a:r>
            <a:r>
              <a:rPr lang="zh-CN" altLang="en-US" sz="2000" dirty="0" smtClean="0"/>
              <a:t>网络类型</a:t>
            </a:r>
            <a:r>
              <a:rPr lang="zh-CN" altLang="en-US" sz="2000" dirty="0"/>
              <a:t>目前</a:t>
            </a:r>
            <a:r>
              <a:rPr lang="zh-CN" altLang="en-US" sz="2000" dirty="0" smtClean="0"/>
              <a:t>只支持</a:t>
            </a:r>
            <a:r>
              <a:rPr lang="en-US" altLang="zh-CN" sz="2000" dirty="0" err="1" smtClean="0"/>
              <a:t>vswitch</a:t>
            </a:r>
            <a:endParaRPr lang="zh-CN" altLang="en-US" sz="2000" dirty="0"/>
          </a:p>
        </p:txBody>
      </p:sp>
      <p:sp>
        <p:nvSpPr>
          <p:cNvPr id="10" name="文本框 9"/>
          <p:cNvSpPr txBox="1"/>
          <p:nvPr/>
        </p:nvSpPr>
        <p:spPr>
          <a:xfrm>
            <a:off x="991941" y="1454880"/>
            <a:ext cx="5749925" cy="398780"/>
          </a:xfrm>
          <a:prstGeom prst="rect">
            <a:avLst/>
          </a:prstGeom>
          <a:noFill/>
        </p:spPr>
        <p:txBody>
          <a:bodyPr wrap="none" rtlCol="0">
            <a:spAutoFit/>
          </a:bodyPr>
          <a:lstStyle/>
          <a:p>
            <a:pPr marL="342900" indent="-342900">
              <a:buFont typeface="Arial" panose="020B0604020202020204" pitchFamily="34" charset="0"/>
              <a:buChar char="•"/>
            </a:pPr>
            <a:r>
              <a:rPr lang="en-US" altLang="zh-CN" sz="2000" dirty="0" smtClean="0"/>
              <a:t>Kubernetes &gt;= 1.6.4 </a:t>
            </a:r>
            <a:r>
              <a:rPr lang="en-US" altLang="zh-CN" sz="2000" dirty="0" err="1" smtClean="0"/>
              <a:t>docker</a:t>
            </a:r>
            <a:r>
              <a:rPr lang="en-US" altLang="zh-CN" sz="2000" dirty="0" smtClean="0"/>
              <a:t> &gt;=1.12.6 helm &gt;= 2.4.1</a:t>
            </a:r>
            <a:endParaRPr lang="zh-CN" altLang="en-US" sz="2000" dirty="0"/>
          </a:p>
        </p:txBody>
      </p:sp>
      <p:sp>
        <p:nvSpPr>
          <p:cNvPr id="12" name="文本框 11"/>
          <p:cNvSpPr txBox="1"/>
          <p:nvPr/>
        </p:nvSpPr>
        <p:spPr>
          <a:xfrm>
            <a:off x="991941" y="1000855"/>
            <a:ext cx="5330190" cy="39878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在</a:t>
            </a:r>
            <a:r>
              <a:rPr lang="en-US" altLang="zh-CN" sz="2000" dirty="0" smtClean="0"/>
              <a:t>k8s</a:t>
            </a:r>
            <a:r>
              <a:rPr lang="zh-CN" altLang="en-US" sz="2000" dirty="0" smtClean="0"/>
              <a:t>中设置标签，指定</a:t>
            </a:r>
            <a:r>
              <a:rPr lang="en-US" altLang="zh-CN" sz="2000" dirty="0" smtClean="0"/>
              <a:t>controller</a:t>
            </a:r>
            <a:r>
              <a:rPr lang="zh-CN" altLang="en-US" sz="2000" dirty="0" smtClean="0"/>
              <a:t>和</a:t>
            </a:r>
            <a:r>
              <a:rPr lang="en-US" altLang="zh-CN" sz="2000" dirty="0" smtClean="0"/>
              <a:t>compute</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p:tgtEl>
                                          <p:spTgt spid="12"/>
                                        </p:tgtEl>
                                        <p:attrNameLst>
                                          <p:attrName>ppt_y</p:attrName>
                                        </p:attrNameLst>
                                      </p:cBhvr>
                                      <p:tavLst>
                                        <p:tav tm="0">
                                          <p:val>
                                            <p:strVal val="#ppt_y+#ppt_h*1.125000"/>
                                          </p:val>
                                        </p:tav>
                                        <p:tav tm="100000">
                                          <p:val>
                                            <p:strVal val="#ppt_y"/>
                                          </p:val>
                                        </p:tav>
                                      </p:tavLst>
                                    </p:anim>
                                    <p:animEffect transition="in" filter="wipe(up)">
                                      <p:cBhvr>
                                        <p:cTn id="11" dur="500"/>
                                        <p:tgtEl>
                                          <p:spTgt spid="1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p:tgtEl>
                                          <p:spTgt spid="10"/>
                                        </p:tgtEl>
                                        <p:attrNameLst>
                                          <p:attrName>ppt_y</p:attrName>
                                        </p:attrNameLst>
                                      </p:cBhvr>
                                      <p:tavLst>
                                        <p:tav tm="0">
                                          <p:val>
                                            <p:strVal val="#ppt_y+#ppt_h*1.125000"/>
                                          </p:val>
                                        </p:tav>
                                        <p:tav tm="100000">
                                          <p:val>
                                            <p:strVal val="#ppt_y"/>
                                          </p:val>
                                        </p:tav>
                                      </p:tavLst>
                                    </p:anim>
                                    <p:animEffect transition="in" filter="wipe(up)">
                                      <p:cBhvr>
                                        <p:cTn id="15" dur="500"/>
                                        <p:tgtEl>
                                          <p:spTgt spid="1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up)">
                                      <p:cBhvr>
                                        <p:cTn id="23" dur="500"/>
                                        <p:tgtEl>
                                          <p:spTgt spid="4"/>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p:tgtEl>
                                          <p:spTgt spid="2"/>
                                        </p:tgtEl>
                                        <p:attrNameLst>
                                          <p:attrName>ppt_y</p:attrName>
                                        </p:attrNameLst>
                                      </p:cBhvr>
                                      <p:tavLst>
                                        <p:tav tm="0">
                                          <p:val>
                                            <p:strVal val="#ppt_y+#ppt_h*1.125000"/>
                                          </p:val>
                                        </p:tav>
                                        <p:tav tm="100000">
                                          <p:val>
                                            <p:strVal val="#ppt_y"/>
                                          </p:val>
                                        </p:tav>
                                      </p:tavLst>
                                    </p:anim>
                                    <p:animEffect transition="in" filter="wipe(up)">
                                      <p:cBhvr>
                                        <p:cTn id="27" dur="500"/>
                                        <p:tgtEl>
                                          <p:spTgt spid="2"/>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p:tgtEl>
                                          <p:spTgt spid="8"/>
                                        </p:tgtEl>
                                        <p:attrNameLst>
                                          <p:attrName>ppt_y</p:attrName>
                                        </p:attrNameLst>
                                      </p:cBhvr>
                                      <p:tavLst>
                                        <p:tav tm="0">
                                          <p:val>
                                            <p:strVal val="#ppt_y+#ppt_h*1.125000"/>
                                          </p:val>
                                        </p:tav>
                                        <p:tav tm="100000">
                                          <p:val>
                                            <p:strVal val="#ppt_y"/>
                                          </p:val>
                                        </p:tav>
                                      </p:tavLst>
                                    </p:anim>
                                    <p:animEffect transition="in" filter="wipe(up)">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4" grpId="0"/>
      <p:bldP spid="8" grpId="0"/>
      <p:bldP spid="1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991870" y="259080"/>
            <a:ext cx="4617720" cy="508000"/>
          </a:xfrm>
        </p:spPr>
        <p:txBody>
          <a:bodyPr>
            <a:noAutofit/>
          </a:bodyPr>
          <a:lstStyle/>
          <a:p>
            <a:r>
              <a:rPr lang="zh-CN" altLang="en-US" sz="2800" dirty="0" err="1" smtClean="0">
                <a:solidFill>
                  <a:schemeClr val="tx2"/>
                </a:solidFill>
                <a:effectLst/>
                <a:latin typeface="+mj-ea"/>
                <a:sym typeface="+mn-ea"/>
              </a:rPr>
              <a:t>流程图</a:t>
            </a:r>
          </a:p>
        </p:txBody>
      </p:sp>
      <p:pic>
        <p:nvPicPr>
          <p:cNvPr id="17" name="图片 16" descr="6E41C3BF8B355EE6FCA229D77F62E95C"/>
          <p:cNvPicPr>
            <a:picLocks noChangeAspect="1"/>
          </p:cNvPicPr>
          <p:nvPr/>
        </p:nvPicPr>
        <p:blipFill>
          <a:blip r:embed="rId3"/>
          <a:stretch>
            <a:fillRect/>
          </a:stretch>
        </p:blipFill>
        <p:spPr>
          <a:xfrm>
            <a:off x="-187325" y="-170815"/>
            <a:ext cx="1603375" cy="1395095"/>
          </a:xfrm>
          <a:prstGeom prst="rect">
            <a:avLst/>
          </a:prstGeom>
        </p:spPr>
      </p:pic>
      <p:pic>
        <p:nvPicPr>
          <p:cNvPr id="6" name="图片 5"/>
          <p:cNvPicPr>
            <a:picLocks noChangeAspect="1"/>
          </p:cNvPicPr>
          <p:nvPr/>
        </p:nvPicPr>
        <p:blipFill>
          <a:blip r:embed="rId4"/>
          <a:stretch>
            <a:fillRect/>
          </a:stretch>
        </p:blipFill>
        <p:spPr>
          <a:xfrm>
            <a:off x="270510" y="1055370"/>
            <a:ext cx="5068570" cy="2918460"/>
          </a:xfrm>
          <a:prstGeom prst="rect">
            <a:avLst/>
          </a:prstGeom>
        </p:spPr>
      </p:pic>
      <p:sp>
        <p:nvSpPr>
          <p:cNvPr id="7" name="文本框 6"/>
          <p:cNvSpPr txBox="1"/>
          <p:nvPr/>
        </p:nvSpPr>
        <p:spPr>
          <a:xfrm>
            <a:off x="5480325" y="1492376"/>
            <a:ext cx="3179445" cy="1383665"/>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smtClean="0"/>
              <a:t>所有操作</a:t>
            </a:r>
            <a:r>
              <a:rPr lang="en-US" altLang="zh-CN" sz="1400" dirty="0" smtClean="0"/>
              <a:t>/</a:t>
            </a:r>
            <a:r>
              <a:rPr lang="zh-CN" altLang="en-US" sz="1400" dirty="0" smtClean="0"/>
              <a:t>资源统一由</a:t>
            </a:r>
            <a:r>
              <a:rPr lang="en-US" altLang="zh-CN" sz="1400" dirty="0" err="1" smtClean="0"/>
              <a:t>openshift</a:t>
            </a:r>
            <a:r>
              <a:rPr lang="zh-CN" altLang="en-US" sz="1400" dirty="0" smtClean="0"/>
              <a:t>管理</a:t>
            </a:r>
            <a:endParaRPr lang="en-US" altLang="zh-CN" sz="1400" dirty="0" smtClean="0"/>
          </a:p>
          <a:p>
            <a:pPr marL="742950" lvl="1" indent="-285750">
              <a:buFont typeface="Wingdings" panose="05000000000000000000" pitchFamily="2" charset="2"/>
              <a:buChar char="Ø"/>
            </a:pPr>
            <a:r>
              <a:rPr lang="zh-CN" altLang="en-US" sz="1400" dirty="0" smtClean="0"/>
              <a:t>配置文件</a:t>
            </a:r>
            <a:r>
              <a:rPr lang="en-US" altLang="zh-CN" sz="1400" dirty="0"/>
              <a:t> </a:t>
            </a:r>
            <a:r>
              <a:rPr lang="en-US" altLang="zh-CN" sz="1400" dirty="0" smtClean="0"/>
              <a:t>– </a:t>
            </a:r>
            <a:r>
              <a:rPr lang="en-US" altLang="zh-CN" sz="1400" dirty="0" err="1" smtClean="0"/>
              <a:t>configmap</a:t>
            </a:r>
            <a:endParaRPr lang="en-US" altLang="zh-CN" sz="1400" dirty="0" smtClean="0"/>
          </a:p>
          <a:p>
            <a:pPr marL="742950" lvl="1" indent="-285750">
              <a:buFont typeface="Wingdings" panose="05000000000000000000" pitchFamily="2" charset="2"/>
              <a:buChar char="Ø"/>
            </a:pPr>
            <a:r>
              <a:rPr lang="zh-CN" altLang="en-US" sz="1400" dirty="0" smtClean="0"/>
              <a:t>用户密码 </a:t>
            </a:r>
            <a:r>
              <a:rPr lang="en-US" altLang="zh-CN" sz="1400" dirty="0" smtClean="0"/>
              <a:t>- secret</a:t>
            </a:r>
          </a:p>
          <a:p>
            <a:pPr marL="285750" indent="-285750">
              <a:buFont typeface="Arial" panose="020B0604020202020204" pitchFamily="34" charset="0"/>
              <a:buChar char="•"/>
            </a:pPr>
            <a:r>
              <a:rPr lang="en-US" altLang="zh-CN" sz="1400" dirty="0" smtClean="0"/>
              <a:t>PaaS</a:t>
            </a:r>
            <a:r>
              <a:rPr lang="zh-CN" altLang="en-US" sz="1400" dirty="0" smtClean="0"/>
              <a:t>平台提供运维支持</a:t>
            </a:r>
            <a:endParaRPr lang="en-US" altLang="zh-CN" sz="1400" dirty="0" smtClean="0"/>
          </a:p>
          <a:p>
            <a:pPr marL="285750" indent="-285750">
              <a:buFont typeface="Arial" panose="020B0604020202020204" pitchFamily="34" charset="0"/>
              <a:buChar char="•"/>
            </a:pPr>
            <a:r>
              <a:rPr lang="zh-CN" altLang="en-US" sz="1400" dirty="0" smtClean="0"/>
              <a:t>自带监控系统可监控</a:t>
            </a:r>
            <a:r>
              <a:rPr lang="en-US" altLang="zh-CN" sz="1400" dirty="0" err="1" smtClean="0"/>
              <a:t>openstack</a:t>
            </a:r>
            <a:r>
              <a:rPr lang="zh-CN" altLang="en-US" sz="1400" dirty="0" smtClean="0"/>
              <a:t>服务</a:t>
            </a:r>
            <a:endParaRPr lang="en-US" altLang="zh-CN" sz="1400" dirty="0" smtClean="0"/>
          </a:p>
          <a:p>
            <a:pPr marL="285750" indent="-285750">
              <a:buFont typeface="Arial" panose="020B0604020202020204" pitchFamily="34" charset="0"/>
              <a:buChar char="•"/>
            </a:pPr>
            <a:r>
              <a:rPr lang="en-US" altLang="zh-CN" sz="1400" dirty="0" smtClean="0"/>
              <a:t>Helm</a:t>
            </a:r>
            <a:r>
              <a:rPr lang="zh-CN" altLang="en-US" sz="1400" dirty="0" smtClean="0"/>
              <a:t>版本管理，升级和回滚方便</a:t>
            </a:r>
            <a:endParaRPr lang="zh-CN" altLang="en-US" sz="1400" dirty="0"/>
          </a:p>
        </p:txBody>
      </p:sp>
      <p:sp>
        <p:nvSpPr>
          <p:cNvPr id="9" name="矩形 8"/>
          <p:cNvSpPr/>
          <p:nvPr/>
        </p:nvSpPr>
        <p:spPr>
          <a:xfrm>
            <a:off x="5480325" y="1224307"/>
            <a:ext cx="796290" cy="337185"/>
          </a:xfrm>
          <a:prstGeom prst="rect">
            <a:avLst/>
          </a:prstGeom>
        </p:spPr>
        <p:txBody>
          <a:bodyPr wrap="none">
            <a:spAutoFit/>
          </a:bodyPr>
          <a:lstStyle/>
          <a:p>
            <a:r>
              <a:rPr lang="zh-CN" altLang="en-US" sz="1600" b="1" dirty="0">
                <a:effectLst/>
              </a:rPr>
              <a:t>优点：</a:t>
            </a:r>
          </a:p>
        </p:txBody>
      </p:sp>
      <p:sp>
        <p:nvSpPr>
          <p:cNvPr id="11" name="文本框 10"/>
          <p:cNvSpPr txBox="1"/>
          <p:nvPr/>
        </p:nvSpPr>
        <p:spPr>
          <a:xfrm>
            <a:off x="5480325" y="2965192"/>
            <a:ext cx="796290" cy="337185"/>
          </a:xfrm>
          <a:prstGeom prst="rect">
            <a:avLst/>
          </a:prstGeom>
          <a:noFill/>
        </p:spPr>
        <p:txBody>
          <a:bodyPr wrap="none" rtlCol="0">
            <a:spAutoFit/>
          </a:bodyPr>
          <a:lstStyle/>
          <a:p>
            <a:r>
              <a:rPr lang="zh-CN" altLang="en-US" sz="1600" b="1" dirty="0" smtClean="0">
                <a:effectLst/>
              </a:rPr>
              <a:t>缺点：</a:t>
            </a:r>
          </a:p>
        </p:txBody>
      </p:sp>
      <p:sp>
        <p:nvSpPr>
          <p:cNvPr id="13" name="文本框 12"/>
          <p:cNvSpPr txBox="1"/>
          <p:nvPr/>
        </p:nvSpPr>
        <p:spPr>
          <a:xfrm>
            <a:off x="5480050" y="3241675"/>
            <a:ext cx="3179445" cy="95313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t>需要成熟的</a:t>
            </a:r>
            <a:r>
              <a:rPr lang="en-US" altLang="zh-CN" sz="1400" dirty="0" smtClean="0"/>
              <a:t>PaaS</a:t>
            </a:r>
            <a:r>
              <a:rPr lang="zh-CN" altLang="en-US" sz="1400" dirty="0" smtClean="0"/>
              <a:t>平台支持，增加了额外的运维工作</a:t>
            </a:r>
            <a:endParaRPr lang="en-US" altLang="zh-CN" sz="1400" dirty="0"/>
          </a:p>
          <a:p>
            <a:pPr marL="285750" indent="-285750">
              <a:buFont typeface="Arial" panose="020B0604020202020204" pitchFamily="34" charset="0"/>
              <a:buChar char="•"/>
            </a:pPr>
            <a:r>
              <a:rPr lang="en-US" altLang="zh-CN" sz="1400" dirty="0" smtClean="0"/>
              <a:t>Helm</a:t>
            </a:r>
            <a:r>
              <a:rPr lang="zh-CN" altLang="en-US" sz="1400" dirty="0" smtClean="0"/>
              <a:t>文件需要开发、维护</a:t>
            </a:r>
            <a:endParaRPr lang="en-US" altLang="zh-CN" sz="1400" dirty="0" smtClean="0"/>
          </a:p>
          <a:p>
            <a:pPr marL="285750" indent="-285750">
              <a:buFont typeface="Arial" panose="020B0604020202020204" pitchFamily="34" charset="0"/>
              <a:buChar char="•"/>
            </a:pPr>
            <a:r>
              <a:rPr lang="en-US" altLang="zh-CN" sz="1400" dirty="0" smtClean="0"/>
              <a:t>STI</a:t>
            </a:r>
            <a:r>
              <a:rPr lang="zh-CN" altLang="en-US" sz="1400" dirty="0" smtClean="0"/>
              <a:t>构建镜像需要额外开发</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amond(in)">
                                      <p:cBhvr>
                                        <p:cTn id="10" dur="2000"/>
                                        <p:tgtEl>
                                          <p:spTgt spid="7"/>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amond(in)">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897505" y="1532890"/>
            <a:ext cx="3348990" cy="885825"/>
          </a:xfrm>
        </p:spPr>
        <p:txBody>
          <a:bodyPr>
            <a:noAutofit/>
          </a:bodyPr>
          <a:lstStyle/>
          <a:p>
            <a:pPr algn="l"/>
            <a:r>
              <a:rPr lang="en-US" altLang="zh-CN" sz="5400" b="1" dirty="0" smtClean="0">
                <a:solidFill>
                  <a:srgbClr val="0070C0"/>
                </a:solidFill>
                <a:effectLst>
                  <a:reflection blurRad="6350" stA="53000" endA="300" endPos="35500" dir="5400000" sy="-90000" algn="bl" rotWithShape="0"/>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9703" y="234190"/>
            <a:ext cx="1204595" cy="583565"/>
          </a:xfrm>
          <a:prstGeom prst="rect">
            <a:avLst/>
          </a:prstGeom>
          <a:noFill/>
        </p:spPr>
        <p:txBody>
          <a:bodyPr vert="horz" wrap="none" rtlCol="0">
            <a:spAutoFit/>
          </a:bodyPr>
          <a:lstStyle/>
          <a:p>
            <a:r>
              <a:rPr lang="zh-CN" altLang="en-US" sz="3200" b="1" dirty="0">
                <a:solidFill>
                  <a:schemeClr val="tx2"/>
                </a:solidFill>
                <a:latin typeface="+mj-ea"/>
                <a:ea typeface="+mj-ea"/>
                <a:cs typeface="+mj-ea"/>
              </a:rPr>
              <a:t>目 录</a:t>
            </a:r>
          </a:p>
        </p:txBody>
      </p:sp>
      <p:sp>
        <p:nvSpPr>
          <p:cNvPr id="8" name="TextBox 7"/>
          <p:cNvSpPr txBox="1"/>
          <p:nvPr/>
        </p:nvSpPr>
        <p:spPr>
          <a:xfrm>
            <a:off x="2324100" y="435610"/>
            <a:ext cx="1040765" cy="337185"/>
          </a:xfrm>
          <a:prstGeom prst="rect">
            <a:avLst/>
          </a:prstGeom>
          <a:noFill/>
        </p:spPr>
        <p:txBody>
          <a:bodyPr vert="horz" wrap="square" rtlCol="0">
            <a:spAutoFit/>
          </a:bodyPr>
          <a:lstStyle/>
          <a:p>
            <a:pPr algn="dist"/>
            <a:r>
              <a:rPr lang="en-US" altLang="zh-CN" sz="1600" b="1" dirty="0">
                <a:solidFill>
                  <a:schemeClr val="tx2"/>
                </a:solidFill>
                <a:latin typeface="+mj-ea"/>
                <a:ea typeface="+mj-ea"/>
              </a:rPr>
              <a:t>CONTENTS</a:t>
            </a:r>
          </a:p>
        </p:txBody>
      </p:sp>
      <p:sp>
        <p:nvSpPr>
          <p:cNvPr id="9" name="圆角矩形 8"/>
          <p:cNvSpPr/>
          <p:nvPr/>
        </p:nvSpPr>
        <p:spPr>
          <a:xfrm>
            <a:off x="4203700" y="1329055"/>
            <a:ext cx="387985" cy="351790"/>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ea"/>
                <a:ea typeface="+mj-ea"/>
              </a:rPr>
              <a:t>1</a:t>
            </a:r>
          </a:p>
        </p:txBody>
      </p:sp>
      <p:sp>
        <p:nvSpPr>
          <p:cNvPr id="27" name="矩形 26"/>
          <p:cNvSpPr/>
          <p:nvPr/>
        </p:nvSpPr>
        <p:spPr>
          <a:xfrm>
            <a:off x="4067438" y="1374026"/>
            <a:ext cx="4536504" cy="60598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5" name="矩形 34"/>
          <p:cNvSpPr/>
          <p:nvPr/>
        </p:nvSpPr>
        <p:spPr>
          <a:xfrm>
            <a:off x="4067438" y="2217802"/>
            <a:ext cx="4536504" cy="60598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8" name="矩形 37"/>
          <p:cNvSpPr/>
          <p:nvPr/>
        </p:nvSpPr>
        <p:spPr>
          <a:xfrm>
            <a:off x="4067438" y="3151039"/>
            <a:ext cx="4536504" cy="60598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Rectangle 22"/>
          <p:cNvSpPr>
            <a:spLocks noChangeArrowheads="1"/>
          </p:cNvSpPr>
          <p:nvPr/>
        </p:nvSpPr>
        <p:spPr bwMode="auto">
          <a:xfrm>
            <a:off x="4895622" y="1277303"/>
            <a:ext cx="3383915" cy="45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87621" tIns="43809" rIns="87621" bIns="43809">
            <a:spAutoFit/>
          </a:bodyPr>
          <a:lstStyle/>
          <a:p>
            <a:pPr fontAlgn="base">
              <a:lnSpc>
                <a:spcPct val="120000"/>
              </a:lnSpc>
            </a:pPr>
            <a:r>
              <a:rPr lang="zh-CN" altLang="en-US" sz="2000" dirty="0">
                <a:solidFill>
                  <a:schemeClr val="tx2"/>
                </a:solidFill>
                <a:latin typeface="+mj-ea"/>
                <a:ea typeface="+mj-ea"/>
                <a:sym typeface="+mn-ea"/>
              </a:rPr>
              <a:t>个性化镜像构建及环境升级</a:t>
            </a:r>
          </a:p>
        </p:txBody>
      </p:sp>
      <p:sp>
        <p:nvSpPr>
          <p:cNvPr id="43" name="Rectangle 22"/>
          <p:cNvSpPr>
            <a:spLocks noChangeArrowheads="1"/>
          </p:cNvSpPr>
          <p:nvPr/>
        </p:nvSpPr>
        <p:spPr bwMode="auto">
          <a:xfrm>
            <a:off x="4895622" y="1799273"/>
            <a:ext cx="3672408" cy="45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87621" tIns="43809" rIns="87621" bIns="43809">
            <a:spAutoFit/>
          </a:bodyPr>
          <a:lstStyle/>
          <a:p>
            <a:pPr fontAlgn="base">
              <a:lnSpc>
                <a:spcPct val="120000"/>
              </a:lnSpc>
            </a:pPr>
            <a:r>
              <a:rPr lang="zh-CN" altLang="en-US" sz="2000" dirty="0">
                <a:solidFill>
                  <a:schemeClr val="tx2"/>
                </a:solidFill>
                <a:latin typeface="+mj-ea"/>
                <a:ea typeface="+mj-ea"/>
                <a:cs typeface="+mj-ea"/>
                <a:sym typeface="+mn-ea"/>
              </a:rPr>
              <a:t>OpenStack组件容器化部署</a:t>
            </a:r>
          </a:p>
        </p:txBody>
      </p:sp>
      <p:sp>
        <p:nvSpPr>
          <p:cNvPr id="44" name="Rectangle 22"/>
          <p:cNvSpPr>
            <a:spLocks noChangeArrowheads="1"/>
          </p:cNvSpPr>
          <p:nvPr/>
        </p:nvSpPr>
        <p:spPr bwMode="auto">
          <a:xfrm>
            <a:off x="4895622" y="2321243"/>
            <a:ext cx="3024336" cy="45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87621" tIns="43809" rIns="87621" bIns="43809">
            <a:spAutoFit/>
          </a:bodyPr>
          <a:lstStyle/>
          <a:p>
            <a:pPr fontAlgn="base">
              <a:lnSpc>
                <a:spcPct val="120000"/>
              </a:lnSpc>
            </a:pPr>
            <a:r>
              <a:rPr lang="zh-CN" altLang="en-US" sz="2000" dirty="0">
                <a:solidFill>
                  <a:schemeClr val="tx2"/>
                </a:solidFill>
                <a:latin typeface="+mj-ea"/>
                <a:ea typeface="+mj-ea"/>
                <a:sym typeface="+mn-ea"/>
              </a:rPr>
              <a:t>Kolla-kubernetes</a:t>
            </a:r>
          </a:p>
        </p:txBody>
      </p:sp>
      <p:sp>
        <p:nvSpPr>
          <p:cNvPr id="45" name="Rectangle 22"/>
          <p:cNvSpPr>
            <a:spLocks noChangeArrowheads="1"/>
          </p:cNvSpPr>
          <p:nvPr/>
        </p:nvSpPr>
        <p:spPr bwMode="auto">
          <a:xfrm>
            <a:off x="4895622" y="2843213"/>
            <a:ext cx="3024336" cy="40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87621" tIns="43809" rIns="87621" bIns="43809">
            <a:spAutoFit/>
          </a:bodyPr>
          <a:lstStyle/>
          <a:p>
            <a:pPr fontAlgn="base">
              <a:lnSpc>
                <a:spcPct val="120000"/>
              </a:lnSpc>
            </a:pPr>
            <a:r>
              <a:rPr lang="zh-CN" altLang="en-US" sz="2000" dirty="0" smtClean="0">
                <a:solidFill>
                  <a:schemeClr val="tx2"/>
                </a:solidFill>
                <a:latin typeface="+mj-ea"/>
                <a:ea typeface="+mj-ea"/>
                <a:sym typeface="+mn-ea"/>
              </a:rPr>
              <a:t>Openshift</a:t>
            </a:r>
            <a:r>
              <a:rPr lang="en-US" altLang="zh-CN" sz="2000" dirty="0" smtClean="0">
                <a:solidFill>
                  <a:schemeClr val="tx2"/>
                </a:solidFill>
                <a:latin typeface="+mj-ea"/>
                <a:ea typeface="+mj-ea"/>
                <a:sym typeface="+mn-ea"/>
              </a:rPr>
              <a:t>+</a:t>
            </a:r>
            <a:r>
              <a:rPr lang="zh-CN" altLang="en-US" sz="2000" dirty="0" smtClean="0">
                <a:solidFill>
                  <a:schemeClr val="tx2"/>
                </a:solidFill>
                <a:latin typeface="+mj-ea"/>
                <a:ea typeface="+mj-ea"/>
                <a:sym typeface="+mn-ea"/>
              </a:rPr>
              <a:t>kolla</a:t>
            </a:r>
            <a:endParaRPr lang="zh-CN" altLang="en-US" sz="2000" dirty="0">
              <a:solidFill>
                <a:schemeClr val="tx2"/>
              </a:solidFill>
              <a:latin typeface="+mj-ea"/>
              <a:ea typeface="+mj-ea"/>
              <a:sym typeface="+mn-ea"/>
            </a:endParaRPr>
          </a:p>
        </p:txBody>
      </p:sp>
      <p:sp>
        <p:nvSpPr>
          <p:cNvPr id="20" name="矩形 19"/>
          <p:cNvSpPr/>
          <p:nvPr/>
        </p:nvSpPr>
        <p:spPr>
          <a:xfrm>
            <a:off x="3923860" y="3781293"/>
            <a:ext cx="4536504" cy="60598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Rectangle 22"/>
          <p:cNvSpPr>
            <a:spLocks noChangeArrowheads="1"/>
          </p:cNvSpPr>
          <p:nvPr/>
        </p:nvSpPr>
        <p:spPr bwMode="auto">
          <a:xfrm>
            <a:off x="4895622" y="3365183"/>
            <a:ext cx="3024336" cy="45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87621" tIns="43809" rIns="87621" bIns="43809">
            <a:spAutoFit/>
          </a:bodyPr>
          <a:lstStyle/>
          <a:p>
            <a:pPr fontAlgn="base">
              <a:lnSpc>
                <a:spcPct val="120000"/>
              </a:lnSpc>
            </a:pPr>
            <a:r>
              <a:rPr lang="en-US" altLang="zh-CN" sz="2000" dirty="0">
                <a:solidFill>
                  <a:schemeClr val="tx2"/>
                </a:solidFill>
                <a:latin typeface="+mj-ea"/>
                <a:ea typeface="+mj-ea"/>
                <a:cs typeface="+mj-ea"/>
                <a:sym typeface="+mn-ea"/>
              </a:rPr>
              <a:t>Pipeline</a:t>
            </a:r>
            <a:r>
              <a:rPr lang="zh-CN" altLang="en-US" sz="2000" dirty="0">
                <a:solidFill>
                  <a:schemeClr val="tx2"/>
                </a:solidFill>
                <a:latin typeface="+mj-ea"/>
                <a:ea typeface="+mj-ea"/>
                <a:cs typeface="+mj-ea"/>
                <a:sym typeface="+mn-ea"/>
              </a:rPr>
              <a:t>流程</a:t>
            </a:r>
          </a:p>
        </p:txBody>
      </p:sp>
      <p:pic>
        <p:nvPicPr>
          <p:cNvPr id="2" name="图片 1" descr="6E41C3BF8B355EE6FCA229D77F62E95C"/>
          <p:cNvPicPr>
            <a:picLocks noChangeAspect="1"/>
          </p:cNvPicPr>
          <p:nvPr/>
        </p:nvPicPr>
        <p:blipFill>
          <a:blip r:embed="rId3"/>
          <a:stretch>
            <a:fillRect/>
          </a:stretch>
        </p:blipFill>
        <p:spPr>
          <a:xfrm>
            <a:off x="-179705" y="-171450"/>
            <a:ext cx="1603375" cy="1395095"/>
          </a:xfrm>
          <a:prstGeom prst="rect">
            <a:avLst/>
          </a:prstGeom>
        </p:spPr>
      </p:pic>
      <p:sp>
        <p:nvSpPr>
          <p:cNvPr id="11" name="圆角矩形 10"/>
          <p:cNvSpPr/>
          <p:nvPr/>
        </p:nvSpPr>
        <p:spPr>
          <a:xfrm>
            <a:off x="4203700" y="1851025"/>
            <a:ext cx="387985" cy="351790"/>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ea"/>
                <a:ea typeface="+mj-ea"/>
              </a:rPr>
              <a:t>2</a:t>
            </a:r>
          </a:p>
        </p:txBody>
      </p:sp>
      <p:sp>
        <p:nvSpPr>
          <p:cNvPr id="12" name="圆角矩形 11"/>
          <p:cNvSpPr/>
          <p:nvPr/>
        </p:nvSpPr>
        <p:spPr>
          <a:xfrm>
            <a:off x="4203700" y="2372995"/>
            <a:ext cx="387985" cy="351790"/>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ea"/>
                <a:ea typeface="+mj-ea"/>
              </a:rPr>
              <a:t>3</a:t>
            </a:r>
          </a:p>
        </p:txBody>
      </p:sp>
      <p:sp>
        <p:nvSpPr>
          <p:cNvPr id="15" name="圆角矩形 14"/>
          <p:cNvSpPr/>
          <p:nvPr/>
        </p:nvSpPr>
        <p:spPr>
          <a:xfrm>
            <a:off x="4203700" y="2894965"/>
            <a:ext cx="387985" cy="351790"/>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ea"/>
                <a:ea typeface="+mj-ea"/>
              </a:rPr>
              <a:t>4</a:t>
            </a:r>
          </a:p>
        </p:txBody>
      </p:sp>
      <p:sp>
        <p:nvSpPr>
          <p:cNvPr id="16" name="圆角矩形 15"/>
          <p:cNvSpPr/>
          <p:nvPr/>
        </p:nvSpPr>
        <p:spPr>
          <a:xfrm>
            <a:off x="4203700" y="3416935"/>
            <a:ext cx="387985" cy="351790"/>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ea"/>
                <a:ea typeface="+mj-ea"/>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childTnLst>
                          </p:cTn>
                        </p:par>
                        <p:par>
                          <p:cTn id="39" fill="hold">
                            <p:stCondLst>
                              <p:cond delay="4500"/>
                            </p:stCondLst>
                            <p:childTnLst>
                              <p:par>
                                <p:cTn id="40" presetID="22" presetClass="entr" presetSubtype="8"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par>
                          <p:cTn id="43" fill="hold">
                            <p:stCondLst>
                              <p:cond delay="50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par>
                          <p:cTn id="53" fill="hold">
                            <p:stCondLst>
                              <p:cond delay="6500"/>
                            </p:stCondLst>
                            <p:childTnLst>
                              <p:par>
                                <p:cTn id="54" presetID="22" presetClass="entr" presetSubtype="8"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left)">
                                      <p:cBhvr>
                                        <p:cTn id="56" dur="500"/>
                                        <p:tgtEl>
                                          <p:spTgt spid="38"/>
                                        </p:tgtEl>
                                      </p:cBhvr>
                                    </p:animEffect>
                                  </p:childTnLst>
                                </p:cTn>
                              </p:par>
                            </p:childTnLst>
                          </p:cTn>
                        </p:par>
                        <p:par>
                          <p:cTn id="57" fill="hold">
                            <p:stCondLst>
                              <p:cond delay="7000"/>
                            </p:stCondLst>
                            <p:childTnLst>
                              <p:par>
                                <p:cTn id="58" presetID="42"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childTnLst>
                          </p:cTn>
                        </p:par>
                        <p:par>
                          <p:cTn id="63" fill="hold">
                            <p:stCondLst>
                              <p:cond delay="8000"/>
                            </p:stCondLst>
                            <p:childTnLst>
                              <p:par>
                                <p:cTn id="64" presetID="10"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childTnLst>
                          </p:cTn>
                        </p:par>
                        <p:par>
                          <p:cTn id="67" fill="hold">
                            <p:stCondLst>
                              <p:cond delay="8500"/>
                            </p:stCondLst>
                            <p:childTnLst>
                              <p:par>
                                <p:cTn id="68" presetID="22" presetClass="entr" presetSubtype="8"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left)">
                                      <p:cBhvr>
                                        <p:cTn id="70" dur="500"/>
                                        <p:tgtEl>
                                          <p:spTgt spid="20"/>
                                        </p:tgtEl>
                                      </p:cBhvr>
                                    </p:animEffect>
                                  </p:childTnLst>
                                </p:cTn>
                              </p:par>
                            </p:childTnLst>
                          </p:cTn>
                        </p:par>
                        <p:par>
                          <p:cTn id="71" fill="hold">
                            <p:stCondLst>
                              <p:cond delay="9000"/>
                            </p:stCondLst>
                            <p:childTnLst>
                              <p:par>
                                <p:cTn id="72" presetID="42" presetClass="entr" presetSubtype="0"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childTnLst>
                          </p:cTn>
                        </p:par>
                        <p:par>
                          <p:cTn id="77" fill="hold">
                            <p:stCondLst>
                              <p:cond delay="10000"/>
                            </p:stCondLst>
                            <p:childTnLst>
                              <p:par>
                                <p:cTn id="78" presetID="10" presetClass="entr" presetSubtype="0"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ldLvl="0" animBg="1"/>
      <p:bldP spid="27" grpId="0" bldLvl="0" animBg="1"/>
      <p:bldP spid="35" grpId="0" bldLvl="0" animBg="1"/>
      <p:bldP spid="38" grpId="0" bldLvl="0" animBg="1"/>
      <p:bldP spid="13" grpId="0"/>
      <p:bldP spid="43" grpId="0"/>
      <p:bldP spid="44" grpId="0"/>
      <p:bldP spid="45" grpId="0"/>
      <p:bldP spid="20" grpId="0" bldLvl="0" animBg="1"/>
      <p:bldP spid="22" grpId="0"/>
      <p:bldP spid="11" grpId="0" bldLvl="0" animBg="1"/>
      <p:bldP spid="12" grpId="0" bldLvl="0" animBg="1"/>
      <p:bldP spid="15" grpId="0" bldLvl="0" animBg="1"/>
      <p:bldP spid="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1111414" y="226060"/>
            <a:ext cx="5033010" cy="599440"/>
          </a:xfrm>
          <a:noFill/>
        </p:spPr>
        <p:txBody>
          <a:bodyPr>
            <a:normAutofit/>
          </a:bodyPr>
          <a:lstStyle/>
          <a:p>
            <a:r>
              <a:rPr lang="zh-CN" altLang="en-US" sz="2800" dirty="0" smtClean="0">
                <a:solidFill>
                  <a:schemeClr val="tx2"/>
                </a:solidFill>
                <a:effectLst/>
                <a:latin typeface="+mn-ea"/>
                <a:ea typeface="+mn-ea"/>
              </a:rPr>
              <a:t>个性化镜像构建及环境升级</a:t>
            </a:r>
          </a:p>
        </p:txBody>
      </p:sp>
      <p:sp>
        <p:nvSpPr>
          <p:cNvPr id="7" name="文本框 6"/>
          <p:cNvSpPr txBox="1"/>
          <p:nvPr/>
        </p:nvSpPr>
        <p:spPr>
          <a:xfrm>
            <a:off x="4140682" y="4116705"/>
            <a:ext cx="4227195" cy="306705"/>
          </a:xfrm>
          <a:prstGeom prst="rect">
            <a:avLst/>
          </a:prstGeom>
          <a:noFill/>
        </p:spPr>
        <p:txBody>
          <a:bodyPr wrap="square" rtlCol="0">
            <a:spAutoFit/>
          </a:bodyPr>
          <a:lstStyle/>
          <a:p>
            <a:pPr algn="r"/>
            <a:r>
              <a:rPr lang="zh-CN" altLang="en-US" sz="1400" b="1" dirty="0" smtClean="0">
                <a:solidFill>
                  <a:srgbClr val="FF0000"/>
                </a:solidFill>
              </a:rPr>
              <a:t>每日构建，每日更新，提高产品研发的敏捷程度。</a:t>
            </a:r>
          </a:p>
        </p:txBody>
      </p:sp>
      <p:pic>
        <p:nvPicPr>
          <p:cNvPr id="10" name="图片 9"/>
          <p:cNvPicPr>
            <a:picLocks noChangeAspect="1"/>
          </p:cNvPicPr>
          <p:nvPr/>
        </p:nvPicPr>
        <p:blipFill>
          <a:blip r:embed="rId3"/>
          <a:stretch>
            <a:fillRect/>
          </a:stretch>
        </p:blipFill>
        <p:spPr>
          <a:xfrm>
            <a:off x="1264767" y="915035"/>
            <a:ext cx="6969125" cy="3133725"/>
          </a:xfrm>
          <a:prstGeom prst="rect">
            <a:avLst/>
          </a:prstGeom>
        </p:spPr>
      </p:pic>
      <p:pic>
        <p:nvPicPr>
          <p:cNvPr id="2" name="图片 1" descr="6E41C3BF8B355EE6FCA229D77F62E95C"/>
          <p:cNvPicPr>
            <a:picLocks noChangeAspect="1"/>
          </p:cNvPicPr>
          <p:nvPr/>
        </p:nvPicPr>
        <p:blipFill>
          <a:blip r:embed="rId4"/>
          <a:stretch>
            <a:fillRect/>
          </a:stretch>
        </p:blipFill>
        <p:spPr>
          <a:xfrm>
            <a:off x="-179705" y="-171450"/>
            <a:ext cx="1603375" cy="1395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grpId="0" nodeType="clickEffect">
                                  <p:stCondLst>
                                    <p:cond delay="0"/>
                                  </p:stCondLst>
                                  <p:childTnLst>
                                    <p:animScale>
                                      <p:cBhvr>
                                        <p:cTn id="12"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436880"/>
            <a:ext cx="6650355" cy="3703320"/>
          </a:xfrm>
          <a:prstGeom prst="rect">
            <a:avLst/>
          </a:prstGeom>
        </p:spPr>
      </p:pic>
      <p:sp>
        <p:nvSpPr>
          <p:cNvPr id="6" name="标题 3"/>
          <p:cNvSpPr>
            <a:spLocks noGrp="1"/>
          </p:cNvSpPr>
          <p:nvPr>
            <p:ph type="title"/>
          </p:nvPr>
        </p:nvSpPr>
        <p:spPr>
          <a:xfrm>
            <a:off x="991870" y="254635"/>
            <a:ext cx="4961255" cy="633095"/>
          </a:xfrm>
        </p:spPr>
        <p:txBody>
          <a:bodyPr>
            <a:normAutofit/>
          </a:bodyPr>
          <a:lstStyle/>
          <a:p>
            <a:r>
              <a:rPr lang="en-US" altLang="zh-CN" sz="2800" dirty="0" err="1" smtClean="0">
                <a:ln>
                  <a:noFill/>
                </a:ln>
                <a:solidFill>
                  <a:schemeClr val="tx2"/>
                </a:solidFill>
                <a:effectLst/>
                <a:latin typeface="+mj-ea"/>
                <a:cs typeface="+mj-ea"/>
              </a:rPr>
              <a:t>Openstack</a:t>
            </a:r>
            <a:r>
              <a:rPr lang="zh-CN" altLang="en-US" sz="2800" dirty="0" smtClean="0">
                <a:ln>
                  <a:noFill/>
                </a:ln>
                <a:solidFill>
                  <a:schemeClr val="tx2"/>
                </a:solidFill>
                <a:effectLst/>
                <a:latin typeface="+mj-ea"/>
                <a:cs typeface="+mj-ea"/>
              </a:rPr>
              <a:t>组件容器化部署</a:t>
            </a:r>
          </a:p>
        </p:txBody>
      </p:sp>
      <p:pic>
        <p:nvPicPr>
          <p:cNvPr id="2" name="图片 1" descr="6E41C3BF8B355EE6FCA229D77F62E95C"/>
          <p:cNvPicPr>
            <a:picLocks noChangeAspect="1"/>
          </p:cNvPicPr>
          <p:nvPr/>
        </p:nvPicPr>
        <p:blipFill>
          <a:blip r:embed="rId4"/>
          <a:stretch>
            <a:fillRect/>
          </a:stretch>
        </p:blipFill>
        <p:spPr>
          <a:xfrm>
            <a:off x="-179705" y="-171450"/>
            <a:ext cx="1603375" cy="1395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t>内存操作系统</a:t>
            </a:r>
            <a:endParaRPr lang="zh-CN" altLang="en-US" sz="2400" dirty="0"/>
          </a:p>
        </p:txBody>
      </p:sp>
      <p:sp>
        <p:nvSpPr>
          <p:cNvPr id="4" name="文本框 3"/>
          <p:cNvSpPr txBox="1"/>
          <p:nvPr/>
        </p:nvSpPr>
        <p:spPr>
          <a:xfrm>
            <a:off x="441687" y="2083867"/>
            <a:ext cx="4761816" cy="400110"/>
          </a:xfrm>
          <a:prstGeom prst="rect">
            <a:avLst/>
          </a:prstGeom>
          <a:noFill/>
        </p:spPr>
        <p:txBody>
          <a:bodyPr wrap="none" rtlCol="0">
            <a:spAutoFit/>
          </a:bodyPr>
          <a:lstStyle/>
          <a:p>
            <a:r>
              <a:rPr lang="zh-CN" altLang="en-US" sz="2000" dirty="0" smtClean="0"/>
              <a:t>经过优化的</a:t>
            </a:r>
            <a:r>
              <a:rPr lang="en-US" altLang="zh-CN" sz="2000" dirty="0" err="1"/>
              <a:t>i</a:t>
            </a:r>
            <a:r>
              <a:rPr lang="en-US" altLang="zh-CN" sz="2000" dirty="0" err="1" smtClean="0"/>
              <a:t>cos</a:t>
            </a:r>
            <a:r>
              <a:rPr lang="en-US" altLang="zh-CN" sz="2000" dirty="0" smtClean="0"/>
              <a:t>-cobbler</a:t>
            </a:r>
            <a:r>
              <a:rPr lang="zh-CN" altLang="en-US" sz="2000" dirty="0" smtClean="0"/>
              <a:t>支持的启动方式</a:t>
            </a:r>
            <a:r>
              <a:rPr lang="zh-CN" altLang="en-US" dirty="0" smtClean="0"/>
              <a:t>：</a:t>
            </a:r>
          </a:p>
        </p:txBody>
      </p:sp>
      <p:sp>
        <p:nvSpPr>
          <p:cNvPr id="5" name="文本框 4"/>
          <p:cNvSpPr txBox="1"/>
          <p:nvPr/>
        </p:nvSpPr>
        <p:spPr>
          <a:xfrm>
            <a:off x="395536" y="4146634"/>
            <a:ext cx="8064896" cy="369332"/>
          </a:xfrm>
          <a:prstGeom prst="rect">
            <a:avLst/>
          </a:prstGeom>
          <a:noFill/>
        </p:spPr>
        <p:txBody>
          <a:bodyPr wrap="square" rtlCol="0">
            <a:spAutoFit/>
          </a:bodyPr>
          <a:lstStyle/>
          <a:p>
            <a:r>
              <a:rPr lang="zh-CN" altLang="en-US" dirty="0" smtClean="0">
                <a:solidFill>
                  <a:srgbClr val="FF0000"/>
                </a:solidFill>
              </a:rPr>
              <a:t>此外，我们</a:t>
            </a:r>
            <a:r>
              <a:rPr lang="zh-CN" altLang="en-US" dirty="0">
                <a:solidFill>
                  <a:srgbClr val="FF0000"/>
                </a:solidFill>
              </a:rPr>
              <a:t>构建</a:t>
            </a:r>
            <a:r>
              <a:rPr lang="zh-CN" altLang="en-US" dirty="0" smtClean="0">
                <a:solidFill>
                  <a:srgbClr val="FF0000"/>
                </a:solidFill>
              </a:rPr>
              <a:t>的</a:t>
            </a:r>
            <a:r>
              <a:rPr lang="en-US" altLang="zh-CN" dirty="0" err="1" smtClean="0">
                <a:solidFill>
                  <a:srgbClr val="FF0000"/>
                </a:solidFill>
              </a:rPr>
              <a:t>iso</a:t>
            </a:r>
            <a:r>
              <a:rPr lang="zh-CN" altLang="en-US" dirty="0" smtClean="0">
                <a:solidFill>
                  <a:srgbClr val="FF0000"/>
                </a:solidFill>
              </a:rPr>
              <a:t>，不仅支持</a:t>
            </a:r>
            <a:r>
              <a:rPr lang="en-US" altLang="zh-CN" dirty="0" smtClean="0">
                <a:solidFill>
                  <a:srgbClr val="FF0000"/>
                </a:solidFill>
              </a:rPr>
              <a:t>BIOS</a:t>
            </a:r>
            <a:r>
              <a:rPr lang="zh-CN" altLang="en-US" dirty="0" smtClean="0">
                <a:solidFill>
                  <a:srgbClr val="FF0000"/>
                </a:solidFill>
              </a:rPr>
              <a:t>类型的主板，还支持</a:t>
            </a:r>
            <a:r>
              <a:rPr lang="en-US" altLang="zh-CN" dirty="0" smtClean="0">
                <a:solidFill>
                  <a:srgbClr val="FF0000"/>
                </a:solidFill>
              </a:rPr>
              <a:t>UEFI</a:t>
            </a:r>
            <a:r>
              <a:rPr lang="zh-CN" altLang="en-US" dirty="0" smtClean="0">
                <a:solidFill>
                  <a:srgbClr val="FF0000"/>
                </a:solidFill>
              </a:rPr>
              <a:t>类型的主板</a:t>
            </a:r>
            <a:r>
              <a:rPr lang="zh-CN" altLang="en-US" dirty="0">
                <a:solidFill>
                  <a:srgbClr val="FF0000"/>
                </a:solidFill>
              </a:rPr>
              <a:t>。</a:t>
            </a:r>
          </a:p>
        </p:txBody>
      </p:sp>
      <p:pic>
        <p:nvPicPr>
          <p:cNvPr id="9" name="图片 8"/>
          <p:cNvPicPr>
            <a:picLocks noChangeAspect="1"/>
          </p:cNvPicPr>
          <p:nvPr/>
        </p:nvPicPr>
        <p:blipFill>
          <a:blip r:embed="rId3"/>
          <a:stretch>
            <a:fillRect/>
          </a:stretch>
        </p:blipFill>
        <p:spPr>
          <a:xfrm>
            <a:off x="5081618" y="1995686"/>
            <a:ext cx="3882870" cy="2035465"/>
          </a:xfrm>
          <a:prstGeom prst="rect">
            <a:avLst/>
          </a:prstGeom>
        </p:spPr>
      </p:pic>
      <p:sp>
        <p:nvSpPr>
          <p:cNvPr id="10" name="文本框 9"/>
          <p:cNvSpPr txBox="1"/>
          <p:nvPr/>
        </p:nvSpPr>
        <p:spPr>
          <a:xfrm>
            <a:off x="770092" y="2562458"/>
            <a:ext cx="1858201"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本地硬盘</a:t>
            </a:r>
            <a:r>
              <a:rPr lang="zh-CN" altLang="en-US" dirty="0" smtClean="0"/>
              <a:t>启动</a:t>
            </a:r>
            <a:endParaRPr lang="en-US" altLang="zh-CN" dirty="0"/>
          </a:p>
        </p:txBody>
      </p:sp>
      <p:sp>
        <p:nvSpPr>
          <p:cNvPr id="11" name="文本框 10"/>
          <p:cNvSpPr txBox="1"/>
          <p:nvPr/>
        </p:nvSpPr>
        <p:spPr>
          <a:xfrm>
            <a:off x="812483" y="2994506"/>
            <a:ext cx="2319866"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内存操作系统</a:t>
            </a:r>
            <a:r>
              <a:rPr lang="zh-CN" altLang="en-US" dirty="0" smtClean="0"/>
              <a:t>启动</a:t>
            </a:r>
            <a:endParaRPr lang="en-US" altLang="zh-CN" dirty="0"/>
          </a:p>
        </p:txBody>
      </p:sp>
      <p:sp>
        <p:nvSpPr>
          <p:cNvPr id="12" name="文本框 11"/>
          <p:cNvSpPr txBox="1"/>
          <p:nvPr/>
        </p:nvSpPr>
        <p:spPr>
          <a:xfrm>
            <a:off x="797674" y="3426554"/>
            <a:ext cx="2550698"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本地硬盘安装并</a:t>
            </a:r>
            <a:r>
              <a:rPr lang="zh-CN" altLang="en-US" dirty="0" smtClean="0"/>
              <a:t>启动</a:t>
            </a:r>
            <a:endParaRPr lang="zh-CN" altLang="en-US" dirty="0"/>
          </a:p>
        </p:txBody>
      </p:sp>
      <p:pic>
        <p:nvPicPr>
          <p:cNvPr id="2" name="图片 1" descr="6E41C3BF8B355EE6FCA229D77F62E95C"/>
          <p:cNvPicPr>
            <a:picLocks noChangeAspect="1"/>
          </p:cNvPicPr>
          <p:nvPr/>
        </p:nvPicPr>
        <p:blipFill>
          <a:blip r:embed="rId4"/>
          <a:stretch>
            <a:fillRect/>
          </a:stretch>
        </p:blipFill>
        <p:spPr>
          <a:xfrm>
            <a:off x="-179705" y="-171450"/>
            <a:ext cx="1603375" cy="1395095"/>
          </a:xfrm>
          <a:prstGeom prst="rect">
            <a:avLst/>
          </a:prstGeom>
        </p:spPr>
      </p:pic>
      <p:sp>
        <p:nvSpPr>
          <p:cNvPr id="7" name="标题 3"/>
          <p:cNvSpPr>
            <a:spLocks noGrp="1"/>
          </p:cNvSpPr>
          <p:nvPr/>
        </p:nvSpPr>
        <p:spPr>
          <a:xfrm>
            <a:off x="991870" y="226695"/>
            <a:ext cx="4949825" cy="59944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altLang="zh-CN" sz="2800" dirty="0" err="1" smtClean="0">
                <a:solidFill>
                  <a:schemeClr val="tx2"/>
                </a:solidFill>
                <a:effectLst/>
                <a:latin typeface="+mj-ea"/>
                <a:cs typeface="+mj-ea"/>
              </a:rPr>
              <a:t>Openstack</a:t>
            </a:r>
            <a:r>
              <a:rPr lang="zh-CN" altLang="en-US" sz="2800" dirty="0" smtClean="0">
                <a:solidFill>
                  <a:schemeClr val="tx2"/>
                </a:solidFill>
                <a:effectLst/>
                <a:latin typeface="+mj-ea"/>
                <a:cs typeface="+mj-ea"/>
              </a:rPr>
              <a:t>组件容器化部署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ppt_x"/>
                                          </p:val>
                                        </p:tav>
                                        <p:tav tm="100000">
                                          <p:val>
                                            <p:strVal val="#ppt_x"/>
                                          </p:val>
                                        </p:tav>
                                      </p:tavLst>
                                    </p:anim>
                                    <p:anim calcmode="lin" valueType="num">
                                      <p:cBhvr additive="base">
                                        <p:cTn id="11" dur="500" fill="hold"/>
                                        <p:tgtEl>
                                          <p:spTgt spid="10"/>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991870" y="226695"/>
            <a:ext cx="4949825" cy="599440"/>
          </a:xfrm>
        </p:spPr>
        <p:txBody>
          <a:bodyPr>
            <a:normAutofit/>
          </a:bodyPr>
          <a:lstStyle/>
          <a:p>
            <a:r>
              <a:rPr lang="en-US" altLang="zh-CN" sz="2800" dirty="0" err="1" smtClean="0">
                <a:solidFill>
                  <a:schemeClr val="tx2"/>
                </a:solidFill>
                <a:effectLst/>
                <a:latin typeface="+mj-ea"/>
                <a:cs typeface="+mj-ea"/>
              </a:rPr>
              <a:t>Openstack</a:t>
            </a:r>
            <a:r>
              <a:rPr lang="zh-CN" altLang="en-US" sz="2800" dirty="0" smtClean="0">
                <a:solidFill>
                  <a:schemeClr val="tx2"/>
                </a:solidFill>
                <a:effectLst/>
                <a:latin typeface="+mj-ea"/>
                <a:cs typeface="+mj-ea"/>
              </a:rPr>
              <a:t>组件容器化部署</a:t>
            </a:r>
          </a:p>
        </p:txBody>
      </p:sp>
      <p:sp>
        <p:nvSpPr>
          <p:cNvPr id="4" name="文本框 3"/>
          <p:cNvSpPr txBox="1"/>
          <p:nvPr/>
        </p:nvSpPr>
        <p:spPr>
          <a:xfrm>
            <a:off x="395536" y="1533922"/>
            <a:ext cx="2297430" cy="46037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latin typeface="+mj-ea"/>
                <a:ea typeface="+mj-ea"/>
                <a:cs typeface="+mj-ea"/>
              </a:rPr>
              <a:t>批量</a:t>
            </a:r>
            <a:r>
              <a:rPr lang="en-US" altLang="zh-CN" sz="2400" dirty="0">
                <a:latin typeface="+mj-ea"/>
                <a:ea typeface="+mj-ea"/>
                <a:cs typeface="+mj-ea"/>
              </a:rPr>
              <a:t>raid</a:t>
            </a:r>
            <a:r>
              <a:rPr lang="zh-CN" altLang="en-US" sz="2400" dirty="0">
                <a:latin typeface="+mj-ea"/>
                <a:ea typeface="+mj-ea"/>
                <a:cs typeface="+mj-ea"/>
              </a:rPr>
              <a:t>设置</a:t>
            </a:r>
          </a:p>
        </p:txBody>
      </p:sp>
      <p:pic>
        <p:nvPicPr>
          <p:cNvPr id="9" name="图片 8"/>
          <p:cNvPicPr>
            <a:picLocks noChangeAspect="1"/>
          </p:cNvPicPr>
          <p:nvPr/>
        </p:nvPicPr>
        <p:blipFill>
          <a:blip r:embed="rId3"/>
          <a:stretch>
            <a:fillRect/>
          </a:stretch>
        </p:blipFill>
        <p:spPr>
          <a:xfrm>
            <a:off x="3447415" y="1534160"/>
            <a:ext cx="5433695" cy="2260600"/>
          </a:xfrm>
          <a:prstGeom prst="rect">
            <a:avLst/>
          </a:prstGeom>
        </p:spPr>
      </p:pic>
      <p:sp>
        <p:nvSpPr>
          <p:cNvPr id="11" name="文本框 10"/>
          <p:cNvSpPr txBox="1"/>
          <p:nvPr/>
        </p:nvSpPr>
        <p:spPr>
          <a:xfrm>
            <a:off x="639119" y="2041525"/>
            <a:ext cx="2808311" cy="1753235"/>
          </a:xfrm>
          <a:prstGeom prst="rect">
            <a:avLst/>
          </a:prstGeom>
          <a:noFill/>
        </p:spPr>
        <p:txBody>
          <a:bodyPr wrap="square" rtlCol="0">
            <a:spAutoFit/>
          </a:bodyPr>
          <a:lstStyle/>
          <a:p>
            <a:pPr>
              <a:lnSpc>
                <a:spcPct val="150000"/>
              </a:lnSpc>
            </a:pPr>
            <a:r>
              <a:rPr lang="zh-CN" altLang="en-US" dirty="0" smtClean="0"/>
              <a:t>得益于</a:t>
            </a:r>
            <a:r>
              <a:rPr lang="en-US" altLang="zh-CN" dirty="0" err="1" smtClean="0"/>
              <a:t>icos</a:t>
            </a:r>
            <a:r>
              <a:rPr lang="en-US" altLang="zh-CN" dirty="0" smtClean="0"/>
              <a:t>-cobbler</a:t>
            </a:r>
            <a:r>
              <a:rPr lang="zh-CN" altLang="en-US" dirty="0" smtClean="0"/>
              <a:t>对内存操作系统的支持，我们可以在内存操作系统中对</a:t>
            </a:r>
            <a:r>
              <a:rPr lang="en-US" altLang="zh-CN" dirty="0" smtClean="0"/>
              <a:t>raid</a:t>
            </a:r>
            <a:r>
              <a:rPr lang="zh-CN" altLang="en-US" dirty="0" smtClean="0"/>
              <a:t>进行批量设置。</a:t>
            </a:r>
            <a:endParaRPr lang="zh-CN" altLang="en-US" dirty="0"/>
          </a:p>
        </p:txBody>
      </p:sp>
      <p:pic>
        <p:nvPicPr>
          <p:cNvPr id="2" name="图片 1" descr="6E41C3BF8B355EE6FCA229D77F62E95C"/>
          <p:cNvPicPr>
            <a:picLocks noChangeAspect="1"/>
          </p:cNvPicPr>
          <p:nvPr/>
        </p:nvPicPr>
        <p:blipFill>
          <a:blip r:embed="rId4"/>
          <a:stretch>
            <a:fillRect/>
          </a:stretch>
        </p:blipFill>
        <p:spPr>
          <a:xfrm>
            <a:off x="-187325" y="-170815"/>
            <a:ext cx="1603375" cy="1395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991870" y="218440"/>
            <a:ext cx="5132070" cy="633095"/>
          </a:xfrm>
        </p:spPr>
        <p:txBody>
          <a:bodyPr/>
          <a:lstStyle/>
          <a:p>
            <a:r>
              <a:rPr lang="en-US" altLang="zh-CN" sz="2800" dirty="0" err="1" smtClean="0">
                <a:solidFill>
                  <a:schemeClr val="tx2"/>
                </a:solidFill>
                <a:effectLst/>
                <a:latin typeface="+mj-ea"/>
                <a:cs typeface="+mj-ea"/>
              </a:rPr>
              <a:t>Openstack</a:t>
            </a:r>
            <a:r>
              <a:rPr lang="zh-CN" altLang="en-US" sz="2800" dirty="0" smtClean="0">
                <a:solidFill>
                  <a:schemeClr val="tx2"/>
                </a:solidFill>
                <a:effectLst/>
                <a:latin typeface="+mj-ea"/>
                <a:cs typeface="+mj-ea"/>
              </a:rPr>
              <a:t>组件容器化部署</a:t>
            </a:r>
          </a:p>
        </p:txBody>
      </p:sp>
      <p:sp>
        <p:nvSpPr>
          <p:cNvPr id="3" name="文本框 2"/>
          <p:cNvSpPr txBox="1"/>
          <p:nvPr/>
        </p:nvSpPr>
        <p:spPr>
          <a:xfrm>
            <a:off x="251520" y="1164987"/>
            <a:ext cx="2935419"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批量操作系统安装</a:t>
            </a:r>
          </a:p>
        </p:txBody>
      </p:sp>
      <p:pic>
        <p:nvPicPr>
          <p:cNvPr id="4" name="图片 3"/>
          <p:cNvPicPr>
            <a:picLocks noChangeAspect="1"/>
          </p:cNvPicPr>
          <p:nvPr/>
        </p:nvPicPr>
        <p:blipFill>
          <a:blip r:embed="rId3"/>
          <a:stretch>
            <a:fillRect/>
          </a:stretch>
        </p:blipFill>
        <p:spPr>
          <a:xfrm>
            <a:off x="296545" y="1784350"/>
            <a:ext cx="4229735" cy="2172335"/>
          </a:xfrm>
          <a:prstGeom prst="rect">
            <a:avLst/>
          </a:prstGeom>
        </p:spPr>
      </p:pic>
      <p:pic>
        <p:nvPicPr>
          <p:cNvPr id="5" name="图片 4"/>
          <p:cNvPicPr>
            <a:picLocks noChangeAspect="1"/>
          </p:cNvPicPr>
          <p:nvPr/>
        </p:nvPicPr>
        <p:blipFill>
          <a:blip r:embed="rId4"/>
          <a:stretch>
            <a:fillRect/>
          </a:stretch>
        </p:blipFill>
        <p:spPr>
          <a:xfrm>
            <a:off x="4617085" y="1784350"/>
            <a:ext cx="4272280" cy="2172335"/>
          </a:xfrm>
          <a:prstGeom prst="rect">
            <a:avLst/>
          </a:prstGeom>
        </p:spPr>
      </p:pic>
      <p:sp>
        <p:nvSpPr>
          <p:cNvPr id="9" name="文本框 8"/>
          <p:cNvSpPr txBox="1"/>
          <p:nvPr/>
        </p:nvSpPr>
        <p:spPr>
          <a:xfrm>
            <a:off x="4617085" y="1319947"/>
            <a:ext cx="3764280" cy="306705"/>
          </a:xfrm>
          <a:prstGeom prst="rect">
            <a:avLst/>
          </a:prstGeom>
          <a:noFill/>
        </p:spPr>
        <p:txBody>
          <a:bodyPr wrap="none" rtlCol="0">
            <a:spAutoFit/>
          </a:bodyPr>
          <a:lstStyle/>
          <a:p>
            <a:pPr algn="r"/>
            <a:r>
              <a:rPr lang="zh-CN" altLang="en-US" sz="1400" b="1" dirty="0" smtClean="0">
                <a:solidFill>
                  <a:srgbClr val="FF0000"/>
                </a:solidFill>
                <a:effectLst/>
              </a:rPr>
              <a:t>操作系统安装完成后，各系统之间自动互信。</a:t>
            </a:r>
          </a:p>
        </p:txBody>
      </p:sp>
      <p:pic>
        <p:nvPicPr>
          <p:cNvPr id="2" name="图片 1" descr="6E41C3BF8B355EE6FCA229D77F62E95C"/>
          <p:cNvPicPr>
            <a:picLocks noChangeAspect="1"/>
          </p:cNvPicPr>
          <p:nvPr/>
        </p:nvPicPr>
        <p:blipFill>
          <a:blip r:embed="rId5"/>
          <a:stretch>
            <a:fillRect/>
          </a:stretch>
        </p:blipFill>
        <p:spPr>
          <a:xfrm>
            <a:off x="-187325" y="-170815"/>
            <a:ext cx="1603375" cy="1395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4" presetID="6" presetClass="emph" presetSubtype="0" fill="hold" nodeType="withEffect">
                                  <p:stCondLst>
                                    <p:cond delay="0"/>
                                  </p:stCondLst>
                                  <p:childTnLst>
                                    <p:animScale>
                                      <p:cBhvr>
                                        <p:cTn id="15" dur="2000" fill="hold"/>
                                        <p:tgtEl>
                                          <p:spTgt spid="9">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991870" y="259080"/>
            <a:ext cx="4617720" cy="508000"/>
          </a:xfrm>
        </p:spPr>
        <p:txBody>
          <a:bodyPr>
            <a:noAutofit/>
          </a:bodyPr>
          <a:lstStyle/>
          <a:p>
            <a:r>
              <a:rPr lang="en-US" altLang="zh-CN" sz="2800" dirty="0" err="1" smtClean="0">
                <a:solidFill>
                  <a:schemeClr val="tx2"/>
                </a:solidFill>
                <a:effectLst/>
                <a:latin typeface="+mj-ea"/>
                <a:cs typeface="+mj-ea"/>
              </a:rPr>
              <a:t>Openstack</a:t>
            </a:r>
            <a:r>
              <a:rPr lang="zh-CN" altLang="en-US" sz="2800" dirty="0" smtClean="0">
                <a:solidFill>
                  <a:schemeClr val="tx2"/>
                </a:solidFill>
                <a:effectLst/>
                <a:latin typeface="+mj-ea"/>
                <a:cs typeface="+mj-ea"/>
              </a:rPr>
              <a:t>组件容器化部署</a:t>
            </a:r>
          </a:p>
        </p:txBody>
      </p:sp>
      <p:sp>
        <p:nvSpPr>
          <p:cNvPr id="3" name="文本框 2"/>
          <p:cNvSpPr txBox="1"/>
          <p:nvPr/>
        </p:nvSpPr>
        <p:spPr>
          <a:xfrm>
            <a:off x="252026" y="1253580"/>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批量网络设置</a:t>
            </a:r>
          </a:p>
        </p:txBody>
      </p:sp>
      <p:sp>
        <p:nvSpPr>
          <p:cNvPr id="5" name="文本框 4"/>
          <p:cNvSpPr txBox="1"/>
          <p:nvPr/>
        </p:nvSpPr>
        <p:spPr>
          <a:xfrm>
            <a:off x="618551" y="1809944"/>
            <a:ext cx="4002473" cy="368300"/>
          </a:xfrm>
          <a:prstGeom prst="rect">
            <a:avLst/>
          </a:prstGeom>
          <a:noFill/>
        </p:spPr>
        <p:txBody>
          <a:bodyPr wrap="square" rtlCol="0">
            <a:spAutoFit/>
          </a:bodyPr>
          <a:lstStyle/>
          <a:p>
            <a:r>
              <a:rPr lang="zh-CN" altLang="en-US" dirty="0" smtClean="0"/>
              <a:t>开发了一些工具对网络等进行设置：</a:t>
            </a:r>
            <a:endParaRPr lang="en-US" altLang="zh-CN" dirty="0" smtClean="0"/>
          </a:p>
        </p:txBody>
      </p:sp>
      <p:pic>
        <p:nvPicPr>
          <p:cNvPr id="7" name="图片 6"/>
          <p:cNvPicPr>
            <a:picLocks noChangeAspect="1"/>
          </p:cNvPicPr>
          <p:nvPr/>
        </p:nvPicPr>
        <p:blipFill>
          <a:blip r:embed="rId3"/>
          <a:stretch>
            <a:fillRect/>
          </a:stretch>
        </p:blipFill>
        <p:spPr>
          <a:xfrm>
            <a:off x="4008861" y="1324065"/>
            <a:ext cx="4963517" cy="390962"/>
          </a:xfrm>
          <a:prstGeom prst="rect">
            <a:avLst/>
          </a:prstGeom>
        </p:spPr>
      </p:pic>
      <p:pic>
        <p:nvPicPr>
          <p:cNvPr id="9" name="图片 8"/>
          <p:cNvPicPr>
            <a:picLocks noChangeAspect="1"/>
          </p:cNvPicPr>
          <p:nvPr/>
        </p:nvPicPr>
        <p:blipFill>
          <a:blip r:embed="rId4"/>
          <a:stretch>
            <a:fillRect/>
          </a:stretch>
        </p:blipFill>
        <p:spPr>
          <a:xfrm>
            <a:off x="5146040" y="2249995"/>
            <a:ext cx="3826510" cy="579120"/>
          </a:xfrm>
          <a:prstGeom prst="rect">
            <a:avLst/>
          </a:prstGeom>
        </p:spPr>
      </p:pic>
      <p:pic>
        <p:nvPicPr>
          <p:cNvPr id="10" name="图片 9"/>
          <p:cNvPicPr>
            <a:picLocks noChangeAspect="1"/>
          </p:cNvPicPr>
          <p:nvPr/>
        </p:nvPicPr>
        <p:blipFill>
          <a:blip r:embed="rId5"/>
          <a:stretch>
            <a:fillRect/>
          </a:stretch>
        </p:blipFill>
        <p:spPr>
          <a:xfrm>
            <a:off x="5146040" y="3026410"/>
            <a:ext cx="3825875" cy="680085"/>
          </a:xfrm>
          <a:prstGeom prst="rect">
            <a:avLst/>
          </a:prstGeom>
        </p:spPr>
      </p:pic>
      <p:sp>
        <p:nvSpPr>
          <p:cNvPr id="11" name="文本框 10"/>
          <p:cNvSpPr txBox="1"/>
          <p:nvPr/>
        </p:nvSpPr>
        <p:spPr>
          <a:xfrm>
            <a:off x="540058" y="2627820"/>
            <a:ext cx="4413452" cy="583565"/>
          </a:xfrm>
          <a:prstGeom prst="rect">
            <a:avLst/>
          </a:prstGeom>
          <a:noFill/>
        </p:spPr>
        <p:txBody>
          <a:bodyPr wrap="square" rtlCol="0">
            <a:spAutoFit/>
          </a:bodyPr>
          <a:lstStyle/>
          <a:p>
            <a:pPr marL="285750" indent="-285750">
              <a:lnSpc>
                <a:spcPct val="100000"/>
              </a:lnSpc>
              <a:buFont typeface="Wingdings" panose="05000000000000000000" pitchFamily="2" charset="2"/>
              <a:buChar char="ü"/>
            </a:pPr>
            <a:r>
              <a:rPr lang="en-US" altLang="zh-CN" sz="1600" dirty="0" err="1"/>
              <a:t>sn_ip.file</a:t>
            </a:r>
            <a:r>
              <a:rPr lang="zh-CN" altLang="en-US" sz="1600" dirty="0"/>
              <a:t>保存序列号、主机名及管理网</a:t>
            </a:r>
          </a:p>
          <a:p>
            <a:pPr indent="0">
              <a:lnSpc>
                <a:spcPct val="100000"/>
              </a:lnSpc>
              <a:buFont typeface="Wingdings" panose="05000000000000000000" pitchFamily="2" charset="2"/>
              <a:buNone/>
            </a:pPr>
            <a:r>
              <a:rPr lang="en-US" altLang="zh-CN" sz="1600" dirty="0" err="1"/>
              <a:t>      ip</a:t>
            </a:r>
            <a:r>
              <a:rPr lang="zh-CN" altLang="en-US" sz="1600" dirty="0"/>
              <a:t>间的映射</a:t>
            </a:r>
            <a:r>
              <a:rPr lang="zh-CN" altLang="en-US" sz="1600" dirty="0" smtClean="0"/>
              <a:t>关系</a:t>
            </a:r>
            <a:endParaRPr lang="en-US" altLang="zh-CN" sz="1600" dirty="0"/>
          </a:p>
        </p:txBody>
      </p:sp>
      <p:sp>
        <p:nvSpPr>
          <p:cNvPr id="12" name="文本框 11"/>
          <p:cNvSpPr txBox="1"/>
          <p:nvPr/>
        </p:nvSpPr>
        <p:spPr>
          <a:xfrm>
            <a:off x="540058" y="3252025"/>
            <a:ext cx="3934460" cy="337185"/>
          </a:xfrm>
          <a:prstGeom prst="rect">
            <a:avLst/>
          </a:prstGeom>
          <a:noFill/>
        </p:spPr>
        <p:txBody>
          <a:bodyPr wrap="none" rtlCol="0">
            <a:spAutoFit/>
          </a:bodyPr>
          <a:lstStyle/>
          <a:p>
            <a:pPr marL="285750" indent="-285750">
              <a:buFont typeface="Wingdings" panose="05000000000000000000" pitchFamily="2" charset="2"/>
              <a:buChar char="ü"/>
            </a:pPr>
            <a:r>
              <a:rPr lang="en-US" altLang="zh-CN" sz="1600" dirty="0"/>
              <a:t>network.info</a:t>
            </a:r>
            <a:r>
              <a:rPr lang="zh-CN" altLang="en-US" sz="1600" dirty="0"/>
              <a:t>保存各网卡、</a:t>
            </a:r>
            <a:r>
              <a:rPr lang="en-US" altLang="zh-CN" sz="1600" dirty="0"/>
              <a:t>bond</a:t>
            </a:r>
            <a:r>
              <a:rPr lang="zh-CN" altLang="en-US" sz="1600" dirty="0"/>
              <a:t>及</a:t>
            </a:r>
            <a:r>
              <a:rPr lang="en-US" altLang="zh-CN" sz="1600" dirty="0" err="1"/>
              <a:t>ip</a:t>
            </a:r>
            <a:r>
              <a:rPr lang="zh-CN" altLang="en-US" sz="1600" dirty="0" smtClean="0"/>
              <a:t>信息</a:t>
            </a:r>
            <a:endParaRPr lang="en-US" altLang="zh-CN" sz="1600" dirty="0"/>
          </a:p>
        </p:txBody>
      </p:sp>
      <p:sp>
        <p:nvSpPr>
          <p:cNvPr id="13" name="文本框 12"/>
          <p:cNvSpPr txBox="1"/>
          <p:nvPr/>
        </p:nvSpPr>
        <p:spPr>
          <a:xfrm>
            <a:off x="543776" y="2249995"/>
            <a:ext cx="2703830" cy="337185"/>
          </a:xfrm>
          <a:prstGeom prst="rect">
            <a:avLst/>
          </a:prstGeom>
          <a:noFill/>
        </p:spPr>
        <p:txBody>
          <a:bodyPr wrap="none" rtlCol="0">
            <a:spAutoFit/>
          </a:bodyPr>
          <a:lstStyle/>
          <a:p>
            <a:pPr marL="285750" indent="-285750">
              <a:buFont typeface="Wingdings" panose="05000000000000000000" pitchFamily="2" charset="2"/>
              <a:buChar char="ü"/>
            </a:pPr>
            <a:r>
              <a:rPr lang="zh-CN" altLang="en-US" sz="1600" dirty="0"/>
              <a:t>以机器序列号为识别</a:t>
            </a:r>
            <a:r>
              <a:rPr lang="zh-CN" altLang="en-US" sz="1600" dirty="0" smtClean="0"/>
              <a:t>标识</a:t>
            </a:r>
            <a:endParaRPr lang="en-US" altLang="zh-CN" sz="1600" dirty="0"/>
          </a:p>
        </p:txBody>
      </p:sp>
      <p:sp>
        <p:nvSpPr>
          <p:cNvPr id="14" name="文本框 13"/>
          <p:cNvSpPr txBox="1"/>
          <p:nvPr/>
        </p:nvSpPr>
        <p:spPr>
          <a:xfrm>
            <a:off x="543659" y="4007675"/>
            <a:ext cx="4620895" cy="337185"/>
          </a:xfrm>
          <a:prstGeom prst="rect">
            <a:avLst/>
          </a:prstGeom>
          <a:noFill/>
        </p:spPr>
        <p:txBody>
          <a:bodyPr wrap="none" rtlCol="0">
            <a:spAutoFit/>
          </a:bodyPr>
          <a:lstStyle/>
          <a:p>
            <a:pPr marL="285750" indent="-285750">
              <a:buFont typeface="Wingdings" panose="05000000000000000000" pitchFamily="2" charset="2"/>
              <a:buChar char="ü"/>
            </a:pPr>
            <a:r>
              <a:rPr lang="en-US" altLang="zh-CN" sz="1600" dirty="0"/>
              <a:t>config_bond.sh</a:t>
            </a:r>
            <a:r>
              <a:rPr lang="zh-CN" altLang="en-US" sz="1600" dirty="0"/>
              <a:t>根据</a:t>
            </a:r>
            <a:r>
              <a:rPr lang="en-US" altLang="zh-CN" sz="1600" dirty="0"/>
              <a:t>network.info</a:t>
            </a:r>
            <a:r>
              <a:rPr lang="zh-CN" altLang="en-US" sz="1600" dirty="0"/>
              <a:t>对网络进行设置</a:t>
            </a:r>
          </a:p>
        </p:txBody>
      </p:sp>
      <p:sp>
        <p:nvSpPr>
          <p:cNvPr id="15" name="文本框 14"/>
          <p:cNvSpPr txBox="1"/>
          <p:nvPr/>
        </p:nvSpPr>
        <p:spPr>
          <a:xfrm>
            <a:off x="540058" y="3629850"/>
            <a:ext cx="4350385" cy="337185"/>
          </a:xfrm>
          <a:prstGeom prst="rect">
            <a:avLst/>
          </a:prstGeom>
          <a:noFill/>
        </p:spPr>
        <p:txBody>
          <a:bodyPr wrap="none" rtlCol="0">
            <a:spAutoFit/>
          </a:bodyPr>
          <a:lstStyle/>
          <a:p>
            <a:pPr marL="285750" indent="-285750">
              <a:buFont typeface="Wingdings" panose="05000000000000000000" pitchFamily="2" charset="2"/>
              <a:buChar char="ü"/>
            </a:pPr>
            <a:r>
              <a:rPr lang="en-US" altLang="zh-CN" sz="1600" dirty="0"/>
              <a:t>init_config.sh</a:t>
            </a:r>
            <a:r>
              <a:rPr lang="zh-CN" altLang="en-US" sz="1600" dirty="0"/>
              <a:t>根据</a:t>
            </a:r>
            <a:r>
              <a:rPr lang="en-US" altLang="zh-CN" sz="1600" dirty="0" err="1"/>
              <a:t>sn_ip.file</a:t>
            </a:r>
            <a:r>
              <a:rPr lang="zh-CN" altLang="en-US" sz="1600" dirty="0"/>
              <a:t>对主机名进行</a:t>
            </a:r>
            <a:r>
              <a:rPr lang="zh-CN" altLang="en-US" sz="1600" dirty="0" smtClean="0"/>
              <a:t>设置</a:t>
            </a:r>
            <a:endParaRPr lang="en-US" altLang="zh-CN" sz="1600" dirty="0"/>
          </a:p>
        </p:txBody>
      </p:sp>
      <p:pic>
        <p:nvPicPr>
          <p:cNvPr id="17" name="图片 16" descr="6E41C3BF8B355EE6FCA229D77F62E95C"/>
          <p:cNvPicPr>
            <a:picLocks noChangeAspect="1"/>
          </p:cNvPicPr>
          <p:nvPr/>
        </p:nvPicPr>
        <p:blipFill>
          <a:blip r:embed="rId6"/>
          <a:stretch>
            <a:fillRect/>
          </a:stretch>
        </p:blipFill>
        <p:spPr>
          <a:xfrm>
            <a:off x="-187325" y="-170815"/>
            <a:ext cx="1603375" cy="1395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1419622"/>
            <a:ext cx="3598293" cy="461665"/>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err="1"/>
              <a:t>Kolla-ansible</a:t>
            </a:r>
            <a:r>
              <a:rPr lang="zh-CN" altLang="en-US" sz="2400" dirty="0"/>
              <a:t>容器化部署</a:t>
            </a:r>
          </a:p>
        </p:txBody>
      </p:sp>
      <p:sp>
        <p:nvSpPr>
          <p:cNvPr id="4" name="文本框 3"/>
          <p:cNvSpPr txBox="1"/>
          <p:nvPr/>
        </p:nvSpPr>
        <p:spPr>
          <a:xfrm>
            <a:off x="688340" y="2092960"/>
            <a:ext cx="3971290" cy="1198880"/>
          </a:xfrm>
          <a:prstGeom prst="rect">
            <a:avLst/>
          </a:prstGeom>
          <a:noFill/>
        </p:spPr>
        <p:txBody>
          <a:bodyPr wrap="square" rtlCol="0">
            <a:spAutoFit/>
          </a:bodyPr>
          <a:lstStyle/>
          <a:p>
            <a:r>
              <a:rPr lang="zh-CN" altLang="en-US" dirty="0" smtClean="0"/>
              <a:t>我们目前的部署流程与社区的部署流程大体相同，不同的是，我们在部署的流程中增加了我们自研模块的部署过程，并进行了一些参数的固化。</a:t>
            </a:r>
            <a:endParaRPr lang="zh-CN" altLang="en-US" dirty="0"/>
          </a:p>
        </p:txBody>
      </p:sp>
      <p:pic>
        <p:nvPicPr>
          <p:cNvPr id="5" name="图片 4"/>
          <p:cNvPicPr>
            <a:picLocks noChangeAspect="1"/>
          </p:cNvPicPr>
          <p:nvPr/>
        </p:nvPicPr>
        <p:blipFill>
          <a:blip r:embed="rId3"/>
          <a:stretch>
            <a:fillRect/>
          </a:stretch>
        </p:blipFill>
        <p:spPr>
          <a:xfrm>
            <a:off x="524510" y="3799205"/>
            <a:ext cx="4988560" cy="386080"/>
          </a:xfrm>
          <a:prstGeom prst="rect">
            <a:avLst/>
          </a:prstGeom>
        </p:spPr>
      </p:pic>
      <p:pic>
        <p:nvPicPr>
          <p:cNvPr id="7" name="图片 6"/>
          <p:cNvPicPr>
            <a:picLocks noChangeAspect="1"/>
          </p:cNvPicPr>
          <p:nvPr/>
        </p:nvPicPr>
        <p:blipFill>
          <a:blip r:embed="rId4"/>
          <a:stretch>
            <a:fillRect/>
          </a:stretch>
        </p:blipFill>
        <p:spPr>
          <a:xfrm>
            <a:off x="5735320" y="870585"/>
            <a:ext cx="2450465" cy="3314700"/>
          </a:xfrm>
          <a:prstGeom prst="rect">
            <a:avLst/>
          </a:prstGeom>
        </p:spPr>
      </p:pic>
      <p:sp>
        <p:nvSpPr>
          <p:cNvPr id="10" name="标题 3"/>
          <p:cNvSpPr>
            <a:spLocks noGrp="1"/>
          </p:cNvSpPr>
          <p:nvPr>
            <p:ph type="title"/>
          </p:nvPr>
        </p:nvSpPr>
        <p:spPr>
          <a:xfrm>
            <a:off x="991870" y="259080"/>
            <a:ext cx="4617720" cy="508000"/>
          </a:xfrm>
        </p:spPr>
        <p:txBody>
          <a:bodyPr>
            <a:noAutofit/>
          </a:bodyPr>
          <a:lstStyle/>
          <a:p>
            <a:r>
              <a:rPr lang="en-US" altLang="zh-CN" sz="2800" dirty="0" err="1" smtClean="0">
                <a:solidFill>
                  <a:schemeClr val="tx2"/>
                </a:solidFill>
                <a:effectLst/>
                <a:latin typeface="+mj-ea"/>
                <a:cs typeface="+mj-ea"/>
              </a:rPr>
              <a:t>Openstack</a:t>
            </a:r>
            <a:r>
              <a:rPr lang="zh-CN" altLang="en-US" sz="2800" dirty="0" smtClean="0">
                <a:solidFill>
                  <a:schemeClr val="tx2"/>
                </a:solidFill>
                <a:effectLst/>
                <a:latin typeface="+mj-ea"/>
                <a:cs typeface="+mj-ea"/>
              </a:rPr>
              <a:t>组件容器化部署</a:t>
            </a:r>
          </a:p>
        </p:txBody>
      </p:sp>
      <p:pic>
        <p:nvPicPr>
          <p:cNvPr id="17" name="图片 16" descr="6E41C3BF8B355EE6FCA229D77F62E95C"/>
          <p:cNvPicPr>
            <a:picLocks noChangeAspect="1"/>
          </p:cNvPicPr>
          <p:nvPr/>
        </p:nvPicPr>
        <p:blipFill>
          <a:blip r:embed="rId5"/>
          <a:stretch>
            <a:fillRect/>
          </a:stretch>
        </p:blipFill>
        <p:spPr>
          <a:xfrm>
            <a:off x="-187325" y="-170815"/>
            <a:ext cx="1603375" cy="1395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2839</Words>
  <Application>Microsoft Office PowerPoint</Application>
  <PresentationFormat>全屏显示(16:9)</PresentationFormat>
  <Paragraphs>184</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宋体</vt:lpstr>
      <vt:lpstr>Arial</vt:lpstr>
      <vt:lpstr>Calibri</vt:lpstr>
      <vt:lpstr>Wingdings</vt:lpstr>
      <vt:lpstr>Office 主题</vt:lpstr>
      <vt:lpstr>OpenStack容器化持续集成与交付实践方案</vt:lpstr>
      <vt:lpstr>PowerPoint 演示文稿</vt:lpstr>
      <vt:lpstr>个性化镜像构建及环境升级</vt:lpstr>
      <vt:lpstr>Openstack组件容器化部署</vt:lpstr>
      <vt:lpstr>PowerPoint 演示文稿</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传统方案</vt:lpstr>
      <vt:lpstr>Kolla-kubernetes</vt:lpstr>
      <vt:lpstr>Kolla-kubernetes </vt:lpstr>
      <vt:lpstr>Openshift+kolla</vt:lpstr>
      <vt:lpstr>部署过程</vt:lpstr>
      <vt:lpstr>部署注意事项</vt:lpstr>
      <vt:lpstr>流程图</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jasmine</dc:creator>
  <cp:lastModifiedBy>Administrator</cp:lastModifiedBy>
  <cp:revision>323</cp:revision>
  <dcterms:created xsi:type="dcterms:W3CDTF">2018-05-23T09:42:00Z</dcterms:created>
  <dcterms:modified xsi:type="dcterms:W3CDTF">2018-06-10T04:27:33Z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