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66" r:id="rId11"/>
    <p:sldId id="270" r:id="rId12"/>
    <p:sldId id="263" r:id="rId13"/>
    <p:sldId id="272" r:id="rId14"/>
    <p:sldId id="273" r:id="rId15"/>
    <p:sldId id="271" r:id="rId16"/>
    <p:sldId id="25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69" autoAdjust="0"/>
  </p:normalViewPr>
  <p:slideViewPr>
    <p:cSldViewPr>
      <p:cViewPr varScale="1">
        <p:scale>
          <a:sx n="71" d="100"/>
          <a:sy n="71" d="100"/>
        </p:scale>
        <p:origin x="1338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0515F-9AD3-4D2F-A2F2-4424ABF2C5B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80B28-9EFC-4886-B758-D4B847183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4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80B28-9EFC-4886-B758-D4B847183D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2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80B28-9EFC-4886-B758-D4B847183D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2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 min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先大概介绍</a:t>
            </a:r>
            <a:r>
              <a:rPr lang="en-US" altLang="zh-CN" dirty="0" err="1" smtClean="0"/>
              <a:t>kubernetes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Kubernetes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r>
              <a:rPr lang="zh-CN" altLang="en-US" dirty="0" smtClean="0"/>
              <a:t>作为应用程序运行：天然的使用</a:t>
            </a:r>
            <a:r>
              <a:rPr lang="en-US" altLang="zh-CN" dirty="0" err="1" smtClean="0"/>
              <a:t>kubernetes</a:t>
            </a:r>
            <a:r>
              <a:rPr lang="zh-CN" altLang="en-US" dirty="0" smtClean="0"/>
              <a:t>提供的各种功能</a:t>
            </a:r>
            <a:endParaRPr lang="en-US" altLang="zh-CN" dirty="0" smtClean="0"/>
          </a:p>
          <a:p>
            <a:r>
              <a:rPr lang="en-US" altLang="zh-CN" dirty="0" err="1" smtClean="0"/>
              <a:t>Openstack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平台的容器管理功能，健康检查、弹性伸缩、部署策略、节点调度、利用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CI/CD</a:t>
            </a:r>
            <a:r>
              <a:rPr lang="zh-CN" altLang="en-US" dirty="0" smtClean="0"/>
              <a:t>，提高开发运维效率</a:t>
            </a:r>
            <a:endParaRPr lang="en-US" altLang="zh-CN" dirty="0" smtClean="0"/>
          </a:p>
          <a:p>
            <a:r>
              <a:rPr lang="en-US" altLang="zh-CN" dirty="0" smtClean="0"/>
              <a:t>Kubernetes </a:t>
            </a:r>
            <a:r>
              <a:rPr lang="zh-CN" altLang="en-US" dirty="0" smtClean="0"/>
              <a:t>利用 </a:t>
            </a:r>
            <a:r>
              <a:rPr lang="en-US" altLang="zh-CN" dirty="0" err="1" smtClean="0"/>
              <a:t>openstack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裸机管理功能实现对裸机设备的纳</a:t>
            </a:r>
            <a:r>
              <a:rPr lang="zh-CN" altLang="en-US" baseline="0" dirty="0" smtClean="0"/>
              <a:t>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80B28-9EFC-4886-B758-D4B847183D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7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 min </a:t>
            </a:r>
            <a:r>
              <a:rPr lang="en-US" altLang="zh-CN" dirty="0" err="1" smtClean="0"/>
              <a:t>kolla-kubernetes</a:t>
            </a:r>
            <a:r>
              <a:rPr lang="zh-CN" altLang="en-US" dirty="0" smtClean="0"/>
              <a:t>结构分析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Kolla-kubernetes</a:t>
            </a:r>
            <a:r>
              <a:rPr lang="zh-CN" altLang="en-US" dirty="0" smtClean="0"/>
              <a:t>使用新的软件管理和配置管理机制</a:t>
            </a:r>
            <a:r>
              <a:rPr lang="en-US" altLang="zh-CN" dirty="0" smtClean="0"/>
              <a:t>HELM </a:t>
            </a:r>
          </a:p>
          <a:p>
            <a:r>
              <a:rPr lang="zh-CN" altLang="en-US" dirty="0" smtClean="0"/>
              <a:t>可同时定义多种</a:t>
            </a:r>
            <a:r>
              <a:rPr lang="en-US" altLang="zh-CN" dirty="0" smtClean="0"/>
              <a:t>K8S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job/</a:t>
            </a:r>
            <a:r>
              <a:rPr lang="en-US" altLang="zh-CN" dirty="0" err="1" smtClean="0"/>
              <a:t>statefulset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-container</a:t>
            </a:r>
            <a:r>
              <a:rPr lang="zh-CN" altLang="en-US" dirty="0" smtClean="0"/>
              <a:t>，通过这些资源管理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r>
              <a:rPr lang="zh-CN" altLang="en-US" dirty="0" smtClean="0"/>
              <a:t>定义的资源文件支持参数化，可使用</a:t>
            </a:r>
            <a:r>
              <a:rPr lang="en-US" altLang="zh-CN" dirty="0" smtClean="0"/>
              <a:t>jinjia2</a:t>
            </a:r>
            <a:r>
              <a:rPr lang="zh-CN" altLang="en-US" dirty="0" smtClean="0"/>
              <a:t>渲染文件格式；</a:t>
            </a:r>
            <a:r>
              <a:rPr lang="en-US" altLang="zh-CN" dirty="0" smtClean="0"/>
              <a:t>chart</a:t>
            </a:r>
            <a:r>
              <a:rPr lang="zh-CN" altLang="en-US" dirty="0" smtClean="0"/>
              <a:t>之间可以互相引用复用；</a:t>
            </a:r>
            <a:endParaRPr lang="en-US" altLang="zh-CN" dirty="0" smtClean="0"/>
          </a:p>
          <a:p>
            <a:r>
              <a:rPr lang="en-US" altLang="zh-CN" dirty="0" smtClean="0"/>
              <a:t>helm</a:t>
            </a:r>
            <a:r>
              <a:rPr lang="zh-CN" altLang="en-US" dirty="0" smtClean="0"/>
              <a:t>支持应用版本管理，如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微服务化原则</a:t>
            </a:r>
            <a:r>
              <a:rPr lang="zh-CN" altLang="en-US" dirty="0" smtClean="0"/>
              <a:t>：流程</a:t>
            </a:r>
            <a:r>
              <a:rPr lang="zh-CN" altLang="en-US" dirty="0" smtClean="0"/>
              <a:t>可视化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关键步骤可见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低耦合、可复用、明确依赖关系</a:t>
            </a:r>
            <a:r>
              <a:rPr lang="en-US" altLang="zh-CN" dirty="0" smtClean="0"/>
              <a:t>(neutron server &gt; </a:t>
            </a:r>
            <a:r>
              <a:rPr lang="en-US" altLang="zh-CN" dirty="0" err="1" smtClean="0"/>
              <a:t>mariadb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endpoints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Kolla</a:t>
            </a:r>
            <a:r>
              <a:rPr lang="en-US" altLang="zh-CN" dirty="0" smtClean="0"/>
              <a:t>-common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microservice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基础层：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Kolla</a:t>
            </a:r>
            <a:r>
              <a:rPr lang="en-US" altLang="zh-CN" dirty="0" smtClean="0"/>
              <a:t>-common</a:t>
            </a:r>
            <a:r>
              <a:rPr lang="en-US" altLang="zh-CN" dirty="0" smtClean="0"/>
              <a:t>:</a:t>
            </a:r>
            <a:r>
              <a:rPr lang="zh-CN" altLang="en-US" dirty="0" smtClean="0"/>
              <a:t>各个服务公用的操作，</a:t>
            </a:r>
            <a:r>
              <a:rPr lang="en-US" altLang="zh-CN" dirty="0" smtClean="0"/>
              <a:t>create</a:t>
            </a:r>
            <a:r>
              <a:rPr lang="en-US" altLang="zh-CN" baseline="0" dirty="0" smtClean="0"/>
              <a:t> database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create </a:t>
            </a:r>
            <a:r>
              <a:rPr lang="en-US" altLang="zh-CN" baseline="0" dirty="0" err="1" smtClean="0"/>
              <a:t>pv</a:t>
            </a:r>
            <a:r>
              <a:rPr lang="en-US" altLang="zh-CN" baseline="0" dirty="0" smtClean="0"/>
              <a:t>\</a:t>
            </a:r>
            <a:r>
              <a:rPr lang="en-US" altLang="zh-CN" baseline="0" dirty="0" err="1" smtClean="0"/>
              <a:t>pvc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create keystone endpoint/user</a:t>
            </a:r>
            <a:r>
              <a:rPr lang="zh-CN" altLang="en-US" baseline="0" dirty="0" smtClean="0"/>
              <a:t>等</a:t>
            </a:r>
            <a:endParaRPr lang="en-US" altLang="zh-CN" dirty="0" smtClean="0"/>
          </a:p>
          <a:p>
            <a:r>
              <a:rPr lang="en-US" altLang="zh-CN" dirty="0" err="1" smtClean="0"/>
              <a:t>Microservice</a:t>
            </a:r>
            <a:r>
              <a:rPr lang="en-US" altLang="zh-CN" dirty="0" smtClean="0"/>
              <a:t>: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k8s</a:t>
            </a:r>
            <a:r>
              <a:rPr lang="zh-CN" altLang="en-US" dirty="0" smtClean="0"/>
              <a:t>资源文件，</a:t>
            </a:r>
            <a:r>
              <a:rPr lang="zh-CN" altLang="en-US" dirty="0" smtClean="0"/>
              <a:t>也即最终调用的一些资源定义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job/svc/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pvc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statefulset</a:t>
            </a:r>
            <a:r>
              <a:rPr lang="zh-CN" altLang="en-US" dirty="0" smtClean="0"/>
              <a:t>等，文件中的配置参数经过</a:t>
            </a:r>
            <a:r>
              <a:rPr lang="en-US" altLang="zh-CN" dirty="0" smtClean="0"/>
              <a:t>jinja2</a:t>
            </a:r>
            <a:r>
              <a:rPr lang="zh-CN" altLang="en-US" dirty="0" smtClean="0"/>
              <a:t>渲染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：业务层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每个服务定义一个或多个</a:t>
            </a:r>
            <a:r>
              <a:rPr lang="en-US" altLang="zh-CN" dirty="0" smtClean="0"/>
              <a:t>chart</a:t>
            </a:r>
            <a:r>
              <a:rPr lang="zh-CN" altLang="en-US" dirty="0" smtClean="0"/>
              <a:t>文件包，其中定义了依赖包和配置文件</a:t>
            </a:r>
            <a:endParaRPr lang="en-US" altLang="zh-CN" dirty="0" smtClean="0"/>
          </a:p>
          <a:p>
            <a:r>
              <a:rPr lang="en-US" altLang="zh-CN" dirty="0" smtClean="0"/>
              <a:t>Test:</a:t>
            </a:r>
            <a:r>
              <a:rPr lang="zh-CN" altLang="en-US" dirty="0" smtClean="0"/>
              <a:t>单元测试</a:t>
            </a:r>
            <a:r>
              <a:rPr lang="zh-CN" altLang="en-US" dirty="0" smtClean="0"/>
              <a:t>用例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80B28-9EFC-4886-B758-D4B847183D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7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 smtClean="0"/>
              <a:t>min</a:t>
            </a:r>
          </a:p>
          <a:p>
            <a:r>
              <a:rPr lang="zh-CN" altLang="en-US" dirty="0" smtClean="0"/>
              <a:t>公司业务需求选择</a:t>
            </a:r>
            <a:r>
              <a:rPr lang="en-US" altLang="zh-CN" dirty="0" err="1" smtClean="0"/>
              <a:t>openshift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Openshift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起步较早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zh-CN" altLang="en-US" dirty="0" smtClean="0"/>
              <a:t>开始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kubernetes</a:t>
            </a:r>
            <a:r>
              <a:rPr lang="zh-CN" altLang="en-US" dirty="0" smtClean="0"/>
              <a:t>开发，功能已比较完善且稳定程度较高，包含公有云版本和社区版本</a:t>
            </a:r>
            <a:endParaRPr lang="en-US" altLang="zh-CN" dirty="0" smtClean="0"/>
          </a:p>
          <a:p>
            <a:r>
              <a:rPr lang="zh-CN" altLang="en-US" dirty="0" smtClean="0"/>
              <a:t>封装了</a:t>
            </a:r>
            <a:r>
              <a:rPr lang="en-US" altLang="zh-CN" dirty="0" err="1" smtClean="0"/>
              <a:t>kubernetes</a:t>
            </a:r>
            <a:r>
              <a:rPr lang="zh-CN" altLang="en-US" dirty="0" smtClean="0"/>
              <a:t>客户端，提供自己的客户端程序</a:t>
            </a:r>
            <a:r>
              <a:rPr lang="en-US" altLang="zh-CN" dirty="0" err="1" smtClean="0"/>
              <a:t>oc</a:t>
            </a:r>
            <a:r>
              <a:rPr lang="zh-CN" altLang="en-US" dirty="0" smtClean="0"/>
              <a:t>与集群</a:t>
            </a:r>
            <a:r>
              <a:rPr lang="zh-CN" altLang="en-US" dirty="0" smtClean="0"/>
              <a:t>交互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80B28-9EFC-4886-B758-D4B847183D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0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en-US" altLang="zh-CN" dirty="0" smtClean="0"/>
              <a:t>min</a:t>
            </a:r>
          </a:p>
          <a:p>
            <a:r>
              <a:rPr lang="zh-CN" altLang="en-US" dirty="0" smtClean="0"/>
              <a:t>自定义配置文件：指定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使用的网络、私有镜像仓库、虚拟化类型等。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Helm</a:t>
            </a:r>
            <a:r>
              <a:rPr lang="zh-CN" altLang="en-US" dirty="0" smtClean="0"/>
              <a:t>部署：</a:t>
            </a:r>
            <a:r>
              <a:rPr lang="en-US" altLang="zh-CN" dirty="0" err="1" smtClean="0"/>
              <a:t>mariadb</a:t>
            </a:r>
            <a:r>
              <a:rPr lang="zh-CN" altLang="en-US" dirty="0" smtClean="0"/>
              <a:t>、</a:t>
            </a:r>
            <a:r>
              <a:rPr lang="en-US" altLang="zh-CN" baseline="0" dirty="0" err="1" smtClean="0"/>
              <a:t>memache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rabbitmq</a:t>
            </a:r>
            <a:r>
              <a:rPr lang="zh-CN" altLang="en-US" baseline="0" dirty="0" smtClean="0"/>
              <a:t>依赖组件启动成功后，部署</a:t>
            </a:r>
            <a:r>
              <a:rPr lang="en-US" altLang="zh-CN" baseline="0" dirty="0" err="1" smtClean="0"/>
              <a:t>openstack</a:t>
            </a:r>
            <a:r>
              <a:rPr lang="zh-CN" altLang="en-US" baseline="0" dirty="0" smtClean="0"/>
              <a:t>服务</a:t>
            </a:r>
            <a:endParaRPr lang="en-US" altLang="zh-CN" baseline="0" dirty="0" smtClean="0"/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helm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--debug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kolla-kubernetes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/helm/service/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mariadb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--namespace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kolla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mariadb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--values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cloud.yaml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helm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--debug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kolla-kubernetes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/helm/service/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--namespace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kolla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--values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cloud.yaml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helm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--debug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kolla-kubernetes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/helm/service/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--namespace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kolla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--values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cloud.yaml</a:t>
            </a:r>
            <a:r>
              <a:rPr lang="en-US" altLang="zh-CN" dirty="0" smtClean="0"/>
              <a:t> 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80B28-9EFC-4886-B758-D4B847183D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7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0.5 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80B28-9EFC-4886-B758-D4B847183D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6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第一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传统</a:t>
            </a:r>
            <a:r>
              <a:rPr lang="en-US" altLang="zh-CN" dirty="0" smtClean="0"/>
              <a:t>CI/CD</a:t>
            </a:r>
            <a:r>
              <a:rPr lang="zh-CN" altLang="en-US" dirty="0" smtClean="0"/>
              <a:t>方式，完全使用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完成，使用容器或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完成。缺点：繁重不易修改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第二、三种</a:t>
            </a:r>
            <a:r>
              <a:rPr lang="zh-CN" altLang="en-US" dirty="0" smtClean="0"/>
              <a:t>：基于</a:t>
            </a:r>
            <a:r>
              <a:rPr lang="en-US" altLang="zh-CN" dirty="0" err="1" smtClean="0"/>
              <a:t>openshift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kubernetes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构建过程由</a:t>
            </a:r>
            <a:r>
              <a:rPr lang="en-US" altLang="zh-CN" dirty="0" err="1" smtClean="0"/>
              <a:t>kolla</a:t>
            </a:r>
            <a:r>
              <a:rPr lang="zh-CN" altLang="en-US" dirty="0" smtClean="0"/>
              <a:t>代码完成，使用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STI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需要自定义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构建生成新镜像并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到私有镜像仓库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自动化部署到开发、测试环境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80B28-9EFC-4886-B758-D4B847183D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9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"/>
            <a:ext cx="9144000" cy="5138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"/>
            <a:ext cx="9144000" cy="5141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"/>
            <a:ext cx="9144000" cy="5141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13159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OpenStack</a:t>
            </a:r>
            <a:r>
              <a: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容器化持续集成与交付实践方案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718" y="3651870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浪潮电子信息产业股份有限公司</a:t>
            </a:r>
            <a:endParaRPr lang="en-US" altLang="zh-CN" sz="1400" dirty="0" smtClean="0"/>
          </a:p>
          <a:p>
            <a:r>
              <a:rPr lang="zh-CN" altLang="en-US" sz="1400" dirty="0"/>
              <a:t>李红</a:t>
            </a:r>
            <a:r>
              <a:rPr lang="zh-CN" altLang="en-US" sz="1400" dirty="0" smtClean="0"/>
              <a:t>卫 </a:t>
            </a:r>
            <a:r>
              <a:rPr lang="en-US" altLang="zh-CN" sz="1400" dirty="0" smtClean="0"/>
              <a:t>13127116682</a:t>
            </a:r>
          </a:p>
          <a:p>
            <a:r>
              <a:rPr lang="zh-CN" altLang="en-US" sz="1400" dirty="0" smtClean="0"/>
              <a:t>北京中铁信科技有限公司</a:t>
            </a:r>
            <a:endParaRPr lang="en-US" altLang="zh-CN" sz="1400" dirty="0" smtClean="0"/>
          </a:p>
          <a:p>
            <a:r>
              <a:rPr lang="zh-CN" altLang="en-US" sz="1400" dirty="0" smtClean="0"/>
              <a:t>李义杰 </a:t>
            </a:r>
            <a:r>
              <a:rPr lang="en-US" altLang="zh-CN" sz="1400" dirty="0" smtClean="0"/>
              <a:t>15711106480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90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32" y="9029"/>
            <a:ext cx="56886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+mj-ea"/>
                <a:ea typeface="+mj-ea"/>
              </a:rPr>
              <a:t>Kolla-kubernetes</a:t>
            </a:r>
            <a:endParaRPr lang="en-US" altLang="zh-CN" sz="4000" b="1" dirty="0" smtClean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234" y="985251"/>
            <a:ext cx="214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Kubernetes: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95537" y="146663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容器云管理</a:t>
            </a:r>
            <a:r>
              <a:rPr lang="zh-CN" altLang="en-US" sz="2000" dirty="0" smtClean="0"/>
              <a:t>平台，提供多种自动化部署策略，支持多种负责条件的节点调度，满足生产环境的负责应用场景，支持弹性伸缩功能，可根据业务需求调整后端数量，同时可以借助第三方系统实现应用的持续集成。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50234" y="2667908"/>
            <a:ext cx="2374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Kolla-kubernetes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95538" y="3219823"/>
            <a:ext cx="8280920" cy="136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将容器化</a:t>
            </a:r>
            <a:r>
              <a:rPr lang="en-US" altLang="zh-CN" sz="2000" dirty="0" err="1" smtClean="0"/>
              <a:t>openstack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kubernetes</a:t>
            </a:r>
            <a:r>
              <a:rPr lang="zh-CN" altLang="en-US" sz="2000" dirty="0" smtClean="0"/>
              <a:t>结合，</a:t>
            </a:r>
            <a:r>
              <a:rPr lang="en-US" altLang="zh-CN" sz="2000" dirty="0" smtClean="0"/>
              <a:t>OpenStack</a:t>
            </a:r>
            <a:r>
              <a:rPr lang="zh-CN" altLang="en-US" sz="2000" dirty="0" smtClean="0"/>
              <a:t>看作是运行在</a:t>
            </a:r>
            <a:r>
              <a:rPr lang="en-US" altLang="zh-CN" sz="2000" dirty="0" err="1" smtClean="0"/>
              <a:t>kubernetes</a:t>
            </a:r>
            <a:r>
              <a:rPr lang="zh-CN" altLang="en-US" sz="2000" dirty="0" smtClean="0"/>
              <a:t>集群上一个应用程序，和其他应用一样使用</a:t>
            </a:r>
            <a:r>
              <a:rPr lang="en-US" altLang="zh-CN" sz="2000" dirty="0" smtClean="0"/>
              <a:t>k8s</a:t>
            </a:r>
            <a:r>
              <a:rPr lang="zh-CN" altLang="en-US" sz="2000" dirty="0" smtClean="0"/>
              <a:t>提供的服务；</a:t>
            </a:r>
            <a:r>
              <a:rPr lang="en-US" altLang="zh-CN" sz="2000" dirty="0" smtClean="0"/>
              <a:t>k8s</a:t>
            </a:r>
            <a:r>
              <a:rPr lang="zh-CN" altLang="en-US" sz="2000" dirty="0" smtClean="0"/>
              <a:t>的集群特性可以为</a:t>
            </a:r>
            <a:r>
              <a:rPr lang="en-US" altLang="zh-CN" sz="2000" dirty="0" smtClean="0"/>
              <a:t>OpenStack</a:t>
            </a:r>
            <a:r>
              <a:rPr lang="zh-CN" altLang="en-US" sz="2000" dirty="0" smtClean="0"/>
              <a:t>提供运维支持；同时</a:t>
            </a:r>
            <a:r>
              <a:rPr lang="en-US" altLang="zh-CN" sz="2000" dirty="0" smtClean="0"/>
              <a:t>OpenStack</a:t>
            </a:r>
            <a:r>
              <a:rPr lang="zh-CN" altLang="en-US" sz="2000" dirty="0" smtClean="0"/>
              <a:t>的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ronic </a:t>
            </a:r>
            <a:r>
              <a:rPr lang="zh-CN" altLang="en-US" sz="2000" dirty="0" smtClean="0"/>
              <a:t>还可以通过一定方式为</a:t>
            </a:r>
            <a:r>
              <a:rPr lang="en-US" altLang="zh-CN" sz="2000" dirty="0" smtClean="0"/>
              <a:t>k8s</a:t>
            </a:r>
            <a:r>
              <a:rPr lang="zh-CN" altLang="en-US" sz="2000" dirty="0" smtClean="0"/>
              <a:t>集群提供裸机管理服务。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41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831364"/>
            <a:ext cx="4176464" cy="385467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79512" y="1673604"/>
            <a:ext cx="403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All_values.yaml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所有配置参数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79512" y="2211710"/>
            <a:ext cx="453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Kolla</a:t>
            </a:r>
            <a:r>
              <a:rPr lang="en-US" altLang="zh-CN" sz="2400" dirty="0" smtClean="0"/>
              <a:t>-common:</a:t>
            </a:r>
            <a:r>
              <a:rPr lang="zh-CN" altLang="en-US" sz="2400" dirty="0" smtClean="0"/>
              <a:t>提取公共模块复用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79512" y="2749816"/>
            <a:ext cx="40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Microservice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被</a:t>
            </a:r>
            <a:r>
              <a:rPr lang="zh-CN" altLang="en-US" sz="2400" dirty="0" smtClean="0"/>
              <a:t>拆分的微服务</a:t>
            </a:r>
            <a:endParaRPr lang="zh-CN" altLang="en-US" sz="2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722" y="831364"/>
            <a:ext cx="2813194" cy="388324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79512" y="3287922"/>
            <a:ext cx="393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Service:</a:t>
            </a:r>
            <a:r>
              <a:rPr lang="zh-CN" altLang="en-US" sz="2400" dirty="0" smtClean="0"/>
              <a:t>所有支持的所有服务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381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4931" y="1000307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灵活、高度可定制化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4931" y="3046603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内置镜像仓库、监控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54931" y="1580208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Pipeline</a:t>
            </a:r>
            <a:r>
              <a:rPr lang="zh-CN" altLang="en-US" sz="2400" dirty="0" smtClean="0"/>
              <a:t>自动化程度高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76222" y="204187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zh-CN" altLang="en-US" dirty="0" smtClean="0"/>
              <a:t>定制的 </a:t>
            </a:r>
            <a:r>
              <a:rPr lang="en-US" altLang="zh-CN" dirty="0" smtClean="0"/>
              <a:t>Jenkins </a:t>
            </a:r>
            <a:r>
              <a:rPr lang="zh-CN" altLang="en-US" dirty="0" smtClean="0"/>
              <a:t>镜像，其中包含</a:t>
            </a:r>
            <a:r>
              <a:rPr lang="en-US" altLang="zh-CN" dirty="0"/>
              <a:t> </a:t>
            </a:r>
            <a:r>
              <a:rPr lang="en-US" altLang="zh-CN" dirty="0" smtClean="0"/>
              <a:t>Jenkins </a:t>
            </a:r>
            <a:r>
              <a:rPr lang="zh-CN" altLang="en-US" dirty="0" smtClean="0"/>
              <a:t>插件，目的是将 </a:t>
            </a:r>
            <a:r>
              <a:rPr lang="en-US" altLang="zh-CN" dirty="0" smtClean="0"/>
              <a:t>Jenkins </a:t>
            </a:r>
            <a:r>
              <a:rPr lang="zh-CN" altLang="en-US" dirty="0" smtClean="0"/>
              <a:t>中的构建和编排操作可以被 </a:t>
            </a:r>
            <a:r>
              <a:rPr lang="en-US" altLang="zh-CN" dirty="0" err="1" smtClean="0"/>
              <a:t>openshift</a:t>
            </a:r>
            <a:r>
              <a:rPr lang="en-US" altLang="zh-CN" dirty="0" smtClean="0"/>
              <a:t> </a:t>
            </a:r>
            <a:r>
              <a:rPr lang="zh-CN" altLang="en-US" dirty="0" smtClean="0"/>
              <a:t>纳管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6222" y="3644424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 smtClean="0"/>
              <a:t>HTTPS</a:t>
            </a:r>
            <a:r>
              <a:rPr lang="zh-CN" altLang="en-US" dirty="0"/>
              <a:t>类型</a:t>
            </a:r>
            <a:r>
              <a:rPr lang="zh-CN" altLang="en-US" dirty="0" smtClean="0"/>
              <a:t>的私有</a:t>
            </a:r>
            <a:r>
              <a:rPr lang="zh-CN" altLang="en-US" dirty="0"/>
              <a:t>镜像仓库，可以自定义</a:t>
            </a:r>
            <a:r>
              <a:rPr lang="zh-CN" altLang="en-US" dirty="0" smtClean="0"/>
              <a:t>安全证书</a:t>
            </a:r>
            <a:r>
              <a:rPr lang="zh-CN" altLang="en-US" dirty="0"/>
              <a:t>，如同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DockerHub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Pull</a:t>
            </a:r>
            <a:r>
              <a:rPr lang="zh-CN" altLang="en-US" dirty="0"/>
              <a:t>、</a:t>
            </a:r>
            <a:r>
              <a:rPr lang="en-US" altLang="zh-CN" dirty="0"/>
              <a:t>push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-28011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 smtClean="0">
                <a:latin typeface="+mj-ea"/>
                <a:ea typeface="+mj-ea"/>
              </a:rPr>
              <a:t>Openshift</a:t>
            </a:r>
            <a:r>
              <a:rPr lang="en-US" altLang="zh-CN" sz="4000" b="1" dirty="0" smtClean="0">
                <a:latin typeface="+mj-ea"/>
                <a:ea typeface="+mj-ea"/>
              </a:rPr>
              <a:t> </a:t>
            </a:r>
            <a:r>
              <a:rPr lang="en-US" altLang="zh-CN" sz="4000" b="1" dirty="0" err="1" smtClean="0">
                <a:latin typeface="+mj-ea"/>
                <a:ea typeface="+mj-ea"/>
              </a:rPr>
              <a:t>kolla</a:t>
            </a:r>
            <a:r>
              <a:rPr lang="en-US" altLang="zh-CN" sz="4000" b="1" dirty="0" smtClean="0">
                <a:latin typeface="+mj-ea"/>
                <a:ea typeface="+mj-ea"/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76222" y="2682738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私有的</a:t>
            </a:r>
            <a:r>
              <a:rPr lang="en-US" altLang="zh-CN" dirty="0" smtClean="0"/>
              <a:t>STI</a:t>
            </a:r>
            <a:r>
              <a:rPr lang="zh-CN" altLang="en-US" dirty="0" smtClean="0"/>
              <a:t>构建流程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S2I builder</a:t>
            </a:r>
            <a:r>
              <a:rPr lang="zh-CN" altLang="en-US" dirty="0" smtClean="0"/>
              <a:t>镜像构建，保证构建一致性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0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608" y="1353627"/>
            <a:ext cx="304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修改默认</a:t>
            </a:r>
            <a:r>
              <a:rPr lang="en-US" altLang="zh-CN" sz="2400" dirty="0" smtClean="0"/>
              <a:t>RBAC</a:t>
            </a:r>
            <a:r>
              <a:rPr lang="zh-CN" altLang="en-US" sz="2400" dirty="0" smtClean="0"/>
              <a:t>设置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608" y="1881994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安装部署</a:t>
            </a:r>
            <a:r>
              <a:rPr lang="en-US" altLang="zh-CN" sz="2400" dirty="0" smtClean="0"/>
              <a:t>Helm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43608" y="2410361"/>
            <a:ext cx="7935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下载安装</a:t>
            </a:r>
            <a:r>
              <a:rPr lang="en-US" altLang="zh-CN" sz="2400" dirty="0" err="1" smtClean="0"/>
              <a:t>kolla-ansible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kolla-kubernetes</a:t>
            </a:r>
            <a:r>
              <a:rPr lang="zh-CN" altLang="en-US" sz="2400" dirty="0" smtClean="0"/>
              <a:t>，自定义配置文件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43608" y="3993292"/>
            <a:ext cx="36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Helm</a:t>
            </a:r>
            <a:r>
              <a:rPr lang="zh-CN" altLang="en-US" sz="2400" dirty="0" smtClean="0"/>
              <a:t>部署</a:t>
            </a:r>
            <a:r>
              <a:rPr lang="en-US" altLang="zh-CN" sz="2400" dirty="0" err="1" smtClean="0"/>
              <a:t>openstack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43608" y="2938728"/>
            <a:ext cx="655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生成</a:t>
            </a:r>
            <a:r>
              <a:rPr lang="en-US" altLang="zh-CN" sz="2400" dirty="0" smtClean="0"/>
              <a:t>secret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map</a:t>
            </a:r>
            <a:r>
              <a:rPr lang="zh-CN" altLang="en-US" sz="2400" dirty="0" smtClean="0"/>
              <a:t>并注册到</a:t>
            </a:r>
            <a:r>
              <a:rPr lang="en-US" altLang="zh-CN" sz="2400" dirty="0" err="1" smtClean="0"/>
              <a:t>openshift</a:t>
            </a:r>
            <a:r>
              <a:rPr lang="en-US" altLang="zh-CN" sz="2400" dirty="0" smtClean="0"/>
              <a:t>/k8s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3608" y="3467095"/>
            <a:ext cx="763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编译</a:t>
            </a:r>
            <a:r>
              <a:rPr lang="en-US" altLang="zh-CN" sz="2400" dirty="0" smtClean="0"/>
              <a:t>Helm</a:t>
            </a:r>
            <a:r>
              <a:rPr lang="zh-CN" altLang="en-US" sz="2400" dirty="0" smtClean="0"/>
              <a:t>使用的微服务、元数据、</a:t>
            </a:r>
            <a:r>
              <a:rPr lang="en-US" altLang="zh-CN" sz="2400" dirty="0" err="1" smtClean="0"/>
              <a:t>openstack</a:t>
            </a:r>
            <a:r>
              <a:rPr lang="zh-CN" altLang="en-US" sz="2400" dirty="0" smtClean="0"/>
              <a:t>服务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tgz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43608" y="4519489"/>
            <a:ext cx="395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安装部署</a:t>
            </a:r>
            <a:r>
              <a:rPr lang="en-US" altLang="zh-CN" sz="2400" dirty="0" err="1" smtClean="0"/>
              <a:t>openstack</a:t>
            </a:r>
            <a:r>
              <a:rPr lang="zh-CN" altLang="en-US" sz="2400" dirty="0" smtClean="0"/>
              <a:t>客户端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19005" y="8765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部署过程：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387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536" y="774367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部署注意事项：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86226" y="3822783"/>
            <a:ext cx="58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Neutron </a:t>
            </a:r>
            <a:r>
              <a:rPr lang="en-US" altLang="zh-CN" sz="2400" dirty="0"/>
              <a:t>server </a:t>
            </a:r>
            <a:r>
              <a:rPr lang="zh-CN" altLang="en-US" sz="2400" dirty="0"/>
              <a:t>启动失败，缺少配置文件。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986226" y="2137129"/>
            <a:ext cx="7930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权限问题，</a:t>
            </a:r>
            <a:r>
              <a:rPr lang="en-US" altLang="zh-CN" sz="2400" dirty="0" err="1"/>
              <a:t>kolla</a:t>
            </a:r>
            <a:r>
              <a:rPr lang="zh-CN" altLang="en-US" sz="2400" dirty="0"/>
              <a:t>很多容器需要在</a:t>
            </a:r>
            <a:r>
              <a:rPr lang="en-US" altLang="zh-CN" sz="2400" dirty="0"/>
              <a:t>root</a:t>
            </a:r>
            <a:r>
              <a:rPr lang="zh-CN" altLang="en-US" sz="2400" dirty="0"/>
              <a:t>权限下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kubernetes</a:t>
            </a:r>
            <a:r>
              <a:rPr lang="zh-CN" altLang="en-US" sz="2400" dirty="0"/>
              <a:t>默认是非</a:t>
            </a:r>
            <a:r>
              <a:rPr lang="en-US" altLang="zh-CN" sz="2400" dirty="0"/>
              <a:t>root</a:t>
            </a:r>
            <a:r>
              <a:rPr lang="zh-CN" altLang="en-US" sz="2400" dirty="0"/>
              <a:t>用户启动容器。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986226" y="2979956"/>
            <a:ext cx="7930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一些配置文件配置错误，导致容器不能启动成功，需要修改对应配置项。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986226" y="4299942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Neutron</a:t>
            </a:r>
            <a:r>
              <a:rPr lang="zh-CN" altLang="en-US" sz="2400" dirty="0" smtClean="0"/>
              <a:t>网络类型</a:t>
            </a:r>
            <a:r>
              <a:rPr lang="zh-CN" altLang="en-US" sz="2400" dirty="0"/>
              <a:t>只</a:t>
            </a:r>
            <a:r>
              <a:rPr lang="zh-CN" altLang="en-US" sz="2400" dirty="0" smtClean="0"/>
              <a:t>支持</a:t>
            </a:r>
            <a:r>
              <a:rPr lang="en-US" altLang="zh-CN" sz="2400" dirty="0" err="1" smtClean="0"/>
              <a:t>vswitch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86226" y="1663634"/>
            <a:ext cx="6857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Kubernetes &gt;= 1.6.4 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&gt;=1.12.6 helm &gt;= 2.4.1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86226" y="1270095"/>
            <a:ext cx="635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k8s</a:t>
            </a:r>
            <a:r>
              <a:rPr lang="zh-CN" altLang="en-US" sz="2400" dirty="0" smtClean="0"/>
              <a:t>中设置标签，指定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compute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30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15566"/>
            <a:ext cx="7390476" cy="40476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28824" y="561623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ea"/>
                <a:ea typeface="+mj-ea"/>
              </a:rPr>
              <a:t>Pipeline</a:t>
            </a:r>
            <a:r>
              <a:rPr lang="zh-CN" altLang="en-US" sz="4000" b="1" dirty="0" smtClean="0">
                <a:latin typeface="+mj-ea"/>
                <a:ea typeface="+mj-ea"/>
              </a:rPr>
              <a:t>流程</a:t>
            </a:r>
            <a:r>
              <a:rPr lang="en-US" altLang="zh-CN" sz="4000" b="1" dirty="0" smtClean="0">
                <a:latin typeface="+mj-ea"/>
                <a:ea typeface="+mj-ea"/>
              </a:rPr>
              <a:t> </a:t>
            </a:r>
            <a:endParaRPr lang="en-US" altLang="zh-CN" sz="4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24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5400" b="1" dirty="0" smtClean="0"/>
              <a:t>Thank You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87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313807"/>
            <a:ext cx="8568952" cy="379588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个性化镜像构建及环境升级</a:t>
            </a:r>
            <a:endParaRPr lang="en-US" altLang="zh-CN" sz="2800" dirty="0" smtClean="0"/>
          </a:p>
          <a:p>
            <a:r>
              <a:rPr lang="en-US" altLang="zh-CN" sz="2800" dirty="0" smtClean="0"/>
              <a:t>OpenStack</a:t>
            </a:r>
            <a:r>
              <a:rPr lang="zh-CN" altLang="en-US" sz="2800" dirty="0" smtClean="0"/>
              <a:t>组件容器化部署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内存操作系统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批量</a:t>
            </a:r>
            <a:r>
              <a:rPr lang="en-US" altLang="zh-CN" sz="2000" dirty="0" smtClean="0"/>
              <a:t>raid</a:t>
            </a:r>
            <a:r>
              <a:rPr lang="zh-CN" altLang="en-US" sz="2000" dirty="0" smtClean="0"/>
              <a:t>设置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批量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安装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批量网络设置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Kolla-ansible</a:t>
            </a:r>
            <a:r>
              <a:rPr lang="zh-CN" altLang="en-US" sz="2000" dirty="0" smtClean="0"/>
              <a:t>容器化部署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系统安全</a:t>
            </a:r>
            <a:r>
              <a:rPr lang="zh-CN" altLang="en-US" sz="2000" dirty="0" smtClean="0"/>
              <a:t>加固</a:t>
            </a:r>
            <a:endParaRPr lang="en-US" altLang="zh-CN" sz="2400" dirty="0" smtClean="0"/>
          </a:p>
          <a:p>
            <a:r>
              <a:rPr lang="en-US" altLang="zh-CN" sz="2800" dirty="0" err="1"/>
              <a:t>Kolla-kubernetes</a:t>
            </a:r>
            <a:endParaRPr lang="en-US" altLang="zh-CN" sz="2800" dirty="0"/>
          </a:p>
          <a:p>
            <a:r>
              <a:rPr lang="en-US" altLang="zh-CN" sz="2800" dirty="0" err="1"/>
              <a:t>Openshift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kolla</a:t>
            </a:r>
            <a:endParaRPr lang="en-US" altLang="zh-CN" sz="2800" dirty="0"/>
          </a:p>
          <a:p>
            <a:r>
              <a:rPr lang="en-US" altLang="zh-CN" sz="2800" dirty="0"/>
              <a:t>Pipeline </a:t>
            </a:r>
            <a:r>
              <a:rPr lang="zh-CN" altLang="en-US" sz="2800" dirty="0"/>
              <a:t>流程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512" y="351845"/>
            <a:ext cx="7772400" cy="102155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主要内容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6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1520" y="195486"/>
            <a:ext cx="7772400" cy="1021556"/>
          </a:xfrm>
        </p:spPr>
        <p:txBody>
          <a:bodyPr/>
          <a:lstStyle/>
          <a:p>
            <a:r>
              <a:rPr lang="zh-CN" altLang="en-US" dirty="0" smtClean="0"/>
              <a:t>个性化镜像构建及环境升级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7574"/>
            <a:ext cx="720675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1520" y="195486"/>
            <a:ext cx="7772400" cy="1021556"/>
          </a:xfrm>
        </p:spPr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组件容器化部署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19622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内存操作系统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41687" y="2083867"/>
            <a:ext cx="4761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经过优化的</a:t>
            </a:r>
            <a:r>
              <a:rPr lang="en-US" altLang="zh-CN" sz="2000" dirty="0" err="1"/>
              <a:t>i</a:t>
            </a:r>
            <a:r>
              <a:rPr lang="en-US" altLang="zh-CN" sz="2000" dirty="0" err="1" smtClean="0"/>
              <a:t>cos</a:t>
            </a:r>
            <a:r>
              <a:rPr lang="en-US" altLang="zh-CN" sz="2000" dirty="0" smtClean="0"/>
              <a:t>-cobbler</a:t>
            </a:r>
            <a:r>
              <a:rPr lang="zh-CN" altLang="en-US" sz="2000" dirty="0" smtClean="0"/>
              <a:t>支持的启动方式</a:t>
            </a:r>
            <a:r>
              <a:rPr lang="zh-CN" altLang="en-US" dirty="0" smtClean="0"/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536" y="414663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此外，我们</a:t>
            </a:r>
            <a:r>
              <a:rPr lang="zh-CN" altLang="en-US" dirty="0">
                <a:solidFill>
                  <a:srgbClr val="FF0000"/>
                </a:solidFill>
              </a:rPr>
              <a:t>构建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err="1" smtClean="0">
                <a:solidFill>
                  <a:srgbClr val="FF0000"/>
                </a:solidFill>
              </a:rPr>
              <a:t>iso</a:t>
            </a:r>
            <a:r>
              <a:rPr lang="zh-CN" altLang="en-US" dirty="0" smtClean="0">
                <a:solidFill>
                  <a:srgbClr val="FF0000"/>
                </a:solidFill>
              </a:rPr>
              <a:t>，不仅支持</a:t>
            </a:r>
            <a:r>
              <a:rPr lang="en-US" altLang="zh-CN" dirty="0" smtClean="0">
                <a:solidFill>
                  <a:srgbClr val="FF0000"/>
                </a:solidFill>
              </a:rPr>
              <a:t>BIOS</a:t>
            </a:r>
            <a:r>
              <a:rPr lang="zh-CN" altLang="en-US" dirty="0" smtClean="0">
                <a:solidFill>
                  <a:srgbClr val="FF0000"/>
                </a:solidFill>
              </a:rPr>
              <a:t>类型的主板，还支持</a:t>
            </a:r>
            <a:r>
              <a:rPr lang="en-US" altLang="zh-CN" dirty="0" smtClean="0">
                <a:solidFill>
                  <a:srgbClr val="FF0000"/>
                </a:solidFill>
              </a:rPr>
              <a:t>UEFI</a:t>
            </a:r>
            <a:r>
              <a:rPr lang="zh-CN" altLang="en-US" dirty="0" smtClean="0">
                <a:solidFill>
                  <a:srgbClr val="FF0000"/>
                </a:solidFill>
              </a:rPr>
              <a:t>类型的主板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618" y="1995686"/>
            <a:ext cx="3882870" cy="20354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0092" y="256245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本地硬盘</a:t>
            </a:r>
            <a:r>
              <a:rPr lang="zh-CN" altLang="en-US" dirty="0" smtClean="0"/>
              <a:t>启动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12483" y="299450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内存操作系统</a:t>
            </a:r>
            <a:r>
              <a:rPr lang="zh-CN" altLang="en-US" dirty="0" smtClean="0"/>
              <a:t>启动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797674" y="3426554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本地硬盘安装并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1520" y="195486"/>
            <a:ext cx="7772400" cy="1021556"/>
          </a:xfrm>
        </p:spPr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组件容器化部署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19622"/>
            <a:ext cx="218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批量</a:t>
            </a:r>
            <a:r>
              <a:rPr lang="en-US" altLang="zh-CN" sz="2400" dirty="0"/>
              <a:t>raid</a:t>
            </a:r>
            <a:r>
              <a:rPr lang="zh-CN" altLang="en-US" sz="2400" dirty="0"/>
              <a:t>设置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3569" y="2067694"/>
            <a:ext cx="2808311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得益于</a:t>
            </a:r>
            <a:r>
              <a:rPr lang="en-US" altLang="zh-CN" dirty="0" err="1" smtClean="0"/>
              <a:t>icos</a:t>
            </a:r>
            <a:r>
              <a:rPr lang="en-US" altLang="zh-CN" dirty="0" smtClean="0"/>
              <a:t>-cobbler</a:t>
            </a:r>
            <a:r>
              <a:rPr lang="zh-CN" altLang="en-US" dirty="0" smtClean="0"/>
              <a:t>对内存操作系统的支持，我们可以在内存操作系统中对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进行批量设置。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27" y="1788954"/>
            <a:ext cx="5255469" cy="21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1520" y="195486"/>
            <a:ext cx="7772400" cy="1021556"/>
          </a:xfrm>
        </p:spPr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组件容器化部署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19622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批量操作系统安装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60789"/>
            <a:ext cx="4274740" cy="2195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0788"/>
            <a:ext cx="4317308" cy="21951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46950" y="429065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操作系统安装完成后，各系统之间自动互信。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1520" y="195486"/>
            <a:ext cx="7772400" cy="1021556"/>
          </a:xfrm>
        </p:spPr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组件容器化部署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19622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批量网络设置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5511" y="2002349"/>
            <a:ext cx="400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开发了一些工具对网络等进行设置：</a:t>
            </a:r>
            <a:endParaRPr lang="en-US" altLang="zh-CN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61" y="1397090"/>
            <a:ext cx="4963517" cy="3909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62" y="1985427"/>
            <a:ext cx="3744416" cy="5666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761" y="2885112"/>
            <a:ext cx="3868727" cy="68790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3568" y="2643758"/>
            <a:ext cx="441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sn_ip.file</a:t>
            </a:r>
            <a:r>
              <a:rPr lang="zh-CN" altLang="en-US" dirty="0"/>
              <a:t>保存序列号、主机名及管理网</a:t>
            </a:r>
            <a:r>
              <a:rPr lang="en-US" altLang="zh-CN" dirty="0" err="1"/>
              <a:t>ip</a:t>
            </a:r>
            <a:r>
              <a:rPr lang="zh-CN" altLang="en-US" dirty="0"/>
              <a:t>间的映射</a:t>
            </a:r>
            <a:r>
              <a:rPr lang="zh-CN" altLang="en-US" dirty="0" smtClean="0"/>
              <a:t>关系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683568" y="3435846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network.info</a:t>
            </a:r>
            <a:r>
              <a:rPr lang="zh-CN" altLang="en-US" dirty="0"/>
              <a:t>保存各网卡、</a:t>
            </a:r>
            <a:r>
              <a:rPr lang="en-US" altLang="zh-CN" dirty="0"/>
              <a:t>bond</a:t>
            </a:r>
            <a:r>
              <a:rPr lang="zh-CN" altLang="en-US" dirty="0"/>
              <a:t>及</a:t>
            </a:r>
            <a:r>
              <a:rPr lang="en-US" altLang="zh-CN" dirty="0" err="1"/>
              <a:t>ip</a:t>
            </a:r>
            <a:r>
              <a:rPr lang="zh-CN" altLang="en-US" dirty="0" smtClean="0"/>
              <a:t>信息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695541" y="240239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以机器序列号为识别</a:t>
            </a:r>
            <a:r>
              <a:rPr lang="zh-CN" altLang="en-US" dirty="0" smtClean="0"/>
              <a:t>标识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87169" y="4218642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config_bond.sh</a:t>
            </a:r>
            <a:r>
              <a:rPr lang="zh-CN" altLang="en-US" dirty="0"/>
              <a:t>根据</a:t>
            </a:r>
            <a:r>
              <a:rPr lang="en-US" altLang="zh-CN" dirty="0"/>
              <a:t>network.info</a:t>
            </a:r>
            <a:r>
              <a:rPr lang="zh-CN" altLang="en-US" dirty="0"/>
              <a:t>对网络进行设置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3568" y="3795886"/>
            <a:ext cx="488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init_config.sh</a:t>
            </a:r>
            <a:r>
              <a:rPr lang="zh-CN" altLang="en-US" dirty="0"/>
              <a:t>根据</a:t>
            </a:r>
            <a:r>
              <a:rPr lang="en-US" altLang="zh-CN" dirty="0" err="1"/>
              <a:t>sn_ip.file</a:t>
            </a:r>
            <a:r>
              <a:rPr lang="zh-CN" altLang="en-US" dirty="0"/>
              <a:t>对主机名进行</a:t>
            </a:r>
            <a:r>
              <a:rPr lang="zh-CN" altLang="en-US" dirty="0" smtClean="0"/>
              <a:t>设置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7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1520" y="195486"/>
            <a:ext cx="7772400" cy="1021556"/>
          </a:xfrm>
        </p:spPr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组件容器化部署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19622"/>
            <a:ext cx="3598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Kolla-ansible</a:t>
            </a:r>
            <a:r>
              <a:rPr lang="zh-CN" altLang="en-US" sz="2400" dirty="0"/>
              <a:t>容器化部署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576" y="209279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我们目前的部署流程与社区的部署流程大体相同，不同的是，我们在部署的流程中增加了我们自研模块的部署过程，并进行了一些参数的固化。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3" y="3784497"/>
            <a:ext cx="4800000" cy="3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89" y="915566"/>
            <a:ext cx="2696308" cy="36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1520" y="195486"/>
            <a:ext cx="7772400" cy="1021556"/>
          </a:xfrm>
        </p:spPr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组件容器化部署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19622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系统安全加固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576" y="2274426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我们不仅在镜像层面进行了安全加固，在操作系统层面也进行了加固。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563638"/>
            <a:ext cx="5496011" cy="24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1096</Words>
  <Application>Microsoft Office PowerPoint</Application>
  <PresentationFormat>全屏显示(16:9)</PresentationFormat>
  <Paragraphs>124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Arial</vt:lpstr>
      <vt:lpstr>Calibri</vt:lpstr>
      <vt:lpstr>Wingdings</vt:lpstr>
      <vt:lpstr>Office 主题</vt:lpstr>
      <vt:lpstr>OpenStack容器化持续集成与交付实践方案</vt:lpstr>
      <vt:lpstr>主要内容</vt:lpstr>
      <vt:lpstr>个性化镜像构建及环境升级</vt:lpstr>
      <vt:lpstr>Openstack组件容器化部署</vt:lpstr>
      <vt:lpstr>Openstack组件容器化部署</vt:lpstr>
      <vt:lpstr>Openstack组件容器化部署</vt:lpstr>
      <vt:lpstr>Openstack组件容器化部署</vt:lpstr>
      <vt:lpstr>Openstack组件容器化部署</vt:lpstr>
      <vt:lpstr>Openstack组件容器化部署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jasmine</dc:creator>
  <cp:lastModifiedBy>Administrator</cp:lastModifiedBy>
  <cp:revision>219</cp:revision>
  <dcterms:created xsi:type="dcterms:W3CDTF">2018-05-23T09:42:42Z</dcterms:created>
  <dcterms:modified xsi:type="dcterms:W3CDTF">2018-06-02T10:29:10Z</dcterms:modified>
</cp:coreProperties>
</file>