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20"/>
  </p:notesMasterIdLst>
  <p:sldIdLst>
    <p:sldId id="256"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5" d="100"/>
          <a:sy n="115" d="100"/>
        </p:scale>
        <p:origin x="37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5836E-2569-473C-911E-B8DACDD76872}" type="datetimeFigureOut">
              <a:rPr lang="zh-TW" altLang="en-US" smtClean="0"/>
              <a:t>2019/9/2</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54F78-1184-4D79-B9FF-A95397A2EF97}" type="slidenum">
              <a:rPr lang="zh-TW" altLang="en-US" smtClean="0"/>
              <a:t>‹#›</a:t>
            </a:fld>
            <a:endParaRPr lang="zh-TW" altLang="en-US"/>
          </a:p>
        </p:txBody>
      </p:sp>
    </p:spTree>
    <p:extLst>
      <p:ext uri="{BB962C8B-B14F-4D97-AF65-F5344CB8AC3E}">
        <p14:creationId xmlns:p14="http://schemas.microsoft.com/office/powerpoint/2010/main" val="1927898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4B54F78-1184-4D79-B9FF-A95397A2EF97}" type="slidenum">
              <a:rPr lang="zh-TW" altLang="en-US" smtClean="0"/>
              <a:t>2</a:t>
            </a:fld>
            <a:endParaRPr lang="zh-TW" altLang="en-US"/>
          </a:p>
        </p:txBody>
      </p:sp>
    </p:spTree>
    <p:extLst>
      <p:ext uri="{BB962C8B-B14F-4D97-AF65-F5344CB8AC3E}">
        <p14:creationId xmlns:p14="http://schemas.microsoft.com/office/powerpoint/2010/main" val="1318773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4B54F78-1184-4D79-B9FF-A95397A2EF97}" type="slidenum">
              <a:rPr lang="zh-TW" altLang="en-US" smtClean="0"/>
              <a:t>11</a:t>
            </a:fld>
            <a:endParaRPr lang="zh-TW" altLang="en-US"/>
          </a:p>
        </p:txBody>
      </p:sp>
    </p:spTree>
    <p:extLst>
      <p:ext uri="{BB962C8B-B14F-4D97-AF65-F5344CB8AC3E}">
        <p14:creationId xmlns:p14="http://schemas.microsoft.com/office/powerpoint/2010/main" val="79851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dirty="0" smtClean="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64FEE8E5-5218-4CDC-AF24-EECA8C8A0FD4}" type="datetimeFigureOut">
              <a:rPr lang="zh-TW" altLang="en-US" smtClean="0"/>
              <a:t>2019/9/2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2A2AB0B-DA95-4F57-9778-F69C2CB3EF3E}" type="slidenum">
              <a:rPr lang="zh-TW" altLang="en-US" smtClean="0"/>
              <a:t>‹#›</a:t>
            </a:fld>
            <a:endParaRPr lang="zh-TW" altLang="en-US"/>
          </a:p>
        </p:txBody>
      </p:sp>
    </p:spTree>
    <p:extLst>
      <p:ext uri="{BB962C8B-B14F-4D97-AF65-F5344CB8AC3E}">
        <p14:creationId xmlns:p14="http://schemas.microsoft.com/office/powerpoint/2010/main" val="1837846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4FEE8E5-5218-4CDC-AF24-EECA8C8A0FD4}" type="datetimeFigureOut">
              <a:rPr lang="zh-TW" altLang="en-US" smtClean="0"/>
              <a:t>2019/9/2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2A2AB0B-DA95-4F57-9778-F69C2CB3EF3E}" type="slidenum">
              <a:rPr lang="zh-TW" altLang="en-US" smtClean="0"/>
              <a:t>‹#›</a:t>
            </a:fld>
            <a:endParaRPr lang="zh-TW" altLang="en-US"/>
          </a:p>
        </p:txBody>
      </p:sp>
    </p:spTree>
    <p:extLst>
      <p:ext uri="{BB962C8B-B14F-4D97-AF65-F5344CB8AC3E}">
        <p14:creationId xmlns:p14="http://schemas.microsoft.com/office/powerpoint/2010/main" val="78848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64FEE8E5-5218-4CDC-AF24-EECA8C8A0FD4}" type="datetimeFigureOut">
              <a:rPr lang="zh-TW" altLang="en-US" smtClean="0"/>
              <a:t>2019/9/2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2A2AB0B-DA95-4F57-9778-F69C2CB3EF3E}" type="slidenum">
              <a:rPr lang="zh-TW" altLang="en-US" smtClean="0"/>
              <a:t>‹#›</a:t>
            </a:fld>
            <a:endParaRPr lang="zh-TW" altLang="en-US"/>
          </a:p>
        </p:txBody>
      </p:sp>
    </p:spTree>
    <p:extLst>
      <p:ext uri="{BB962C8B-B14F-4D97-AF65-F5344CB8AC3E}">
        <p14:creationId xmlns:p14="http://schemas.microsoft.com/office/powerpoint/2010/main" val="3157513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dirty="0"/>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dirty="0"/>
          </a:p>
        </p:txBody>
      </p:sp>
      <p:sp>
        <p:nvSpPr>
          <p:cNvPr id="4" name="日期版面配置區 3"/>
          <p:cNvSpPr>
            <a:spLocks noGrp="1"/>
          </p:cNvSpPr>
          <p:nvPr>
            <p:ph type="dt" sz="half" idx="10"/>
          </p:nvPr>
        </p:nvSpPr>
        <p:spPr/>
        <p:txBody>
          <a:bodyPr/>
          <a:lstStyle/>
          <a:p>
            <a:fld id="{BFA35A74-BBF6-4EED-B80C-E5D58C01B889}" type="datetimeFigureOut">
              <a:rPr lang="zh-TW" altLang="en-US" smtClean="0"/>
              <a:t>2019/9/2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6C501B9-93A0-4FA7-8148-4990EBA97B6C}" type="slidenum">
              <a:rPr lang="zh-TW" altLang="en-US" smtClean="0"/>
              <a:t>‹#›</a:t>
            </a:fld>
            <a:endParaRPr lang="zh-TW" altLang="en-US"/>
          </a:p>
        </p:txBody>
      </p:sp>
    </p:spTree>
    <p:extLst>
      <p:ext uri="{BB962C8B-B14F-4D97-AF65-F5344CB8AC3E}">
        <p14:creationId xmlns:p14="http://schemas.microsoft.com/office/powerpoint/2010/main" val="59650239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FA35A74-BBF6-4EED-B80C-E5D58C01B889}" type="datetimeFigureOut">
              <a:rPr lang="zh-TW" altLang="en-US" smtClean="0"/>
              <a:t>2019/9/2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6C501B9-93A0-4FA7-8148-4990EBA97B6C}" type="slidenum">
              <a:rPr lang="zh-TW" altLang="en-US" smtClean="0"/>
              <a:t>‹#›</a:t>
            </a:fld>
            <a:endParaRPr lang="zh-TW" altLang="en-US"/>
          </a:p>
        </p:txBody>
      </p:sp>
    </p:spTree>
    <p:extLst>
      <p:ext uri="{BB962C8B-B14F-4D97-AF65-F5344CB8AC3E}">
        <p14:creationId xmlns:p14="http://schemas.microsoft.com/office/powerpoint/2010/main" val="352905011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BFA35A74-BBF6-4EED-B80C-E5D58C01B889}" type="datetimeFigureOut">
              <a:rPr lang="zh-TW" altLang="en-US" smtClean="0"/>
              <a:t>2019/9/2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6C501B9-93A0-4FA7-8148-4990EBA97B6C}" type="slidenum">
              <a:rPr lang="zh-TW" altLang="en-US" smtClean="0"/>
              <a:t>‹#›</a:t>
            </a:fld>
            <a:endParaRPr lang="zh-TW" altLang="en-US"/>
          </a:p>
        </p:txBody>
      </p:sp>
    </p:spTree>
    <p:extLst>
      <p:ext uri="{BB962C8B-B14F-4D97-AF65-F5344CB8AC3E}">
        <p14:creationId xmlns:p14="http://schemas.microsoft.com/office/powerpoint/2010/main" val="1705028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BFA35A74-BBF6-4EED-B80C-E5D58C01B889}" type="datetimeFigureOut">
              <a:rPr lang="zh-TW" altLang="en-US" smtClean="0"/>
              <a:t>2019/9/2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6C501B9-93A0-4FA7-8148-4990EBA97B6C}" type="slidenum">
              <a:rPr lang="zh-TW" altLang="en-US" smtClean="0"/>
              <a:t>‹#›</a:t>
            </a:fld>
            <a:endParaRPr lang="zh-TW" altLang="en-US"/>
          </a:p>
        </p:txBody>
      </p:sp>
    </p:spTree>
    <p:extLst>
      <p:ext uri="{BB962C8B-B14F-4D97-AF65-F5344CB8AC3E}">
        <p14:creationId xmlns:p14="http://schemas.microsoft.com/office/powerpoint/2010/main" val="1494092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FA35A74-BBF6-4EED-B80C-E5D58C01B889}" type="datetimeFigureOut">
              <a:rPr lang="zh-TW" altLang="en-US" smtClean="0"/>
              <a:t>2019/9/2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66C501B9-93A0-4FA7-8148-4990EBA97B6C}" type="slidenum">
              <a:rPr lang="zh-TW" altLang="en-US" smtClean="0"/>
              <a:t>‹#›</a:t>
            </a:fld>
            <a:endParaRPr lang="zh-TW" altLang="en-US"/>
          </a:p>
        </p:txBody>
      </p:sp>
    </p:spTree>
    <p:extLst>
      <p:ext uri="{BB962C8B-B14F-4D97-AF65-F5344CB8AC3E}">
        <p14:creationId xmlns:p14="http://schemas.microsoft.com/office/powerpoint/2010/main" val="1093181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BFA35A74-BBF6-4EED-B80C-E5D58C01B889}" type="datetimeFigureOut">
              <a:rPr lang="zh-TW" altLang="en-US" smtClean="0"/>
              <a:t>2019/9/2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66C501B9-93A0-4FA7-8148-4990EBA97B6C}" type="slidenum">
              <a:rPr lang="zh-TW" altLang="en-US" smtClean="0"/>
              <a:t>‹#›</a:t>
            </a:fld>
            <a:endParaRPr lang="zh-TW" altLang="en-US"/>
          </a:p>
        </p:txBody>
      </p:sp>
    </p:spTree>
    <p:extLst>
      <p:ext uri="{BB962C8B-B14F-4D97-AF65-F5344CB8AC3E}">
        <p14:creationId xmlns:p14="http://schemas.microsoft.com/office/powerpoint/2010/main" val="31556464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FA35A74-BBF6-4EED-B80C-E5D58C01B889}" type="datetimeFigureOut">
              <a:rPr lang="zh-TW" altLang="en-US" smtClean="0"/>
              <a:t>2019/9/2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66C501B9-93A0-4FA7-8148-4990EBA97B6C}" type="slidenum">
              <a:rPr lang="zh-TW" altLang="en-US" smtClean="0"/>
              <a:t>‹#›</a:t>
            </a:fld>
            <a:endParaRPr lang="zh-TW" altLang="en-US"/>
          </a:p>
        </p:txBody>
      </p:sp>
    </p:spTree>
    <p:extLst>
      <p:ext uri="{BB962C8B-B14F-4D97-AF65-F5344CB8AC3E}">
        <p14:creationId xmlns:p14="http://schemas.microsoft.com/office/powerpoint/2010/main" val="35359107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BFA35A74-BBF6-4EED-B80C-E5D58C01B889}" type="datetimeFigureOut">
              <a:rPr lang="zh-TW" altLang="en-US" smtClean="0"/>
              <a:t>2019/9/2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6C501B9-93A0-4FA7-8148-4990EBA97B6C}" type="slidenum">
              <a:rPr lang="zh-TW" altLang="en-US" smtClean="0"/>
              <a:t>‹#›</a:t>
            </a:fld>
            <a:endParaRPr lang="zh-TW" altLang="en-US"/>
          </a:p>
        </p:txBody>
      </p:sp>
    </p:spTree>
    <p:extLst>
      <p:ext uri="{BB962C8B-B14F-4D97-AF65-F5344CB8AC3E}">
        <p14:creationId xmlns:p14="http://schemas.microsoft.com/office/powerpoint/2010/main" val="2240923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4FEE8E5-5218-4CDC-AF24-EECA8C8A0FD4}" type="datetimeFigureOut">
              <a:rPr lang="zh-TW" altLang="en-US" smtClean="0"/>
              <a:t>2019/9/2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2A2AB0B-DA95-4F57-9778-F69C2CB3EF3E}" type="slidenum">
              <a:rPr lang="zh-TW" altLang="en-US" smtClean="0"/>
              <a:t>‹#›</a:t>
            </a:fld>
            <a:endParaRPr lang="zh-TW" altLang="en-US"/>
          </a:p>
        </p:txBody>
      </p:sp>
    </p:spTree>
    <p:extLst>
      <p:ext uri="{BB962C8B-B14F-4D97-AF65-F5344CB8AC3E}">
        <p14:creationId xmlns:p14="http://schemas.microsoft.com/office/powerpoint/2010/main" val="38122978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BFA35A74-BBF6-4EED-B80C-E5D58C01B889}" type="datetimeFigureOut">
              <a:rPr lang="zh-TW" altLang="en-US" smtClean="0"/>
              <a:t>2019/9/2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6C501B9-93A0-4FA7-8148-4990EBA97B6C}" type="slidenum">
              <a:rPr lang="zh-TW" altLang="en-US" smtClean="0"/>
              <a:t>‹#›</a:t>
            </a:fld>
            <a:endParaRPr lang="zh-TW" altLang="en-US"/>
          </a:p>
        </p:txBody>
      </p:sp>
    </p:spTree>
    <p:extLst>
      <p:ext uri="{BB962C8B-B14F-4D97-AF65-F5344CB8AC3E}">
        <p14:creationId xmlns:p14="http://schemas.microsoft.com/office/powerpoint/2010/main" val="2317922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FA35A74-BBF6-4EED-B80C-E5D58C01B889}" type="datetimeFigureOut">
              <a:rPr lang="zh-TW" altLang="en-US" smtClean="0"/>
              <a:t>2019/9/2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6C501B9-93A0-4FA7-8148-4990EBA97B6C}" type="slidenum">
              <a:rPr lang="zh-TW" altLang="en-US" smtClean="0"/>
              <a:t>‹#›</a:t>
            </a:fld>
            <a:endParaRPr lang="zh-TW" altLang="en-US"/>
          </a:p>
        </p:txBody>
      </p:sp>
    </p:spTree>
    <p:extLst>
      <p:ext uri="{BB962C8B-B14F-4D97-AF65-F5344CB8AC3E}">
        <p14:creationId xmlns:p14="http://schemas.microsoft.com/office/powerpoint/2010/main" val="3008998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FA35A74-BBF6-4EED-B80C-E5D58C01B889}" type="datetimeFigureOut">
              <a:rPr lang="zh-TW" altLang="en-US" smtClean="0"/>
              <a:t>2019/9/2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6C501B9-93A0-4FA7-8148-4990EBA97B6C}" type="slidenum">
              <a:rPr lang="zh-TW" altLang="en-US" smtClean="0"/>
              <a:t>‹#›</a:t>
            </a:fld>
            <a:endParaRPr lang="zh-TW" altLang="en-US"/>
          </a:p>
        </p:txBody>
      </p:sp>
    </p:spTree>
    <p:extLst>
      <p:ext uri="{BB962C8B-B14F-4D97-AF65-F5344CB8AC3E}">
        <p14:creationId xmlns:p14="http://schemas.microsoft.com/office/powerpoint/2010/main" val="10772923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dirty="0"/>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dirty="0"/>
          </a:p>
        </p:txBody>
      </p:sp>
      <p:sp>
        <p:nvSpPr>
          <p:cNvPr id="4" name="日期版面配置區 3"/>
          <p:cNvSpPr>
            <a:spLocks noGrp="1"/>
          </p:cNvSpPr>
          <p:nvPr>
            <p:ph type="dt" sz="half" idx="10"/>
          </p:nvPr>
        </p:nvSpPr>
        <p:spPr/>
        <p:txBody>
          <a:bodyPr/>
          <a:lstStyle/>
          <a:p>
            <a:fld id="{BFA35A74-BBF6-4EED-B80C-E5D58C01B889}" type="datetimeFigureOut">
              <a:rPr lang="zh-TW" altLang="en-US" smtClean="0"/>
              <a:t>2019/9/2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6C501B9-93A0-4FA7-8148-4990EBA97B6C}" type="slidenum">
              <a:rPr lang="zh-TW" altLang="en-US" smtClean="0"/>
              <a:t>‹#›</a:t>
            </a:fld>
            <a:endParaRPr lang="zh-TW" altLang="en-US"/>
          </a:p>
        </p:txBody>
      </p:sp>
    </p:spTree>
    <p:extLst>
      <p:ext uri="{BB962C8B-B14F-4D97-AF65-F5344CB8AC3E}">
        <p14:creationId xmlns:p14="http://schemas.microsoft.com/office/powerpoint/2010/main" val="3955510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FA35A74-BBF6-4EED-B80C-E5D58C01B889}" type="datetimeFigureOut">
              <a:rPr lang="zh-TW" altLang="en-US" smtClean="0"/>
              <a:t>2019/9/2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6C501B9-93A0-4FA7-8148-4990EBA97B6C}" type="slidenum">
              <a:rPr lang="zh-TW" altLang="en-US" smtClean="0"/>
              <a:t>‹#›</a:t>
            </a:fld>
            <a:endParaRPr lang="zh-TW" altLang="en-US"/>
          </a:p>
        </p:txBody>
      </p:sp>
    </p:spTree>
    <p:extLst>
      <p:ext uri="{BB962C8B-B14F-4D97-AF65-F5344CB8AC3E}">
        <p14:creationId xmlns:p14="http://schemas.microsoft.com/office/powerpoint/2010/main" val="114293458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BFA35A74-BBF6-4EED-B80C-E5D58C01B889}" type="datetimeFigureOut">
              <a:rPr lang="zh-TW" altLang="en-US" smtClean="0"/>
              <a:t>2019/9/2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6C501B9-93A0-4FA7-8148-4990EBA97B6C}" type="slidenum">
              <a:rPr lang="zh-TW" altLang="en-US" smtClean="0"/>
              <a:t>‹#›</a:t>
            </a:fld>
            <a:endParaRPr lang="zh-TW" altLang="en-US"/>
          </a:p>
        </p:txBody>
      </p:sp>
    </p:spTree>
    <p:extLst>
      <p:ext uri="{BB962C8B-B14F-4D97-AF65-F5344CB8AC3E}">
        <p14:creationId xmlns:p14="http://schemas.microsoft.com/office/powerpoint/2010/main" val="6427399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BFA35A74-BBF6-4EED-B80C-E5D58C01B889}" type="datetimeFigureOut">
              <a:rPr lang="zh-TW" altLang="en-US" smtClean="0"/>
              <a:t>2019/9/2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6C501B9-93A0-4FA7-8148-4990EBA97B6C}" type="slidenum">
              <a:rPr lang="zh-TW" altLang="en-US" smtClean="0"/>
              <a:t>‹#›</a:t>
            </a:fld>
            <a:endParaRPr lang="zh-TW" altLang="en-US"/>
          </a:p>
        </p:txBody>
      </p:sp>
    </p:spTree>
    <p:extLst>
      <p:ext uri="{BB962C8B-B14F-4D97-AF65-F5344CB8AC3E}">
        <p14:creationId xmlns:p14="http://schemas.microsoft.com/office/powerpoint/2010/main" val="37475581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FA35A74-BBF6-4EED-B80C-E5D58C01B889}" type="datetimeFigureOut">
              <a:rPr lang="zh-TW" altLang="en-US" smtClean="0"/>
              <a:t>2019/9/2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66C501B9-93A0-4FA7-8148-4990EBA97B6C}" type="slidenum">
              <a:rPr lang="zh-TW" altLang="en-US" smtClean="0"/>
              <a:t>‹#›</a:t>
            </a:fld>
            <a:endParaRPr lang="zh-TW" altLang="en-US"/>
          </a:p>
        </p:txBody>
      </p:sp>
    </p:spTree>
    <p:extLst>
      <p:ext uri="{BB962C8B-B14F-4D97-AF65-F5344CB8AC3E}">
        <p14:creationId xmlns:p14="http://schemas.microsoft.com/office/powerpoint/2010/main" val="37837186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BFA35A74-BBF6-4EED-B80C-E5D58C01B889}" type="datetimeFigureOut">
              <a:rPr lang="zh-TW" altLang="en-US" smtClean="0"/>
              <a:t>2019/9/2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66C501B9-93A0-4FA7-8148-4990EBA97B6C}" type="slidenum">
              <a:rPr lang="zh-TW" altLang="en-US" smtClean="0"/>
              <a:t>‹#›</a:t>
            </a:fld>
            <a:endParaRPr lang="zh-TW" altLang="en-US"/>
          </a:p>
        </p:txBody>
      </p:sp>
    </p:spTree>
    <p:extLst>
      <p:ext uri="{BB962C8B-B14F-4D97-AF65-F5344CB8AC3E}">
        <p14:creationId xmlns:p14="http://schemas.microsoft.com/office/powerpoint/2010/main" val="32206295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FA35A74-BBF6-4EED-B80C-E5D58C01B889}" type="datetimeFigureOut">
              <a:rPr lang="zh-TW" altLang="en-US" smtClean="0"/>
              <a:t>2019/9/2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66C501B9-93A0-4FA7-8148-4990EBA97B6C}" type="slidenum">
              <a:rPr lang="zh-TW" altLang="en-US" smtClean="0"/>
              <a:t>‹#›</a:t>
            </a:fld>
            <a:endParaRPr lang="zh-TW" altLang="en-US"/>
          </a:p>
        </p:txBody>
      </p:sp>
    </p:spTree>
    <p:extLst>
      <p:ext uri="{BB962C8B-B14F-4D97-AF65-F5344CB8AC3E}">
        <p14:creationId xmlns:p14="http://schemas.microsoft.com/office/powerpoint/2010/main" val="4250758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64FEE8E5-5218-4CDC-AF24-EECA8C8A0FD4}" type="datetimeFigureOut">
              <a:rPr lang="zh-TW" altLang="en-US" smtClean="0"/>
              <a:t>2019/9/2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2A2AB0B-DA95-4F57-9778-F69C2CB3EF3E}" type="slidenum">
              <a:rPr lang="zh-TW" altLang="en-US" smtClean="0"/>
              <a:t>‹#›</a:t>
            </a:fld>
            <a:endParaRPr lang="zh-TW" altLang="en-US"/>
          </a:p>
        </p:txBody>
      </p:sp>
    </p:spTree>
    <p:extLst>
      <p:ext uri="{BB962C8B-B14F-4D97-AF65-F5344CB8AC3E}">
        <p14:creationId xmlns:p14="http://schemas.microsoft.com/office/powerpoint/2010/main" val="36893372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BFA35A74-BBF6-4EED-B80C-E5D58C01B889}" type="datetimeFigureOut">
              <a:rPr lang="zh-TW" altLang="en-US" smtClean="0"/>
              <a:t>2019/9/2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6C501B9-93A0-4FA7-8148-4990EBA97B6C}" type="slidenum">
              <a:rPr lang="zh-TW" altLang="en-US" smtClean="0"/>
              <a:t>‹#›</a:t>
            </a:fld>
            <a:endParaRPr lang="zh-TW" altLang="en-US"/>
          </a:p>
        </p:txBody>
      </p:sp>
    </p:spTree>
    <p:extLst>
      <p:ext uri="{BB962C8B-B14F-4D97-AF65-F5344CB8AC3E}">
        <p14:creationId xmlns:p14="http://schemas.microsoft.com/office/powerpoint/2010/main" val="5983534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BFA35A74-BBF6-4EED-B80C-E5D58C01B889}" type="datetimeFigureOut">
              <a:rPr lang="zh-TW" altLang="en-US" smtClean="0"/>
              <a:t>2019/9/2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6C501B9-93A0-4FA7-8148-4990EBA97B6C}" type="slidenum">
              <a:rPr lang="zh-TW" altLang="en-US" smtClean="0"/>
              <a:t>‹#›</a:t>
            </a:fld>
            <a:endParaRPr lang="zh-TW" altLang="en-US"/>
          </a:p>
        </p:txBody>
      </p:sp>
    </p:spTree>
    <p:extLst>
      <p:ext uri="{BB962C8B-B14F-4D97-AF65-F5344CB8AC3E}">
        <p14:creationId xmlns:p14="http://schemas.microsoft.com/office/powerpoint/2010/main" val="18830610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FA35A74-BBF6-4EED-B80C-E5D58C01B889}" type="datetimeFigureOut">
              <a:rPr lang="zh-TW" altLang="en-US" smtClean="0"/>
              <a:t>2019/9/2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6C501B9-93A0-4FA7-8148-4990EBA97B6C}" type="slidenum">
              <a:rPr lang="zh-TW" altLang="en-US" smtClean="0"/>
              <a:t>‹#›</a:t>
            </a:fld>
            <a:endParaRPr lang="zh-TW" altLang="en-US"/>
          </a:p>
        </p:txBody>
      </p:sp>
    </p:spTree>
    <p:extLst>
      <p:ext uri="{BB962C8B-B14F-4D97-AF65-F5344CB8AC3E}">
        <p14:creationId xmlns:p14="http://schemas.microsoft.com/office/powerpoint/2010/main" val="23571393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FA35A74-BBF6-4EED-B80C-E5D58C01B889}" type="datetimeFigureOut">
              <a:rPr lang="zh-TW" altLang="en-US" smtClean="0"/>
              <a:t>2019/9/2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6C501B9-93A0-4FA7-8148-4990EBA97B6C}" type="slidenum">
              <a:rPr lang="zh-TW" altLang="en-US" smtClean="0"/>
              <a:t>‹#›</a:t>
            </a:fld>
            <a:endParaRPr lang="zh-TW" altLang="en-US"/>
          </a:p>
        </p:txBody>
      </p:sp>
    </p:spTree>
    <p:extLst>
      <p:ext uri="{BB962C8B-B14F-4D97-AF65-F5344CB8AC3E}">
        <p14:creationId xmlns:p14="http://schemas.microsoft.com/office/powerpoint/2010/main" val="233491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64FEE8E5-5218-4CDC-AF24-EECA8C8A0FD4}" type="datetimeFigureOut">
              <a:rPr lang="zh-TW" altLang="en-US" smtClean="0"/>
              <a:t>2019/9/2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2A2AB0B-DA95-4F57-9778-F69C2CB3EF3E}" type="slidenum">
              <a:rPr lang="zh-TW" altLang="en-US" smtClean="0"/>
              <a:t>‹#›</a:t>
            </a:fld>
            <a:endParaRPr lang="zh-TW" altLang="en-US"/>
          </a:p>
        </p:txBody>
      </p:sp>
    </p:spTree>
    <p:extLst>
      <p:ext uri="{BB962C8B-B14F-4D97-AF65-F5344CB8AC3E}">
        <p14:creationId xmlns:p14="http://schemas.microsoft.com/office/powerpoint/2010/main" val="1567199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64FEE8E5-5218-4CDC-AF24-EECA8C8A0FD4}" type="datetimeFigureOut">
              <a:rPr lang="zh-TW" altLang="en-US" smtClean="0"/>
              <a:t>2019/9/2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2A2AB0B-DA95-4F57-9778-F69C2CB3EF3E}" type="slidenum">
              <a:rPr lang="zh-TW" altLang="en-US" smtClean="0"/>
              <a:t>‹#›</a:t>
            </a:fld>
            <a:endParaRPr lang="zh-TW" altLang="en-US"/>
          </a:p>
        </p:txBody>
      </p:sp>
      <p:sp>
        <p:nvSpPr>
          <p:cNvPr id="10" name="Title 9"/>
          <p:cNvSpPr>
            <a:spLocks noGrp="1"/>
          </p:cNvSpPr>
          <p:nvPr>
            <p:ph type="title"/>
          </p:nvPr>
        </p:nvSpPr>
        <p:spPr/>
        <p:txBody>
          <a:bodyPr/>
          <a:lstStyle/>
          <a:p>
            <a:r>
              <a:rPr lang="zh-TW" altLang="en-US" smtClean="0"/>
              <a:t>按一下以編輯母片標題樣式</a:t>
            </a:r>
            <a:endParaRPr lang="en-US" dirty="0"/>
          </a:p>
        </p:txBody>
      </p:sp>
    </p:spTree>
    <p:extLst>
      <p:ext uri="{BB962C8B-B14F-4D97-AF65-F5344CB8AC3E}">
        <p14:creationId xmlns:p14="http://schemas.microsoft.com/office/powerpoint/2010/main" val="3327148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FEE8E5-5218-4CDC-AF24-EECA8C8A0FD4}" type="datetimeFigureOut">
              <a:rPr lang="zh-TW" altLang="en-US" smtClean="0"/>
              <a:t>2019/9/2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2A2AB0B-DA95-4F57-9778-F69C2CB3EF3E}" type="slidenum">
              <a:rPr lang="zh-TW" altLang="en-US" smtClean="0"/>
              <a:t>‹#›</a:t>
            </a:fld>
            <a:endParaRPr lang="zh-TW" altLang="en-US"/>
          </a:p>
        </p:txBody>
      </p:sp>
      <p:sp>
        <p:nvSpPr>
          <p:cNvPr id="6" name="Title 5"/>
          <p:cNvSpPr>
            <a:spLocks noGrp="1"/>
          </p:cNvSpPr>
          <p:nvPr>
            <p:ph type="title"/>
          </p:nvPr>
        </p:nvSpPr>
        <p:spPr/>
        <p:txBody>
          <a:bodyPr/>
          <a:lstStyle/>
          <a:p>
            <a:r>
              <a:rPr lang="zh-TW" altLang="en-US" smtClean="0"/>
              <a:t>按一下以編輯母片標題樣式</a:t>
            </a:r>
            <a:endParaRPr lang="en-US"/>
          </a:p>
        </p:txBody>
      </p:sp>
    </p:spTree>
    <p:extLst>
      <p:ext uri="{BB962C8B-B14F-4D97-AF65-F5344CB8AC3E}">
        <p14:creationId xmlns:p14="http://schemas.microsoft.com/office/powerpoint/2010/main" val="1132300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EE8E5-5218-4CDC-AF24-EECA8C8A0FD4}" type="datetimeFigureOut">
              <a:rPr lang="zh-TW" altLang="en-US" smtClean="0"/>
              <a:t>2019/9/2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2A2AB0B-DA95-4F57-9778-F69C2CB3EF3E}" type="slidenum">
              <a:rPr lang="zh-TW" altLang="en-US" smtClean="0"/>
              <a:t>‹#›</a:t>
            </a:fld>
            <a:endParaRPr lang="zh-TW" altLang="en-US"/>
          </a:p>
        </p:txBody>
      </p:sp>
    </p:spTree>
    <p:extLst>
      <p:ext uri="{BB962C8B-B14F-4D97-AF65-F5344CB8AC3E}">
        <p14:creationId xmlns:p14="http://schemas.microsoft.com/office/powerpoint/2010/main" val="47749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64FEE8E5-5218-4CDC-AF24-EECA8C8A0FD4}" type="datetimeFigureOut">
              <a:rPr lang="zh-TW" altLang="en-US" smtClean="0"/>
              <a:t>2019/9/2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2A2AB0B-DA95-4F57-9778-F69C2CB3EF3E}" type="slidenum">
              <a:rPr lang="zh-TW" altLang="en-US" smtClean="0"/>
              <a:t>‹#›</a:t>
            </a:fld>
            <a:endParaRPr lang="zh-TW" altLang="en-US"/>
          </a:p>
        </p:txBody>
      </p:sp>
    </p:spTree>
    <p:extLst>
      <p:ext uri="{BB962C8B-B14F-4D97-AF65-F5344CB8AC3E}">
        <p14:creationId xmlns:p14="http://schemas.microsoft.com/office/powerpoint/2010/main" val="32247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64FEE8E5-5218-4CDC-AF24-EECA8C8A0FD4}" type="datetimeFigureOut">
              <a:rPr lang="zh-TW" altLang="en-US" smtClean="0"/>
              <a:t>2019/9/2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2A2AB0B-DA95-4F57-9778-F69C2CB3EF3E}" type="slidenum">
              <a:rPr lang="zh-TW" altLang="en-US" smtClean="0"/>
              <a:t>‹#›</a:t>
            </a:fld>
            <a:endParaRPr lang="zh-TW" altLang="en-US"/>
          </a:p>
        </p:txBody>
      </p:sp>
    </p:spTree>
    <p:extLst>
      <p:ext uri="{BB962C8B-B14F-4D97-AF65-F5344CB8AC3E}">
        <p14:creationId xmlns:p14="http://schemas.microsoft.com/office/powerpoint/2010/main" val="264982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4FEE8E5-5218-4CDC-AF24-EECA8C8A0FD4}" type="datetimeFigureOut">
              <a:rPr lang="zh-TW" altLang="en-US" smtClean="0"/>
              <a:t>2019/9/2</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2A2AB0B-DA95-4F57-9778-F69C2CB3EF3E}" type="slidenum">
              <a:rPr lang="zh-TW" altLang="en-US" smtClean="0"/>
              <a:t>‹#›</a:t>
            </a:fld>
            <a:endParaRPr lang="zh-TW" altLang="en-US"/>
          </a:p>
        </p:txBody>
      </p:sp>
    </p:spTree>
    <p:extLst>
      <p:ext uri="{BB962C8B-B14F-4D97-AF65-F5344CB8AC3E}">
        <p14:creationId xmlns:p14="http://schemas.microsoft.com/office/powerpoint/2010/main" val="98257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A35A74-BBF6-4EED-B80C-E5D58C01B889}" type="datetimeFigureOut">
              <a:rPr lang="zh-TW" altLang="en-US" smtClean="0"/>
              <a:t>2019/9/2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501B9-93A0-4FA7-8148-4990EBA97B6C}" type="slidenum">
              <a:rPr lang="zh-TW" altLang="en-US" smtClean="0"/>
              <a:t>‹#›</a:t>
            </a:fld>
            <a:endParaRPr lang="zh-TW" altLang="en-US"/>
          </a:p>
        </p:txBody>
      </p:sp>
    </p:spTree>
    <p:extLst>
      <p:ext uri="{BB962C8B-B14F-4D97-AF65-F5344CB8AC3E}">
        <p14:creationId xmlns:p14="http://schemas.microsoft.com/office/powerpoint/2010/main" val="21566806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A35A74-BBF6-4EED-B80C-E5D58C01B889}" type="datetimeFigureOut">
              <a:rPr lang="zh-TW" altLang="en-US" smtClean="0"/>
              <a:t>2019/9/2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501B9-93A0-4FA7-8148-4990EBA97B6C}" type="slidenum">
              <a:rPr lang="zh-TW" altLang="en-US" smtClean="0"/>
              <a:t>‹#›</a:t>
            </a:fld>
            <a:endParaRPr lang="zh-TW" altLang="en-US"/>
          </a:p>
        </p:txBody>
      </p:sp>
    </p:spTree>
    <p:extLst>
      <p:ext uri="{BB962C8B-B14F-4D97-AF65-F5344CB8AC3E}">
        <p14:creationId xmlns:p14="http://schemas.microsoft.com/office/powerpoint/2010/main" val="18866881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cs231n.github.io/classific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5400" dirty="0" smtClean="0"/>
              <a:t>2019</a:t>
            </a:r>
            <a:r>
              <a:rPr lang="zh-TW" altLang="en-US" sz="5400" dirty="0" smtClean="0"/>
              <a:t> </a:t>
            </a:r>
            <a:r>
              <a:rPr lang="en-US" altLang="zh-TW" sz="5400" dirty="0" smtClean="0"/>
              <a:t>MVL Lab Training Course</a:t>
            </a:r>
            <a:endParaRPr lang="zh-TW" altLang="en-US" sz="5400" dirty="0"/>
          </a:p>
        </p:txBody>
      </p:sp>
      <p:sp>
        <p:nvSpPr>
          <p:cNvPr id="3" name="副標題 2"/>
          <p:cNvSpPr>
            <a:spLocks noGrp="1"/>
          </p:cNvSpPr>
          <p:nvPr>
            <p:ph type="subTitle" idx="1"/>
          </p:nvPr>
        </p:nvSpPr>
        <p:spPr/>
        <p:txBody>
          <a:bodyPr/>
          <a:lstStyle/>
          <a:p>
            <a:r>
              <a:rPr lang="en-US" altLang="zh-TW" dirty="0" smtClean="0"/>
              <a:t>Computer Vision &amp; Deep Learning - 1</a:t>
            </a:r>
          </a:p>
          <a:p>
            <a:r>
              <a:rPr lang="en-US" altLang="zh-TW" dirty="0" smtClean="0"/>
              <a:t>Presenter</a:t>
            </a:r>
            <a:r>
              <a:rPr lang="en-US" altLang="zh-TW" dirty="0" smtClean="0"/>
              <a:t>: Hao-Ting Li (</a:t>
            </a:r>
            <a:r>
              <a:rPr lang="zh-TW" altLang="en-US" dirty="0" smtClean="0"/>
              <a:t>李皓庭</a:t>
            </a:r>
            <a:r>
              <a:rPr lang="en-US" altLang="zh-TW" dirty="0" smtClean="0"/>
              <a:t>)</a:t>
            </a:r>
            <a:endParaRPr lang="zh-TW" altLang="en-US" dirty="0"/>
          </a:p>
        </p:txBody>
      </p:sp>
    </p:spTree>
    <p:extLst>
      <p:ext uri="{BB962C8B-B14F-4D97-AF65-F5344CB8AC3E}">
        <p14:creationId xmlns:p14="http://schemas.microsoft.com/office/powerpoint/2010/main" val="2336513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The Choice of Distance</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dirty="0" smtClean="0"/>
                  <a:t>L1 Distance</a:t>
                </a:r>
              </a:p>
              <a:p>
                <a:pPr marL="0" indent="0">
                  <a:buNone/>
                </a:pPr>
                <a14:m>
                  <m:oMathPara xmlns:m="http://schemas.openxmlformats.org/officeDocument/2006/math">
                    <m:oMathParaPr>
                      <m:jc m:val="centerGroup"/>
                    </m:oMathParaPr>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𝑑</m:t>
                          </m:r>
                        </m:e>
                        <m:sub>
                          <m:r>
                            <a:rPr lang="en-US" altLang="zh-TW" i="1">
                              <a:latin typeface="Cambria Math" panose="02040503050406030204" pitchFamily="18" charset="0"/>
                            </a:rPr>
                            <m:t>1</m:t>
                          </m:r>
                        </m:sub>
                      </m:sSub>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𝐼</m:t>
                              </m:r>
                            </m:e>
                            <m:sub>
                              <m:r>
                                <a:rPr lang="en-US" altLang="zh-TW" i="1">
                                  <a:latin typeface="Cambria Math" panose="02040503050406030204" pitchFamily="18" charset="0"/>
                                </a:rPr>
                                <m:t>1</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𝐼</m:t>
                              </m:r>
                            </m:e>
                            <m:sub>
                              <m:r>
                                <a:rPr lang="en-US" altLang="zh-TW" i="1">
                                  <a:latin typeface="Cambria Math" panose="02040503050406030204" pitchFamily="18" charset="0"/>
                                </a:rPr>
                                <m:t>2</m:t>
                              </m:r>
                            </m:sub>
                          </m:sSub>
                        </m:e>
                      </m:d>
                      <m:r>
                        <a:rPr lang="en-US" altLang="zh-TW" b="0" i="1" smtClean="0">
                          <a:latin typeface="Cambria Math" panose="02040503050406030204" pitchFamily="18" charset="0"/>
                        </a:rPr>
                        <m:t>=</m:t>
                      </m:r>
                      <m:nary>
                        <m:naryPr>
                          <m:chr m:val="∑"/>
                          <m:supHide m:val="on"/>
                          <m:ctrlPr>
                            <a:rPr lang="en-US" altLang="zh-TW" b="0" i="1" smtClean="0">
                              <a:latin typeface="Cambria Math" panose="02040503050406030204" pitchFamily="18" charset="0"/>
                            </a:rPr>
                          </m:ctrlPr>
                        </m:naryPr>
                        <m:sub>
                          <m:r>
                            <m:rPr>
                              <m:brk m:alnAt="7"/>
                            </m:rPr>
                            <a:rPr lang="en-US" altLang="zh-TW" b="0" i="1" smtClean="0">
                              <a:latin typeface="Cambria Math" panose="02040503050406030204" pitchFamily="18" charset="0"/>
                            </a:rPr>
                            <m:t>𝑝</m:t>
                          </m:r>
                        </m:sub>
                        <m:sup/>
                        <m:e>
                          <m:d>
                            <m:dPr>
                              <m:begChr m:val="|"/>
                              <m:endChr m:val="|"/>
                              <m:ctrlPr>
                                <a:rPr lang="en-US" altLang="zh-TW" b="0" i="1" smtClean="0">
                                  <a:latin typeface="Cambria Math" panose="02040503050406030204" pitchFamily="18" charset="0"/>
                                </a:rPr>
                              </m:ctrlPr>
                            </m:dPr>
                            <m:e>
                              <m:sSubSup>
                                <m:sSubSupPr>
                                  <m:ctrlPr>
                                    <a:rPr lang="en-US" altLang="zh-TW" b="0" i="1" smtClean="0">
                                      <a:latin typeface="Cambria Math" panose="02040503050406030204" pitchFamily="18" charset="0"/>
                                    </a:rPr>
                                  </m:ctrlPr>
                                </m:sSubSupPr>
                                <m:e>
                                  <m:r>
                                    <a:rPr lang="en-US" altLang="zh-TW" i="1">
                                      <a:latin typeface="Cambria Math" panose="02040503050406030204" pitchFamily="18" charset="0"/>
                                    </a:rPr>
                                    <m:t>𝐼</m:t>
                                  </m:r>
                                </m:e>
                                <m:sub>
                                  <m:r>
                                    <a:rPr lang="en-US" altLang="zh-TW" i="1">
                                      <a:latin typeface="Cambria Math" panose="02040503050406030204" pitchFamily="18" charset="0"/>
                                    </a:rPr>
                                    <m:t>1</m:t>
                                  </m:r>
                                </m:sub>
                                <m:sup>
                                  <m:r>
                                    <a:rPr lang="en-US" altLang="zh-TW" b="0" i="1" smtClean="0">
                                      <a:latin typeface="Cambria Math" panose="02040503050406030204" pitchFamily="18" charset="0"/>
                                    </a:rPr>
                                    <m:t>𝑝</m:t>
                                  </m:r>
                                </m:sup>
                              </m:sSubSup>
                              <m:r>
                                <a:rPr lang="en-US" altLang="zh-TW" b="0" i="1" smtClean="0">
                                  <a:latin typeface="Cambria Math" panose="02040503050406030204" pitchFamily="18" charset="0"/>
                                </a:rPr>
                                <m:t>−</m:t>
                              </m:r>
                              <m:sSubSup>
                                <m:sSubSupPr>
                                  <m:ctrlPr>
                                    <a:rPr lang="en-US" altLang="zh-TW" b="0" i="1" smtClean="0">
                                      <a:latin typeface="Cambria Math" panose="02040503050406030204" pitchFamily="18" charset="0"/>
                                    </a:rPr>
                                  </m:ctrlPr>
                                </m:sSubSupPr>
                                <m:e>
                                  <m:r>
                                    <a:rPr lang="en-US" altLang="zh-TW" i="1">
                                      <a:latin typeface="Cambria Math" panose="02040503050406030204" pitchFamily="18" charset="0"/>
                                    </a:rPr>
                                    <m:t>𝐼</m:t>
                                  </m:r>
                                </m:e>
                                <m:sub>
                                  <m:r>
                                    <a:rPr lang="en-US" altLang="zh-TW" i="1">
                                      <a:latin typeface="Cambria Math" panose="02040503050406030204" pitchFamily="18" charset="0"/>
                                    </a:rPr>
                                    <m:t>2</m:t>
                                  </m:r>
                                </m:sub>
                                <m:sup>
                                  <m:r>
                                    <a:rPr lang="en-US" altLang="zh-TW" b="0" i="1" smtClean="0">
                                      <a:latin typeface="Cambria Math" panose="02040503050406030204" pitchFamily="18" charset="0"/>
                                    </a:rPr>
                                    <m:t>𝑝</m:t>
                                  </m:r>
                                </m:sup>
                              </m:sSubSup>
                            </m:e>
                          </m:d>
                        </m:e>
                      </m:nary>
                    </m:oMath>
                  </m:oMathPara>
                </a14:m>
                <a:endParaRPr lang="en-US" altLang="zh-TW" dirty="0" smtClean="0"/>
              </a:p>
              <a:p>
                <a:r>
                  <a:rPr lang="en-US" altLang="zh-TW" dirty="0" smtClean="0"/>
                  <a:t>L2 Distance</a:t>
                </a:r>
              </a:p>
              <a:p>
                <a:pPr marL="0" indent="0">
                  <a:buNone/>
                </a:pPr>
                <a14:m>
                  <m:oMathPara xmlns:m="http://schemas.openxmlformats.org/officeDocument/2006/math">
                    <m:oMathParaPr>
                      <m:jc m:val="centerGroup"/>
                    </m:oMathParaPr>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𝑑</m:t>
                          </m:r>
                        </m:e>
                        <m:sub>
                          <m:r>
                            <a:rPr lang="en-US" altLang="zh-TW" b="0" i="1" smtClean="0">
                              <a:latin typeface="Cambria Math" panose="02040503050406030204" pitchFamily="18" charset="0"/>
                            </a:rPr>
                            <m:t>2</m:t>
                          </m:r>
                        </m:sub>
                      </m:sSub>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𝐼</m:t>
                              </m:r>
                            </m:e>
                            <m:sub>
                              <m:r>
                                <a:rPr lang="en-US" altLang="zh-TW" i="1">
                                  <a:latin typeface="Cambria Math" panose="02040503050406030204" pitchFamily="18" charset="0"/>
                                </a:rPr>
                                <m:t>1</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𝐼</m:t>
                              </m:r>
                            </m:e>
                            <m:sub>
                              <m:r>
                                <a:rPr lang="en-US" altLang="zh-TW" i="1">
                                  <a:latin typeface="Cambria Math" panose="02040503050406030204" pitchFamily="18" charset="0"/>
                                </a:rPr>
                                <m:t>2</m:t>
                              </m:r>
                            </m:sub>
                          </m:sSub>
                        </m:e>
                      </m:d>
                      <m:r>
                        <a:rPr lang="en-US" altLang="zh-TW" i="1">
                          <a:latin typeface="Cambria Math" panose="02040503050406030204" pitchFamily="18" charset="0"/>
                        </a:rPr>
                        <m:t>=</m:t>
                      </m:r>
                      <m:rad>
                        <m:radPr>
                          <m:degHide m:val="on"/>
                          <m:ctrlPr>
                            <a:rPr lang="en-US" altLang="zh-TW" i="1" smtClean="0">
                              <a:latin typeface="Cambria Math" panose="02040503050406030204" pitchFamily="18" charset="0"/>
                            </a:rPr>
                          </m:ctrlPr>
                        </m:radPr>
                        <m:deg/>
                        <m:e>
                          <m:nary>
                            <m:naryPr>
                              <m:chr m:val="∑"/>
                              <m:supHide m:val="on"/>
                              <m:ctrlPr>
                                <a:rPr lang="en-US" altLang="zh-TW" i="1">
                                  <a:latin typeface="Cambria Math" panose="02040503050406030204" pitchFamily="18" charset="0"/>
                                </a:rPr>
                              </m:ctrlPr>
                            </m:naryPr>
                            <m:sub>
                              <m:r>
                                <m:rPr>
                                  <m:brk m:alnAt="7"/>
                                </m:rPr>
                                <a:rPr lang="en-US" altLang="zh-TW" i="1">
                                  <a:latin typeface="Cambria Math" panose="02040503050406030204" pitchFamily="18" charset="0"/>
                                </a:rPr>
                                <m:t>𝑝</m:t>
                              </m:r>
                            </m:sub>
                            <m:sup/>
                            <m:e>
                              <m:sSup>
                                <m:sSupPr>
                                  <m:ctrlPr>
                                    <a:rPr lang="en-US" altLang="zh-TW" b="0" i="1" smtClean="0">
                                      <a:latin typeface="Cambria Math" panose="02040503050406030204" pitchFamily="18" charset="0"/>
                                    </a:rPr>
                                  </m:ctrlPr>
                                </m:sSupPr>
                                <m:e>
                                  <m:d>
                                    <m:dPr>
                                      <m:ctrlPr>
                                        <a:rPr lang="en-US" altLang="zh-TW" i="1" smtClean="0">
                                          <a:latin typeface="Cambria Math" panose="02040503050406030204" pitchFamily="18" charset="0"/>
                                        </a:rPr>
                                      </m:ctrlPr>
                                    </m:dPr>
                                    <m:e>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𝐼</m:t>
                                          </m:r>
                                        </m:e>
                                        <m:sub>
                                          <m:r>
                                            <a:rPr lang="en-US" altLang="zh-TW" i="1">
                                              <a:latin typeface="Cambria Math" panose="02040503050406030204" pitchFamily="18" charset="0"/>
                                            </a:rPr>
                                            <m:t>1</m:t>
                                          </m:r>
                                        </m:sub>
                                        <m:sup>
                                          <m:r>
                                            <a:rPr lang="en-US" altLang="zh-TW" i="1">
                                              <a:latin typeface="Cambria Math" panose="02040503050406030204" pitchFamily="18" charset="0"/>
                                            </a:rPr>
                                            <m:t>𝑝</m:t>
                                          </m:r>
                                        </m:sup>
                                      </m:sSubSup>
                                      <m:r>
                                        <a:rPr lang="en-US" altLang="zh-TW" b="0" i="1" smtClean="0">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𝐼</m:t>
                                          </m:r>
                                        </m:e>
                                        <m:sub>
                                          <m:r>
                                            <a:rPr lang="en-US" altLang="zh-TW" i="1">
                                              <a:latin typeface="Cambria Math" panose="02040503050406030204" pitchFamily="18" charset="0"/>
                                            </a:rPr>
                                            <m:t>2</m:t>
                                          </m:r>
                                        </m:sub>
                                        <m:sup>
                                          <m:r>
                                            <a:rPr lang="en-US" altLang="zh-TW" i="1">
                                              <a:latin typeface="Cambria Math" panose="02040503050406030204" pitchFamily="18" charset="0"/>
                                            </a:rPr>
                                            <m:t>𝑝</m:t>
                                          </m:r>
                                        </m:sup>
                                      </m:sSubSup>
                                    </m:e>
                                  </m:d>
                                </m:e>
                                <m:sup>
                                  <m:r>
                                    <a:rPr lang="en-US" altLang="zh-TW" b="0" i="1" smtClean="0">
                                      <a:latin typeface="Cambria Math" panose="02040503050406030204" pitchFamily="18" charset="0"/>
                                    </a:rPr>
                                    <m:t>2</m:t>
                                  </m:r>
                                </m:sup>
                              </m:sSup>
                            </m:e>
                          </m:nary>
                        </m:e>
                      </m:rad>
                    </m:oMath>
                  </m:oMathPara>
                </a14:m>
                <a:endParaRPr lang="en-US" altLang="zh-TW"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928" t="-238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367608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k - Nearest Neighbor </a:t>
            </a:r>
            <a:r>
              <a:rPr lang="en-US" altLang="zh-TW" dirty="0" smtClean="0"/>
              <a:t>Classifier</a:t>
            </a:r>
            <a:endParaRPr lang="zh-TW" altLang="en-US" dirty="0"/>
          </a:p>
        </p:txBody>
      </p:sp>
      <p:sp>
        <p:nvSpPr>
          <p:cNvPr id="3" name="內容版面配置區 2"/>
          <p:cNvSpPr>
            <a:spLocks noGrp="1"/>
          </p:cNvSpPr>
          <p:nvPr>
            <p:ph idx="1"/>
          </p:nvPr>
        </p:nvSpPr>
        <p:spPr/>
        <p:txBody>
          <a:bodyPr/>
          <a:lstStyle/>
          <a:p>
            <a:r>
              <a:rPr lang="en-US" altLang="zh-TW" dirty="0" smtClean="0"/>
              <a:t>Instead of finding the single closest image in the training set, we will </a:t>
            </a:r>
            <a:r>
              <a:rPr lang="en-US" altLang="zh-TW" dirty="0"/>
              <a:t>find the top </a:t>
            </a:r>
            <a:r>
              <a:rPr lang="en-US" altLang="zh-TW" b="1" dirty="0"/>
              <a:t>k</a:t>
            </a:r>
            <a:r>
              <a:rPr lang="en-US" altLang="zh-TW" dirty="0"/>
              <a:t> closest images, and have them vote on the label of the test image.</a:t>
            </a:r>
            <a:endParaRPr lang="zh-TW" altLang="en-US" dirty="0"/>
          </a:p>
        </p:txBody>
      </p:sp>
      <p:pic>
        <p:nvPicPr>
          <p:cNvPr id="7170" name="Picture 2" descr="http://cs231n.github.io/assets/knn.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777" y="3429000"/>
            <a:ext cx="10020300" cy="2514600"/>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1092777" y="5943600"/>
            <a:ext cx="10020300" cy="923330"/>
          </a:xfrm>
          <a:prstGeom prst="rect">
            <a:avLst/>
          </a:prstGeom>
          <a:noFill/>
        </p:spPr>
        <p:txBody>
          <a:bodyPr wrap="square" rtlCol="0">
            <a:spAutoFit/>
          </a:bodyPr>
          <a:lstStyle/>
          <a:p>
            <a:r>
              <a:rPr lang="en-US" altLang="zh-TW" dirty="0"/>
              <a:t>The colored regions show the </a:t>
            </a:r>
            <a:r>
              <a:rPr lang="en-US" altLang="zh-TW" b="1" dirty="0"/>
              <a:t>decision boundaries</a:t>
            </a:r>
            <a:r>
              <a:rPr lang="en-US" altLang="zh-TW" dirty="0"/>
              <a:t> induced by the classifier with an L2 distance. The white regions show points that are ambiguously classified (i.e. class votes are tied for at least two classes)</a:t>
            </a:r>
            <a:endParaRPr lang="zh-TW" altLang="en-US" dirty="0"/>
          </a:p>
        </p:txBody>
      </p:sp>
    </p:spTree>
    <p:extLst>
      <p:ext uri="{BB962C8B-B14F-4D97-AF65-F5344CB8AC3E}">
        <p14:creationId xmlns:p14="http://schemas.microsoft.com/office/powerpoint/2010/main" val="2495418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da-DK" altLang="zh-TW" dirty="0"/>
              <a:t>Validation </a:t>
            </a:r>
            <a:r>
              <a:rPr lang="da-DK" altLang="zh-TW" dirty="0" smtClean="0"/>
              <a:t>Sets </a:t>
            </a:r>
            <a:r>
              <a:rPr lang="da-DK" altLang="zh-TW" dirty="0"/>
              <a:t>for Hyperparameter </a:t>
            </a:r>
            <a:r>
              <a:rPr lang="da-DK" altLang="zh-TW" dirty="0" smtClean="0"/>
              <a:t>Tuning</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err="1" smtClean="0"/>
              <a:t>Hyperparameter</a:t>
            </a:r>
            <a:endParaRPr lang="en-US" altLang="zh-TW" dirty="0" smtClean="0"/>
          </a:p>
          <a:p>
            <a:pPr lvl="1"/>
            <a:r>
              <a:rPr lang="en-US" altLang="zh-TW" i="1" dirty="0" smtClean="0"/>
              <a:t>k-</a:t>
            </a:r>
            <a:r>
              <a:rPr lang="en-US" altLang="zh-TW" dirty="0" smtClean="0"/>
              <a:t>NN, k=?</a:t>
            </a:r>
          </a:p>
          <a:p>
            <a:pPr lvl="1"/>
            <a:r>
              <a:rPr lang="en-US" altLang="zh-TW" dirty="0" smtClean="0"/>
              <a:t>L1 norm or </a:t>
            </a:r>
            <a:r>
              <a:rPr lang="en-US" altLang="zh-TW" dirty="0"/>
              <a:t>L2 </a:t>
            </a:r>
            <a:r>
              <a:rPr lang="en-US" altLang="zh-TW" dirty="0" smtClean="0"/>
              <a:t>norm?</a:t>
            </a:r>
          </a:p>
          <a:p>
            <a:r>
              <a:rPr lang="en-US" altLang="zh-TW" dirty="0" smtClean="0"/>
              <a:t>We </a:t>
            </a:r>
            <a:r>
              <a:rPr lang="en-US" altLang="zh-TW" dirty="0"/>
              <a:t>cannot use the test set for the purpose of tweaking </a:t>
            </a:r>
            <a:r>
              <a:rPr lang="en-US" altLang="zh-TW" dirty="0" err="1" smtClean="0"/>
              <a:t>hyperparameters</a:t>
            </a:r>
            <a:endParaRPr lang="en-US" altLang="zh-TW" dirty="0" smtClean="0"/>
          </a:p>
          <a:p>
            <a:pPr lvl="1"/>
            <a:r>
              <a:rPr lang="en-US" altLang="zh-TW" dirty="0" err="1">
                <a:solidFill>
                  <a:srgbClr val="FF0000"/>
                </a:solidFill>
              </a:rPr>
              <a:t>overfit</a:t>
            </a:r>
            <a:r>
              <a:rPr lang="en-US" altLang="zh-TW" dirty="0"/>
              <a:t> to the test set</a:t>
            </a:r>
            <a:endParaRPr lang="en-US" altLang="zh-TW" b="1" dirty="0" smtClean="0"/>
          </a:p>
          <a:p>
            <a:r>
              <a:rPr lang="en-US" altLang="zh-TW" dirty="0" smtClean="0"/>
              <a:t>Solution:</a:t>
            </a:r>
          </a:p>
          <a:p>
            <a:pPr lvl="1"/>
            <a:r>
              <a:rPr lang="en-US" altLang="zh-TW" dirty="0" smtClean="0"/>
              <a:t>Split </a:t>
            </a:r>
            <a:r>
              <a:rPr lang="en-US" altLang="zh-TW" dirty="0"/>
              <a:t>our training set in </a:t>
            </a:r>
            <a:r>
              <a:rPr lang="en-US" altLang="zh-TW" dirty="0" smtClean="0"/>
              <a:t>two</a:t>
            </a:r>
          </a:p>
          <a:p>
            <a:pPr lvl="2"/>
            <a:r>
              <a:rPr lang="en-US" altLang="zh-TW" dirty="0" smtClean="0"/>
              <a:t>a </a:t>
            </a:r>
            <a:r>
              <a:rPr lang="en-US" altLang="zh-TW" dirty="0"/>
              <a:t>slightly smaller training </a:t>
            </a:r>
            <a:r>
              <a:rPr lang="en-US" altLang="zh-TW" dirty="0" smtClean="0"/>
              <a:t>set</a:t>
            </a:r>
          </a:p>
          <a:p>
            <a:pPr lvl="2"/>
            <a:r>
              <a:rPr lang="en-US" altLang="zh-TW" dirty="0" smtClean="0">
                <a:solidFill>
                  <a:srgbClr val="FF0000"/>
                </a:solidFill>
              </a:rPr>
              <a:t>validation set</a:t>
            </a:r>
          </a:p>
          <a:p>
            <a:pPr lvl="1"/>
            <a:r>
              <a:rPr lang="en-US" altLang="zh-TW" dirty="0" smtClean="0"/>
              <a:t>e.g. CIFAR-10 50000 training set</a:t>
            </a:r>
            <a:br>
              <a:rPr lang="en-US" altLang="zh-TW" dirty="0" smtClean="0"/>
            </a:br>
            <a:r>
              <a:rPr lang="en-US" altLang="zh-TW" dirty="0" smtClean="0"/>
              <a:t> -&gt; 40000 training set and 10000 validation set</a:t>
            </a:r>
            <a:endParaRPr lang="zh-TW" altLang="en-US" dirty="0"/>
          </a:p>
        </p:txBody>
      </p:sp>
    </p:spTree>
    <p:extLst>
      <p:ext uri="{BB962C8B-B14F-4D97-AF65-F5344CB8AC3E}">
        <p14:creationId xmlns:p14="http://schemas.microsoft.com/office/powerpoint/2010/main" val="2956480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Cross-Validation</a:t>
            </a:r>
            <a:endParaRPr lang="zh-TW" altLang="en-US" dirty="0"/>
          </a:p>
        </p:txBody>
      </p:sp>
      <p:pic>
        <p:nvPicPr>
          <p:cNvPr id="8194" name="Picture 2" descr="http://cs231n.github.io/assets/crossval.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0052" y="2276475"/>
            <a:ext cx="7905750" cy="115252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4406373" y="3644821"/>
            <a:ext cx="3393108" cy="369332"/>
          </a:xfrm>
          <a:prstGeom prst="rect">
            <a:avLst/>
          </a:prstGeom>
          <a:noFill/>
        </p:spPr>
        <p:txBody>
          <a:bodyPr wrap="none" rtlCol="0">
            <a:spAutoFit/>
          </a:bodyPr>
          <a:lstStyle/>
          <a:p>
            <a:r>
              <a:rPr lang="en-US" altLang="zh-TW" dirty="0" smtClean="0"/>
              <a:t>Example: 5-fold cross validation</a:t>
            </a:r>
            <a:endParaRPr lang="zh-TW" altLang="en-US" dirty="0"/>
          </a:p>
        </p:txBody>
      </p:sp>
    </p:spTree>
    <p:extLst>
      <p:ext uri="{BB962C8B-B14F-4D97-AF65-F5344CB8AC3E}">
        <p14:creationId xmlns:p14="http://schemas.microsoft.com/office/powerpoint/2010/main" val="3714488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Pros and Cons of Nearest Neighbor classifier</a:t>
            </a:r>
            <a:r>
              <a:rPr lang="en-US" altLang="zh-TW" dirty="0" smtClean="0"/>
              <a:t>.</a:t>
            </a:r>
            <a:endParaRPr lang="zh-TW" altLang="en-US" dirty="0"/>
          </a:p>
        </p:txBody>
      </p:sp>
      <p:sp>
        <p:nvSpPr>
          <p:cNvPr id="3" name="內容版面配置區 2"/>
          <p:cNvSpPr>
            <a:spLocks noGrp="1"/>
          </p:cNvSpPr>
          <p:nvPr>
            <p:ph idx="1"/>
          </p:nvPr>
        </p:nvSpPr>
        <p:spPr/>
        <p:txBody>
          <a:bodyPr/>
          <a:lstStyle/>
          <a:p>
            <a:r>
              <a:rPr lang="en-US" altLang="zh-TW" dirty="0" smtClean="0"/>
              <a:t>Pros</a:t>
            </a:r>
          </a:p>
          <a:p>
            <a:pPr lvl="1"/>
            <a:r>
              <a:rPr lang="en-US" altLang="zh-TW" dirty="0"/>
              <a:t>simple to implement and </a:t>
            </a:r>
            <a:r>
              <a:rPr lang="en-US" altLang="zh-TW" dirty="0" smtClean="0"/>
              <a:t>understand</a:t>
            </a:r>
          </a:p>
          <a:p>
            <a:pPr lvl="1"/>
            <a:r>
              <a:rPr lang="en-US" altLang="zh-TW" dirty="0"/>
              <a:t>the classifier takes no time to </a:t>
            </a:r>
            <a:r>
              <a:rPr lang="en-US" altLang="zh-TW" dirty="0" smtClean="0"/>
              <a:t>train</a:t>
            </a:r>
          </a:p>
          <a:p>
            <a:r>
              <a:rPr lang="en-US" altLang="zh-TW" dirty="0" smtClean="0"/>
              <a:t>Cons</a:t>
            </a:r>
          </a:p>
          <a:p>
            <a:pPr lvl="1"/>
            <a:r>
              <a:rPr lang="en-US" altLang="zh-TW" dirty="0"/>
              <a:t>pay that </a:t>
            </a:r>
            <a:r>
              <a:rPr lang="en-US" altLang="zh-TW" dirty="0" smtClean="0"/>
              <a:t>computational </a:t>
            </a:r>
            <a:r>
              <a:rPr lang="en-US" altLang="zh-TW" dirty="0"/>
              <a:t>cost at test </a:t>
            </a:r>
            <a:r>
              <a:rPr lang="en-US" altLang="zh-TW" dirty="0" smtClean="0"/>
              <a:t>time</a:t>
            </a:r>
          </a:p>
          <a:p>
            <a:r>
              <a:rPr lang="en-US" altLang="zh-TW" dirty="0" smtClean="0"/>
              <a:t>In practice, </a:t>
            </a:r>
            <a:r>
              <a:rPr lang="en-US" altLang="zh-TW" dirty="0"/>
              <a:t>we often care about the test time efficiency much more than the efficiency at training </a:t>
            </a:r>
            <a:r>
              <a:rPr lang="en-US" altLang="zh-TW" dirty="0" smtClean="0"/>
              <a:t>time.</a:t>
            </a:r>
            <a:endParaRPr lang="zh-TW" altLang="en-US" dirty="0"/>
          </a:p>
        </p:txBody>
      </p:sp>
    </p:spTree>
    <p:extLst>
      <p:ext uri="{BB962C8B-B14F-4D97-AF65-F5344CB8AC3E}">
        <p14:creationId xmlns:p14="http://schemas.microsoft.com/office/powerpoint/2010/main" val="358580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Summary</a:t>
            </a:r>
            <a:endParaRPr lang="zh-TW" altLang="en-US" dirty="0"/>
          </a:p>
        </p:txBody>
      </p:sp>
      <p:sp>
        <p:nvSpPr>
          <p:cNvPr id="3" name="內容版面配置區 2"/>
          <p:cNvSpPr>
            <a:spLocks noGrp="1"/>
          </p:cNvSpPr>
          <p:nvPr>
            <p:ph idx="1"/>
          </p:nvPr>
        </p:nvSpPr>
        <p:spPr/>
        <p:txBody>
          <a:bodyPr/>
          <a:lstStyle/>
          <a:p>
            <a:r>
              <a:rPr lang="en-US" altLang="zh-TW" dirty="0"/>
              <a:t>Image </a:t>
            </a:r>
            <a:r>
              <a:rPr lang="en-US" altLang="zh-TW" dirty="0" smtClean="0"/>
              <a:t>Classification</a:t>
            </a:r>
          </a:p>
          <a:p>
            <a:r>
              <a:rPr lang="en-US" altLang="zh-TW" dirty="0"/>
              <a:t>Nearest Neighbor </a:t>
            </a:r>
            <a:r>
              <a:rPr lang="en-US" altLang="zh-TW" dirty="0" smtClean="0"/>
              <a:t>classifier</a:t>
            </a:r>
          </a:p>
          <a:p>
            <a:r>
              <a:rPr lang="en-US" altLang="zh-TW" dirty="0" smtClean="0"/>
              <a:t>Hyper-parameter</a:t>
            </a:r>
          </a:p>
          <a:p>
            <a:r>
              <a:rPr lang="en-US" altLang="zh-TW" dirty="0" smtClean="0"/>
              <a:t>Validation set</a:t>
            </a:r>
          </a:p>
          <a:p>
            <a:r>
              <a:rPr lang="en-US" altLang="zh-TW" dirty="0" smtClean="0"/>
              <a:t>Cross-Validation</a:t>
            </a:r>
            <a:endParaRPr lang="zh-TW" altLang="en-US" dirty="0"/>
          </a:p>
        </p:txBody>
      </p:sp>
    </p:spTree>
    <p:extLst>
      <p:ext uri="{BB962C8B-B14F-4D97-AF65-F5344CB8AC3E}">
        <p14:creationId xmlns:p14="http://schemas.microsoft.com/office/powerpoint/2010/main" val="2950632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a:t>
            </a:r>
            <a:endParaRPr lang="zh-TW" altLang="en-US" dirty="0"/>
          </a:p>
        </p:txBody>
      </p:sp>
      <p:sp>
        <p:nvSpPr>
          <p:cNvPr id="3" name="內容版面配置區 2"/>
          <p:cNvSpPr>
            <a:spLocks noGrp="1"/>
          </p:cNvSpPr>
          <p:nvPr>
            <p:ph idx="1"/>
          </p:nvPr>
        </p:nvSpPr>
        <p:spPr/>
        <p:txBody>
          <a:bodyPr/>
          <a:lstStyle/>
          <a:p>
            <a:r>
              <a:rPr lang="en-US" altLang="zh-TW" dirty="0" smtClean="0"/>
              <a:t>CS231n</a:t>
            </a:r>
            <a:r>
              <a:rPr lang="en-US" altLang="zh-TW" dirty="0"/>
              <a:t>: Convolutional Neural Networks for Visual </a:t>
            </a:r>
            <a:r>
              <a:rPr lang="en-US" altLang="zh-TW" dirty="0" smtClean="0"/>
              <a:t>Recognition</a:t>
            </a:r>
          </a:p>
          <a:p>
            <a:pPr lvl="1"/>
            <a:r>
              <a:rPr lang="en-US" altLang="zh-TW" dirty="0">
                <a:hlinkClick r:id="rId2"/>
              </a:rPr>
              <a:t>http://cs231n.github.io/classification/</a:t>
            </a:r>
            <a:endParaRPr lang="en-US" altLang="zh-TW" dirty="0" smtClean="0"/>
          </a:p>
        </p:txBody>
      </p:sp>
    </p:spTree>
    <p:extLst>
      <p:ext uri="{BB962C8B-B14F-4D97-AF65-F5344CB8AC3E}">
        <p14:creationId xmlns:p14="http://schemas.microsoft.com/office/powerpoint/2010/main" val="313006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To Accomplish Computer Vision...</a:t>
            </a:r>
            <a:endParaRPr lang="zh-TW" altLang="en-US" dirty="0"/>
          </a:p>
        </p:txBody>
      </p:sp>
      <p:pic>
        <p:nvPicPr>
          <p:cNvPr id="1026" name="Picture 2" descr="Computer visio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07685" y="1389185"/>
            <a:ext cx="5376629" cy="4967165"/>
          </a:xfrm>
          <a:prstGeom prst="rect">
            <a:avLst/>
          </a:prstGeom>
          <a:noFill/>
          <a:extLst>
            <a:ext uri="{909E8E84-426E-40DD-AFC4-6F175D3DCCD1}">
              <a14:hiddenFill xmlns:a14="http://schemas.microsoft.com/office/drawing/2010/main">
                <a:solidFill>
                  <a:srgbClr val="FFFFFF"/>
                </a:solidFill>
              </a14:hiddenFill>
            </a:ext>
          </a:extLst>
        </p:spPr>
      </p:pic>
      <p:sp>
        <p:nvSpPr>
          <p:cNvPr id="4" name="頁尾版面配置區 3"/>
          <p:cNvSpPr>
            <a:spLocks noGrp="1"/>
          </p:cNvSpPr>
          <p:nvPr>
            <p:ph type="ftr" sz="quarter" idx="11"/>
          </p:nvPr>
        </p:nvSpPr>
        <p:spPr/>
        <p:txBody>
          <a:bodyPr/>
          <a:lstStyle/>
          <a:p>
            <a:r>
              <a:rPr lang="en-US" altLang="zh-TW" dirty="0" smtClean="0"/>
              <a:t>Ref</a:t>
            </a:r>
            <a:r>
              <a:rPr lang="en-US" altLang="zh-TW" dirty="0"/>
              <a:t>: https://www.slideshare.net/darian_f/introduction-to-the-artificial-intelligence-and-computer-vision-revolution</a:t>
            </a:r>
            <a:endParaRPr lang="zh-TW" altLang="en-US" dirty="0"/>
          </a:p>
        </p:txBody>
      </p:sp>
    </p:spTree>
    <p:extLst>
      <p:ext uri="{BB962C8B-B14F-4D97-AF65-F5344CB8AC3E}">
        <p14:creationId xmlns:p14="http://schemas.microsoft.com/office/powerpoint/2010/main" val="2364025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Image Classification</a:t>
            </a:r>
            <a:endParaRPr lang="zh-TW" altLang="en-US" dirty="0"/>
          </a:p>
        </p:txBody>
      </p:sp>
      <p:pic>
        <p:nvPicPr>
          <p:cNvPr id="3074" name="Picture 2" descr="http://cs231n.github.io/assets/classify.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5044" y="1570495"/>
            <a:ext cx="5701912" cy="3980780"/>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803407" y="5612899"/>
            <a:ext cx="10599040" cy="923330"/>
          </a:xfrm>
          <a:prstGeom prst="rect">
            <a:avLst/>
          </a:prstGeom>
          <a:noFill/>
        </p:spPr>
        <p:txBody>
          <a:bodyPr wrap="square" rtlCol="0">
            <a:spAutoFit/>
          </a:bodyPr>
          <a:lstStyle/>
          <a:p>
            <a:r>
              <a:rPr lang="en-US" altLang="zh-TW" dirty="0"/>
              <a:t>The task in Image Classification is to predict a single label (or a distribution over labels as shown here to indicate our confidence) for a given image. Images are 3-dimensional arrays of integers from 0 to 255, of </a:t>
            </a:r>
            <a:r>
              <a:rPr lang="en-US" altLang="zh-TW" dirty="0" smtClean="0"/>
              <a:t>size Width </a:t>
            </a:r>
            <a:r>
              <a:rPr lang="en-US" altLang="zh-TW" dirty="0"/>
              <a:t>x Height x </a:t>
            </a:r>
            <a:r>
              <a:rPr lang="en-US" altLang="zh-TW" dirty="0" smtClean="0"/>
              <a:t>3. </a:t>
            </a:r>
            <a:r>
              <a:rPr lang="en-US" altLang="zh-TW" dirty="0"/>
              <a:t>The 3 represents the three color </a:t>
            </a:r>
            <a:r>
              <a:rPr lang="en-US" altLang="zh-TW" b="1" dirty="0"/>
              <a:t>channels</a:t>
            </a:r>
            <a:r>
              <a:rPr lang="en-US" altLang="zh-TW" dirty="0"/>
              <a:t> Red, Green, Blue</a:t>
            </a:r>
            <a:r>
              <a:rPr lang="en-US" altLang="zh-TW" dirty="0" smtClean="0"/>
              <a:t>.</a:t>
            </a:r>
            <a:endParaRPr lang="en-US" altLang="zh-TW" dirty="0"/>
          </a:p>
        </p:txBody>
      </p:sp>
    </p:spTree>
    <p:extLst>
      <p:ext uri="{BB962C8B-B14F-4D97-AF65-F5344CB8AC3E}">
        <p14:creationId xmlns:p14="http://schemas.microsoft.com/office/powerpoint/2010/main" val="313682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Challenges</a:t>
            </a:r>
            <a:endParaRPr lang="zh-TW" altLang="en-US" dirty="0"/>
          </a:p>
        </p:txBody>
      </p:sp>
      <p:pic>
        <p:nvPicPr>
          <p:cNvPr id="4098" name="Picture 2" descr="http://cs231n.github.io/assets/challenges.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8912" y="2351881"/>
            <a:ext cx="9286875"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676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Data-driven </a:t>
            </a:r>
            <a:r>
              <a:rPr lang="en-US" altLang="zh-TW" dirty="0" smtClean="0"/>
              <a:t>Approach</a:t>
            </a:r>
            <a:endParaRPr lang="zh-TW" altLang="en-US" dirty="0"/>
          </a:p>
        </p:txBody>
      </p:sp>
      <p:pic>
        <p:nvPicPr>
          <p:cNvPr id="5122" name="Picture 2" descr="http://cs231n.github.io/assets/trainset.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5688" y="1828800"/>
            <a:ext cx="947332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117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The </a:t>
            </a:r>
            <a:r>
              <a:rPr lang="en-US" altLang="zh-TW" dirty="0" smtClean="0"/>
              <a:t>Image Classification Pipeline</a:t>
            </a:r>
            <a:endParaRPr lang="zh-TW" altLang="en-US" dirty="0"/>
          </a:p>
        </p:txBody>
      </p:sp>
      <p:sp>
        <p:nvSpPr>
          <p:cNvPr id="3" name="內容版面配置區 2"/>
          <p:cNvSpPr>
            <a:spLocks noGrp="1"/>
          </p:cNvSpPr>
          <p:nvPr>
            <p:ph idx="1"/>
          </p:nvPr>
        </p:nvSpPr>
        <p:spPr/>
        <p:txBody>
          <a:bodyPr>
            <a:normAutofit fontScale="85000" lnSpcReduction="10000"/>
          </a:bodyPr>
          <a:lstStyle/>
          <a:p>
            <a:pPr marL="0" indent="0">
              <a:buNone/>
            </a:pPr>
            <a:r>
              <a:rPr lang="en-US" altLang="zh-TW" b="1" dirty="0" smtClean="0"/>
              <a:t>Input</a:t>
            </a:r>
            <a:endParaRPr lang="en-US" altLang="zh-TW" dirty="0" smtClean="0"/>
          </a:p>
          <a:p>
            <a:r>
              <a:rPr lang="en-US" altLang="zh-TW" dirty="0" smtClean="0"/>
              <a:t>Our </a:t>
            </a:r>
            <a:r>
              <a:rPr lang="en-US" altLang="zh-TW" dirty="0"/>
              <a:t>input consists of a set of </a:t>
            </a:r>
            <a:r>
              <a:rPr lang="en-US" altLang="zh-TW" i="1" dirty="0"/>
              <a:t>N</a:t>
            </a:r>
            <a:r>
              <a:rPr lang="en-US" altLang="zh-TW" dirty="0"/>
              <a:t> images, each labeled with one of </a:t>
            </a:r>
            <a:r>
              <a:rPr lang="en-US" altLang="zh-TW" i="1" dirty="0"/>
              <a:t>K</a:t>
            </a:r>
            <a:r>
              <a:rPr lang="en-US" altLang="zh-TW" dirty="0"/>
              <a:t> different classes. We refer to this data as the </a:t>
            </a:r>
            <a:r>
              <a:rPr lang="en-US" altLang="zh-TW" i="1" dirty="0">
                <a:solidFill>
                  <a:srgbClr val="FF0000"/>
                </a:solidFill>
              </a:rPr>
              <a:t>training set</a:t>
            </a:r>
            <a:r>
              <a:rPr lang="en-US" altLang="zh-TW" dirty="0"/>
              <a:t>.</a:t>
            </a:r>
          </a:p>
          <a:p>
            <a:pPr marL="0" indent="0">
              <a:buNone/>
            </a:pPr>
            <a:r>
              <a:rPr lang="en-US" altLang="zh-TW" b="1" dirty="0" smtClean="0"/>
              <a:t>Learning</a:t>
            </a:r>
          </a:p>
          <a:p>
            <a:r>
              <a:rPr lang="en-US" altLang="zh-TW" dirty="0" smtClean="0"/>
              <a:t>Our </a:t>
            </a:r>
            <a:r>
              <a:rPr lang="en-US" altLang="zh-TW" dirty="0"/>
              <a:t>task is to use the training set to learn what every one of the classes looks like. We refer to this step as </a:t>
            </a:r>
            <a:r>
              <a:rPr lang="en-US" altLang="zh-TW" i="1" dirty="0">
                <a:solidFill>
                  <a:srgbClr val="FF0000"/>
                </a:solidFill>
              </a:rPr>
              <a:t>training a classifier</a:t>
            </a:r>
            <a:r>
              <a:rPr lang="en-US" altLang="zh-TW" dirty="0"/>
              <a:t>, or </a:t>
            </a:r>
            <a:r>
              <a:rPr lang="en-US" altLang="zh-TW" i="1" dirty="0">
                <a:solidFill>
                  <a:srgbClr val="FF0000"/>
                </a:solidFill>
              </a:rPr>
              <a:t>learning a model</a:t>
            </a:r>
            <a:r>
              <a:rPr lang="en-US" altLang="zh-TW" dirty="0"/>
              <a:t>.</a:t>
            </a:r>
          </a:p>
          <a:p>
            <a:pPr marL="0" indent="0">
              <a:buNone/>
            </a:pPr>
            <a:r>
              <a:rPr lang="en-US" altLang="zh-TW" b="1" dirty="0" smtClean="0"/>
              <a:t>Evaluation</a:t>
            </a:r>
          </a:p>
          <a:p>
            <a:r>
              <a:rPr lang="en-US" altLang="zh-TW" dirty="0" smtClean="0"/>
              <a:t>In </a:t>
            </a:r>
            <a:r>
              <a:rPr lang="en-US" altLang="zh-TW" dirty="0"/>
              <a:t>the end, we evaluate the quality of the classifier by asking it to predict labels for a new set of images that it has never seen before. We will then compare the true labels of these images to the ones predicted by the classifier. Intuitively, we’re hoping that a lot of the predictions match up with the true answers (which we call the </a:t>
            </a:r>
            <a:r>
              <a:rPr lang="en-US" altLang="zh-TW" i="1" dirty="0">
                <a:solidFill>
                  <a:srgbClr val="FF0000"/>
                </a:solidFill>
              </a:rPr>
              <a:t>ground truth</a:t>
            </a:r>
            <a:r>
              <a:rPr lang="en-US" altLang="zh-TW" dirty="0"/>
              <a:t>).</a:t>
            </a:r>
            <a:endParaRPr lang="zh-TW" altLang="en-US" dirty="0"/>
          </a:p>
        </p:txBody>
      </p:sp>
    </p:spTree>
    <p:extLst>
      <p:ext uri="{BB962C8B-B14F-4D97-AF65-F5344CB8AC3E}">
        <p14:creationId xmlns:p14="http://schemas.microsoft.com/office/powerpoint/2010/main" val="3226910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Example </a:t>
            </a:r>
            <a:r>
              <a:rPr lang="en-US" altLang="zh-TW" sz="4000" dirty="0" smtClean="0"/>
              <a:t>Image Classification Dataset</a:t>
            </a:r>
            <a:r>
              <a:rPr lang="en-US" altLang="zh-TW" sz="4000" dirty="0"/>
              <a:t>: CIFAR-10</a:t>
            </a:r>
            <a:endParaRPr lang="zh-TW" altLang="en-US" sz="4000" dirty="0"/>
          </a:p>
        </p:txBody>
      </p:sp>
      <p:sp>
        <p:nvSpPr>
          <p:cNvPr id="3" name="內容版面配置區 2"/>
          <p:cNvSpPr>
            <a:spLocks noGrp="1"/>
          </p:cNvSpPr>
          <p:nvPr>
            <p:ph idx="1"/>
          </p:nvPr>
        </p:nvSpPr>
        <p:spPr/>
        <p:txBody>
          <a:bodyPr/>
          <a:lstStyle/>
          <a:p>
            <a:r>
              <a:rPr lang="en-US" altLang="zh-TW" dirty="0"/>
              <a:t>60,000 tiny images that are 32 pixels high and </a:t>
            </a:r>
            <a:r>
              <a:rPr lang="en-US" altLang="zh-TW" dirty="0" smtClean="0"/>
              <a:t>wide</a:t>
            </a:r>
          </a:p>
          <a:p>
            <a:pPr lvl="1"/>
            <a:r>
              <a:rPr lang="en-US" altLang="zh-TW" dirty="0"/>
              <a:t>a training set of 50,000 </a:t>
            </a:r>
            <a:r>
              <a:rPr lang="en-US" altLang="zh-TW" dirty="0" smtClean="0"/>
              <a:t>images</a:t>
            </a:r>
          </a:p>
          <a:p>
            <a:pPr lvl="1"/>
            <a:r>
              <a:rPr lang="en-US" altLang="zh-TW" dirty="0" smtClean="0"/>
              <a:t>a </a:t>
            </a:r>
            <a:r>
              <a:rPr lang="en-US" altLang="zh-TW" dirty="0"/>
              <a:t>test set of 10,000 </a:t>
            </a:r>
            <a:r>
              <a:rPr lang="en-US" altLang="zh-TW" dirty="0" smtClean="0"/>
              <a:t>images</a:t>
            </a:r>
          </a:p>
          <a:p>
            <a:r>
              <a:rPr lang="en-US" altLang="zh-TW" dirty="0"/>
              <a:t>Each image is labeled with one of 10 classes </a:t>
            </a:r>
            <a:r>
              <a:rPr lang="en-US" altLang="zh-TW" dirty="0" smtClean="0"/>
              <a:t/>
            </a:r>
            <a:br>
              <a:rPr lang="en-US" altLang="zh-TW" dirty="0" smtClean="0"/>
            </a:br>
            <a:r>
              <a:rPr lang="en-US" altLang="zh-TW" dirty="0" smtClean="0"/>
              <a:t>(</a:t>
            </a:r>
            <a:r>
              <a:rPr lang="en-US" altLang="zh-TW" dirty="0"/>
              <a:t>for example “airplane, automobile, bird, </a:t>
            </a:r>
            <a:r>
              <a:rPr lang="en-US" altLang="zh-TW" dirty="0" err="1"/>
              <a:t>etc</a:t>
            </a:r>
            <a:r>
              <a:rPr lang="en-US" altLang="zh-TW" dirty="0"/>
              <a:t>”)</a:t>
            </a:r>
            <a:endParaRPr lang="zh-TW" altLang="en-US" dirty="0"/>
          </a:p>
        </p:txBody>
      </p:sp>
    </p:spTree>
    <p:extLst>
      <p:ext uri="{BB962C8B-B14F-4D97-AF65-F5344CB8AC3E}">
        <p14:creationId xmlns:p14="http://schemas.microsoft.com/office/powerpoint/2010/main" val="565576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Example Image Classification Dataset: CIFAR-10</a:t>
            </a:r>
            <a:endParaRPr lang="zh-TW" altLang="en-US" sz="4000" dirty="0"/>
          </a:p>
        </p:txBody>
      </p:sp>
      <p:pic>
        <p:nvPicPr>
          <p:cNvPr id="6146" name="Picture 2" descr="http://cs231n.github.io/assets/n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4550" y="1977254"/>
            <a:ext cx="10515600" cy="4054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617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Nearest Neighbor </a:t>
            </a:r>
            <a:r>
              <a:rPr lang="en-US" altLang="zh-TW" dirty="0" smtClean="0"/>
              <a:t>Classifier</a:t>
            </a:r>
            <a:endParaRPr lang="zh-TW" altLang="en-US" dirty="0"/>
          </a:p>
        </p:txBody>
      </p:sp>
      <p:sp>
        <p:nvSpPr>
          <p:cNvPr id="3" name="內容版面配置區 2"/>
          <p:cNvSpPr>
            <a:spLocks noGrp="1"/>
          </p:cNvSpPr>
          <p:nvPr>
            <p:ph idx="1"/>
          </p:nvPr>
        </p:nvSpPr>
        <p:spPr/>
        <p:txBody>
          <a:bodyPr/>
          <a:lstStyle/>
          <a:p>
            <a:r>
              <a:rPr lang="en-US" altLang="zh-TW" dirty="0" smtClean="0"/>
              <a:t>Take </a:t>
            </a:r>
            <a:r>
              <a:rPr lang="en-US" altLang="zh-TW" dirty="0"/>
              <a:t>a test </a:t>
            </a:r>
            <a:r>
              <a:rPr lang="en-US" altLang="zh-TW" dirty="0" smtClean="0"/>
              <a:t>image</a:t>
            </a:r>
          </a:p>
          <a:p>
            <a:r>
              <a:rPr lang="en-US" altLang="zh-TW" dirty="0" smtClean="0"/>
              <a:t>Compare </a:t>
            </a:r>
            <a:r>
              <a:rPr lang="en-US" altLang="zh-TW" dirty="0"/>
              <a:t>it to every single one of the training </a:t>
            </a:r>
            <a:r>
              <a:rPr lang="en-US" altLang="zh-TW" dirty="0" smtClean="0"/>
              <a:t>images</a:t>
            </a:r>
          </a:p>
          <a:p>
            <a:r>
              <a:rPr lang="en-US" altLang="zh-TW" dirty="0"/>
              <a:t>P</a:t>
            </a:r>
            <a:r>
              <a:rPr lang="en-US" altLang="zh-TW" dirty="0" smtClean="0"/>
              <a:t>redict </a:t>
            </a:r>
            <a:r>
              <a:rPr lang="en-US" altLang="zh-TW" dirty="0"/>
              <a:t>the label of the closest training image.</a:t>
            </a:r>
            <a:endParaRPr lang="zh-TW" altLang="en-US" dirty="0"/>
          </a:p>
        </p:txBody>
      </p:sp>
      <p:sp>
        <p:nvSpPr>
          <p:cNvPr id="4" name="矩形 3"/>
          <p:cNvSpPr/>
          <p:nvPr/>
        </p:nvSpPr>
        <p:spPr>
          <a:xfrm>
            <a:off x="3590192" y="3429000"/>
            <a:ext cx="5011615" cy="27519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橢圓 4"/>
          <p:cNvSpPr/>
          <p:nvPr/>
        </p:nvSpPr>
        <p:spPr>
          <a:xfrm>
            <a:off x="5389685" y="4167554"/>
            <a:ext cx="1406769" cy="1424353"/>
          </a:xfrm>
          <a:prstGeom prst="ellipse">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流程圖: 接點 5"/>
          <p:cNvSpPr/>
          <p:nvPr/>
        </p:nvSpPr>
        <p:spPr>
          <a:xfrm>
            <a:off x="4800600" y="4070837"/>
            <a:ext cx="175846" cy="175848"/>
          </a:xfrm>
          <a:prstGeom prst="flowChartConnector">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流程圖: 接點 6"/>
          <p:cNvSpPr/>
          <p:nvPr/>
        </p:nvSpPr>
        <p:spPr>
          <a:xfrm>
            <a:off x="5213839" y="3851028"/>
            <a:ext cx="175846" cy="175848"/>
          </a:xfrm>
          <a:prstGeom prst="flowChartConnector">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流程圖: 接點 7"/>
          <p:cNvSpPr/>
          <p:nvPr/>
        </p:nvSpPr>
        <p:spPr>
          <a:xfrm>
            <a:off x="5125916" y="4273056"/>
            <a:ext cx="175846" cy="175848"/>
          </a:xfrm>
          <a:prstGeom prst="flowChartConnector">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流程圖: 接點 8"/>
          <p:cNvSpPr/>
          <p:nvPr/>
        </p:nvSpPr>
        <p:spPr>
          <a:xfrm>
            <a:off x="8134750" y="3763104"/>
            <a:ext cx="175846" cy="175848"/>
          </a:xfrm>
          <a:prstGeom prst="flowChartConnecto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流程圖: 接點 9"/>
          <p:cNvSpPr/>
          <p:nvPr/>
        </p:nvSpPr>
        <p:spPr>
          <a:xfrm>
            <a:off x="7829950" y="4004466"/>
            <a:ext cx="175846" cy="175848"/>
          </a:xfrm>
          <a:prstGeom prst="flowChartConnecto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流程圖: 接點 10"/>
          <p:cNvSpPr/>
          <p:nvPr/>
        </p:nvSpPr>
        <p:spPr>
          <a:xfrm>
            <a:off x="8127955" y="4185132"/>
            <a:ext cx="175846" cy="175848"/>
          </a:xfrm>
          <a:prstGeom prst="flowChartConnecto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流程圖: 接點 11"/>
          <p:cNvSpPr/>
          <p:nvPr/>
        </p:nvSpPr>
        <p:spPr>
          <a:xfrm>
            <a:off x="6620608" y="5156254"/>
            <a:ext cx="175846" cy="175848"/>
          </a:xfrm>
          <a:prstGeom prst="flowChartConnector">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流程圖: 接點 12"/>
          <p:cNvSpPr/>
          <p:nvPr/>
        </p:nvSpPr>
        <p:spPr>
          <a:xfrm>
            <a:off x="6966439" y="5280112"/>
            <a:ext cx="175846" cy="175848"/>
          </a:xfrm>
          <a:prstGeom prst="flowChartConnector">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流程圖: 接點 13"/>
          <p:cNvSpPr/>
          <p:nvPr/>
        </p:nvSpPr>
        <p:spPr>
          <a:xfrm>
            <a:off x="6938064" y="4947601"/>
            <a:ext cx="175846" cy="175848"/>
          </a:xfrm>
          <a:prstGeom prst="flowChartConnector">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流程圖: 接點 14"/>
          <p:cNvSpPr/>
          <p:nvPr/>
        </p:nvSpPr>
        <p:spPr>
          <a:xfrm>
            <a:off x="7312270" y="5104264"/>
            <a:ext cx="175846" cy="175848"/>
          </a:xfrm>
          <a:prstGeom prst="flowChartConnector">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流程圖: 接點 15"/>
          <p:cNvSpPr/>
          <p:nvPr/>
        </p:nvSpPr>
        <p:spPr>
          <a:xfrm>
            <a:off x="6850141" y="5616587"/>
            <a:ext cx="175846" cy="175848"/>
          </a:xfrm>
          <a:prstGeom prst="flowChartConnector">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流程圖: 接點 16"/>
          <p:cNvSpPr/>
          <p:nvPr/>
        </p:nvSpPr>
        <p:spPr>
          <a:xfrm>
            <a:off x="6015004" y="4771753"/>
            <a:ext cx="175846" cy="175848"/>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9" name="直線接點 18"/>
          <p:cNvCxnSpPr>
            <a:stCxn id="17" idx="5"/>
            <a:endCxn id="12" idx="1"/>
          </p:cNvCxnSpPr>
          <p:nvPr/>
        </p:nvCxnSpPr>
        <p:spPr>
          <a:xfrm>
            <a:off x="6165098" y="4921849"/>
            <a:ext cx="481262" cy="2601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713165"/>
      </p:ext>
    </p:extLst>
  </p:cSld>
  <p:clrMapOvr>
    <a:masterClrMapping/>
  </p:clrMapOvr>
</p:sld>
</file>

<file path=ppt/theme/theme1.xml><?xml version="1.0" encoding="utf-8"?>
<a:theme xmlns:a="http://schemas.openxmlformats.org/drawingml/2006/main" name="Segoe UI and 微軟正黑體">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 微軟正黑體">
      <a:majorFont>
        <a:latin typeface="Segoe UI Light"/>
        <a:ea typeface="微軟正黑體 Light"/>
        <a:cs typeface=""/>
      </a:majorFont>
      <a:minorFont>
        <a:latin typeface="Segoe UI"/>
        <a:ea typeface="微軟正黑體"/>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goe UI and 微軟正黑體" id="{91DFA56C-DEED-4E0F-9E4E-49D31C0CF690}" vid="{A30D96E6-D134-4D5B-9CA1-2609FFA87957}"/>
    </a:ext>
  </a:extLst>
</a:theme>
</file>

<file path=ppt/theme/theme2.xml><?xml version="1.0" encoding="utf-8"?>
<a:theme xmlns:a="http://schemas.openxmlformats.org/drawingml/2006/main" name="1_Segoe UI and 微軟正黑體">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6">
      <a:majorFont>
        <a:latin typeface="Segoe UI Semibold"/>
        <a:ea typeface="微軟正黑體"/>
        <a:cs typeface=""/>
      </a:majorFont>
      <a:minorFont>
        <a:latin typeface="Segoe UI"/>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goe UI and 微軟正黑體" id="{DAA28532-A7A8-40A7-8825-39E7861592AF}" vid="{989B6113-3FB6-4E70-A6E9-B3377460DCF2}"/>
    </a:ext>
  </a:extLst>
</a:theme>
</file>

<file path=ppt/theme/theme3.xml><?xml version="1.0" encoding="utf-8"?>
<a:theme xmlns:a="http://schemas.openxmlformats.org/drawingml/2006/main" name="2_Segoe UI and 微軟正黑體">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6">
      <a:majorFont>
        <a:latin typeface="Segoe UI Semibold"/>
        <a:ea typeface="微軟正黑體"/>
        <a:cs typeface=""/>
      </a:majorFont>
      <a:minorFont>
        <a:latin typeface="Segoe UI"/>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goe UI and 微軟正黑體" id="{DAA28532-A7A8-40A7-8825-39E7861592AF}" vid="{989B6113-3FB6-4E70-A6E9-B3377460DCF2}"/>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Segoe UI and 微軟正黑體</Template>
  <TotalTime>155</TotalTime>
  <Words>451</Words>
  <Application>Microsoft Office PowerPoint</Application>
  <PresentationFormat>寬螢幕</PresentationFormat>
  <Paragraphs>65</Paragraphs>
  <Slides>16</Slides>
  <Notes>2</Notes>
  <HiddenSlides>0</HiddenSlides>
  <MMClips>0</MMClips>
  <ScaleCrop>false</ScaleCrop>
  <HeadingPairs>
    <vt:vector size="6" baseType="variant">
      <vt:variant>
        <vt:lpstr>使用字型</vt:lpstr>
      </vt:variant>
      <vt:variant>
        <vt:i4>10</vt:i4>
      </vt:variant>
      <vt:variant>
        <vt:lpstr>佈景主題</vt:lpstr>
      </vt:variant>
      <vt:variant>
        <vt:i4>3</vt:i4>
      </vt:variant>
      <vt:variant>
        <vt:lpstr>投影片標題</vt:lpstr>
      </vt:variant>
      <vt:variant>
        <vt:i4>16</vt:i4>
      </vt:variant>
    </vt:vector>
  </HeadingPairs>
  <TitlesOfParts>
    <vt:vector size="29" baseType="lpstr">
      <vt:lpstr>微軟正黑體</vt:lpstr>
      <vt:lpstr>微軟正黑體 Light</vt:lpstr>
      <vt:lpstr>新細明體</vt:lpstr>
      <vt:lpstr>Arial</vt:lpstr>
      <vt:lpstr>Calibri</vt:lpstr>
      <vt:lpstr>Cambria Math</vt:lpstr>
      <vt:lpstr>Segoe UI</vt:lpstr>
      <vt:lpstr>Segoe UI Light</vt:lpstr>
      <vt:lpstr>Segoe UI Semibold</vt:lpstr>
      <vt:lpstr>Wingdings 2</vt:lpstr>
      <vt:lpstr>Segoe UI and 微軟正黑體</vt:lpstr>
      <vt:lpstr>1_Segoe UI and 微軟正黑體</vt:lpstr>
      <vt:lpstr>2_Segoe UI and 微軟正黑體</vt:lpstr>
      <vt:lpstr>2019 MVL Lab Training Course</vt:lpstr>
      <vt:lpstr>To Accomplish Computer Vision...</vt:lpstr>
      <vt:lpstr>Image Classification</vt:lpstr>
      <vt:lpstr>Challenges</vt:lpstr>
      <vt:lpstr>Data-driven Approach</vt:lpstr>
      <vt:lpstr>The Image Classification Pipeline</vt:lpstr>
      <vt:lpstr>Example Image Classification Dataset: CIFAR-10</vt:lpstr>
      <vt:lpstr>Example Image Classification Dataset: CIFAR-10</vt:lpstr>
      <vt:lpstr>Nearest Neighbor Classifier</vt:lpstr>
      <vt:lpstr>The Choice of Distance</vt:lpstr>
      <vt:lpstr>k - Nearest Neighbor Classifier</vt:lpstr>
      <vt:lpstr>Validation Sets for Hyperparameter Tuning</vt:lpstr>
      <vt:lpstr>Cross-Validation</vt:lpstr>
      <vt:lpstr>Pros and Cons of Nearest Neighbor classifier.</vt:lpstr>
      <vt:lpstr>Summary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 MVL Lab Training Course</dc:title>
  <dc:creator>Hao-Ting Li</dc:creator>
  <cp:lastModifiedBy>Hao-Ting Li</cp:lastModifiedBy>
  <cp:revision>24</cp:revision>
  <dcterms:created xsi:type="dcterms:W3CDTF">2019-09-01T21:01:17Z</dcterms:created>
  <dcterms:modified xsi:type="dcterms:W3CDTF">2019-09-02T05:20:54Z</dcterms:modified>
</cp:coreProperties>
</file>