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84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1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0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5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2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09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18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4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910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2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297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922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92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3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3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58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718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29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7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372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353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061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393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FEE8E5-5218-4CDC-AF24-EECA8C8A0FD4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AB0B-DA95-4F57-9778-F69C2CB3E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8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5A74-BBF6-4EED-B80C-E5D58C01B889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01B9-93A0-4FA7-8148-4990EBA9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linear-classif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2019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MVL Lab Training Course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Computer Vision &amp; Deep Learning - 2</a:t>
            </a:r>
          </a:p>
          <a:p>
            <a:r>
              <a:rPr lang="en-US" altLang="zh-TW" dirty="0" smtClean="0"/>
              <a:t>Presenter</a:t>
            </a:r>
            <a:r>
              <a:rPr lang="en-US" altLang="zh-TW" dirty="0" smtClean="0"/>
              <a:t>: Hao-Ting Li (</a:t>
            </a:r>
            <a:r>
              <a:rPr lang="zh-TW" altLang="en-US" dirty="0" smtClean="0"/>
              <a:t>李皓庭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81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Loss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r>
              <a:rPr lang="en-US" altLang="zh-TW" dirty="0" smtClean="0"/>
              <a:t>function (cost function, or objective)</a:t>
            </a:r>
            <a:endParaRPr lang="en-US" altLang="zh-TW" dirty="0"/>
          </a:p>
          <a:p>
            <a:pPr lvl="1"/>
            <a:r>
              <a:rPr lang="en-US" altLang="zh-TW" dirty="0"/>
              <a:t>quantifies the agreement between the predicted scores and the ground truth labels</a:t>
            </a:r>
            <a:endParaRPr lang="zh-TW" altLang="en-US" dirty="0"/>
          </a:p>
          <a:p>
            <a:r>
              <a:rPr lang="en-US" altLang="zh-TW" dirty="0" smtClean="0"/>
              <a:t>Intuitively</a:t>
            </a:r>
            <a:r>
              <a:rPr lang="en-US" altLang="zh-TW" dirty="0"/>
              <a:t>, the loss will be high if we’re doing a poor job of classifying the training data, and it will be low if we’re doing well.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37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Multiclass Support Vector Machine </a:t>
            </a:r>
            <a:r>
              <a:rPr lang="en-US" altLang="zh-TW" sz="4000" dirty="0" smtClean="0"/>
              <a:t>Loss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(SVM)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SVM loss is set up so that the SVM “wants” the correct class for each image to a have a score higher than the incorrect classes by some fixed margin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876204" y="3429000"/>
            <a:ext cx="6109854" cy="329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3441467" y="3580015"/>
            <a:ext cx="2734888" cy="2568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圖: 接點 6"/>
          <p:cNvSpPr/>
          <p:nvPr/>
        </p:nvSpPr>
        <p:spPr>
          <a:xfrm>
            <a:off x="4871256" y="4027140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3776747" y="3868189"/>
            <a:ext cx="2734888" cy="2568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4112027" y="4156363"/>
            <a:ext cx="2734888" cy="2568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345082" y="4355869"/>
            <a:ext cx="581891" cy="64008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接點 11"/>
          <p:cNvSpPr/>
          <p:nvPr/>
        </p:nvSpPr>
        <p:spPr>
          <a:xfrm>
            <a:off x="4642656" y="4276898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4249186" y="3948169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4141121" y="4315314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4415441" y="4596938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3990105" y="4752741"/>
            <a:ext cx="166255" cy="1579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/>
          <p:nvPr/>
        </p:nvSpPr>
        <p:spPr>
          <a:xfrm>
            <a:off x="5854927" y="5644341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/>
          <p:cNvSpPr/>
          <p:nvPr/>
        </p:nvSpPr>
        <p:spPr>
          <a:xfrm>
            <a:off x="6252555" y="5119254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接點 18"/>
          <p:cNvSpPr/>
          <p:nvPr/>
        </p:nvSpPr>
        <p:spPr>
          <a:xfrm>
            <a:off x="5924203" y="5277196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接點 19"/>
          <p:cNvSpPr/>
          <p:nvPr/>
        </p:nvSpPr>
        <p:spPr>
          <a:xfrm>
            <a:off x="6294118" y="5442008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接點 20"/>
          <p:cNvSpPr/>
          <p:nvPr/>
        </p:nvSpPr>
        <p:spPr>
          <a:xfrm>
            <a:off x="6640481" y="5258432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接點 21"/>
          <p:cNvSpPr/>
          <p:nvPr/>
        </p:nvSpPr>
        <p:spPr>
          <a:xfrm>
            <a:off x="6260867" y="4777736"/>
            <a:ext cx="166255" cy="15794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7232074" y="4156363"/>
            <a:ext cx="537556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20628" y="3948169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margin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7230688" y="4675909"/>
            <a:ext cx="5389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820628" y="443446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93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Multiclass Support Vector Machine Loss</a:t>
            </a:r>
            <a:r>
              <a:rPr lang="zh-TW" altLang="en-US" sz="4000" dirty="0"/>
              <a:t> </a:t>
            </a:r>
            <a:r>
              <a:rPr lang="en-US" altLang="zh-TW" sz="4000" dirty="0"/>
              <a:t>(SVM)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score for the j-</a:t>
                </a:r>
                <a:r>
                  <a:rPr lang="en-US" altLang="zh-TW" dirty="0" err="1"/>
                  <a:t>th</a:t>
                </a:r>
                <a:r>
                  <a:rPr lang="en-US" altLang="zh-TW" dirty="0"/>
                  <a:t> class is the j-</a:t>
                </a:r>
                <a:r>
                  <a:rPr lang="en-US" altLang="zh-TW" dirty="0" err="1"/>
                  <a:t>th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element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Multiclass </a:t>
                </a:r>
                <a:r>
                  <a:rPr lang="en-US" altLang="zh-TW" dirty="0"/>
                  <a:t>SVM </a:t>
                </a:r>
                <a:r>
                  <a:rPr lang="en-US" altLang="zh-TW" dirty="0" smtClean="0"/>
                  <a:t>loss (also called “hinge loss”) for </a:t>
                </a:r>
                <a:r>
                  <a:rPr lang="en-US" altLang="zh-TW" dirty="0"/>
                  <a:t>the </a:t>
                </a:r>
                <a:r>
                  <a:rPr lang="en-US" altLang="zh-TW" dirty="0" err="1"/>
                  <a:t>i-th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example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 smtClean="0"/>
                  <a:t>The scores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margin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/>
                  <a:t>, and the first class is the true class.</a:t>
                </a:r>
              </a:p>
              <a:p>
                <a:r>
                  <a:rPr lang="en-US" altLang="zh-TW" dirty="0" smtClean="0"/>
                  <a:t>The loss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 Loss</a:t>
            </a:r>
            <a:endParaRPr lang="zh-TW" altLang="en-US" dirty="0"/>
          </a:p>
        </p:txBody>
      </p:sp>
      <p:pic>
        <p:nvPicPr>
          <p:cNvPr id="6" name="Picture 4" descr="http://cs231n.github.io/assets/marg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27" y="3167149"/>
            <a:ext cx="10026800" cy="12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that we have a dataset and a set of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that correctly classify every example 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i.e. all scores are so that all the margins are met,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  <a:p>
                <a:r>
                  <a:rPr lang="en-US" altLang="zh-TW" dirty="0" smtClean="0"/>
                  <a:t>If </a:t>
                </a:r>
                <a:r>
                  <a:rPr lang="en-US" altLang="zh-TW" dirty="0"/>
                  <a:t>some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correctly classify all examples (so loss is zero for each example), then any multiple of these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TW" dirty="0"/>
                  <a:t> will also give zero </a:t>
                </a:r>
                <a:r>
                  <a:rPr lang="en-US" altLang="zh-TW" dirty="0" smtClean="0"/>
                  <a:t>loss.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 r="-464" b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L2-regularization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full Multiclass SVM loss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7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function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5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Score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Softmax</a:t>
                </a:r>
                <a:r>
                  <a:rPr lang="en-US" altLang="zh-TW" dirty="0" smtClean="0"/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Loss function: </a:t>
                </a:r>
                <a:r>
                  <a:rPr lang="en-US" altLang="zh-TW" b="1" dirty="0" smtClean="0"/>
                  <a:t>cross-entropy loss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35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Score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TW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TW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Softmax</a:t>
                </a:r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altLang="zh-TW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bg1">
                        <a:lumMod val="50000"/>
                      </a:schemeClr>
                    </a:solidFill>
                  </a:rPr>
                  <a:t>Loss function: </a:t>
                </a:r>
                <a:r>
                  <a:rPr lang="en-US" altLang="zh-TW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cross-entropy loss</a:t>
                </a:r>
                <a:endParaRPr lang="en-US" altLang="zh-TW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9756"/>
              </p:ext>
            </p:extLst>
          </p:nvPr>
        </p:nvGraphicFramePr>
        <p:xfrm>
          <a:off x="8255001" y="2141748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309029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7723232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022870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9161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0988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21818"/>
              </p:ext>
            </p:extLst>
          </p:nvPr>
        </p:nvGraphicFramePr>
        <p:xfrm>
          <a:off x="7768167" y="2961002"/>
          <a:ext cx="3107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17">
                  <a:extLst>
                    <a:ext uri="{9D8B030D-6E8A-4147-A177-3AD203B41FA5}">
                      <a16:colId xmlns:a16="http://schemas.microsoft.com/office/drawing/2014/main" val="2309029372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477232326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1602287045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249161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2.71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7.39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0988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2472"/>
              </p:ext>
            </p:extLst>
          </p:nvPr>
        </p:nvGraphicFramePr>
        <p:xfrm>
          <a:off x="7768167" y="3775594"/>
          <a:ext cx="3107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17">
                  <a:extLst>
                    <a:ext uri="{9D8B030D-6E8A-4147-A177-3AD203B41FA5}">
                      <a16:colId xmlns:a16="http://schemas.microsoft.com/office/drawing/2014/main" val="2309029372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477232326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1602287045"/>
                    </a:ext>
                  </a:extLst>
                </a:gridCol>
                <a:gridCol w="776817">
                  <a:extLst>
                    <a:ext uri="{9D8B030D-6E8A-4147-A177-3AD203B41FA5}">
                      <a16:colId xmlns:a16="http://schemas.microsoft.com/office/drawing/2014/main" val="249161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0.089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0.244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0.0...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0.665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098899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278012" y="295867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30.196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377683" y="2512588"/>
            <a:ext cx="7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exp</a:t>
            </a:r>
            <a:r>
              <a:rPr lang="en-US" altLang="zh-TW" dirty="0" smtClean="0"/>
              <a:t>(.)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5" idx="0"/>
          </p:cNvCxnSpPr>
          <p:nvPr/>
        </p:nvCxnSpPr>
        <p:spPr>
          <a:xfrm>
            <a:off x="9321801" y="2512588"/>
            <a:ext cx="0" cy="448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771190" y="26175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10875435" y="3143337"/>
            <a:ext cx="402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321801" y="3333855"/>
            <a:ext cx="0" cy="448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3081" y="3435454"/>
            <a:ext cx="9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(.)/sum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39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Disadvantages of k-NN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classifier must </a:t>
            </a:r>
            <a:r>
              <a:rPr lang="en-US" altLang="zh-TW" i="1" dirty="0"/>
              <a:t>remember</a:t>
            </a:r>
            <a:r>
              <a:rPr lang="en-US" altLang="zh-TW" dirty="0"/>
              <a:t> all of the training data and store it for future comparisons with the test data. </a:t>
            </a:r>
          </a:p>
          <a:p>
            <a:r>
              <a:rPr lang="en-US" altLang="zh-TW" dirty="0"/>
              <a:t>Classifying a test image is </a:t>
            </a:r>
            <a:r>
              <a:rPr lang="en-US" altLang="zh-TW" i="1" dirty="0"/>
              <a:t>expensive</a:t>
            </a:r>
            <a:r>
              <a:rPr lang="en-US" altLang="zh-TW" dirty="0"/>
              <a:t> since it requires a comparison to all training images.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256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Theory View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The cross-entropy between a “true” distribution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and an estimated distribution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is defined as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classifier is </a:t>
                </a:r>
                <a:r>
                  <a:rPr lang="en-US" altLang="zh-TW" dirty="0" smtClean="0"/>
                  <a:t>minimizing </a:t>
                </a:r>
                <a:r>
                  <a:rPr lang="en-US" altLang="zh-TW" dirty="0"/>
                  <a:t>the cross-entropy between the estimated class </a:t>
                </a:r>
                <a:r>
                  <a:rPr lang="en-US" altLang="zh-TW" dirty="0" smtClean="0"/>
                  <a:t>probabilities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and the “true” </a:t>
                </a:r>
                <a:r>
                  <a:rPr lang="en-US" altLang="zh-TW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=[0, …, 1, …, 0]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55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pic>
        <p:nvPicPr>
          <p:cNvPr id="7170" name="Picture 2" descr="http://cs231n.github.io/assets/svmvssoftma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20" y="1828800"/>
            <a:ext cx="89612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Parametric approach</a:t>
            </a:r>
          </a:p>
          <a:p>
            <a:r>
              <a:rPr lang="en-US" altLang="zh-TW" dirty="0" smtClean="0"/>
              <a:t>Score function</a:t>
            </a:r>
          </a:p>
          <a:p>
            <a:r>
              <a:rPr lang="en-US" altLang="zh-TW" dirty="0" smtClean="0"/>
              <a:t>Loss function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err="1" smtClean="0"/>
              <a:t>Softmax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54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CS231n</a:t>
            </a:r>
            <a:r>
              <a:rPr lang="en-US" altLang="zh-TW" dirty="0"/>
              <a:t>: Convolutional Neural Networks for Visual </a:t>
            </a:r>
            <a:r>
              <a:rPr lang="en-US" altLang="zh-TW" dirty="0" smtClean="0"/>
              <a:t>Recognition</a:t>
            </a:r>
          </a:p>
          <a:p>
            <a:pPr lvl="1"/>
            <a:r>
              <a:rPr lang="en-US" altLang="zh-TW" dirty="0">
                <a:hlinkClick r:id="rId2"/>
              </a:rPr>
              <a:t>http://cs231n.github.io/linear-classify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94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Score function</a:t>
            </a:r>
          </a:p>
          <a:p>
            <a:pPr lvl="1"/>
            <a:r>
              <a:rPr lang="en-US" altLang="zh-TW" dirty="0"/>
              <a:t>maps the raw data to class scores</a:t>
            </a:r>
            <a:endParaRPr lang="en-US" altLang="zh-TW" dirty="0" smtClean="0"/>
          </a:p>
          <a:p>
            <a:r>
              <a:rPr lang="en-US" altLang="zh-TW" dirty="0" smtClean="0"/>
              <a:t>Loss function</a:t>
            </a:r>
          </a:p>
          <a:p>
            <a:pPr lvl="1"/>
            <a:r>
              <a:rPr lang="en-US" altLang="zh-TW" dirty="0"/>
              <a:t>quantifies the agreement between the predicted scores and the ground truth </a:t>
            </a:r>
            <a:r>
              <a:rPr lang="en-US" altLang="zh-TW" dirty="0" smtClean="0"/>
              <a:t>labels</a:t>
            </a:r>
          </a:p>
          <a:p>
            <a:r>
              <a:rPr lang="en-US" altLang="zh-TW" dirty="0" smtClean="0"/>
              <a:t>Classifier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err="1" smtClean="0"/>
              <a:t>Softmax</a:t>
            </a:r>
            <a:r>
              <a:rPr lang="en-US" altLang="zh-TW" dirty="0" smtClean="0"/>
              <a:t>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97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Parameterized Score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Formulation: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dirty="0" smtClean="0"/>
                  <a:t> training </a:t>
                </a:r>
                <a:r>
                  <a:rPr lang="en-US" altLang="zh-TW" dirty="0"/>
                  <a:t>dataset of images, each associated with a </a:t>
                </a:r>
                <a:r>
                  <a:rPr lang="en-US" altLang="zh-TW" dirty="0" smtClean="0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∈1…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 examples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 smtClean="0"/>
                  <a:t> dimension for each 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dirty="0" smtClean="0"/>
                  <a:t> classes </a:t>
                </a:r>
              </a:p>
              <a:p>
                <a:r>
                  <a:rPr lang="en-US" altLang="zh-TW" dirty="0" smtClean="0"/>
                  <a:t>Linear classifier: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dirty="0" smtClean="0"/>
                  <a:t>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 smtClean="0"/>
                  <a:t> bias vector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1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Bias Trick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 can be combined into </a:t>
                </a:r>
                <a:r>
                  <a:rPr lang="en-US" altLang="zh-TW" dirty="0" smtClean="0"/>
                  <a:t>single matrix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cs231n.github.io/assets/w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2" y="2743199"/>
            <a:ext cx="10771095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Matrix multiplication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smtClean="0"/>
                  <a:t>effectively.</a:t>
                </a:r>
              </a:p>
              <a:p>
                <a:r>
                  <a:rPr lang="en-US" altLang="zh-TW" dirty="0" smtClean="0"/>
                  <a:t>Our </a:t>
                </a:r>
                <a:r>
                  <a:rPr lang="en-US" altLang="zh-TW" dirty="0"/>
                  <a:t>goal will be to set </a:t>
                </a:r>
                <a:r>
                  <a:rPr lang="en-US" altLang="zh-TW" dirty="0" smtClean="0"/>
                  <a:t>these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parameters </a:t>
                </a:r>
                <a:r>
                  <a:rPr lang="en-US" altLang="zh-TW" dirty="0"/>
                  <a:t>in such </a:t>
                </a:r>
                <a:r>
                  <a:rPr lang="en-US" altLang="zh-TW" dirty="0" smtClean="0"/>
                  <a:t>way</a:t>
                </a:r>
                <a:r>
                  <a:rPr lang="en-US" altLang="zh-TW" dirty="0"/>
                  <a:t> that the computed scores match the ground truth labels across the whole training </a:t>
                </a:r>
                <a:r>
                  <a:rPr lang="en-US" altLang="zh-TW" dirty="0" smtClean="0"/>
                  <a:t>set.</a:t>
                </a:r>
              </a:p>
              <a:p>
                <a:r>
                  <a:rPr lang="en-US" altLang="zh-TW" dirty="0" smtClean="0"/>
                  <a:t>Once </a:t>
                </a:r>
                <a:r>
                  <a:rPr lang="en-US" altLang="zh-TW" dirty="0"/>
                  <a:t>the learning is complete we can discard the entire training set and only keep the learned </a:t>
                </a:r>
                <a:r>
                  <a:rPr lang="en-US" altLang="zh-TW" dirty="0" smtClean="0"/>
                  <a:t>parameters.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 r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Interpreting a </a:t>
            </a:r>
            <a:r>
              <a:rPr lang="en-US" altLang="zh-TW" dirty="0" smtClean="0"/>
              <a:t>Linear Classifier</a:t>
            </a:r>
            <a:endParaRPr lang="zh-TW" altLang="en-US" dirty="0"/>
          </a:p>
        </p:txBody>
      </p:sp>
      <p:pic>
        <p:nvPicPr>
          <p:cNvPr id="2050" name="Picture 2" descr="http://cs231n.github.io/assets/image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056976"/>
            <a:ext cx="10515600" cy="3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Analogy of </a:t>
            </a:r>
            <a:r>
              <a:rPr lang="en-US" altLang="zh-TW" sz="4000" dirty="0" smtClean="0"/>
              <a:t>Images </a:t>
            </a:r>
            <a:r>
              <a:rPr lang="en-US" altLang="zh-TW" sz="4000" dirty="0"/>
              <a:t>as </a:t>
            </a:r>
            <a:r>
              <a:rPr lang="en-US" altLang="zh-TW" sz="4000" dirty="0" smtClean="0"/>
              <a:t>High-Dimensional Points</a:t>
            </a:r>
            <a:r>
              <a:rPr lang="en-US" altLang="zh-TW" sz="4000" dirty="0"/>
              <a:t>.</a:t>
            </a:r>
            <a:endParaRPr lang="zh-TW" altLang="en-US" sz="4000" dirty="0"/>
          </a:p>
        </p:txBody>
      </p:sp>
      <p:pic>
        <p:nvPicPr>
          <p:cNvPr id="3074" name="Picture 2" descr="http://cs231n.github.io/assets/pixelspac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56" y="1828800"/>
            <a:ext cx="5930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5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Data Preprocessing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Raw </a:t>
                </a:r>
                <a:r>
                  <a:rPr lang="en-US" altLang="zh-TW" dirty="0"/>
                  <a:t>pixel values </a:t>
                </a:r>
                <a:r>
                  <a:rPr lang="en-US" altLang="zh-TW" dirty="0" smtClean="0"/>
                  <a:t>range </a:t>
                </a:r>
                <a:r>
                  <a:rPr lang="en-US" altLang="zh-TW" dirty="0"/>
                  <a:t>from [</a:t>
                </a:r>
                <a:r>
                  <a:rPr lang="en-US" altLang="zh-TW" dirty="0" smtClean="0"/>
                  <a:t>0 … 255]</a:t>
                </a:r>
              </a:p>
              <a:p>
                <a:r>
                  <a:rPr lang="en-US" altLang="zh-TW" dirty="0" smtClean="0"/>
                  <a:t>In </a:t>
                </a:r>
                <a:r>
                  <a:rPr lang="en-US" altLang="zh-TW" dirty="0"/>
                  <a:t>Machine Learning, it is a very common practice to always perform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normalization</a:t>
                </a:r>
                <a:r>
                  <a:rPr lang="en-US" altLang="zh-TW" dirty="0"/>
                  <a:t> of your input features </a:t>
                </a:r>
                <a:endParaRPr lang="en-US" altLang="zh-TW" dirty="0"/>
              </a:p>
              <a:p>
                <a:r>
                  <a:rPr lang="en-US" altLang="zh-TW" dirty="0" smtClean="0"/>
                  <a:t>Center</a:t>
                </a:r>
              </a:p>
              <a:p>
                <a:pPr lvl="1"/>
                <a:r>
                  <a:rPr lang="en-US" altLang="zh-TW" dirty="0"/>
                  <a:t>subtracting the mean from every </a:t>
                </a:r>
                <a:r>
                  <a:rPr lang="en-US" altLang="zh-TW" dirty="0" smtClean="0"/>
                  <a:t>feature</a:t>
                </a:r>
              </a:p>
              <a:p>
                <a:pPr lvl="1"/>
                <a:r>
                  <a:rPr lang="en-US" altLang="zh-TW" dirty="0"/>
                  <a:t>the pixels range from approximately [-127 … 127</a:t>
                </a:r>
                <a:r>
                  <a:rPr lang="en-US" altLang="zh-TW" dirty="0" smtClean="0"/>
                  <a:t>]</a:t>
                </a:r>
              </a:p>
              <a:p>
                <a:r>
                  <a:rPr lang="en-US" altLang="zh-TW" dirty="0" smtClean="0"/>
                  <a:t>Scale </a:t>
                </a:r>
              </a:p>
              <a:p>
                <a:pPr lvl="1"/>
                <a:r>
                  <a:rPr lang="en-US" altLang="zh-TW" dirty="0" smtClean="0"/>
                  <a:t>so </a:t>
                </a:r>
                <a:r>
                  <a:rPr lang="en-US" altLang="zh-TW" dirty="0"/>
                  <a:t>that its values range from [-1, 1</a:t>
                </a:r>
                <a:r>
                  <a:rPr lang="en-US" altLang="zh-TW" dirty="0" smtClean="0"/>
                  <a:t>]</a:t>
                </a:r>
              </a:p>
              <a:p>
                <a:r>
                  <a:rPr lang="en-US" altLang="zh-TW" dirty="0" smtClean="0"/>
                  <a:t>Normalize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79105"/>
      </p:ext>
    </p:extLst>
  </p:cSld>
  <p:clrMapOvr>
    <a:masterClrMapping/>
  </p:clrMapOvr>
</p:sld>
</file>

<file path=ppt/theme/theme1.xml><?xml version="1.0" encoding="utf-8"?>
<a:theme xmlns:a="http://schemas.openxmlformats.org/drawingml/2006/main" name="Segoe UI and 微軟正黑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+ 微軟正黑體">
      <a:majorFont>
        <a:latin typeface="Segoe UI Light"/>
        <a:ea typeface="微軟正黑體 Light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goe UI and 微軟正黑體" id="{B5E269A9-8925-46B9-A301-CB32D2A41BBF}" vid="{147FD025-6D36-4B58-A614-68859C9F39F3}"/>
    </a:ext>
  </a:extLst>
</a:theme>
</file>

<file path=ppt/theme/theme2.xml><?xml version="1.0" encoding="utf-8"?>
<a:theme xmlns:a="http://schemas.openxmlformats.org/drawingml/2006/main" name="1_Segoe UI and 微軟正黑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6">
      <a:majorFont>
        <a:latin typeface="Segoe UI Semibold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goe UI and 微軟正黑體" id="{DAA28532-A7A8-40A7-8825-39E7861592AF}" vid="{989B6113-3FB6-4E70-A6E9-B3377460DCF2}"/>
    </a:ext>
  </a:extLst>
</a:theme>
</file>

<file path=ppt/theme/theme3.xml><?xml version="1.0" encoding="utf-8"?>
<a:theme xmlns:a="http://schemas.openxmlformats.org/drawingml/2006/main" name="2_Segoe UI and 微軟正黑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6">
      <a:majorFont>
        <a:latin typeface="Segoe UI Semibold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goe UI and 微軟正黑體" id="{DAA28532-A7A8-40A7-8825-39E7861592AF}" vid="{989B6113-3FB6-4E70-A6E9-B3377460DC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Segoe UI and 微軟正黑體</Template>
  <TotalTime>356</TotalTime>
  <Words>420</Words>
  <Application>Microsoft Office PowerPoint</Application>
  <PresentationFormat>寬螢幕</PresentationFormat>
  <Paragraphs>129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微軟正黑體</vt:lpstr>
      <vt:lpstr>微軟正黑體 Light</vt:lpstr>
      <vt:lpstr>Arial</vt:lpstr>
      <vt:lpstr>Cambria Math</vt:lpstr>
      <vt:lpstr>Segoe UI</vt:lpstr>
      <vt:lpstr>Segoe UI Light</vt:lpstr>
      <vt:lpstr>Segoe UI Semibold</vt:lpstr>
      <vt:lpstr>Wingdings 2</vt:lpstr>
      <vt:lpstr>Segoe UI and 微軟正黑體</vt:lpstr>
      <vt:lpstr>1_Segoe UI and 微軟正黑體</vt:lpstr>
      <vt:lpstr>2_Segoe UI and 微軟正黑體</vt:lpstr>
      <vt:lpstr>2019 MVL Lab Training Course</vt:lpstr>
      <vt:lpstr>Disadvantages of k-NN</vt:lpstr>
      <vt:lpstr>Linear Classification</vt:lpstr>
      <vt:lpstr>Parameterized Score Function</vt:lpstr>
      <vt:lpstr>Bias Trick</vt:lpstr>
      <vt:lpstr>Linear Classifier</vt:lpstr>
      <vt:lpstr>Interpreting a Linear Classifier</vt:lpstr>
      <vt:lpstr>Analogy of Images as High-Dimensional Points.</vt:lpstr>
      <vt:lpstr>Image Data Preprocessing</vt:lpstr>
      <vt:lpstr>Loss Function</vt:lpstr>
      <vt:lpstr>Multiclass Support Vector Machine Loss (SVM)</vt:lpstr>
      <vt:lpstr>Multiclass Support Vector Machine Loss (SVM)</vt:lpstr>
      <vt:lpstr>Example</vt:lpstr>
      <vt:lpstr>SVM Loss</vt:lpstr>
      <vt:lpstr>Regularization</vt:lpstr>
      <vt:lpstr>Regularization</vt:lpstr>
      <vt:lpstr>Softmax Classifier</vt:lpstr>
      <vt:lpstr>Softmax Classifier</vt:lpstr>
      <vt:lpstr>Softmax Classifier</vt:lpstr>
      <vt:lpstr>Information Theory View</vt:lpstr>
      <vt:lpstr>SVM v.s. Softmax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MVL Lab Training Course</dc:title>
  <dc:creator>Hao-Ting Li</dc:creator>
  <cp:lastModifiedBy>Hao-Ting Li</cp:lastModifiedBy>
  <cp:revision>21</cp:revision>
  <dcterms:created xsi:type="dcterms:W3CDTF">2019-09-01T23:31:45Z</dcterms:created>
  <dcterms:modified xsi:type="dcterms:W3CDTF">2019-09-02T05:29:40Z</dcterms:modified>
</cp:coreProperties>
</file>