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9" r:id="rId1"/>
    <p:sldMasterId id="2147484356" r:id="rId2"/>
  </p:sldMasterIdLst>
  <p:notesMasterIdLst>
    <p:notesMasterId r:id="rId28"/>
  </p:notesMasterIdLst>
  <p:sldIdLst>
    <p:sldId id="256" r:id="rId3"/>
    <p:sldId id="260" r:id="rId4"/>
    <p:sldId id="261" r:id="rId5"/>
    <p:sldId id="275" r:id="rId6"/>
    <p:sldId id="276" r:id="rId7"/>
    <p:sldId id="277" r:id="rId8"/>
    <p:sldId id="278" r:id="rId9"/>
    <p:sldId id="279" r:id="rId10"/>
    <p:sldId id="262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4" r:id="rId25"/>
    <p:sldId id="292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F9D"/>
    <a:srgbClr val="333F50"/>
    <a:srgbClr val="FFC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33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01B19-FFAF-4054-A8EC-5C00FE1E1965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B0FCC-7716-4048-8A61-D78E6BCB8D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53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08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623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370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38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92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243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31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601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434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581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52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268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788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32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windows</a:t>
            </a:r>
            <a:r>
              <a:rPr lang="zh-TW" altLang="en-US" dirty="0"/>
              <a:t>會推薦使用</a:t>
            </a:r>
            <a:r>
              <a:rPr lang="en-US" altLang="zh-TW" dirty="0"/>
              <a:t>anaconda prompt</a:t>
            </a:r>
            <a:r>
              <a:rPr lang="zh-TW" altLang="en-US" dirty="0"/>
              <a:t>，因為</a:t>
            </a:r>
            <a:r>
              <a:rPr lang="en-US" altLang="zh-TW" dirty="0" err="1"/>
              <a:t>cmd</a:t>
            </a:r>
            <a:r>
              <a:rPr lang="zh-TW" altLang="en-US" dirty="0"/>
              <a:t>要額外設定環境變數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837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11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94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876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不用提前宣告變數的資料型態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69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74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B0FCC-7716-4048-8A61-D78E6BCB8D7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51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6C8A0-DC23-4801-9BCE-124D5DCDA6BB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94013"/>
            <a:ext cx="2743200" cy="365125"/>
          </a:xfrm>
        </p:spPr>
        <p:txBody>
          <a:bodyPr/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AF75A3B-E86B-4450-BBC5-4CA25C6C64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E1B0F2-1788-4745-9CD5-ED8DFC9712A9}"/>
              </a:ext>
            </a:extLst>
          </p:cNvPr>
          <p:cNvSpPr/>
          <p:nvPr userDrawn="1"/>
        </p:nvSpPr>
        <p:spPr>
          <a:xfrm>
            <a:off x="628073" y="0"/>
            <a:ext cx="11573163" cy="133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9608609A-7D10-41F8-B23E-E204B307DF71}"/>
              </a:ext>
            </a:extLst>
          </p:cNvPr>
          <p:cNvSpPr/>
          <p:nvPr userDrawn="1"/>
        </p:nvSpPr>
        <p:spPr>
          <a:xfrm rot="5400000">
            <a:off x="-1" y="0"/>
            <a:ext cx="1154545" cy="115454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4EEB0CCC-CF81-4605-A367-6ABF59C12D9B}"/>
              </a:ext>
            </a:extLst>
          </p:cNvPr>
          <p:cNvSpPr/>
          <p:nvPr userDrawn="1"/>
        </p:nvSpPr>
        <p:spPr>
          <a:xfrm rot="16200000">
            <a:off x="11037455" y="5712690"/>
            <a:ext cx="1154545" cy="115454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656128-A0F2-4B92-9F5B-4D18E4D539A3}"/>
              </a:ext>
            </a:extLst>
          </p:cNvPr>
          <p:cNvSpPr/>
          <p:nvPr userDrawn="1"/>
        </p:nvSpPr>
        <p:spPr>
          <a:xfrm>
            <a:off x="-1" y="6731465"/>
            <a:ext cx="11573163" cy="133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FEA8C41-C8CC-4B4B-B7C2-CF820F2E3F14}"/>
              </a:ext>
            </a:extLst>
          </p:cNvPr>
          <p:cNvSpPr/>
          <p:nvPr userDrawn="1"/>
        </p:nvSpPr>
        <p:spPr>
          <a:xfrm rot="10800000">
            <a:off x="2817091" y="3460639"/>
            <a:ext cx="6557818" cy="10298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0850-FDA8-419A-8FEA-AE0E45B101D8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55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47E9-CFB5-4046-B435-6D37D9AE12A0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78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D508-8B5C-4F41-B358-3BE43DE984C5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9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3168D-48CA-42C4-B303-AEEE82562A7D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0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4E6C-AAA7-406A-B091-6D4770242A78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1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F627-0D9F-422D-8F8B-477DFF4859B1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68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A19B-8E3C-4BC6-ADF7-37CAA1D2AE45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5A64-1BBE-4802-89AB-67F486499F26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CF20-7160-418D-AD73-66A731B92FA6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67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2112-ADB4-4C47-A836-8435B1A4439C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587424"/>
            <a:ext cx="10515600" cy="1325562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2004290"/>
            <a:ext cx="10515600" cy="4351337"/>
          </a:xfrm>
        </p:spPr>
        <p:txBody>
          <a:bodyPr/>
          <a:lstStyle>
            <a:lvl1pPr>
              <a:lnSpc>
                <a:spcPct val="150000"/>
              </a:lnSpc>
              <a:defRPr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lnSpc>
                <a:spcPct val="150000"/>
              </a:lnSpc>
              <a:defRPr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lnSpc>
                <a:spcPct val="150000"/>
              </a:lnSpc>
              <a:defRPr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lnSpc>
                <a:spcPct val="150000"/>
              </a:lnSpc>
              <a:defRPr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lnSpc>
                <a:spcPct val="150000"/>
              </a:lnSpc>
              <a:defRPr b="1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58C-DE41-44B8-B0CB-61CA23CDDEC5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F24090-92E3-4B1E-8C89-224083570A8F}"/>
              </a:ext>
            </a:extLst>
          </p:cNvPr>
          <p:cNvSpPr/>
          <p:nvPr userDrawn="1"/>
        </p:nvSpPr>
        <p:spPr>
          <a:xfrm>
            <a:off x="628073" y="0"/>
            <a:ext cx="11573163" cy="133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E8905504-892C-46C3-94AF-5DE6C4ECEBDE}"/>
              </a:ext>
            </a:extLst>
          </p:cNvPr>
          <p:cNvSpPr/>
          <p:nvPr userDrawn="1"/>
        </p:nvSpPr>
        <p:spPr>
          <a:xfrm rot="5400000">
            <a:off x="-1" y="0"/>
            <a:ext cx="1154545" cy="115454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36F086A4-4F99-49EA-82A7-FD4526E1A761}"/>
              </a:ext>
            </a:extLst>
          </p:cNvPr>
          <p:cNvSpPr/>
          <p:nvPr userDrawn="1"/>
        </p:nvSpPr>
        <p:spPr>
          <a:xfrm rot="16200000">
            <a:off x="11037455" y="5712690"/>
            <a:ext cx="1154545" cy="115454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4BE38B-E65D-4B55-A092-1C86D50FBA24}"/>
              </a:ext>
            </a:extLst>
          </p:cNvPr>
          <p:cNvSpPr/>
          <p:nvPr userDrawn="1"/>
        </p:nvSpPr>
        <p:spPr>
          <a:xfrm>
            <a:off x="-1" y="6731465"/>
            <a:ext cx="11573163" cy="133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D8BD05-16AC-4727-973F-2B601B7D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94013"/>
            <a:ext cx="2743200" cy="365125"/>
          </a:xfrm>
        </p:spPr>
        <p:txBody>
          <a:bodyPr/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EAF75A3B-E86B-4450-BBC5-4CA25C6C643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481C97-1ECE-4C1B-B3B7-C8C8BDF92FA3}"/>
              </a:ext>
            </a:extLst>
          </p:cNvPr>
          <p:cNvSpPr/>
          <p:nvPr userDrawn="1"/>
        </p:nvSpPr>
        <p:spPr>
          <a:xfrm rot="10800000">
            <a:off x="900543" y="1589655"/>
            <a:ext cx="3902366" cy="45719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6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42D8-1D9D-4684-8FF1-E071E78F1DEF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8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6362-87FD-4B28-A865-653D4AD6D5CC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99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D443-C359-472F-8695-F8205871E86F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01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F87B-7815-4926-973A-1663F835D1F6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A2FD-0022-4F6D-9738-7EBFD8DE84B6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3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1DE26-8DC6-4C4D-86D5-E00EC1EF3BDD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4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960C-61B3-462F-8B61-49E4A7318493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CF42-2FED-401A-9E21-BBAB8D62384D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55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0616-BC19-444B-B67E-2FBFD47DDE8C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98631-C8B3-425D-87AC-61FD093BA3A9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14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18353A-FB7B-4537-BF8A-4AAE4C53E960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98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5D6C0E-7EAD-40F6-BF5E-FE56183BD7E1}" type="datetime1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75A3B-E86B-4450-BBC5-4CA25C6C6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66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18384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moshyc.github.io/blog/2018/python-tutorial-1.html#example" TargetMode="External"/><Relationship Id="rId4" Type="http://schemas.openxmlformats.org/officeDocument/2006/relationships/hyperlink" Target="https://medium.com/python4u/%E7%94%A8conda%E5%BB%BA%E7%AB%8B%E5%8F%8A%E7%AE%A1%E7%90%86python%E8%99%9B%E6%93%AC%E7%92%B0%E5%A2%83-b61fd2a76566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help.ithome.com.tw/articles/10218384" TargetMode="External"/><Relationship Id="rId5" Type="http://schemas.openxmlformats.org/officeDocument/2006/relationships/hyperlink" Target="https://docs.conda.io/en/latest/miniconda.html" TargetMode="External"/><Relationship Id="rId4" Type="http://schemas.openxmlformats.org/officeDocument/2006/relationships/hyperlink" Target="https://www.anaconda.com/products/individual#Download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languages/pyth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42504DE-0DA3-4D21-8FA8-B27C0342CC84}"/>
              </a:ext>
            </a:extLst>
          </p:cNvPr>
          <p:cNvSpPr/>
          <p:nvPr/>
        </p:nvSpPr>
        <p:spPr>
          <a:xfrm>
            <a:off x="628073" y="0"/>
            <a:ext cx="11573163" cy="133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E917226E-8F9C-432E-A3EB-1D1C91B5B8BB}"/>
              </a:ext>
            </a:extLst>
          </p:cNvPr>
          <p:cNvSpPr/>
          <p:nvPr/>
        </p:nvSpPr>
        <p:spPr>
          <a:xfrm rot="5400000">
            <a:off x="-1" y="0"/>
            <a:ext cx="1154545" cy="115454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DB3952E8-6306-41EB-959F-36F1E3552D97}"/>
              </a:ext>
            </a:extLst>
          </p:cNvPr>
          <p:cNvSpPr/>
          <p:nvPr/>
        </p:nvSpPr>
        <p:spPr>
          <a:xfrm rot="16200000">
            <a:off x="11037455" y="5712690"/>
            <a:ext cx="1154545" cy="1154545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4A7B4E-7F62-4BDD-8353-18FA6B0D8DBC}"/>
              </a:ext>
            </a:extLst>
          </p:cNvPr>
          <p:cNvSpPr txBox="1"/>
          <p:nvPr/>
        </p:nvSpPr>
        <p:spPr>
          <a:xfrm>
            <a:off x="3288145" y="2413337"/>
            <a:ext cx="5763388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60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60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60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052B09-E226-4F14-8954-752D343A0599}"/>
              </a:ext>
            </a:extLst>
          </p:cNvPr>
          <p:cNvSpPr/>
          <p:nvPr/>
        </p:nvSpPr>
        <p:spPr>
          <a:xfrm>
            <a:off x="-1" y="6730069"/>
            <a:ext cx="11573163" cy="1330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File:Python-logo-notext.svg - 維基百科，自由的百科全書">
            <a:extLst>
              <a:ext uri="{FF2B5EF4-FFF2-40B4-BE49-F238E27FC236}">
                <a16:creationId xmlns:a16="http://schemas.microsoft.com/office/drawing/2014/main" id="{587B14BD-0730-4201-8988-F13BF028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66" y="2495574"/>
            <a:ext cx="851187" cy="8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39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4EC76-FD61-4DAE-8E4C-142A7886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47415A-F997-4DF3-A305-30E007D8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8" y="2733748"/>
            <a:ext cx="4959772" cy="294072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a = 123456                  	</a:t>
            </a:r>
            <a:r>
              <a:rPr lang="en-US" altLang="zh-TW" sz="2400" i="1" dirty="0"/>
              <a:t># int</a:t>
            </a:r>
          </a:p>
          <a:p>
            <a:r>
              <a:rPr lang="en-US" altLang="zh-TW" sz="2400" dirty="0"/>
              <a:t>b, c = 0.001, 1e-3      	</a:t>
            </a:r>
            <a:r>
              <a:rPr lang="en-US" altLang="zh-TW" sz="2400" i="1" dirty="0"/>
              <a:t># float</a:t>
            </a:r>
            <a:endParaRPr lang="en-US" altLang="zh-TW" sz="2400" dirty="0"/>
          </a:p>
          <a:p>
            <a:r>
              <a:rPr lang="en-US" altLang="zh-TW" sz="2400" dirty="0"/>
              <a:t>d = (True or False)    	</a:t>
            </a:r>
            <a:r>
              <a:rPr lang="en-US" altLang="zh-TW" sz="2400" i="1" dirty="0"/>
              <a:t># bool</a:t>
            </a:r>
            <a:endParaRPr lang="en-US" altLang="zh-TW" sz="2400" dirty="0"/>
          </a:p>
          <a:p>
            <a:r>
              <a:rPr lang="en-US" altLang="zh-TW" sz="2400" dirty="0"/>
              <a:t>e = [1, 2, 3]               	</a:t>
            </a:r>
            <a:r>
              <a:rPr lang="en-US" altLang="zh-TW" sz="2400" i="1" dirty="0"/>
              <a:t># list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287B4-85EC-4107-8F55-AD19C37C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E2A8DF-259C-493D-9315-778B08486724}"/>
              </a:ext>
            </a:extLst>
          </p:cNvPr>
          <p:cNvSpPr txBox="1">
            <a:spLocks/>
          </p:cNvSpPr>
          <p:nvPr/>
        </p:nvSpPr>
        <p:spPr>
          <a:xfrm>
            <a:off x="6400955" y="2688095"/>
            <a:ext cx="4959772" cy="294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 2" pitchFamily="18" charset="2"/>
              <a:buChar char=""/>
              <a:defRPr sz="2800" b="1" kern="12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 2" pitchFamily="18" charset="2"/>
              <a:buChar char=""/>
              <a:defRPr sz="2400" b="1" kern="12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 2" pitchFamily="18" charset="2"/>
              <a:buChar char=""/>
              <a:defRPr sz="2000" b="1" kern="12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 2" pitchFamily="18" charset="2"/>
              <a:buChar char=""/>
              <a:defRPr sz="1800" b="1" kern="12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 2" pitchFamily="18" charset="2"/>
              <a:buChar char=""/>
              <a:defRPr sz="1800" b="1" kern="120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f = (1, 2, 3)               	</a:t>
            </a:r>
            <a:r>
              <a:rPr lang="en-US" altLang="zh-TW" sz="2400" i="1" dirty="0"/>
              <a:t># tuple</a:t>
            </a:r>
            <a:endParaRPr lang="en-US" altLang="zh-TW" sz="2400" dirty="0"/>
          </a:p>
          <a:p>
            <a:r>
              <a:rPr lang="en-US" altLang="zh-TW" sz="2400" dirty="0"/>
              <a:t>g = {'a': 1, 'b': 2}    	</a:t>
            </a:r>
            <a:r>
              <a:rPr lang="en-US" altLang="zh-TW" sz="2400" i="1" dirty="0"/>
              <a:t># </a:t>
            </a:r>
            <a:r>
              <a:rPr lang="en-US" altLang="zh-TW" sz="2400" i="1" dirty="0" err="1"/>
              <a:t>dict</a:t>
            </a:r>
            <a:endParaRPr lang="en-US" altLang="zh-TW" sz="2400" dirty="0"/>
          </a:p>
          <a:p>
            <a:r>
              <a:rPr lang="en-US" altLang="zh-TW" sz="2400" dirty="0"/>
              <a:t>h = 'string'                	</a:t>
            </a:r>
            <a:r>
              <a:rPr lang="en-US" altLang="zh-TW" sz="2400" i="1" dirty="0"/>
              <a:t># str</a:t>
            </a:r>
            <a:endParaRPr lang="en-US" altLang="zh-TW" sz="2400" dirty="0"/>
          </a:p>
          <a:p>
            <a:r>
              <a:rPr lang="en-US" altLang="zh-TW" sz="2400" dirty="0"/>
              <a:t>l = None                    	</a:t>
            </a:r>
            <a:r>
              <a:rPr lang="en-US" altLang="zh-TW" sz="2400" i="1" dirty="0"/>
              <a:t># None</a:t>
            </a:r>
            <a:endParaRPr lang="en-US" altLang="zh-TW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FE99FC-15A1-405D-AB0E-16BB4D5BD307}"/>
              </a:ext>
            </a:extLst>
          </p:cNvPr>
          <p:cNvSpPr txBox="1"/>
          <p:nvPr/>
        </p:nvSpPr>
        <p:spPr>
          <a:xfrm>
            <a:off x="845127" y="1912986"/>
            <a:ext cx="61747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type(a)</a:t>
            </a:r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即可取得變數</a:t>
            </a:r>
            <a:r>
              <a:rPr lang="en-US" altLang="zh-TW" sz="2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的資料型態</a:t>
            </a:r>
            <a:endParaRPr lang="en-US" altLang="zh-TW" sz="24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AA8755E-6FBD-4447-AB8B-4EDB78C92680}"/>
              </a:ext>
            </a:extLst>
          </p:cNvPr>
          <p:cNvCxnSpPr>
            <a:cxnSpLocks/>
          </p:cNvCxnSpPr>
          <p:nvPr/>
        </p:nvCxnSpPr>
        <p:spPr>
          <a:xfrm>
            <a:off x="6024081" y="2733748"/>
            <a:ext cx="0" cy="278802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7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6243D-642D-4E26-ABE3-44DCCBCD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3DF1EA-58D9-4393-AA93-A7313867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ACE1FB-E601-4F4C-9579-27BEEE55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0901A7E-7CF6-45FB-8699-3C10B3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4290"/>
            <a:ext cx="8321693" cy="43158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379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6FF8A-9F89-4586-8449-BA68E4C7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運算符號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E27FE-5901-4C4A-B94A-F3CB8D73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75BE9A-D06E-4BC6-8D39-458495F9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BC30E3-7DC4-463A-A3ED-FB1DEDCE5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004290"/>
            <a:ext cx="85820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8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8844-F54A-4137-9C11-09C1ECEF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List &amp; Tuple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49F05-2645-4A86-8109-79D1B1CFF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39906"/>
            <a:ext cx="10515600" cy="4351337"/>
          </a:xfrm>
        </p:spPr>
        <p:txBody>
          <a:bodyPr/>
          <a:lstStyle/>
          <a:p>
            <a:r>
              <a:rPr lang="en-US" altLang="zh-TW" dirty="0"/>
              <a:t>List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Tuple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3018C9-C04E-4BED-B410-27E09004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83066B-2057-44E7-8EC1-E87D36FD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37" y="2459753"/>
            <a:ext cx="8486775" cy="1609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23B366-D2B1-4A89-BC8B-7ED162B91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37" y="4915322"/>
            <a:ext cx="76962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D68B5-928B-4A3A-9A39-E3893152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Indexing &amp; Slicing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6BDA53-AC80-4812-979E-E1C9119B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index </a:t>
            </a:r>
            <a:r>
              <a:rPr lang="zh-TW" altLang="en-US" dirty="0"/>
              <a:t>從 </a:t>
            </a:r>
            <a:r>
              <a:rPr lang="en-US" altLang="zh-TW" dirty="0"/>
              <a:t>0 </a:t>
            </a:r>
            <a:r>
              <a:rPr lang="zh-TW" altLang="en-US" dirty="0"/>
              <a:t>開始，正負皆可</a:t>
            </a:r>
            <a:endParaRPr lang="en-US" altLang="zh-TW" dirty="0"/>
          </a:p>
          <a:p>
            <a:r>
              <a:rPr lang="en-US" altLang="zh-TW" dirty="0"/>
              <a:t>Slicing: [start: end: step]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8DD1A9-C861-4FF9-95C5-99272647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7FBB75-7720-49C8-B0F5-FFF634F24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3624209"/>
            <a:ext cx="68389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0428E-8715-4F45-9BA2-3A189F0B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Dict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8348D1-E3BF-411F-8E6C-3FB90C5B4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424" y="1943100"/>
            <a:ext cx="7715250" cy="29718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8A9508-35CA-4311-A783-F4FE6A9B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07127" y="2348166"/>
            <a:ext cx="2339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>
                <a:solidFill>
                  <a:srgbClr val="9C9F9D"/>
                </a:solidFill>
              </a:rPr>
              <a:t>3</a:t>
            </a:r>
            <a:endParaRPr lang="zh-TW" altLang="en-US" sz="2400" i="1" dirty="0">
              <a:solidFill>
                <a:srgbClr val="9C9F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8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A88C3-97C7-419D-856D-DAEBFF2D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CFABA1-8019-4F4C-8AB1-2B533E43A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A64F9B-9D4A-442F-A982-C88A6F5A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1E9A2F-6805-4E92-9781-A99A3C69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912986"/>
            <a:ext cx="8248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0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9F7EB-823B-4140-96EC-31F9A670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If, </a:t>
            </a:r>
            <a:r>
              <a:rPr lang="en-US" altLang="zh-TW" dirty="0" err="1"/>
              <a:t>elif</a:t>
            </a:r>
            <a:r>
              <a:rPr lang="en-US" altLang="zh-TW" dirty="0"/>
              <a:t> &amp; else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008490-4768-43B4-9D4C-71C1C5D9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28542D-401D-4B4F-BA9E-DEEF338E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004290"/>
            <a:ext cx="31527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7288C-E946-49F1-A070-738C072E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9F079-E20F-40D3-8F58-6C8DDEB3C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036" y="1940492"/>
            <a:ext cx="4820919" cy="321473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range(start, end, step)</a:t>
            </a:r>
          </a:p>
          <a:p>
            <a:r>
              <a:rPr lang="en-US" altLang="zh-TW" sz="2400" dirty="0"/>
              <a:t>range(3) = 0, 1, 2</a:t>
            </a:r>
          </a:p>
          <a:p>
            <a:r>
              <a:rPr lang="en-US" altLang="zh-TW" sz="2400" dirty="0"/>
              <a:t>range(1, 3) = 1, 2</a:t>
            </a:r>
          </a:p>
          <a:p>
            <a:r>
              <a:rPr lang="en-US" altLang="zh-TW" sz="2400" dirty="0"/>
              <a:t>range(3, 1, -1) = 3, 2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688D0E-FBCE-41F2-AF77-BC9C9CFC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5B9EE1-6C93-4D2E-91DA-9D6B2DA30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940492"/>
            <a:ext cx="5934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2FF45-D1D9-48FB-83E5-D96B14DB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(2/2)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DA1BF4-5F63-4F53-A385-10F61DD5E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2382" y="2065162"/>
            <a:ext cx="6457950" cy="387667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E533D5-6F0F-4305-9C60-C9CDE46D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3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>
            <a:extLst>
              <a:ext uri="{FF2B5EF4-FFF2-40B4-BE49-F238E27FC236}">
                <a16:creationId xmlns:a16="http://schemas.microsoft.com/office/drawing/2014/main" id="{7AB9FE9B-7F91-4C94-B1D1-0F81823A0B63}"/>
              </a:ext>
            </a:extLst>
          </p:cNvPr>
          <p:cNvSpPr txBox="1"/>
          <p:nvPr/>
        </p:nvSpPr>
        <p:spPr>
          <a:xfrm>
            <a:off x="2658689" y="3612020"/>
            <a:ext cx="21673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語法介紹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4D3071-5032-4E87-8525-7C413037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EC1B45-97BE-454F-864E-5A29537B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FCB39EC-F447-494E-B621-E3FDB133FB35}"/>
              </a:ext>
            </a:extLst>
          </p:cNvPr>
          <p:cNvSpPr/>
          <p:nvPr/>
        </p:nvSpPr>
        <p:spPr>
          <a:xfrm>
            <a:off x="1495415" y="2575979"/>
            <a:ext cx="461639" cy="4616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zh-TW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C305514-E09D-4B3A-8088-29823A6DFDBA}"/>
              </a:ext>
            </a:extLst>
          </p:cNvPr>
          <p:cNvSpPr/>
          <p:nvPr/>
        </p:nvSpPr>
        <p:spPr>
          <a:xfrm>
            <a:off x="2210651" y="3641654"/>
            <a:ext cx="461639" cy="46163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C000"/>
                </a:solidFill>
              </a:rPr>
              <a:t>2</a:t>
            </a:r>
            <a:endParaRPr lang="zh-TW" altLang="en-US" sz="2000" b="1" dirty="0">
              <a:solidFill>
                <a:srgbClr val="FFC000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DDF6572-8D12-450B-981A-80C31F39D4F6}"/>
              </a:ext>
            </a:extLst>
          </p:cNvPr>
          <p:cNvCxnSpPr>
            <a:cxnSpLocks/>
          </p:cNvCxnSpPr>
          <p:nvPr/>
        </p:nvCxnSpPr>
        <p:spPr>
          <a:xfrm>
            <a:off x="1726234" y="3037618"/>
            <a:ext cx="3790766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EB3920DD-1857-493C-97D1-F213BAC1725F}"/>
              </a:ext>
            </a:extLst>
          </p:cNvPr>
          <p:cNvCxnSpPr>
            <a:cxnSpLocks/>
          </p:cNvCxnSpPr>
          <p:nvPr/>
        </p:nvCxnSpPr>
        <p:spPr>
          <a:xfrm>
            <a:off x="2441470" y="4103293"/>
            <a:ext cx="379076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C000"/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ABAEA92-A208-4613-A27E-AC3471DE8FEB}"/>
              </a:ext>
            </a:extLst>
          </p:cNvPr>
          <p:cNvSpPr txBox="1"/>
          <p:nvPr/>
        </p:nvSpPr>
        <p:spPr>
          <a:xfrm>
            <a:off x="2176931" y="2524965"/>
            <a:ext cx="281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安裝與環境設定</a:t>
            </a:r>
          </a:p>
        </p:txBody>
      </p:sp>
    </p:spTree>
    <p:extLst>
      <p:ext uri="{BB962C8B-B14F-4D97-AF65-F5344CB8AC3E}">
        <p14:creationId xmlns:p14="http://schemas.microsoft.com/office/powerpoint/2010/main" val="42282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4D39C-2740-4934-BBA7-F2D42BA1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With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2F7811-11B9-480D-8931-6A305BB4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1D9953-33B4-41F2-80D3-B06E8C9E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2585E0-736E-420C-9763-1237E43A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004290"/>
            <a:ext cx="66960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103077"/>
            <a:ext cx="9223906" cy="25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2D207-8758-4556-B710-A029195F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Functions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B8724C-B5D7-43A0-9FFB-5E6335E4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95053-A878-4BBC-ABA4-44730BD6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348C0E-45B6-4914-B81C-2C404F77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2076209"/>
            <a:ext cx="111728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2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5A1DB-EE8D-48B2-8432-4DED0801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Built-in Functions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F5469-7A07-4B2B-BA95-EAF52ED0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16FB8B-B6CC-4AE1-BE4D-27B126FF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C67692-E9CA-4D3B-A1D9-040D64B7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2107032"/>
            <a:ext cx="5473480" cy="32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4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安裝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https://ithelp.ithome.com.tw/articles/10218384</a:t>
            </a:r>
            <a:endParaRPr lang="en-US" altLang="zh-TW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TW" altLang="en-US" sz="2000" dirty="0">
                <a:solidFill>
                  <a:schemeClr val="tx2">
                    <a:lumMod val="50000"/>
                  </a:schemeClr>
                </a:solidFill>
              </a:rPr>
              <a:t>虛擬環境</a:t>
            </a:r>
            <a:r>
              <a:rPr lang="en-US" altLang="zh-TW" sz="2000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altLang="zh-TW" sz="1600" dirty="0">
                <a:solidFill>
                  <a:schemeClr val="tx2">
                    <a:lumMod val="50000"/>
                  </a:schemeClr>
                </a:solidFill>
                <a:hlinkClick r:id="rId4"/>
              </a:rPr>
              <a:t>https://medium.com/python4u/%E7%94%A8conda%E5%BB%BA%E7%AB%8B%E5%8F%8A%E7%AE%A1%E7%90%86python%E8%99%9B%E6%93%AC%E7%92%B0%E5%A2%83-b61fd2a76566</a:t>
            </a:r>
            <a:endParaRPr lang="zh-TW" alt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zh-TW" altLang="en-US" sz="2000" dirty="0"/>
              <a:t>語法</a:t>
            </a:r>
            <a:r>
              <a:rPr lang="en-US" altLang="zh-TW" sz="2000" dirty="0"/>
              <a:t>:</a:t>
            </a:r>
            <a:endParaRPr lang="en-US" altLang="zh-TW" sz="2000" dirty="0">
              <a:hlinkClick r:id="rId5"/>
            </a:endParaRPr>
          </a:p>
          <a:p>
            <a:pPr lvl="1"/>
            <a:r>
              <a:rPr lang="en-US" altLang="zh-TW" sz="1600" dirty="0">
                <a:hlinkClick r:id="rId5"/>
              </a:rPr>
              <a:t>https://amoshyc.github.io/blog/2018/python-tutorial-1.html#example</a:t>
            </a:r>
            <a:endParaRPr lang="en-US" altLang="zh-TW" sz="16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93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B2773-DA65-402D-A219-37EB2844E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THANKS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B1C4A0-F134-485B-BC81-9D4E2734C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12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793A7-DD6C-4C7B-A0BD-801C8731F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安裝與環境設定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76216F-FB9A-4D50-AF42-F40655B0A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D195F-A945-449C-B98B-9D457839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4FC37-7294-4A46-A6D6-FA44FA970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官網 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en-US" altLang="zh-TW" sz="2000" dirty="0">
                <a:hlinkClick r:id="rId3"/>
              </a:rPr>
              <a:t>https://www.python.org/</a:t>
            </a:r>
            <a:endParaRPr lang="en-US" altLang="zh-TW" sz="2000" dirty="0"/>
          </a:p>
          <a:p>
            <a:r>
              <a:rPr lang="en-US" altLang="zh-TW" dirty="0"/>
              <a:t>Anaconda:  </a:t>
            </a:r>
            <a:r>
              <a:rPr lang="en-US" altLang="zh-TW" sz="2000" dirty="0">
                <a:hlinkClick r:id="rId4"/>
              </a:rPr>
              <a:t>https://www.anaconda.com/products/individual#Downloads</a:t>
            </a:r>
            <a:endParaRPr lang="en-US" altLang="zh-TW" sz="2000" dirty="0"/>
          </a:p>
          <a:p>
            <a:r>
              <a:rPr lang="en-US" altLang="zh-TW" dirty="0"/>
              <a:t>Miniconda:  </a:t>
            </a:r>
            <a:r>
              <a:rPr lang="en-US" altLang="zh-TW" sz="2000" dirty="0">
                <a:hlinkClick r:id="rId5"/>
              </a:rPr>
              <a:t>https://docs.conda.io/en/latest/miniconda.html</a:t>
            </a:r>
            <a:endParaRPr lang="en-US" altLang="zh-TW" sz="2000" dirty="0"/>
          </a:p>
          <a:p>
            <a:r>
              <a:rPr lang="zh-TW" altLang="en-US" dirty="0">
                <a:solidFill>
                  <a:srgbClr val="333F50"/>
                </a:solidFill>
              </a:rPr>
              <a:t>推薦使</a:t>
            </a:r>
            <a:r>
              <a:rPr lang="zh-TW" altLang="en-US" dirty="0"/>
              <a:t>用 </a:t>
            </a:r>
            <a:r>
              <a:rPr lang="en-US" altLang="zh-TW" dirty="0"/>
              <a:t>Miniconda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3BD241-D2B9-4B0B-9F37-42925A40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80541F-65E0-45F5-ACDB-5B1320EC397F}"/>
              </a:ext>
            </a:extLst>
          </p:cNvPr>
          <p:cNvSpPr txBox="1"/>
          <p:nvPr/>
        </p:nvSpPr>
        <p:spPr>
          <a:xfrm>
            <a:off x="4787758" y="6270576"/>
            <a:ext cx="6174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可參考</a:t>
            </a:r>
            <a:r>
              <a:rPr lang="en-US" altLang="zh-TW" sz="16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https://ithelp.ithome.com.tw/articles/10218384</a:t>
            </a:r>
            <a:endParaRPr lang="zh-TW" altLang="en-US" sz="16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99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6CEDF-9E56-40AC-BD8B-FE3BBBA5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D6630-BFF6-4FF2-9873-23688B1A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8" y="2004290"/>
            <a:ext cx="10055754" cy="4351337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創造多個獨立的虛擬環境以避免套件之間互相衝突</a:t>
            </a:r>
            <a:endParaRPr lang="en-US" altLang="zh-TW" dirty="0"/>
          </a:p>
          <a:p>
            <a:pPr lvl="1"/>
            <a:r>
              <a:rPr lang="zh-TW" altLang="en-US" dirty="0"/>
              <a:t>虛擬環境管理工具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conda</a:t>
            </a:r>
            <a:r>
              <a:rPr lang="zh-TW" altLang="en-US" dirty="0"/>
              <a:t>、</a:t>
            </a:r>
            <a:r>
              <a:rPr lang="en-US" altLang="zh-TW" dirty="0" err="1"/>
              <a:t>virtualenv</a:t>
            </a:r>
            <a:r>
              <a:rPr lang="zh-TW" altLang="en-US" dirty="0"/>
              <a:t>、</a:t>
            </a:r>
            <a:r>
              <a:rPr lang="en-US" altLang="zh-TW" dirty="0" err="1"/>
              <a:t>venv</a:t>
            </a:r>
            <a:r>
              <a:rPr lang="zh-TW" altLang="en-US" dirty="0"/>
              <a:t>、</a:t>
            </a:r>
            <a:r>
              <a:rPr lang="en-US" altLang="zh-TW" dirty="0" err="1"/>
              <a:t>pipenv</a:t>
            </a:r>
            <a:r>
              <a:rPr lang="en-US" altLang="zh-TW" dirty="0"/>
              <a:t> …</a:t>
            </a:r>
          </a:p>
          <a:p>
            <a:r>
              <a:rPr lang="zh-TW" altLang="en-US" dirty="0"/>
              <a:t>建立方法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cmd</a:t>
            </a:r>
            <a:r>
              <a:rPr lang="zh-TW" altLang="en-US" dirty="0"/>
              <a:t> </a:t>
            </a:r>
            <a:r>
              <a:rPr lang="en-US" altLang="zh-TW" dirty="0"/>
              <a:t>(windows)</a:t>
            </a:r>
            <a:r>
              <a:rPr lang="zh-TW" altLang="en-US" dirty="0"/>
              <a:t> 、 </a:t>
            </a:r>
            <a:r>
              <a:rPr lang="en-US" altLang="zh-TW" dirty="0"/>
              <a:t>terminal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r>
              <a:rPr lang="zh-TW" altLang="en-US" dirty="0"/>
              <a:t> 或是 </a:t>
            </a:r>
            <a:r>
              <a:rPr lang="en-US" altLang="zh-TW" dirty="0"/>
              <a:t>Anaconda Prompt </a:t>
            </a:r>
            <a:r>
              <a:rPr lang="zh-TW" altLang="en-US" dirty="0"/>
              <a:t>操作 </a:t>
            </a:r>
            <a:r>
              <a:rPr lang="en-US" altLang="zh-TW" dirty="0" err="1"/>
              <a:t>conda</a:t>
            </a:r>
            <a:r>
              <a:rPr lang="zh-TW" altLang="en-US" dirty="0"/>
              <a:t> 指令</a:t>
            </a:r>
            <a:endParaRPr lang="en-US" altLang="zh-TW" dirty="0"/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conda</a:t>
            </a:r>
            <a:r>
              <a:rPr lang="en-US" altLang="zh-TW" dirty="0"/>
              <a:t> create –n </a:t>
            </a:r>
            <a:r>
              <a:rPr lang="en-US" altLang="zh-TW" dirty="0" err="1"/>
              <a:t>myenv</a:t>
            </a:r>
            <a:r>
              <a:rPr lang="en-US" altLang="zh-TW" dirty="0"/>
              <a:t> python=3.8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14C59-0375-4C51-A846-C0A455EB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0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21B60-36A1-4068-AFB8-011FAB26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00260-0F8C-44FC-9D24-7B911BED1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套件管理工具</a:t>
            </a:r>
            <a:endParaRPr lang="en-US" altLang="zh-TW" dirty="0"/>
          </a:p>
          <a:p>
            <a:pPr lvl="1"/>
            <a:r>
              <a:rPr lang="en-US" altLang="zh-TW" dirty="0"/>
              <a:t>pip</a:t>
            </a:r>
          </a:p>
          <a:p>
            <a:pPr lvl="1"/>
            <a:r>
              <a:rPr lang="en-US" altLang="zh-TW" dirty="0" err="1"/>
              <a:t>conda</a:t>
            </a:r>
            <a:endParaRPr lang="en-US" altLang="zh-TW" dirty="0"/>
          </a:p>
          <a:p>
            <a:r>
              <a:rPr lang="en-US" altLang="zh-TW" dirty="0"/>
              <a:t>Example </a:t>
            </a:r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numpy</a:t>
            </a:r>
            <a:endParaRPr lang="en-US" altLang="zh-TW" dirty="0"/>
          </a:p>
          <a:p>
            <a:pPr lvl="1"/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numpy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57A6F1-69CB-4783-B747-EF8C0C95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31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D71CD-7CA7-4A10-AAB9-8148068D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87771-0E27-480E-81FF-0713B535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Visual Studio Code (VS Code)</a:t>
            </a:r>
          </a:p>
          <a:p>
            <a:pPr lvl="1"/>
            <a:r>
              <a:rPr lang="en-US" altLang="zh-TW" sz="2000" dirty="0">
                <a:hlinkClick r:id="rId3"/>
              </a:rPr>
              <a:t>https://code.visualstudio.com/docs/languages/python</a:t>
            </a:r>
            <a:endParaRPr lang="en-US" altLang="zh-TW" sz="2000" dirty="0"/>
          </a:p>
          <a:p>
            <a:r>
              <a:rPr lang="en-US" altLang="zh-TW" dirty="0"/>
              <a:t>PyCharm</a:t>
            </a:r>
          </a:p>
          <a:p>
            <a:pPr lvl="1"/>
            <a:r>
              <a:rPr lang="en-US" altLang="zh-TW" sz="2000" dirty="0">
                <a:hlinkClick r:id="rId4"/>
              </a:rPr>
              <a:t>https://www.jetbrains.com/pycharm/</a:t>
            </a:r>
            <a:endParaRPr lang="en-US" altLang="zh-TW" sz="2000" dirty="0"/>
          </a:p>
          <a:p>
            <a:r>
              <a:rPr lang="en-US" altLang="zh-TW" dirty="0" err="1"/>
              <a:t>Jupyter</a:t>
            </a:r>
            <a:r>
              <a:rPr lang="en-US" altLang="zh-TW" dirty="0"/>
              <a:t> Notebook, Spyder (Anaconda)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DCC287-EA9C-4DB6-B8E3-C6273E89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27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1C2A5-9CBE-4B71-9BC3-A465A5D8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0EE18A-6558-422A-A43A-212E17578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推薦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Miniconda</a:t>
            </a:r>
            <a:r>
              <a:rPr lang="en-US" altLang="zh-TW" dirty="0"/>
              <a:t>, Python=3.8</a:t>
            </a:r>
          </a:p>
          <a:p>
            <a:pPr lvl="1"/>
            <a:r>
              <a:rPr lang="zh-TW" altLang="en-US" dirty="0"/>
              <a:t>使用 </a:t>
            </a:r>
            <a:r>
              <a:rPr lang="en-US" altLang="zh-TW" dirty="0" err="1"/>
              <a:t>conda</a:t>
            </a:r>
            <a:r>
              <a:rPr lang="en-US" altLang="zh-TW" dirty="0"/>
              <a:t> </a:t>
            </a:r>
            <a:r>
              <a:rPr lang="zh-TW" altLang="en-US" dirty="0"/>
              <a:t>管理虛擬環境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pip </a:t>
            </a:r>
            <a:r>
              <a:rPr lang="zh-TW" altLang="en-US" dirty="0"/>
              <a:t>或 </a:t>
            </a:r>
            <a:r>
              <a:rPr lang="en-US" altLang="zh-TW" dirty="0" err="1"/>
              <a:t>conda</a:t>
            </a:r>
            <a:r>
              <a:rPr lang="en-US" altLang="zh-TW" dirty="0"/>
              <a:t> </a:t>
            </a:r>
            <a:r>
              <a:rPr lang="zh-TW" altLang="en-US" dirty="0"/>
              <a:t>指令安裝套件</a:t>
            </a:r>
            <a:endParaRPr lang="en-US" altLang="zh-TW" dirty="0"/>
          </a:p>
          <a:p>
            <a:pPr lvl="1"/>
            <a:r>
              <a:rPr lang="zh-TW" altLang="en-US" dirty="0"/>
              <a:t>選擇適合的 </a:t>
            </a:r>
            <a:r>
              <a:rPr lang="en-US" altLang="zh-TW" dirty="0"/>
              <a:t>IDE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5F3396-436A-4DEC-A7D1-FD15B577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75A3B-E86B-4450-BBC5-4CA25C6C6436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793A7-DD6C-4C7B-A0BD-801C8731F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語法介紹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76216F-FB9A-4D50-AF42-F40655B0A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56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要素</Template>
  <TotalTime>2246</TotalTime>
  <Words>694</Words>
  <Application>Microsoft Office PowerPoint</Application>
  <PresentationFormat>寬螢幕</PresentationFormat>
  <Paragraphs>126</Paragraphs>
  <Slides>25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Calibri Light</vt:lpstr>
      <vt:lpstr>Wingdings 2</vt:lpstr>
      <vt:lpstr>HDOfficeLightV0</vt:lpstr>
      <vt:lpstr>1_HDOfficeLightV0</vt:lpstr>
      <vt:lpstr>PowerPoint 簡報</vt:lpstr>
      <vt:lpstr>OUTLINE</vt:lpstr>
      <vt:lpstr>安裝與環境設定</vt:lpstr>
      <vt:lpstr>安裝來源</vt:lpstr>
      <vt:lpstr>虛擬環境</vt:lpstr>
      <vt:lpstr>安裝套件</vt:lpstr>
      <vt:lpstr>IDE</vt:lpstr>
      <vt:lpstr>小結</vt:lpstr>
      <vt:lpstr>語法介紹</vt:lpstr>
      <vt:lpstr>資料型態</vt:lpstr>
      <vt:lpstr>Print</vt:lpstr>
      <vt:lpstr>運算符號</vt:lpstr>
      <vt:lpstr>List &amp; Tuple</vt:lpstr>
      <vt:lpstr>Indexing &amp; Slicing</vt:lpstr>
      <vt:lpstr>Dict</vt:lpstr>
      <vt:lpstr>String</vt:lpstr>
      <vt:lpstr>If, elif &amp; else</vt:lpstr>
      <vt:lpstr>For (1/2)</vt:lpstr>
      <vt:lpstr>For (2/2)</vt:lpstr>
      <vt:lpstr>With</vt:lpstr>
      <vt:lpstr>Function</vt:lpstr>
      <vt:lpstr>Built-in Functions (1/2)</vt:lpstr>
      <vt:lpstr>Built-in Functions (1/2)</vt:lpstr>
      <vt:lpstr>參考資料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172</cp:revision>
  <dcterms:created xsi:type="dcterms:W3CDTF">2021-01-05T07:56:45Z</dcterms:created>
  <dcterms:modified xsi:type="dcterms:W3CDTF">2021-03-17T08:27:52Z</dcterms:modified>
</cp:coreProperties>
</file>