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56" r:id="rId3"/>
    <p:sldId id="541" r:id="rId4"/>
    <p:sldId id="542" r:id="rId5"/>
    <p:sldId id="543" r:id="rId6"/>
    <p:sldId id="544" r:id="rId7"/>
    <p:sldId id="545" r:id="rId8"/>
    <p:sldId id="549" r:id="rId9"/>
    <p:sldId id="546" r:id="rId10"/>
    <p:sldId id="548" r:id="rId11"/>
    <p:sldId id="550" r:id="rId12"/>
  </p:sldIdLst>
  <p:sldSz cx="9144000" cy="504031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方正北魏楷书简体" panose="03000509000000000000" pitchFamily="65" charset="-122"/>
      <p:regular r:id="rId19"/>
    </p:embeddedFont>
    <p:embeddedFont>
      <p:font typeface="华康俪金黑W8(P)" panose="020B0800000000000000" pitchFamily="34" charset="-122"/>
      <p:regular r:id="rId20"/>
    </p:embeddedFont>
    <p:embeddedFont>
      <p:font typeface="微软雅黑" panose="020B0503020204020204" pitchFamily="34" charset="-122"/>
      <p:regular r:id="rId21"/>
      <p:bold r:id="rId22"/>
    </p:embeddedFont>
  </p:embeddedFontLst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1C9AF5B3-6C30-4B23-BA96-CC4425574B90}">
          <p14:sldIdLst>
            <p14:sldId id="256"/>
            <p14:sldId id="541"/>
            <p14:sldId id="542"/>
            <p14:sldId id="543"/>
            <p14:sldId id="544"/>
            <p14:sldId id="545"/>
            <p14:sldId id="549"/>
            <p14:sldId id="546"/>
            <p14:sldId id="548"/>
            <p14:sldId id="5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0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FFFFFF"/>
    <a:srgbClr val="FF0000"/>
    <a:srgbClr val="BFBFBF"/>
    <a:srgbClr val="4F81BD"/>
    <a:srgbClr val="F3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0" autoAdjust="0"/>
    <p:restoredTop sz="94702"/>
  </p:normalViewPr>
  <p:slideViewPr>
    <p:cSldViewPr showGuides="1">
      <p:cViewPr varScale="1">
        <p:scale>
          <a:sx n="141" d="100"/>
          <a:sy n="141" d="100"/>
        </p:scale>
        <p:origin x="438" y="150"/>
      </p:cViewPr>
      <p:guideLst>
        <p:guide orient="horz" pos="2540"/>
        <p:guide pos="65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62" y="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56A19-5761-4714-90CA-BDA67F9D3744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9FAA4-22EB-4574-ADD6-96DEC717E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54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F8B3B-5124-42C1-A561-A1C4BC53EED2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19088" y="685800"/>
            <a:ext cx="621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E228E-3611-4C2A-9F4E-6818F1EDB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9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65764"/>
            <a:ext cx="7772400" cy="1080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56177"/>
            <a:ext cx="6400800" cy="12880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44DDC698-FBF0-4213-8D5A-0D33425F377B}" type="datetime3">
              <a:rPr lang="zh-CN" altLang="en-US" smtClean="0"/>
              <a:t>2022年3月30日星期三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9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>
            <a:off x="7046666" y="2159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第二章</a:t>
            </a:r>
          </a:p>
        </p:txBody>
      </p:sp>
      <p:sp>
        <p:nvSpPr>
          <p:cNvPr id="5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/>
              <a:t>第一行加粗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>
            <a:extLst>
              <a:ext uri="{FF2B5EF4-FFF2-40B4-BE49-F238E27FC236}">
                <a16:creationId xmlns:a16="http://schemas.microsoft.com/office/drawing/2014/main" id="{2DAC181C-1866-4397-BB6D-504ED11FA32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79512" y="4752404"/>
            <a:ext cx="2133600" cy="26835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A14AF18-087C-4188-BCFE-13CC1A93D73F}" type="datetime3">
              <a:rPr lang="zh-CN" altLang="en-US" smtClean="0"/>
              <a:t>2022年3月30日星期三</a:t>
            </a:fld>
            <a:endParaRPr lang="zh-CN" altLang="en-US" dirty="0"/>
          </a:p>
        </p:txBody>
      </p:sp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0B12877A-124F-46E2-BA29-7390B728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0888" y="4752404"/>
            <a:ext cx="2133600" cy="268350"/>
          </a:xfrm>
          <a:prstGeom prst="rect">
            <a:avLst/>
          </a:prstGeom>
        </p:spPr>
        <p:txBody>
          <a:bodyPr anchor="ctr"/>
          <a:lstStyle>
            <a:lvl1pPr algn="r"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D75572BC-0BD0-4371-8DB7-D07EFDD112A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64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>
            <a:off x="7046665" y="215900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第三章</a:t>
            </a:r>
          </a:p>
        </p:txBody>
      </p:sp>
      <p:sp>
        <p:nvSpPr>
          <p:cNvPr id="5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/>
              <a:t>第一行加粗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>
            <a:extLst>
              <a:ext uri="{FF2B5EF4-FFF2-40B4-BE49-F238E27FC236}">
                <a16:creationId xmlns:a16="http://schemas.microsoft.com/office/drawing/2014/main" id="{2DAC181C-1866-4397-BB6D-504ED11FA32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79512" y="4752404"/>
            <a:ext cx="2133600" cy="26835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C3B041A-4866-4DC0-BECB-55382C07E5C1}" type="datetime3">
              <a:rPr lang="zh-CN" altLang="en-US" smtClean="0"/>
              <a:t>2022年3月30日星期三</a:t>
            </a:fld>
            <a:endParaRPr lang="zh-CN" altLang="en-US" dirty="0"/>
          </a:p>
        </p:txBody>
      </p:sp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0B12877A-124F-46E2-BA29-7390B728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0888" y="4752404"/>
            <a:ext cx="2133600" cy="268350"/>
          </a:xfrm>
          <a:prstGeom prst="rect">
            <a:avLst/>
          </a:prstGeom>
        </p:spPr>
        <p:txBody>
          <a:bodyPr anchor="ctr"/>
          <a:lstStyle>
            <a:lvl1pPr algn="r"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D75572BC-0BD0-4371-8DB7-D07EFDD112A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667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>
            <a:off x="7046665" y="215900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第四章</a:t>
            </a:r>
          </a:p>
        </p:txBody>
      </p:sp>
      <p:sp>
        <p:nvSpPr>
          <p:cNvPr id="5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/>
              <a:t>第一行加粗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>
            <a:extLst>
              <a:ext uri="{FF2B5EF4-FFF2-40B4-BE49-F238E27FC236}">
                <a16:creationId xmlns:a16="http://schemas.microsoft.com/office/drawing/2014/main" id="{2DAC181C-1866-4397-BB6D-504ED11FA32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79512" y="4752404"/>
            <a:ext cx="2133600" cy="26835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5A74982-5306-41F3-9B58-581887AD503B}" type="datetime3">
              <a:rPr lang="zh-CN" altLang="en-US" smtClean="0"/>
              <a:t>2022年3月30日星期三</a:t>
            </a:fld>
            <a:endParaRPr lang="zh-CN" altLang="en-US" dirty="0"/>
          </a:p>
        </p:txBody>
      </p:sp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0B12877A-124F-46E2-BA29-7390B728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0888" y="4752404"/>
            <a:ext cx="2133600" cy="268350"/>
          </a:xfrm>
          <a:prstGeom prst="rect">
            <a:avLst/>
          </a:prstGeom>
        </p:spPr>
        <p:txBody>
          <a:bodyPr anchor="ctr"/>
          <a:lstStyle>
            <a:lvl1pPr algn="r"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D75572BC-0BD0-4371-8DB7-D07EFDD112A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70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>
            <a:off x="7046665" y="215900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第五章</a:t>
            </a:r>
          </a:p>
        </p:txBody>
      </p:sp>
      <p:sp>
        <p:nvSpPr>
          <p:cNvPr id="5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/>
              <a:t>第一行加粗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>
            <a:extLst>
              <a:ext uri="{FF2B5EF4-FFF2-40B4-BE49-F238E27FC236}">
                <a16:creationId xmlns:a16="http://schemas.microsoft.com/office/drawing/2014/main" id="{2DAC181C-1866-4397-BB6D-504ED11FA32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79512" y="4752404"/>
            <a:ext cx="2133600" cy="26835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71F8626E-649C-44CB-8466-5042D354194A}" type="datetime3">
              <a:rPr lang="zh-CN" altLang="en-US" smtClean="0"/>
              <a:t>2022年3月30日星期三</a:t>
            </a:fld>
            <a:endParaRPr lang="zh-CN" altLang="en-US" dirty="0"/>
          </a:p>
        </p:txBody>
      </p:sp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0B12877A-124F-46E2-BA29-7390B728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0888" y="4752404"/>
            <a:ext cx="2133600" cy="268350"/>
          </a:xfrm>
          <a:prstGeom prst="rect">
            <a:avLst/>
          </a:prstGeom>
        </p:spPr>
        <p:txBody>
          <a:bodyPr anchor="ctr"/>
          <a:lstStyle>
            <a:lvl1pPr algn="r"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D75572BC-0BD0-4371-8DB7-D07EFDD112A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82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>
            <a:off x="5507783" y="21590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结论和创新点</a:t>
            </a:r>
          </a:p>
        </p:txBody>
      </p:sp>
      <p:sp>
        <p:nvSpPr>
          <p:cNvPr id="5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/>
              <a:t>第一行加粗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>
            <a:extLst>
              <a:ext uri="{FF2B5EF4-FFF2-40B4-BE49-F238E27FC236}">
                <a16:creationId xmlns:a16="http://schemas.microsoft.com/office/drawing/2014/main" id="{2DAC181C-1866-4397-BB6D-504ED11FA32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79512" y="4752404"/>
            <a:ext cx="2133600" cy="26835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57A4A18-4250-41EC-AFF3-BAE09DB8D4D6}" type="datetime3">
              <a:rPr lang="zh-CN" altLang="en-US" smtClean="0"/>
              <a:t>2022年3月30日星期三</a:t>
            </a:fld>
            <a:endParaRPr lang="zh-CN" altLang="en-US" dirty="0"/>
          </a:p>
        </p:txBody>
      </p:sp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0B12877A-124F-46E2-BA29-7390B728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0888" y="4752404"/>
            <a:ext cx="2133600" cy="268350"/>
          </a:xfrm>
          <a:prstGeom prst="rect">
            <a:avLst/>
          </a:prstGeom>
        </p:spPr>
        <p:txBody>
          <a:bodyPr anchor="ctr"/>
          <a:lstStyle>
            <a:lvl1pPr algn="r"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D75572BC-0BD0-4371-8DB7-D07EFDD112A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11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533704" y="215900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研究内容</a:t>
            </a:r>
          </a:p>
        </p:txBody>
      </p:sp>
      <p:sp>
        <p:nvSpPr>
          <p:cNvPr id="3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/>
              <a:t>第一行加粗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33982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1" userDrawn="1">
          <p15:clr>
            <a:srgbClr val="FBAE40"/>
          </p15:clr>
        </p15:guide>
        <p15:guide id="2" orient="horz" pos="13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539552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/>
              <a:t>第一行加粗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5"/>
          <p:cNvSpPr txBox="1"/>
          <p:nvPr userDrawn="1"/>
        </p:nvSpPr>
        <p:spPr>
          <a:xfrm>
            <a:off x="6533704" y="215900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研究方案</a:t>
            </a:r>
          </a:p>
        </p:txBody>
      </p:sp>
    </p:spTree>
    <p:extLst>
      <p:ext uri="{BB962C8B-B14F-4D97-AF65-F5344CB8AC3E}">
        <p14:creationId xmlns:p14="http://schemas.microsoft.com/office/powerpoint/2010/main" val="2612213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/>
              <a:t>第一行加粗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533704" y="215900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研究成果</a:t>
            </a:r>
          </a:p>
        </p:txBody>
      </p:sp>
    </p:spTree>
    <p:extLst>
      <p:ext uri="{BB962C8B-B14F-4D97-AF65-F5344CB8AC3E}">
        <p14:creationId xmlns:p14="http://schemas.microsoft.com/office/powerpoint/2010/main" val="1106411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/>
              <a:t>第一行加粗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533704" y="215900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进度安排</a:t>
            </a:r>
          </a:p>
        </p:txBody>
      </p:sp>
    </p:spTree>
    <p:extLst>
      <p:ext uri="{BB962C8B-B14F-4D97-AF65-F5344CB8AC3E}">
        <p14:creationId xmlns:p14="http://schemas.microsoft.com/office/powerpoint/2010/main" val="1178122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/>
              <a:t>第一行加粗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533704" y="215900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预期成果</a:t>
            </a:r>
          </a:p>
        </p:txBody>
      </p:sp>
    </p:spTree>
    <p:extLst>
      <p:ext uri="{BB962C8B-B14F-4D97-AF65-F5344CB8AC3E}">
        <p14:creationId xmlns:p14="http://schemas.microsoft.com/office/powerpoint/2010/main" val="14806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846"/>
            <a:ext cx="8229600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6073"/>
            <a:ext cx="8229600" cy="33263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A8687582-D639-4524-B3FC-A3866E51B182}" type="datetime3">
              <a:rPr lang="zh-CN" altLang="en-US" smtClean="0"/>
              <a:t>2022年3月30日星期三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665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 userDrawn="1"/>
        </p:nvSpPr>
        <p:spPr>
          <a:xfrm>
            <a:off x="6533704" y="215900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研究现状</a:t>
            </a:r>
          </a:p>
        </p:txBody>
      </p:sp>
      <p:sp>
        <p:nvSpPr>
          <p:cNvPr id="5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/>
              <a:t>第一行加粗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83643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0679"/>
            <a:ext cx="3008313" cy="85405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0679"/>
            <a:ext cx="5111750" cy="430176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54733"/>
            <a:ext cx="3008313" cy="3447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2F7744C2-E837-4C8B-BA85-3DD5CD54CA42}" type="datetime3">
              <a:rPr lang="zh-CN" altLang="en-US" smtClean="0"/>
              <a:t>2022年3月30日星期三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80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28219"/>
            <a:ext cx="5486400" cy="41652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0361"/>
            <a:ext cx="5486400" cy="3024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3944746"/>
            <a:ext cx="5486400" cy="591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FBAA1865-A4A3-4C58-ABF1-311979A5D8D1}" type="datetime3">
              <a:rPr lang="zh-CN" altLang="en-US" smtClean="0"/>
              <a:t>2022年3月30日星期三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032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846"/>
            <a:ext cx="8229600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76073"/>
            <a:ext cx="8229600" cy="332637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4BA1B941-C6F3-4488-BB77-F4FD1ACDB586}" type="datetime3">
              <a:rPr lang="zh-CN" altLang="en-US" smtClean="0"/>
              <a:t>2022年3月30日星期三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15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8177"/>
            <a:ext cx="2057400" cy="316069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77"/>
            <a:ext cx="6019800" cy="31606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C33D199E-411E-4D19-986C-87E24C7FB106}" type="datetime3">
              <a:rPr lang="zh-CN" altLang="en-US" smtClean="0"/>
              <a:t>2022年3月30日星期三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318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65275"/>
            <a:ext cx="7772400" cy="10810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55913"/>
            <a:ext cx="6400800" cy="12890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5427-B66C-4226-A26A-A66C515E9A96}" type="datetime3">
              <a:rPr lang="zh-CN" altLang="en-US" smtClean="0"/>
              <a:t>2022年3月30日星期三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08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696-0E4E-4713-9DA3-2487508FC287}" type="datetime3">
              <a:rPr lang="zh-CN" altLang="en-US" smtClean="0"/>
              <a:t>2022年3月30日星期三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646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238500"/>
            <a:ext cx="7772400" cy="10017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36775"/>
            <a:ext cx="7772400" cy="11017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7033-BE2D-491E-9EAE-EB33448AEC5F}" type="datetime3">
              <a:rPr lang="zh-CN" altLang="en-US" smtClean="0"/>
              <a:t>2022年3月30日星期三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27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3325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38600" cy="3325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DA64-DB2D-4374-99AB-529E2510A3AB}" type="datetime3">
              <a:rPr lang="zh-CN" altLang="en-US" smtClean="0"/>
              <a:t>2022年3月30日星期三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006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8713"/>
            <a:ext cx="4040188" cy="469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598613"/>
            <a:ext cx="4040188" cy="2903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28713"/>
            <a:ext cx="4041775" cy="469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98613"/>
            <a:ext cx="4041775" cy="2903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AC9A-BC68-4BBA-8EF8-A389F654B326}" type="datetime3">
              <a:rPr lang="zh-CN" altLang="en-US" smtClean="0"/>
              <a:t>2022年3月30日星期三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1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238868"/>
            <a:ext cx="7772400" cy="1001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36300"/>
            <a:ext cx="7772400" cy="11025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2FD067D1-1BC5-4069-8D9E-6FA874AC17AC}" type="datetime3">
              <a:rPr lang="zh-CN" altLang="en-US" smtClean="0"/>
              <a:t>2022年3月30日星期三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9598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4603-7859-457E-B494-20485B1D8529}" type="datetime3">
              <a:rPr lang="zh-CN" altLang="en-US" smtClean="0"/>
              <a:t>2022年3月30日星期三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099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7FBD-1A34-4162-923D-B441834299F7}" type="datetime3">
              <a:rPr lang="zh-CN" altLang="en-US" smtClean="0"/>
              <a:t>2022年3月30日星期三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11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0025"/>
            <a:ext cx="3008313" cy="854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0025"/>
            <a:ext cx="5111750" cy="43021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54100"/>
            <a:ext cx="3008313" cy="3448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435-8934-42B9-A9C9-EE3657A9C6EC}" type="datetime3">
              <a:rPr lang="zh-CN" altLang="en-US" smtClean="0"/>
              <a:t>2022年3月30日星期三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9370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29013"/>
            <a:ext cx="5486400" cy="41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0850"/>
            <a:ext cx="5486400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3944938"/>
            <a:ext cx="5486400" cy="592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2E70-67C1-4F41-9754-0354E3922AF7}" type="datetime3">
              <a:rPr lang="zh-CN" altLang="en-US" smtClean="0"/>
              <a:t>2022年3月30日星期三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1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321C-0DE8-461A-9A4A-BF5C2C87D3DC}" type="datetime3">
              <a:rPr lang="zh-CN" altLang="en-US" smtClean="0"/>
              <a:t>2022年3月30日星期三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352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4300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43005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31C8-26B3-4AC5-9061-D55289F0B9D1}" type="datetime3">
              <a:rPr lang="zh-CN" altLang="en-US" smtClean="0"/>
              <a:t>2022年3月30日星期三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3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846"/>
            <a:ext cx="8229600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64554"/>
            <a:ext cx="4038600" cy="244431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64554"/>
            <a:ext cx="4038600" cy="244431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6F437CF2-2346-4EC9-950C-17EAED29CC87}" type="datetime3">
              <a:rPr lang="zh-CN" altLang="en-US" smtClean="0"/>
              <a:t>2022年3月30日星期三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3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846"/>
            <a:ext cx="8229600" cy="8400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8237"/>
            <a:ext cx="4040188" cy="4701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598433"/>
            <a:ext cx="4040188" cy="290401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28237"/>
            <a:ext cx="4041775" cy="4701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598433"/>
            <a:ext cx="4041775" cy="290401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F3DBB606-9360-4840-8F1C-4B5441BEF8EE}" type="datetime3">
              <a:rPr lang="zh-CN" altLang="en-US" smtClean="0"/>
              <a:t>2022年3月30日星期三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671624"/>
            <a:ext cx="2133600" cy="268350"/>
          </a:xfrm>
          <a:prstGeom prst="rect">
            <a:avLst/>
          </a:prstGeom>
        </p:spPr>
        <p:txBody>
          <a:bodyPr/>
          <a:lstStyle/>
          <a:p>
            <a:fld id="{D75572BC-0BD0-4371-8DB7-D07EFDD112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95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1846"/>
            <a:ext cx="8229600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79512" y="4704292"/>
            <a:ext cx="2133600" cy="2683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B8FA6AB-E35B-43DF-8A6B-F81306A9F77A}" type="datetime3">
              <a:rPr lang="zh-CN" altLang="en-US" smtClean="0"/>
              <a:t>2022年3月30日星期三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30888" y="4699042"/>
            <a:ext cx="2133600" cy="268350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D75572BC-0BD0-4371-8DB7-D07EFDD112A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94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56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671624"/>
            <a:ext cx="2895600" cy="2683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D3286C58-86DB-4C9E-AB13-DE68052D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512" y="4752404"/>
            <a:ext cx="2133600" cy="26835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2F0E6-861C-4C56-9BF7-7867FBAB4A7D}" type="datetime3">
              <a:rPr lang="zh-CN" altLang="en-US" smtClean="0"/>
              <a:t>2022年3月30日星期三</a:t>
            </a:fld>
            <a:endParaRPr lang="zh-CN" altLang="en-US" dirty="0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3B36C4C2-DE7E-431E-BB8D-BB8FFF6E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0888" y="4752404"/>
            <a:ext cx="2133600" cy="268350"/>
          </a:xfrm>
          <a:prstGeom prst="rect">
            <a:avLst/>
          </a:prstGeom>
        </p:spPr>
        <p:txBody>
          <a:bodyPr anchor="ctr"/>
          <a:lstStyle>
            <a:lvl1pPr algn="r"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D75572BC-0BD0-4371-8DB7-D07EFDD112A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94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6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 userDrawn="1"/>
        </p:nvSpPr>
        <p:spPr>
          <a:xfrm>
            <a:off x="7559627" y="2159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目录</a:t>
            </a:r>
          </a:p>
        </p:txBody>
      </p:sp>
      <p:sp>
        <p:nvSpPr>
          <p:cNvPr id="8" name="日期占位符 2">
            <a:extLst>
              <a:ext uri="{FF2B5EF4-FFF2-40B4-BE49-F238E27FC236}">
                <a16:creationId xmlns:a16="http://schemas.microsoft.com/office/drawing/2014/main" id="{FB2243B9-6C28-4053-BCA1-0F71E86A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512" y="4752404"/>
            <a:ext cx="2133600" cy="26835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B3D2514-7625-4479-95D2-F14A03D77B0F}" type="datetime3">
              <a:rPr lang="zh-CN" altLang="en-US" smtClean="0"/>
              <a:t>2022年3月30日星期三</a:t>
            </a:fld>
            <a:endParaRPr lang="zh-CN" altLang="en-US" dirty="0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4A51349D-1B5F-43BB-953A-224CE4E3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0888" y="4752404"/>
            <a:ext cx="2133600" cy="268350"/>
          </a:xfrm>
          <a:prstGeom prst="rect">
            <a:avLst/>
          </a:prstGeom>
        </p:spPr>
        <p:txBody>
          <a:bodyPr anchor="ctr"/>
          <a:lstStyle>
            <a:lvl1pPr algn="r"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D75572BC-0BD0-4371-8DB7-D07EFDD112A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94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80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611560" y="1072301"/>
            <a:ext cx="7489204" cy="3392071"/>
          </a:xfrm>
          <a:prstGeom prst="rect">
            <a:avLst/>
          </a:prstGeom>
        </p:spPr>
        <p:txBody>
          <a:bodyPr/>
          <a:lstStyle>
            <a:lvl1pPr marL="342900" indent="-342900"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</a:defRPr>
            </a:lvl1pPr>
            <a:lvl2pPr marL="742950" indent="-285750">
              <a:buSzPct val="70000"/>
              <a:buFont typeface="Wingdings" panose="05000000000000000000" pitchFamily="2" charset="2"/>
              <a:buChar char="n"/>
              <a:defRPr sz="2000"/>
            </a:lvl2pPr>
            <a:lvl3pPr marL="1143000" indent="-228600">
              <a:buSzPct val="70000"/>
              <a:buFont typeface="Wingdings" panose="05000000000000000000" pitchFamily="2" charset="2"/>
              <a:buChar char="n"/>
              <a:defRPr sz="1800"/>
            </a:lvl3pPr>
            <a:lvl4pPr marL="1600200" indent="-228600">
              <a:buSzPct val="70000"/>
              <a:buFont typeface="Wingdings" panose="05000000000000000000" pitchFamily="2" charset="2"/>
              <a:buChar char="n"/>
              <a:defRPr sz="1600"/>
            </a:lvl4pPr>
            <a:lvl5pPr marL="2057400" indent="-228600">
              <a:buSzPct val="70000"/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lang="zh-CN" altLang="en-US" dirty="0"/>
              <a:t>第一行加粗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6"/>
          <p:cNvSpPr>
            <a:spLocks noGrp="1"/>
          </p:cNvSpPr>
          <p:nvPr>
            <p:ph type="title"/>
          </p:nvPr>
        </p:nvSpPr>
        <p:spPr>
          <a:xfrm>
            <a:off x="611560" y="436423"/>
            <a:ext cx="7886700" cy="487363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日期占位符 2">
            <a:extLst>
              <a:ext uri="{FF2B5EF4-FFF2-40B4-BE49-F238E27FC236}">
                <a16:creationId xmlns:a16="http://schemas.microsoft.com/office/drawing/2014/main" id="{2DAC181C-1866-4397-BB6D-504ED11FA32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79512" y="4752404"/>
            <a:ext cx="2133600" cy="268350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81ECAC73-8A8F-4501-8DD0-5C7F2CD7312A}" type="datetime3">
              <a:rPr lang="zh-CN" altLang="en-US" smtClean="0"/>
              <a:t>2022年3月30日星期三</a:t>
            </a:fld>
            <a:endParaRPr lang="zh-CN" altLang="en-US" dirty="0"/>
          </a:p>
        </p:txBody>
      </p:sp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0B12877A-124F-46E2-BA29-7390B728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0888" y="4752404"/>
            <a:ext cx="2133600" cy="268350"/>
          </a:xfrm>
          <a:prstGeom prst="rect">
            <a:avLst/>
          </a:prstGeom>
        </p:spPr>
        <p:txBody>
          <a:bodyPr anchor="ctr"/>
          <a:lstStyle>
            <a:lvl1pPr algn="r"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D75572BC-0BD0-4371-8DB7-D07EFDD112AA}" type="slidenum">
              <a:rPr lang="zh-CN" altLang="en-US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05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7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51594"/>
            <a:ext cx="9144000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4658625"/>
            <a:ext cx="9144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716436"/>
            <a:ext cx="9144000" cy="32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606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7" r:id="rId8"/>
    <p:sldLayoutId id="2147483676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3" r:id="rId15"/>
    <p:sldLayoutId id="2147483660" r:id="rId16"/>
    <p:sldLayoutId id="2147483679" r:id="rId17"/>
    <p:sldLayoutId id="2147483662" r:id="rId18"/>
    <p:sldLayoutId id="2147483661" r:id="rId19"/>
    <p:sldLayoutId id="2147483678" r:id="rId20"/>
    <p:sldLayoutId id="2147483656" r:id="rId21"/>
    <p:sldLayoutId id="2147483657" r:id="rId22"/>
    <p:sldLayoutId id="2147483658" r:id="rId23"/>
    <p:sldLayoutId id="2147483659" r:id="rId2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839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76338"/>
            <a:ext cx="8229600" cy="332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672013"/>
            <a:ext cx="2133600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9CDD-D571-4B11-B325-4DFF0C690173}" type="datetime3">
              <a:rPr lang="zh-CN" altLang="en-US" smtClean="0"/>
              <a:t>2022年3月30日星期三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672013"/>
            <a:ext cx="2895600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672013"/>
            <a:ext cx="2133600" cy="268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21DE7-8872-445F-9810-BBD14E7AC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5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870" y="1278883"/>
            <a:ext cx="8356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此处填写</a:t>
            </a:r>
            <a:endParaRPr lang="en-US" altLang="zh-CN" sz="40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博士学位论文题目</a:t>
            </a:r>
            <a:endParaRPr lang="en-US" altLang="zh-CN" sz="40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0312" y="2862192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答辩人　某某某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导　师　某某某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F3EF7824-3005-48E8-95C8-4405B38FE867}"/>
              </a:ext>
            </a:extLst>
          </p:cNvPr>
          <p:cNvSpPr txBox="1"/>
          <p:nvPr/>
        </p:nvSpPr>
        <p:spPr>
          <a:xfrm>
            <a:off x="3248559" y="55734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</a:rPr>
              <a:t>博士学位论文答辩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A06C36-71DF-4F96-BC02-21F6E5E033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62" b="43657"/>
          <a:stretch/>
        </p:blipFill>
        <p:spPr>
          <a:xfrm>
            <a:off x="3515170" y="4725220"/>
            <a:ext cx="2113660" cy="315093"/>
          </a:xfrm>
          <a:prstGeom prst="rect">
            <a:avLst/>
          </a:prstGeom>
        </p:spPr>
      </p:pic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ED21AB32-9C84-4951-B71B-D807C5E8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C2E4-F795-4EEF-B9F3-BC6041A2E444}" type="datetime3">
              <a:rPr lang="zh-CN" altLang="en-US" smtClean="0"/>
              <a:t>2022年3月30日星期三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E511337-24E4-4C01-87E0-BC842F8D4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09" y="3883757"/>
            <a:ext cx="2746783" cy="7200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6B4F68-7CE2-4DC1-A4FB-267DAA56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72BC-0BD0-4371-8DB7-D07EFDD112AA}" type="slidenum">
              <a:rPr lang="zh-CN" altLang="en-US" smtClean="0"/>
              <a:pPr/>
              <a:t>1</a:t>
            </a:fld>
            <a:r>
              <a:rPr lang="zh-CN" altLang="en-US" dirty="0"/>
              <a:t> </a:t>
            </a:r>
            <a:r>
              <a:rPr lang="en-US" altLang="zh-CN" dirty="0"/>
              <a:t>/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52593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F35F07C-7D74-4991-A601-D3748621DC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300" b="0" dirty="0"/>
              <a:t>　　哈尔滨工业大学</a:t>
            </a:r>
            <a:r>
              <a:rPr lang="zh-CN" altLang="en-US" sz="1300" b="0" u="sng" dirty="0"/>
              <a:t>ＸＸ</a:t>
            </a:r>
            <a:r>
              <a:rPr lang="zh-CN" altLang="en-US" sz="1300" b="0" dirty="0"/>
              <a:t>学科研究生</a:t>
            </a:r>
            <a:r>
              <a:rPr lang="zh-CN" altLang="en-US" sz="1300" b="0" u="sng" dirty="0"/>
              <a:t>ＸＸＸ</a:t>
            </a:r>
            <a:r>
              <a:rPr lang="zh-CN" altLang="en-US" sz="1300" b="0" dirty="0"/>
              <a:t>完成的题为“</a:t>
            </a:r>
            <a:r>
              <a:rPr lang="zh-CN" altLang="en-US" sz="1300" b="0" u="sng" dirty="0"/>
              <a:t>ＸＸＸＸＸＸＸＸＸ</a:t>
            </a:r>
            <a:r>
              <a:rPr lang="zh-CN" altLang="en-US" sz="1300" b="0" dirty="0"/>
              <a:t>”的博士学位论文，选题正确，具有</a:t>
            </a:r>
            <a:r>
              <a:rPr lang="zh-CN" altLang="en-US" sz="1300" b="0" u="sng" dirty="0"/>
              <a:t>重要的理论意义和科学</a:t>
            </a:r>
            <a:r>
              <a:rPr lang="zh-CN" altLang="en-US" sz="1300" b="0" dirty="0"/>
              <a:t>意义。</a:t>
            </a:r>
            <a:endParaRPr lang="en-US" altLang="zh-CN" sz="1300" b="0" dirty="0"/>
          </a:p>
          <a:p>
            <a:pPr marL="0" indent="0">
              <a:buNone/>
            </a:pPr>
            <a:r>
              <a:rPr lang="zh-CN" altLang="en-US" sz="1300" b="0" dirty="0"/>
              <a:t>　　作者系统地归纳和评述了大量的相关文献，掌握了该领域国内外的研究现状和发展方向。论文针对ＸＸＸ问题开展了</a:t>
            </a:r>
            <a:r>
              <a:rPr lang="zh-CN" altLang="en-US" sz="1300" b="0" u="sng" dirty="0"/>
              <a:t>理论</a:t>
            </a:r>
            <a:r>
              <a:rPr lang="en-US" altLang="zh-CN" sz="1300" b="0" u="sng" dirty="0"/>
              <a:t>/</a:t>
            </a:r>
            <a:r>
              <a:rPr lang="zh-CN" altLang="en-US" sz="1300" b="0" u="sng" dirty="0"/>
              <a:t>数值</a:t>
            </a:r>
            <a:r>
              <a:rPr lang="en-US" altLang="zh-CN" sz="1300" b="0" u="sng" dirty="0"/>
              <a:t>/</a:t>
            </a:r>
            <a:r>
              <a:rPr lang="zh-CN" altLang="en-US" sz="1300" b="0" u="sng" dirty="0"/>
              <a:t>实验</a:t>
            </a:r>
            <a:r>
              <a:rPr lang="zh-CN" altLang="en-US" sz="1300" b="0" dirty="0"/>
              <a:t>研究，取得了下列创新性研究成果：</a:t>
            </a:r>
            <a:endParaRPr lang="en-US" altLang="zh-CN" sz="1300" b="0" dirty="0"/>
          </a:p>
          <a:p>
            <a:pPr marL="0" indent="0">
              <a:buNone/>
            </a:pPr>
            <a:r>
              <a:rPr lang="zh-CN" altLang="en-US" sz="1300" b="0" dirty="0"/>
              <a:t>　　（</a:t>
            </a:r>
            <a:r>
              <a:rPr lang="en-US" altLang="zh-CN" sz="1300" b="0" dirty="0"/>
              <a:t>1</a:t>
            </a:r>
            <a:r>
              <a:rPr lang="zh-CN" altLang="en-US" sz="1300" b="0" dirty="0"/>
              <a:t>）创新点一。</a:t>
            </a:r>
          </a:p>
          <a:p>
            <a:pPr marL="0" indent="0">
              <a:buNone/>
            </a:pPr>
            <a:r>
              <a:rPr lang="zh-CN" altLang="en-US" sz="1300" b="0" dirty="0"/>
              <a:t>　　（</a:t>
            </a:r>
            <a:r>
              <a:rPr lang="en-US" altLang="zh-CN" sz="1300" b="0" dirty="0"/>
              <a:t>2</a:t>
            </a:r>
            <a:r>
              <a:rPr lang="zh-CN" altLang="en-US" sz="1300" b="0" dirty="0"/>
              <a:t>）创新点二。</a:t>
            </a:r>
          </a:p>
          <a:p>
            <a:pPr marL="0" indent="0">
              <a:buNone/>
            </a:pPr>
            <a:r>
              <a:rPr lang="zh-CN" altLang="en-US" sz="1300" b="0" dirty="0"/>
              <a:t>　　（</a:t>
            </a:r>
            <a:r>
              <a:rPr lang="en-US" altLang="zh-CN" sz="1300" b="0" dirty="0"/>
              <a:t>3</a:t>
            </a:r>
            <a:r>
              <a:rPr lang="zh-CN" altLang="en-US" sz="1300" b="0" dirty="0"/>
              <a:t>）创新点三。</a:t>
            </a:r>
          </a:p>
          <a:p>
            <a:pPr marL="0" indent="0">
              <a:buNone/>
            </a:pPr>
            <a:r>
              <a:rPr lang="zh-CN" altLang="en-US" sz="1300" b="0" dirty="0"/>
              <a:t>　　论文研究工作系统、内容充实、结构严谨、撰写规范、条理清晰、数据可靠、结论正确。答辩中作者正确地回答了委员们提出的问题。答辩委员会认为，论文达到了国家学位条例对博士学位论文的要求，说明作者具有坚实宽广的基础理论和系统深入的专门知识，具备独立从事科研工作的能力。答辩委员会</a:t>
            </a:r>
            <a:r>
              <a:rPr lang="en-US" altLang="zh-CN" sz="1300" b="0" dirty="0"/>
              <a:t>7</a:t>
            </a:r>
            <a:r>
              <a:rPr lang="zh-CN" altLang="en-US" sz="1300" b="0" dirty="0"/>
              <a:t>人投票，</a:t>
            </a:r>
            <a:r>
              <a:rPr lang="en-US" altLang="zh-CN" sz="1300" b="0" dirty="0"/>
              <a:t>7</a:t>
            </a:r>
            <a:r>
              <a:rPr lang="zh-CN" altLang="en-US" sz="1300" b="0" dirty="0"/>
              <a:t>票赞成、</a:t>
            </a:r>
            <a:r>
              <a:rPr lang="en-US" altLang="zh-CN" sz="1300" b="0" dirty="0"/>
              <a:t>0</a:t>
            </a:r>
            <a:r>
              <a:rPr lang="zh-CN" altLang="en-US" sz="1300" b="0" dirty="0"/>
              <a:t>票弃权、</a:t>
            </a:r>
            <a:r>
              <a:rPr lang="en-US" altLang="zh-CN" sz="1300" b="0" dirty="0"/>
              <a:t>0</a:t>
            </a:r>
            <a:r>
              <a:rPr lang="zh-CN" altLang="en-US" sz="1300" b="0" dirty="0"/>
              <a:t>票反对。根据投票结果，答辩委员会一致通过</a:t>
            </a:r>
            <a:r>
              <a:rPr lang="zh-CN" altLang="en-US" sz="1300" b="0" u="sng" dirty="0"/>
              <a:t>ＸＸＸ</a:t>
            </a:r>
            <a:r>
              <a:rPr lang="zh-CN" altLang="en-US" sz="1300" b="0" dirty="0"/>
              <a:t>的博士学位论文答辩，同意其毕业，并建议授予工学博士学位。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C4DAB5E-E320-4FAA-91F8-A5EBD831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答辩委员会决议（草案）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26FFD-2C8E-42FF-8392-28F77BE1FD9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3BBB68D-FF52-46EE-8B73-0A4D50DA31F2}" type="datetime3">
              <a:rPr lang="zh-CN" altLang="en-US" smtClean="0"/>
              <a:t>2022年3月30日星期三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642F2-CA34-45F8-BD3A-2AA15CFB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72BC-0BD0-4371-8DB7-D07EFDD112AA}" type="slidenum">
              <a:rPr lang="zh-CN" altLang="en-US" smtClean="0"/>
              <a:pPr/>
              <a:t>10</a:t>
            </a:fld>
            <a:r>
              <a:rPr lang="zh-CN" altLang="en-US"/>
              <a:t> </a:t>
            </a:r>
            <a:r>
              <a:rPr lang="en-US" altLang="zh-CN"/>
              <a:t>/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77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B3D22E-51FC-4AB5-BDB1-778D50209E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姓　　名：某某某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出生年月：</a:t>
            </a:r>
            <a:r>
              <a:rPr lang="en-US" altLang="zh-CN" sz="2000" dirty="0" err="1"/>
              <a:t>xxxx</a:t>
            </a:r>
            <a:r>
              <a:rPr lang="zh-CN" altLang="en-US" sz="2000" dirty="0"/>
              <a:t>年</a:t>
            </a:r>
            <a:r>
              <a:rPr lang="en-US" altLang="zh-CN" sz="2000" dirty="0"/>
              <a:t>x</a:t>
            </a:r>
            <a:r>
              <a:rPr lang="zh-CN" altLang="en-US" sz="2000" dirty="0"/>
              <a:t>月　　　籍　贯：某某省某某市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导　　师：某某某  教授　　学　科：固体力学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教育经历：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1600" b="0" dirty="0"/>
              <a:t>　　某某某在攻读博士学位期间以第一作者发表</a:t>
            </a:r>
            <a:r>
              <a:rPr lang="en-US" altLang="zh-CN" sz="1600" b="0" dirty="0"/>
              <a:t>SCI</a:t>
            </a:r>
            <a:r>
              <a:rPr lang="zh-CN" altLang="en-US" sz="1600" b="0" dirty="0"/>
              <a:t>学术论文</a:t>
            </a:r>
            <a:r>
              <a:rPr lang="en-US" altLang="zh-CN" sz="1600" b="0" dirty="0"/>
              <a:t>X</a:t>
            </a:r>
            <a:r>
              <a:rPr lang="zh-CN" altLang="en-US" sz="1600" b="0" dirty="0"/>
              <a:t>篇，达到学科要求。已完成学校规定的全部课程，成绩合格，达到学科要求。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5510A1A-D2FD-4BB8-AE0C-C823AB3C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答辩人基本情况简介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E83B1-E730-4097-B1AA-310FACC0AB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FD3F83C-51FE-4DFC-9628-41D0A7E5140E}" type="datetime3">
              <a:rPr lang="zh-CN" altLang="en-US" smtClean="0"/>
              <a:t>2022年3月30日星期三</a:t>
            </a:fld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C8FD4E7-A393-4F67-B2DA-294B88996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17151"/>
              </p:ext>
            </p:extLst>
          </p:nvPr>
        </p:nvGraphicFramePr>
        <p:xfrm>
          <a:off x="1049082" y="2592164"/>
          <a:ext cx="661416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5930">
                  <a:extLst>
                    <a:ext uri="{9D8B030D-6E8A-4147-A177-3AD203B41FA5}">
                      <a16:colId xmlns:a16="http://schemas.microsoft.com/office/drawing/2014/main" val="222793680"/>
                    </a:ext>
                  </a:extLst>
                </a:gridCol>
                <a:gridCol w="1840230">
                  <a:extLst>
                    <a:ext uri="{9D8B030D-6E8A-4147-A177-3AD203B41FA5}">
                      <a16:colId xmlns:a16="http://schemas.microsoft.com/office/drawing/2014/main" val="35136553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862117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6267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20xx.9—20xx.7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哈尔滨工业大学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工程力学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本科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77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20xx.9—20xx.7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哈尔滨工业大学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固体力学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工学硕士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97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20xx.9—</a:t>
                      </a:r>
                      <a:r>
                        <a:rPr lang="zh-CN" altLang="en-US" b="0" dirty="0"/>
                        <a:t>至今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哈尔滨工业大学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固体力学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攻读博士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73647"/>
                  </a:ext>
                </a:extLst>
              </a:tr>
            </a:tbl>
          </a:graphicData>
        </a:graphic>
      </p:graphicFrame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D3EBD27-B682-49F6-BD2E-E0CEF161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72BC-0BD0-4371-8DB7-D07EFDD112AA}" type="slidenum">
              <a:rPr lang="zh-CN" altLang="en-US" smtClean="0"/>
              <a:pPr/>
              <a:t>2</a:t>
            </a:fld>
            <a:r>
              <a:rPr lang="zh-CN" altLang="en-US"/>
              <a:t> </a:t>
            </a:r>
            <a:r>
              <a:rPr lang="en-US" altLang="zh-CN"/>
              <a:t>/ 10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AA7B98-F26C-4B40-B896-A3F8713A4901}"/>
              </a:ext>
            </a:extLst>
          </p:cNvPr>
          <p:cNvSpPr>
            <a:spLocks noChangeAspect="1"/>
          </p:cNvSpPr>
          <p:nvPr/>
        </p:nvSpPr>
        <p:spPr>
          <a:xfrm>
            <a:off x="6660232" y="508431"/>
            <a:ext cx="1440532" cy="1939717"/>
          </a:xfrm>
          <a:prstGeom prst="rect">
            <a:avLst/>
          </a:prstGeom>
          <a:solidFill>
            <a:schemeClr val="accent1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6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590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B3D22E-51FC-4AB5-BDB1-778D50209E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5510A1A-D2FD-4BB8-AE0C-C823AB3C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答辩委员会成员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E83B1-E730-4097-B1AA-310FACC0AB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E8A7478-45DE-4FED-A963-2E3A8DADFB80}" type="datetime3">
              <a:rPr lang="zh-CN" altLang="en-US" smtClean="0"/>
              <a:t>2022年3月30日星期三</a:t>
            </a:fld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4592A84-2293-477E-8A32-C703D6669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43072"/>
              </p:ext>
            </p:extLst>
          </p:nvPr>
        </p:nvGraphicFramePr>
        <p:xfrm>
          <a:off x="611560" y="1099556"/>
          <a:ext cx="787509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5830">
                  <a:extLst>
                    <a:ext uri="{9D8B030D-6E8A-4147-A177-3AD203B41FA5}">
                      <a16:colId xmlns:a16="http://schemas.microsoft.com/office/drawing/2014/main" val="42930925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717782239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3727324301"/>
                    </a:ext>
                  </a:extLst>
                </a:gridCol>
                <a:gridCol w="4354830">
                  <a:extLst>
                    <a:ext uri="{9D8B030D-6E8A-4147-A177-3AD203B41FA5}">
                      <a16:colId xmlns:a16="http://schemas.microsoft.com/office/drawing/2014/main" val="3466909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职　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　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职　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工作单位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11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某　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教授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哈尔滨工业大学，航天学院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098602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委员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某某某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教授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哈尔滨工程大学，航天与建筑工程学院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4999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3182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489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7353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1741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2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秘书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244846"/>
                  </a:ext>
                </a:extLst>
              </a:tr>
            </a:tbl>
          </a:graphicData>
        </a:graphic>
      </p:graphicFrame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87406-02C1-4AD7-ADFC-AA93C61F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72BC-0BD0-4371-8DB7-D07EFDD112AA}" type="slidenum">
              <a:rPr lang="zh-CN" altLang="en-US" smtClean="0"/>
              <a:pPr/>
              <a:t>3</a:t>
            </a:fld>
            <a:r>
              <a:rPr lang="zh-CN" altLang="en-US"/>
              <a:t> </a:t>
            </a:r>
            <a:r>
              <a:rPr lang="en-US" altLang="zh-CN"/>
              <a:t>/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0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B3D22E-51FC-4AB5-BDB1-778D50209E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5510A1A-D2FD-4BB8-AE0C-C823AB3C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博士学位论文匿名评审概况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E83B1-E730-4097-B1AA-310FACC0AB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BF6F917-F1D1-4E1A-BF4D-13F75F171EC3}" type="datetime3">
              <a:rPr lang="zh-CN" altLang="en-US" smtClean="0"/>
              <a:t>2022年3月30日星期三</a:t>
            </a:fld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7CA50028-6489-4DD7-9F4E-0B8F49817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93572"/>
              </p:ext>
            </p:extLst>
          </p:nvPr>
        </p:nvGraphicFramePr>
        <p:xfrm>
          <a:off x="1476162" y="1072301"/>
          <a:ext cx="5760000" cy="3528000"/>
        </p:xfrm>
        <a:graphic>
          <a:graphicData uri="http://schemas.openxmlformats.org/drawingml/2006/table">
            <a:tbl>
              <a:tblPr firstRow="1" lastRow="1" bandRow="1">
                <a:tableStyleId>{21E4AEA4-8DFA-4A89-87EB-49C32662AFE0}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6569435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421260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2535650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评价项目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评审结果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73585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论文选题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02991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论文创新性研究结果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3277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论文学术价值及应用价值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46674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作者基础理论及科研能力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75608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论文写作规范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13691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/>
                        <a:t>专家对论文的结论性意见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47463"/>
                  </a:ext>
                </a:extLst>
              </a:tr>
            </a:tbl>
          </a:graphicData>
        </a:graphic>
      </p:graphicFrame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9CAAF43-2F67-414B-A6B2-56114090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72BC-0BD0-4371-8DB7-D07EFDD112AA}" type="slidenum">
              <a:rPr lang="zh-CN" altLang="en-US" smtClean="0"/>
              <a:pPr/>
              <a:t>4</a:t>
            </a:fld>
            <a:r>
              <a:rPr lang="zh-CN" altLang="en-US"/>
              <a:t> </a:t>
            </a:r>
            <a:r>
              <a:rPr lang="en-US" altLang="zh-CN"/>
              <a:t>/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93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B3D22E-51FC-4AB5-BDB1-778D50209E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评审专家</a:t>
            </a:r>
            <a:r>
              <a:rPr lang="en-US" altLang="zh-CN" sz="2000" dirty="0"/>
              <a:t>1</a:t>
            </a:r>
            <a:r>
              <a:rPr lang="zh-CN" altLang="en-US" sz="2000" dirty="0"/>
              <a:t>对论文的学术评语</a:t>
            </a:r>
          </a:p>
          <a:p>
            <a:pPr marL="0" indent="0">
              <a:buNone/>
            </a:pPr>
            <a:r>
              <a:rPr lang="zh-CN" altLang="en-US" sz="1500" b="0" dirty="0">
                <a:solidFill>
                  <a:schemeClr val="tx2"/>
                </a:solidFill>
              </a:rPr>
              <a:t>　　复制评审意见中评审专家１的“对论文的学术评语”部分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5510A1A-D2FD-4BB8-AE0C-C823AB3C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匿名评审意见及回答：评审专家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E83B1-E730-4097-B1AA-310FACC0AB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107FE73-ED49-432F-BF2B-72336FD9E194}" type="datetime3">
              <a:rPr lang="zh-CN" altLang="en-US" smtClean="0"/>
              <a:t>2022年3月30日星期三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51773-F7FF-43FD-8D56-BC929E4E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72BC-0BD0-4371-8DB7-D07EFDD112AA}" type="slidenum">
              <a:rPr lang="zh-CN" altLang="en-US" smtClean="0"/>
              <a:pPr/>
              <a:t>5</a:t>
            </a:fld>
            <a:r>
              <a:rPr lang="zh-CN" altLang="en-US"/>
              <a:t> </a:t>
            </a:r>
            <a:r>
              <a:rPr lang="en-US" altLang="zh-CN"/>
              <a:t>/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73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B3D22E-51FC-4AB5-BDB1-778D50209E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评审专家</a:t>
            </a:r>
            <a:r>
              <a:rPr lang="en-US" altLang="zh-CN" sz="2000" dirty="0"/>
              <a:t>1</a:t>
            </a:r>
            <a:r>
              <a:rPr lang="zh-CN" altLang="en-US" sz="2000" dirty="0"/>
              <a:t>认为论文中存在的不足及对论文的修改意见</a:t>
            </a:r>
          </a:p>
          <a:p>
            <a:pPr marL="0" indent="0">
              <a:buNone/>
            </a:pPr>
            <a:r>
              <a:rPr lang="zh-CN" altLang="en-US" sz="1500" b="0" dirty="0">
                <a:solidFill>
                  <a:schemeClr val="tx2"/>
                </a:solidFill>
              </a:rPr>
              <a:t>逐条复制评审意见中评审专家１的“论文中存在的不足及对论文的修改意见”部分</a:t>
            </a:r>
            <a:endParaRPr lang="en-US" altLang="zh-CN" sz="1500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sz="1500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1500" b="0" dirty="0"/>
              <a:t>回复：本文。。。根据。。。修改了。。。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5510A1A-D2FD-4BB8-AE0C-C823AB3C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匿名评审意见及回答：评审专家</a:t>
            </a:r>
            <a:r>
              <a:rPr lang="en-US" altLang="zh-CN" dirty="0"/>
              <a:t>1</a:t>
            </a:r>
            <a:r>
              <a:rPr lang="zh-CN" altLang="en-US" dirty="0"/>
              <a:t>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E83B1-E730-4097-B1AA-310FACC0AB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636FAB0-FBE3-45DB-A7BB-F4CE705F9AEB}" type="datetime3">
              <a:rPr lang="zh-CN" altLang="en-US" smtClean="0"/>
              <a:t>2022年3月30日星期三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FC5FC-E878-49BA-860D-FF80B1B9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72BC-0BD0-4371-8DB7-D07EFDD112AA}" type="slidenum">
              <a:rPr lang="zh-CN" altLang="en-US" smtClean="0"/>
              <a:pPr/>
              <a:t>6</a:t>
            </a:fld>
            <a:r>
              <a:rPr lang="zh-CN" altLang="en-US"/>
              <a:t> </a:t>
            </a:r>
            <a:r>
              <a:rPr lang="en-US" altLang="zh-CN"/>
              <a:t>/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29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510A1A-D2FD-4BB8-AE0C-C823AB3C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匿名评审意见及回答：评审专家</a:t>
            </a:r>
            <a:r>
              <a:rPr lang="en-US" altLang="zh-CN" dirty="0"/>
              <a:t>1</a:t>
            </a:r>
            <a:r>
              <a:rPr lang="zh-CN" altLang="en-US" dirty="0"/>
              <a:t>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E83B1-E730-4097-B1AA-310FACC0AB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18FDB3-F846-48CD-9782-BA0208B307FD}" type="datetime3">
              <a:rPr lang="zh-CN" altLang="en-US" smtClean="0"/>
              <a:t>2022年3月30日星期三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47937-35A9-474C-9671-0E003923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72BC-0BD0-4371-8DB7-D07EFDD112AA}" type="slidenum">
              <a:rPr lang="zh-CN" altLang="en-US" smtClean="0"/>
              <a:pPr/>
              <a:t>7</a:t>
            </a:fld>
            <a:r>
              <a:rPr lang="zh-CN" altLang="en-US"/>
              <a:t> </a:t>
            </a:r>
            <a:r>
              <a:rPr lang="en-US" altLang="zh-CN"/>
              <a:t>/ 10</a:t>
            </a:r>
            <a:endParaRPr lang="zh-CN" altLang="en-US" dirty="0"/>
          </a:p>
        </p:txBody>
      </p:sp>
      <p:sp>
        <p:nvSpPr>
          <p:cNvPr id="13" name="内容占位符 1">
            <a:extLst>
              <a:ext uri="{FF2B5EF4-FFF2-40B4-BE49-F238E27FC236}">
                <a16:creationId xmlns:a16="http://schemas.microsoft.com/office/drawing/2014/main" id="{FAB19821-1488-41FB-B661-0047620032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1560" y="1072301"/>
            <a:ext cx="7489204" cy="33920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评审专家</a:t>
            </a:r>
            <a:r>
              <a:rPr lang="en-US" altLang="zh-CN" sz="2000" dirty="0"/>
              <a:t>1</a:t>
            </a:r>
            <a:r>
              <a:rPr lang="zh-CN" altLang="en-US" sz="2000" dirty="0"/>
              <a:t>认为论文中存在的不足及对论文的修改意见</a:t>
            </a:r>
          </a:p>
          <a:p>
            <a:pPr marL="0" indent="0">
              <a:buNone/>
            </a:pPr>
            <a:r>
              <a:rPr lang="zh-CN" altLang="en-US" sz="1500" b="0" dirty="0">
                <a:solidFill>
                  <a:schemeClr val="tx2"/>
                </a:solidFill>
              </a:rPr>
              <a:t>逐条复制评审意见中评审专家１的“论文中存在的不足及对论文的修改意见”部分</a:t>
            </a:r>
            <a:endParaRPr lang="en-US" altLang="zh-CN" sz="1500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sz="1500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1500" b="0" dirty="0"/>
              <a:t>回复：本文。。。根据。。。修改了。。。</a:t>
            </a:r>
          </a:p>
        </p:txBody>
      </p:sp>
    </p:spTree>
    <p:extLst>
      <p:ext uri="{BB962C8B-B14F-4D97-AF65-F5344CB8AC3E}">
        <p14:creationId xmlns:p14="http://schemas.microsoft.com/office/powerpoint/2010/main" val="55584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510A1A-D2FD-4BB8-AE0C-C823AB3C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匿名评审意见及回答：评审专家２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E83B1-E730-4097-B1AA-310FACC0AB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986B7AA-2C53-4154-B8AE-07EC2521FA46}" type="datetime3">
              <a:rPr lang="zh-CN" altLang="en-US" smtClean="0"/>
              <a:t>2022年3月30日星期三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BD769-FD0A-4930-AAAC-B09D4197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72BC-0BD0-4371-8DB7-D07EFDD112AA}" type="slidenum">
              <a:rPr lang="zh-CN" altLang="en-US" smtClean="0"/>
              <a:pPr/>
              <a:t>8</a:t>
            </a:fld>
            <a:r>
              <a:rPr lang="zh-CN" altLang="en-US"/>
              <a:t> </a:t>
            </a:r>
            <a:r>
              <a:rPr lang="en-US" altLang="zh-CN"/>
              <a:t>/ 10</a:t>
            </a:r>
            <a:endParaRPr lang="zh-CN" altLang="en-US" dirty="0"/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36D799B0-06FB-47EA-AB98-E34788AE1E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1560" y="1072301"/>
            <a:ext cx="7489204" cy="33920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评审专家２对论文的学术评语</a:t>
            </a:r>
          </a:p>
          <a:p>
            <a:pPr marL="0" indent="0">
              <a:buNone/>
            </a:pPr>
            <a:r>
              <a:rPr lang="zh-CN" altLang="en-US" sz="1500" b="0" dirty="0">
                <a:solidFill>
                  <a:schemeClr val="tx2"/>
                </a:solidFill>
              </a:rPr>
              <a:t>　　复制评审意见中评审专家２的“对论文的学术评语”部分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72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510A1A-D2FD-4BB8-AE0C-C823AB3C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匿名评审意见及回答：评审专家２（续）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E83B1-E730-4097-B1AA-310FACC0AB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CE5A8EE-D053-4123-837F-F59D28A11A4A}" type="datetime3">
              <a:rPr lang="zh-CN" altLang="en-US" smtClean="0"/>
              <a:t>2022年3月30日星期三</a:t>
            </a:fld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54C28BCA-CCDF-4179-82A1-6A0899D4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72BC-0BD0-4371-8DB7-D07EFDD112AA}" type="slidenum">
              <a:rPr lang="zh-CN" altLang="en-US" smtClean="0"/>
              <a:pPr/>
              <a:t>9</a:t>
            </a:fld>
            <a:r>
              <a:rPr lang="zh-CN" altLang="en-US"/>
              <a:t> </a:t>
            </a:r>
            <a:r>
              <a:rPr lang="en-US" altLang="zh-CN"/>
              <a:t>/ 10</a:t>
            </a:r>
            <a:endParaRPr lang="zh-CN" altLang="en-US" dirty="0"/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C93D59CA-7916-4ACC-A041-3BECE8B2E8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1560" y="1072301"/>
            <a:ext cx="7489204" cy="33920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评审专家</a:t>
            </a:r>
            <a:r>
              <a:rPr lang="en-US" altLang="zh-CN" sz="2000" dirty="0"/>
              <a:t>1</a:t>
            </a:r>
            <a:r>
              <a:rPr lang="zh-CN" altLang="en-US" sz="2000" dirty="0"/>
              <a:t>认为论文中存在的不足及对论文的修改意见</a:t>
            </a:r>
          </a:p>
          <a:p>
            <a:pPr marL="0" indent="0">
              <a:buNone/>
            </a:pPr>
            <a:r>
              <a:rPr lang="zh-CN" altLang="en-US" sz="1500" b="0" dirty="0">
                <a:solidFill>
                  <a:schemeClr val="tx2"/>
                </a:solidFill>
              </a:rPr>
              <a:t>逐条复制评审意见中评审专家１的“论文中存在的不足及对论文的修改意见”部分</a:t>
            </a:r>
            <a:endParaRPr lang="en-US" altLang="zh-CN" sz="1500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sz="1500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sz="1500" b="0" dirty="0"/>
              <a:t>回复：本文。。。根据。。。修改了。。。</a:t>
            </a:r>
          </a:p>
        </p:txBody>
      </p:sp>
    </p:spTree>
    <p:extLst>
      <p:ext uri="{BB962C8B-B14F-4D97-AF65-F5344CB8AC3E}">
        <p14:creationId xmlns:p14="http://schemas.microsoft.com/office/powerpoint/2010/main" val="34513208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46232e6386ec8c2a32a6bd80b4f2acedb0f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sz="6000" dirty="0">
            <a:solidFill>
              <a:schemeClr val="tx2"/>
            </a:solidFill>
            <a:latin typeface="+mj-ea"/>
            <a:ea typeface="+mj-ea"/>
          </a:defRPr>
        </a:defPPr>
      </a:lstStyle>
    </a:spDef>
    <a:lnDef>
      <a:spPr>
        <a:ln w="9525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19131</TotalTime>
  <Words>716</Words>
  <Application>Microsoft Office PowerPoint</Application>
  <PresentationFormat>自定义</PresentationFormat>
  <Paragraphs>109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Calibri</vt:lpstr>
      <vt:lpstr>华康俪金黑W8(P)</vt:lpstr>
      <vt:lpstr>Times New Roman</vt:lpstr>
      <vt:lpstr>微软雅黑</vt:lpstr>
      <vt:lpstr>Arial</vt:lpstr>
      <vt:lpstr>Wingdings</vt:lpstr>
      <vt:lpstr>方正北魏楷书简体</vt:lpstr>
      <vt:lpstr>Office 主题​​</vt:lpstr>
      <vt:lpstr>自定义设计方案</vt:lpstr>
      <vt:lpstr>PowerPoint 演示文稿</vt:lpstr>
      <vt:lpstr>答辩人基本情况简介</vt:lpstr>
      <vt:lpstr>答辩委员会成员</vt:lpstr>
      <vt:lpstr>博士学位论文匿名评审概况</vt:lpstr>
      <vt:lpstr>匿名评审意见及回答：评审专家1</vt:lpstr>
      <vt:lpstr>匿名评审意见及回答：评审专家1（续1）</vt:lpstr>
      <vt:lpstr>匿名评审意见及回答：评审专家1（续2）</vt:lpstr>
      <vt:lpstr>匿名评审意见及回答：评审专家２</vt:lpstr>
      <vt:lpstr>匿名评审意见及回答：评审专家２（续）</vt:lpstr>
      <vt:lpstr>答辩委员会决议（草案）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李宇琨</dc:creator>
  <cp:lastModifiedBy>李 宇琨</cp:lastModifiedBy>
  <cp:revision>1113</cp:revision>
  <dcterms:created xsi:type="dcterms:W3CDTF">2012-09-27T04:08:32Z</dcterms:created>
  <dcterms:modified xsi:type="dcterms:W3CDTF">2022-03-30T10:56:36Z</dcterms:modified>
</cp:coreProperties>
</file>