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3D20-2548-41AE-9A91-7F70DEDF46EF}" type="datetimeFigureOut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4ABD-B276-4DC1-BDC1-6E5499FDAA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20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3D20-2548-41AE-9A91-7F70DEDF46EF}" type="datetimeFigureOut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4ABD-B276-4DC1-BDC1-6E5499FDAA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62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3D20-2548-41AE-9A91-7F70DEDF46EF}" type="datetimeFigureOut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4ABD-B276-4DC1-BDC1-6E5499FDAA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3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3D20-2548-41AE-9A91-7F70DEDF46EF}" type="datetimeFigureOut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4ABD-B276-4DC1-BDC1-6E5499FDAA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55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3D20-2548-41AE-9A91-7F70DEDF46EF}" type="datetimeFigureOut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4ABD-B276-4DC1-BDC1-6E5499FDAA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99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3D20-2548-41AE-9A91-7F70DEDF46EF}" type="datetimeFigureOut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4ABD-B276-4DC1-BDC1-6E5499FDAA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42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3D20-2548-41AE-9A91-7F70DEDF46EF}" type="datetimeFigureOut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4ABD-B276-4DC1-BDC1-6E5499FDAA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95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3D20-2548-41AE-9A91-7F70DEDF46EF}" type="datetimeFigureOut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4ABD-B276-4DC1-BDC1-6E5499FDAA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60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3D20-2548-41AE-9A91-7F70DEDF46EF}" type="datetimeFigureOut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4ABD-B276-4DC1-BDC1-6E5499FDAA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82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3D20-2548-41AE-9A91-7F70DEDF46EF}" type="datetimeFigureOut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4ABD-B276-4DC1-BDC1-6E5499FDAA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01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3D20-2548-41AE-9A91-7F70DEDF46EF}" type="datetimeFigureOut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4ABD-B276-4DC1-BDC1-6E5499FDAA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78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33D20-2548-41AE-9A91-7F70DEDF46EF}" type="datetimeFigureOut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C4ABD-B276-4DC1-BDC1-6E5499FDAA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59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titanic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B6%AD%E5%A4%9A%E5%88%A9%E4%BA%9E%E5%A5%B3%E7%8E%8B" TargetMode="External"/><Relationship Id="rId2" Type="http://schemas.openxmlformats.org/officeDocument/2006/relationships/hyperlink" Target="https://zh.wikipedia.org/wiki/%E6%B3%95%E5%9B%B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wikipedia.org/wiki/%E6%84%9B%E7%88%BE%E8%98%AD%E8%87%AA%E7%94%B1%E9%82%A6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Titanic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176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載入必要</a:t>
            </a:r>
            <a:r>
              <a:rPr lang="zh-TW" altLang="en-US" b="1" dirty="0" smtClean="0"/>
              <a:t>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import pandas as </a:t>
            </a:r>
            <a:r>
              <a:rPr lang="en-US" altLang="zh-TW" dirty="0" err="1"/>
              <a:t>pd</a:t>
            </a:r>
            <a:endParaRPr lang="en-US" altLang="zh-TW" dirty="0"/>
          </a:p>
          <a:p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</a:p>
          <a:p>
            <a:r>
              <a:rPr lang="en-US" altLang="zh-TW" dirty="0"/>
              <a:t>from </a:t>
            </a:r>
            <a:r>
              <a:rPr lang="en-US" altLang="zh-TW" dirty="0" err="1"/>
              <a:t>matplotlib</a:t>
            </a:r>
            <a:r>
              <a:rPr lang="en-US" altLang="zh-TW" dirty="0"/>
              <a:t> import </a:t>
            </a:r>
            <a:r>
              <a:rPr lang="en-US" altLang="zh-TW" dirty="0" err="1"/>
              <a:t>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r>
              <a:rPr lang="en-US" altLang="zh-TW" dirty="0"/>
              <a:t>import </a:t>
            </a:r>
            <a:r>
              <a:rPr lang="en-US" altLang="zh-TW" dirty="0" err="1"/>
              <a:t>matplotlib</a:t>
            </a:r>
            <a:endParaRPr lang="en-US" altLang="zh-TW" dirty="0"/>
          </a:p>
          <a:p>
            <a:r>
              <a:rPr lang="en-US" altLang="zh-TW" dirty="0"/>
              <a:t>%</a:t>
            </a:r>
            <a:r>
              <a:rPr lang="en-US" altLang="zh-TW" dirty="0" err="1"/>
              <a:t>matplotlib</a:t>
            </a:r>
            <a:r>
              <a:rPr lang="en-US" altLang="zh-TW" dirty="0"/>
              <a:t> inline</a:t>
            </a:r>
          </a:p>
          <a:p>
            <a:r>
              <a:rPr lang="en-US" altLang="zh-TW" dirty="0" err="1"/>
              <a:t>matplotlib.style.use</a:t>
            </a:r>
            <a:r>
              <a:rPr lang="en-US" altLang="zh-TW" dirty="0"/>
              <a:t>(‘</a:t>
            </a:r>
            <a:r>
              <a:rPr lang="en-US" altLang="zh-TW" dirty="0" err="1"/>
              <a:t>ggplot</a:t>
            </a:r>
            <a:r>
              <a:rPr lang="en-US" altLang="zh-TW" dirty="0"/>
              <a:t>’)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524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資料概觀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433944"/>
            <a:ext cx="10903527" cy="542405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TW" dirty="0"/>
              <a:t>Titanic</a:t>
            </a:r>
            <a:r>
              <a:rPr lang="zh-TW" altLang="en-US" dirty="0"/>
              <a:t>倖存分析競賽提供了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dataset</a:t>
            </a:r>
            <a:r>
              <a:rPr lang="zh-TW" altLang="en-US" dirty="0"/>
              <a:t>，分別為</a:t>
            </a:r>
            <a:r>
              <a:rPr lang="en-US" altLang="zh-TW" dirty="0"/>
              <a:t>Train</a:t>
            </a:r>
            <a:r>
              <a:rPr lang="zh-TW" altLang="en-US" dirty="0"/>
              <a:t>及</a:t>
            </a:r>
            <a:r>
              <a:rPr lang="en-US" altLang="zh-TW" dirty="0"/>
              <a:t>Test</a:t>
            </a:r>
            <a:r>
              <a:rPr lang="zh-TW" altLang="en-US" dirty="0"/>
              <a:t>，皆為</a:t>
            </a:r>
            <a:r>
              <a:rPr lang="en-US" altLang="zh-TW" dirty="0" smtClean="0"/>
              <a:t>csv</a:t>
            </a:r>
            <a:r>
              <a:rPr lang="zh-TW" altLang="en-US" dirty="0" smtClean="0"/>
              <a:t>格式</a:t>
            </a:r>
            <a:r>
              <a:rPr lang="zh-TW" altLang="en-US" dirty="0"/>
              <a:t>。我們使用</a:t>
            </a:r>
            <a:r>
              <a:rPr lang="en-US" altLang="zh-TW" dirty="0"/>
              <a:t>Pandas</a:t>
            </a:r>
            <a:r>
              <a:rPr lang="zh-TW" altLang="en-US" dirty="0"/>
              <a:t>將它們讀入並分析。</a:t>
            </a:r>
          </a:p>
          <a:p>
            <a:pPr>
              <a:lnSpc>
                <a:spcPct val="120000"/>
              </a:lnSpc>
            </a:pPr>
            <a:r>
              <a:rPr lang="zh-TW" altLang="en-US" dirty="0"/>
              <a:t>讀入從</a:t>
            </a:r>
            <a:r>
              <a:rPr lang="en-US" altLang="zh-TW" dirty="0"/>
              <a:t>Titanic</a:t>
            </a:r>
            <a:r>
              <a:rPr lang="zh-TW" altLang="en-US" dirty="0"/>
              <a:t>的</a:t>
            </a:r>
            <a:r>
              <a:rPr lang="en-US" altLang="zh-TW" dirty="0"/>
              <a:t>train</a:t>
            </a:r>
            <a:r>
              <a:rPr lang="zh-TW" altLang="en-US" dirty="0"/>
              <a:t>及</a:t>
            </a:r>
            <a:r>
              <a:rPr lang="en-US" altLang="zh-TW" dirty="0"/>
              <a:t>test dataset</a:t>
            </a:r>
          </a:p>
          <a:p>
            <a:pPr>
              <a:lnSpc>
                <a:spcPct val="120000"/>
              </a:lnSpc>
            </a:pPr>
            <a:r>
              <a:rPr lang="en-US" altLang="zh-TW" dirty="0"/>
              <a:t>train = </a:t>
            </a:r>
            <a:r>
              <a:rPr lang="en-US" altLang="zh-TW" dirty="0" err="1"/>
              <a:t>pd.read_csv</a:t>
            </a:r>
            <a:r>
              <a:rPr lang="en-US" altLang="zh-TW" dirty="0"/>
              <a:t>(‘train.csv’)</a:t>
            </a:r>
          </a:p>
          <a:p>
            <a:pPr>
              <a:lnSpc>
                <a:spcPct val="120000"/>
              </a:lnSpc>
            </a:pPr>
            <a:r>
              <a:rPr lang="en-US" altLang="zh-TW" dirty="0"/>
              <a:t>test = </a:t>
            </a:r>
            <a:r>
              <a:rPr lang="en-US" altLang="zh-TW" dirty="0" err="1"/>
              <a:t>pd.read_csv</a:t>
            </a:r>
            <a:r>
              <a:rPr lang="en-US" altLang="zh-TW" dirty="0"/>
              <a:t>(‘test.csv’)</a:t>
            </a:r>
          </a:p>
          <a:p>
            <a:pPr>
              <a:lnSpc>
                <a:spcPct val="120000"/>
              </a:lnSpc>
            </a:pPr>
            <a:r>
              <a:rPr lang="zh-TW" altLang="en-US" dirty="0"/>
              <a:t>看看其維度。</a:t>
            </a:r>
          </a:p>
          <a:p>
            <a:pPr>
              <a:lnSpc>
                <a:spcPct val="120000"/>
              </a:lnSpc>
            </a:pPr>
            <a:r>
              <a:rPr lang="en-US" altLang="zh-TW" dirty="0"/>
              <a:t>Train</a:t>
            </a:r>
            <a:r>
              <a:rPr lang="zh-TW" altLang="en-US" dirty="0"/>
              <a:t>與</a:t>
            </a:r>
            <a:r>
              <a:rPr lang="en-US" altLang="zh-TW" dirty="0"/>
              <a:t>Test dataset</a:t>
            </a:r>
            <a:r>
              <a:rPr lang="zh-TW" altLang="en-US" dirty="0"/>
              <a:t>皆為二維陣列，</a:t>
            </a:r>
            <a:r>
              <a:rPr lang="en-US" altLang="zh-TW" dirty="0"/>
              <a:t>Train</a:t>
            </a:r>
            <a:r>
              <a:rPr lang="zh-TW" altLang="en-US" dirty="0"/>
              <a:t>有</a:t>
            </a:r>
            <a:r>
              <a:rPr lang="en-US" altLang="zh-TW" dirty="0"/>
              <a:t>12</a:t>
            </a:r>
            <a:r>
              <a:rPr lang="zh-TW" altLang="en-US" dirty="0"/>
              <a:t>個欄位</a:t>
            </a:r>
            <a:r>
              <a:rPr lang="en-US" altLang="zh-TW" dirty="0"/>
              <a:t>891 records</a:t>
            </a:r>
            <a:r>
              <a:rPr lang="zh-TW" altLang="en-US" dirty="0"/>
              <a:t>，</a:t>
            </a:r>
            <a:r>
              <a:rPr lang="en-US" altLang="zh-TW" dirty="0"/>
              <a:t>Test</a:t>
            </a:r>
            <a:r>
              <a:rPr lang="zh-TW" altLang="en-US" dirty="0"/>
              <a:t>則有</a:t>
            </a:r>
            <a:r>
              <a:rPr lang="en-US" altLang="zh-TW" dirty="0"/>
              <a:t>11</a:t>
            </a:r>
            <a:r>
              <a:rPr lang="zh-TW" altLang="en-US" dirty="0"/>
              <a:t>個欄位</a:t>
            </a:r>
            <a:r>
              <a:rPr lang="en-US" altLang="zh-TW" dirty="0"/>
              <a:t>418 records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en-US" altLang="zh-TW" dirty="0"/>
              <a:t>print(</a:t>
            </a:r>
            <a:r>
              <a:rPr lang="en-US" altLang="zh-TW" dirty="0" err="1"/>
              <a:t>train.shape</a:t>
            </a:r>
            <a:r>
              <a:rPr lang="en-US" altLang="zh-TW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zh-TW" dirty="0"/>
              <a:t>print(</a:t>
            </a:r>
            <a:r>
              <a:rPr lang="en-US" altLang="zh-TW" dirty="0" err="1"/>
              <a:t>test.shape</a:t>
            </a:r>
            <a:r>
              <a:rPr lang="en-US" altLang="zh-TW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zh-TW" dirty="0"/>
              <a:t>(891, 12)</a:t>
            </a:r>
          </a:p>
          <a:p>
            <a:pPr>
              <a:lnSpc>
                <a:spcPct val="120000"/>
              </a:lnSpc>
            </a:pPr>
            <a:r>
              <a:rPr lang="en-US" altLang="zh-TW" dirty="0"/>
              <a:t>(418, 11)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1682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從人數來看不同船票等級的存活率：</a:t>
            </a:r>
            <a:r>
              <a:rPr lang="zh-TW" altLang="en-US" dirty="0"/>
              <a:t>明顯看出等級</a:t>
            </a:r>
            <a:r>
              <a:rPr lang="en-US" altLang="zh-TW" dirty="0"/>
              <a:t>3</a:t>
            </a:r>
            <a:r>
              <a:rPr lang="zh-TW" altLang="en-US" dirty="0"/>
              <a:t>的乘客最多，死亡者也大部份為等級</a:t>
            </a:r>
            <a:r>
              <a:rPr lang="en-US" altLang="zh-TW" dirty="0"/>
              <a:t>3</a:t>
            </a:r>
            <a:r>
              <a:rPr lang="zh-TW" altLang="en-US" dirty="0"/>
              <a:t>的乘客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2838016"/>
            <a:ext cx="72390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84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改以機率來看各</a:t>
            </a:r>
            <a:r>
              <a:rPr lang="en-US" altLang="zh-TW" b="1" dirty="0" err="1"/>
              <a:t>Pclass</a:t>
            </a:r>
            <a:r>
              <a:rPr lang="zh-TW" altLang="en-US" b="1" dirty="0"/>
              <a:t>的存活比率：</a:t>
            </a:r>
            <a:r>
              <a:rPr lang="zh-TW" altLang="en-US" dirty="0"/>
              <a:t>改為比率更能正確的反映兩者的關係。等級</a:t>
            </a:r>
            <a:r>
              <a:rPr lang="en-US" altLang="zh-TW" dirty="0"/>
              <a:t>3</a:t>
            </a:r>
            <a:r>
              <a:rPr lang="zh-TW" altLang="en-US" dirty="0"/>
              <a:t>的倖存率僅有</a:t>
            </a:r>
            <a:r>
              <a:rPr lang="en-US" altLang="zh-TW" dirty="0"/>
              <a:t>0.24</a:t>
            </a:r>
            <a:r>
              <a:rPr lang="zh-TW" altLang="en-US" dirty="0"/>
              <a:t>，是等級</a:t>
            </a:r>
            <a:r>
              <a:rPr lang="en-US" altLang="zh-TW" dirty="0"/>
              <a:t>1</a:t>
            </a:r>
            <a:r>
              <a:rPr lang="zh-TW" altLang="en-US" dirty="0"/>
              <a:t>的三分之一，等級</a:t>
            </a:r>
            <a:r>
              <a:rPr lang="en-US" altLang="zh-TW" dirty="0"/>
              <a:t>2</a:t>
            </a:r>
            <a:r>
              <a:rPr lang="zh-TW" altLang="en-US" dirty="0"/>
              <a:t>的二分之一。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50" y="3505994"/>
            <a:ext cx="5156474" cy="243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36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不同性別與船票等級對於存活率的影響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我們知道船上女性的倖存率很高，男性非常低，但這現象在不同等級船票之間會有差嗎？從下方的結果，我們發現，持有</a:t>
            </a:r>
            <a:r>
              <a:rPr lang="en-US" altLang="zh-TW" dirty="0"/>
              <a:t>P1, P2</a:t>
            </a:r>
            <a:r>
              <a:rPr lang="zh-TW" altLang="en-US" dirty="0"/>
              <a:t>等級船票的女性有高達九成的倖存率，但持有等級最低的</a:t>
            </a:r>
            <a:r>
              <a:rPr lang="en-US" altLang="zh-TW" dirty="0"/>
              <a:t>P3</a:t>
            </a:r>
            <a:r>
              <a:rPr lang="zh-TW" altLang="en-US" dirty="0"/>
              <a:t>船票女性只有一半的存活率。至於男性方面，持有最高等級船票</a:t>
            </a:r>
            <a:r>
              <a:rPr lang="en-US" altLang="zh-TW" dirty="0"/>
              <a:t>P1</a:t>
            </a:r>
            <a:r>
              <a:rPr lang="zh-TW" altLang="en-US" dirty="0"/>
              <a:t>的存活率是另外二個等級的</a:t>
            </a:r>
            <a:r>
              <a:rPr lang="en-US" altLang="zh-TW" dirty="0"/>
              <a:t>2</a:t>
            </a:r>
            <a:r>
              <a:rPr lang="zh-TW" altLang="en-US" dirty="0"/>
              <a:t>倍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445" y="4001294"/>
            <a:ext cx="4714009" cy="26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5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將以上結果以圖示顯示如下，女性部份：全體女性的幸存率雖然高達八成以上，但主要集中於</a:t>
            </a:r>
            <a:r>
              <a:rPr lang="en-US" altLang="zh-TW" dirty="0"/>
              <a:t>P1, P2</a:t>
            </a:r>
            <a:r>
              <a:rPr lang="zh-TW" altLang="en-US" dirty="0"/>
              <a:t>等級的船票，最低級船票</a:t>
            </a:r>
            <a:r>
              <a:rPr lang="en-US" altLang="zh-TW" dirty="0"/>
              <a:t>P3</a:t>
            </a:r>
            <a:r>
              <a:rPr lang="zh-TW" altLang="en-US" dirty="0"/>
              <a:t>的存活率僅有</a:t>
            </a:r>
            <a:r>
              <a:rPr lang="en-US" altLang="zh-TW" dirty="0"/>
              <a:t>5</a:t>
            </a:r>
            <a:r>
              <a:rPr lang="zh-TW" altLang="en-US" dirty="0"/>
              <a:t>成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18" y="3152483"/>
            <a:ext cx="6369627" cy="352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00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男性部份：迥異於女性的高倖存率偏向</a:t>
            </a:r>
            <a:r>
              <a:rPr lang="en-US" altLang="zh-TW" dirty="0"/>
              <a:t>P1</a:t>
            </a:r>
            <a:r>
              <a:rPr lang="zh-TW" altLang="en-US" dirty="0"/>
              <a:t>與</a:t>
            </a:r>
            <a:r>
              <a:rPr lang="en-US" altLang="zh-TW" dirty="0"/>
              <a:t>P2</a:t>
            </a:r>
            <a:r>
              <a:rPr lang="zh-TW" altLang="en-US" dirty="0"/>
              <a:t>，及低倖存率集中</a:t>
            </a:r>
            <a:r>
              <a:rPr lang="en-US" altLang="zh-TW" dirty="0"/>
              <a:t>P3</a:t>
            </a:r>
            <a:r>
              <a:rPr lang="zh-TW" altLang="en-US" dirty="0"/>
              <a:t>，男性乘客的高倖存率皆集中於</a:t>
            </a:r>
            <a:r>
              <a:rPr lang="en-US" altLang="zh-TW" dirty="0"/>
              <a:t>P1</a:t>
            </a:r>
            <a:r>
              <a:rPr lang="zh-TW" altLang="en-US" dirty="0"/>
              <a:t>這個等級，</a:t>
            </a:r>
            <a:r>
              <a:rPr lang="en-US" altLang="zh-TW" dirty="0"/>
              <a:t>P2</a:t>
            </a:r>
            <a:r>
              <a:rPr lang="zh-TW" altLang="en-US" dirty="0"/>
              <a:t>與</a:t>
            </a:r>
            <a:r>
              <a:rPr lang="en-US" altLang="zh-TW" dirty="0"/>
              <a:t>P3</a:t>
            </a:r>
            <a:r>
              <a:rPr lang="zh-TW" altLang="en-US" dirty="0"/>
              <a:t>則不分軒輊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212" y="2981325"/>
            <a:ext cx="72675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32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不同年齡層與倖存的關係：</a:t>
            </a:r>
            <a:r>
              <a:rPr lang="zh-TW" altLang="en-US" dirty="0"/>
              <a:t>從下圖可看出年齡愈偏向兩極（較年長或較年幼）則存活率愈高，其中尤以年齡愈小愈明顯。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2882611"/>
            <a:ext cx="72771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06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不同票價與存活的</a:t>
            </a:r>
            <a:r>
              <a:rPr lang="zh-TW" altLang="en-US" b="1" dirty="0" smtClean="0"/>
              <a:t>關係</a:t>
            </a:r>
            <a:endParaRPr lang="en-US" altLang="zh-TW" b="1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5" y="2720975"/>
            <a:ext cx="69532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83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票價、年齡與存活三者之間的關係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49" y="2547938"/>
            <a:ext cx="8293677" cy="422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2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隨機森</a:t>
            </a:r>
            <a:r>
              <a:rPr lang="zh-TW" altLang="en-US" dirty="0"/>
              <a:t>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C:\Users\Admin\AppData\Local\LINE\Cache\tmp\15221502147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82" y="1431017"/>
            <a:ext cx="11146001" cy="542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552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https://chtseng.wordpress.com/2017/12/24/kaggle-titanic</a:t>
            </a:r>
            <a:r>
              <a:rPr lang="zh-TW" altLang="en-US" dirty="0" smtClean="0"/>
              <a:t>倖存預測</a:t>
            </a:r>
            <a:r>
              <a:rPr lang="en-US" altLang="zh-TW" dirty="0" smtClean="0"/>
              <a:t>-1/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028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science</a:t>
            </a:r>
            <a:r>
              <a:rPr lang="zh-TW" altLang="en-US" dirty="0" smtClean="0"/>
              <a:t>的基本步驟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蒐集</a:t>
            </a:r>
            <a:r>
              <a:rPr lang="zh-TW" altLang="en-US" dirty="0"/>
              <a:t>、概觀、清理、分析、視覺化，以及後續的機器和深度學習階段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>
                <a:hlinkClick r:id="rId2"/>
              </a:rPr>
              <a:t>https://www.kaggle.com/c/titanic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362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Train dataset</a:t>
            </a:r>
            <a:r>
              <a:rPr lang="zh-TW" altLang="en-US" b="1" dirty="0"/>
              <a:t>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train dataset</a:t>
            </a:r>
            <a:r>
              <a:rPr lang="zh-TW" altLang="en-US" dirty="0"/>
              <a:t>其各欄位名稱及定義如下，經由這些欄位，我們可考慮是否作為</a:t>
            </a:r>
            <a:r>
              <a:rPr lang="en-US" altLang="zh-TW" dirty="0"/>
              <a:t>feature</a:t>
            </a:r>
            <a:r>
              <a:rPr lang="zh-TW" altLang="en-US" dirty="0"/>
              <a:t>來納入分析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例如，</a:t>
            </a:r>
            <a:r>
              <a:rPr lang="en-US" altLang="zh-TW" dirty="0" err="1"/>
              <a:t>PassengerId</a:t>
            </a:r>
            <a:r>
              <a:rPr lang="zh-TW" altLang="en-US" dirty="0"/>
              <a:t>（乘客編號）欄位對於預測結果應無影響可忽略不看，</a:t>
            </a:r>
            <a:r>
              <a:rPr lang="en-US" altLang="zh-TW" dirty="0" smtClean="0"/>
              <a:t>survival(</a:t>
            </a:r>
            <a:r>
              <a:rPr lang="zh-TW" altLang="en-US" dirty="0"/>
              <a:t>倖存</a:t>
            </a:r>
            <a:r>
              <a:rPr lang="en-US" altLang="zh-TW" dirty="0" smtClean="0"/>
              <a:t>)</a:t>
            </a:r>
            <a:r>
              <a:rPr lang="zh-TW" altLang="en-US" dirty="0" smtClean="0"/>
              <a:t>欄位</a:t>
            </a:r>
            <a:r>
              <a:rPr lang="zh-TW" altLang="en-US" dirty="0"/>
              <a:t>是我們要針對</a:t>
            </a:r>
            <a:r>
              <a:rPr lang="en-US" altLang="zh-TW" dirty="0"/>
              <a:t>Test dataset</a:t>
            </a:r>
            <a:r>
              <a:rPr lang="zh-TW" altLang="en-US" dirty="0"/>
              <a:t>預測的是否倖存答案，因此它應該是</a:t>
            </a:r>
            <a:r>
              <a:rPr lang="en-US" altLang="zh-TW" dirty="0" err="1"/>
              <a:t>Lable</a:t>
            </a:r>
            <a:r>
              <a:rPr lang="zh-TW" altLang="en-US" dirty="0"/>
              <a:t>。其餘欄位則需經由分析來判斷是否跟</a:t>
            </a:r>
            <a:r>
              <a:rPr lang="en-US" altLang="zh-TW" dirty="0"/>
              <a:t>survival</a:t>
            </a:r>
            <a:r>
              <a:rPr lang="zh-TW" altLang="en-US" dirty="0"/>
              <a:t>有直接或間接關係，再決定是否列為特徵。</a:t>
            </a:r>
          </a:p>
        </p:txBody>
      </p:sp>
    </p:spTree>
    <p:extLst>
      <p:ext uri="{BB962C8B-B14F-4D97-AF65-F5344CB8AC3E}">
        <p14:creationId xmlns:p14="http://schemas.microsoft.com/office/powerpoint/2010/main" val="76745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 dataset</a:t>
            </a:r>
            <a:r>
              <a:rPr lang="zh-TW" altLang="en-US" dirty="0"/>
              <a:t>的各欄位資訊</a:t>
            </a:r>
            <a:endParaRPr lang="zh-TW" altLang="en-US" b="1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2476881" y="2606834"/>
          <a:ext cx="7238238" cy="2788920"/>
        </p:xfrm>
        <a:graphic>
          <a:graphicData uri="http://schemas.openxmlformats.org/drawingml/2006/table">
            <a:tbl>
              <a:tblPr/>
              <a:tblGrid>
                <a:gridCol w="2412746">
                  <a:extLst>
                    <a:ext uri="{9D8B030D-6E8A-4147-A177-3AD203B41FA5}">
                      <a16:colId xmlns:a16="http://schemas.microsoft.com/office/drawing/2014/main" val="1414967452"/>
                    </a:ext>
                  </a:extLst>
                </a:gridCol>
                <a:gridCol w="2412746">
                  <a:extLst>
                    <a:ext uri="{9D8B030D-6E8A-4147-A177-3AD203B41FA5}">
                      <a16:colId xmlns:a16="http://schemas.microsoft.com/office/drawing/2014/main" val="3175689104"/>
                    </a:ext>
                  </a:extLst>
                </a:gridCol>
                <a:gridCol w="2412746">
                  <a:extLst>
                    <a:ext uri="{9D8B030D-6E8A-4147-A177-3AD203B41FA5}">
                      <a16:colId xmlns:a16="http://schemas.microsoft.com/office/drawing/2014/main" val="13278224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Variable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Definition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Key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42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u="none" strike="noStrike">
                          <a:solidFill>
                            <a:srgbClr val="517D55"/>
                          </a:solidFill>
                          <a:effectLst/>
                        </a:rPr>
                        <a:t>PassengerId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u="none" strike="noStrike">
                          <a:solidFill>
                            <a:srgbClr val="517D55"/>
                          </a:solidFill>
                          <a:effectLst/>
                        </a:rPr>
                        <a:t>乘客</a:t>
                      </a:r>
                      <a:r>
                        <a:rPr lang="en-US" b="0" u="none" strike="noStrike">
                          <a:solidFill>
                            <a:srgbClr val="517D55"/>
                          </a:solidFill>
                          <a:effectLst/>
                        </a:rPr>
                        <a:t>ID</a:t>
                      </a:r>
                      <a:r>
                        <a:rPr lang="zh-TW" altLang="en-US" b="0" u="none" strike="noStrike">
                          <a:solidFill>
                            <a:srgbClr val="517D55"/>
                          </a:solidFill>
                          <a:effectLst/>
                        </a:rPr>
                        <a:t>編號</a:t>
                      </a:r>
                      <a:endParaRPr lang="zh-TW" altLang="en-US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311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survival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u="none" strike="noStrike">
                          <a:solidFill>
                            <a:srgbClr val="517D55"/>
                          </a:solidFill>
                          <a:effectLst/>
                        </a:rPr>
                        <a:t>是否倖存</a:t>
                      </a:r>
                      <a:endParaRPr lang="zh-TW" altLang="en-US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0 = No, 1 = Yes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461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pclass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u="none" strike="noStrike" dirty="0">
                          <a:solidFill>
                            <a:srgbClr val="517D55"/>
                          </a:solidFill>
                          <a:effectLst/>
                        </a:rPr>
                        <a:t>船票等級</a:t>
                      </a:r>
                      <a:endParaRPr lang="zh-TW" alt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 = 1st, 2 = 2nd, 3 = 3rd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095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sex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u="none" strike="noStrike">
                          <a:solidFill>
                            <a:srgbClr val="517D55"/>
                          </a:solidFill>
                          <a:effectLst/>
                        </a:rPr>
                        <a:t>性別</a:t>
                      </a:r>
                      <a:endParaRPr lang="zh-TW" altLang="en-US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12845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Age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u="none" strike="noStrike">
                          <a:solidFill>
                            <a:srgbClr val="517D55"/>
                          </a:solidFill>
                          <a:effectLst/>
                        </a:rPr>
                        <a:t>年齡</a:t>
                      </a:r>
                      <a:endParaRPr lang="zh-TW" altLang="en-US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74599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13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488262"/>
              </p:ext>
            </p:extLst>
          </p:nvPr>
        </p:nvGraphicFramePr>
        <p:xfrm>
          <a:off x="2110681" y="365124"/>
          <a:ext cx="9243120" cy="6160366"/>
        </p:xfrm>
        <a:graphic>
          <a:graphicData uri="http://schemas.openxmlformats.org/drawingml/2006/table">
            <a:tbl>
              <a:tblPr/>
              <a:tblGrid>
                <a:gridCol w="3081040">
                  <a:extLst>
                    <a:ext uri="{9D8B030D-6E8A-4147-A177-3AD203B41FA5}">
                      <a16:colId xmlns:a16="http://schemas.microsoft.com/office/drawing/2014/main" val="1354233778"/>
                    </a:ext>
                  </a:extLst>
                </a:gridCol>
                <a:gridCol w="3081040">
                  <a:extLst>
                    <a:ext uri="{9D8B030D-6E8A-4147-A177-3AD203B41FA5}">
                      <a16:colId xmlns:a16="http://schemas.microsoft.com/office/drawing/2014/main" val="1177512354"/>
                    </a:ext>
                  </a:extLst>
                </a:gridCol>
                <a:gridCol w="3081040">
                  <a:extLst>
                    <a:ext uri="{9D8B030D-6E8A-4147-A177-3AD203B41FA5}">
                      <a16:colId xmlns:a16="http://schemas.microsoft.com/office/drawing/2014/main" val="3745977799"/>
                    </a:ext>
                  </a:extLst>
                </a:gridCol>
              </a:tblGrid>
              <a:tr h="695534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sibsp</a:t>
                      </a:r>
                    </a:p>
                  </a:txBody>
                  <a:tcPr marL="63320" marR="63320" marT="63320" marB="6332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0" u="none" strike="noStrike">
                          <a:solidFill>
                            <a:srgbClr val="517D55"/>
                          </a:solidFill>
                          <a:effectLst/>
                        </a:rPr>
                        <a:t>在船上同為兄弟姐妹或配偶的數目</a:t>
                      </a:r>
                      <a:endParaRPr lang="zh-TW" altLang="en-US" sz="1200">
                        <a:effectLst/>
                      </a:endParaRPr>
                    </a:p>
                  </a:txBody>
                  <a:tcPr marL="63320" marR="63320" marT="63320" marB="6332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 marL="60787" marR="60787" marT="30394" marB="30394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56939829"/>
                  </a:ext>
                </a:extLst>
              </a:tr>
              <a:tr h="695534">
                <a:tc>
                  <a:txBody>
                    <a:bodyPr/>
                    <a:lstStyle/>
                    <a:p>
                      <a:pPr algn="l"/>
                      <a:r>
                        <a:rPr lang="en-US" sz="1200" b="0" u="none" strike="noStrike">
                          <a:solidFill>
                            <a:srgbClr val="517D55"/>
                          </a:solidFill>
                          <a:effectLst/>
                        </a:rPr>
                        <a:t>parch</a:t>
                      </a:r>
                      <a:endParaRPr lang="en-US" sz="1200">
                        <a:effectLst/>
                      </a:endParaRPr>
                    </a:p>
                  </a:txBody>
                  <a:tcPr marL="63320" marR="63320" marT="63320" marB="6332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0" u="none" strike="noStrike">
                          <a:solidFill>
                            <a:srgbClr val="517D55"/>
                          </a:solidFill>
                          <a:effectLst/>
                        </a:rPr>
                        <a:t>在船上同為家族的父母及小孩的數目</a:t>
                      </a:r>
                      <a:endParaRPr lang="zh-TW" altLang="en-US" sz="1200">
                        <a:effectLst/>
                      </a:endParaRPr>
                    </a:p>
                  </a:txBody>
                  <a:tcPr marL="63320" marR="63320" marT="63320" marB="6332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 marL="60787" marR="60787" marT="30394" marB="30394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74411864"/>
                  </a:ext>
                </a:extLst>
              </a:tr>
              <a:tr h="437209">
                <a:tc>
                  <a:txBody>
                    <a:bodyPr/>
                    <a:lstStyle/>
                    <a:p>
                      <a:pPr algn="l"/>
                      <a:r>
                        <a:rPr lang="en-US" sz="1200" b="0" u="none" strike="noStrike">
                          <a:solidFill>
                            <a:srgbClr val="517D55"/>
                          </a:solidFill>
                          <a:effectLst/>
                        </a:rPr>
                        <a:t>ticket</a:t>
                      </a:r>
                      <a:endParaRPr lang="en-US" sz="1200">
                        <a:effectLst/>
                      </a:endParaRPr>
                    </a:p>
                  </a:txBody>
                  <a:tcPr marL="63320" marR="63320" marT="63320" marB="6332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0" u="none" strike="noStrike">
                          <a:solidFill>
                            <a:srgbClr val="517D55"/>
                          </a:solidFill>
                          <a:effectLst/>
                        </a:rPr>
                        <a:t>船票編號</a:t>
                      </a:r>
                      <a:endParaRPr lang="zh-TW" altLang="en-US" sz="1200">
                        <a:effectLst/>
                      </a:endParaRPr>
                    </a:p>
                  </a:txBody>
                  <a:tcPr marL="63320" marR="63320" marT="63320" marB="6332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 marL="60787" marR="60787" marT="30394" marB="30394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007110"/>
                  </a:ext>
                </a:extLst>
              </a:tr>
              <a:tr h="437209">
                <a:tc>
                  <a:txBody>
                    <a:bodyPr/>
                    <a:lstStyle/>
                    <a:p>
                      <a:pPr algn="l"/>
                      <a:r>
                        <a:rPr lang="en-US" sz="1200" b="0" u="none" strike="noStrike">
                          <a:solidFill>
                            <a:srgbClr val="517D55"/>
                          </a:solidFill>
                          <a:effectLst/>
                        </a:rPr>
                        <a:t>fare</a:t>
                      </a:r>
                      <a:endParaRPr lang="en-US" sz="1200">
                        <a:effectLst/>
                      </a:endParaRPr>
                    </a:p>
                  </a:txBody>
                  <a:tcPr marL="63320" marR="63320" marT="63320" marB="6332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0" u="none" strike="noStrike">
                          <a:solidFill>
                            <a:srgbClr val="517D55"/>
                          </a:solidFill>
                          <a:effectLst/>
                        </a:rPr>
                        <a:t>船票價格</a:t>
                      </a:r>
                      <a:endParaRPr lang="zh-TW" altLang="en-US" sz="1200">
                        <a:effectLst/>
                      </a:endParaRPr>
                    </a:p>
                  </a:txBody>
                  <a:tcPr marL="63320" marR="63320" marT="63320" marB="6332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 marL="60787" marR="60787" marT="30394" marB="30394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8854170"/>
                  </a:ext>
                </a:extLst>
              </a:tr>
              <a:tr h="437209">
                <a:tc>
                  <a:txBody>
                    <a:bodyPr/>
                    <a:lstStyle/>
                    <a:p>
                      <a:pPr algn="l"/>
                      <a:r>
                        <a:rPr lang="en-US" sz="1200" b="0" u="none" strike="noStrike">
                          <a:solidFill>
                            <a:srgbClr val="517D55"/>
                          </a:solidFill>
                          <a:effectLst/>
                        </a:rPr>
                        <a:t>cabin</a:t>
                      </a:r>
                      <a:endParaRPr lang="en-US" sz="1200">
                        <a:effectLst/>
                      </a:endParaRPr>
                    </a:p>
                  </a:txBody>
                  <a:tcPr marL="63320" marR="63320" marT="63320" marB="6332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0" u="none" strike="noStrike">
                          <a:solidFill>
                            <a:srgbClr val="517D55"/>
                          </a:solidFill>
                          <a:effectLst/>
                        </a:rPr>
                        <a:t>船艙號碼</a:t>
                      </a:r>
                      <a:endParaRPr lang="zh-TW" altLang="en-US" sz="1200">
                        <a:effectLst/>
                      </a:endParaRPr>
                    </a:p>
                  </a:txBody>
                  <a:tcPr marL="63320" marR="63320" marT="63320" marB="6332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 marL="60787" marR="60787" marT="30394" marB="30394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197544"/>
                  </a:ext>
                </a:extLst>
              </a:tr>
              <a:tr h="953860">
                <a:tc rowSpan="2">
                  <a:txBody>
                    <a:bodyPr/>
                    <a:lstStyle/>
                    <a:p>
                      <a:pPr algn="l"/>
                      <a:r>
                        <a:rPr lang="en-US" sz="1200" b="0" u="none" strike="noStrike">
                          <a:solidFill>
                            <a:srgbClr val="517D55"/>
                          </a:solidFill>
                          <a:effectLst/>
                        </a:rPr>
                        <a:t>embarked</a:t>
                      </a:r>
                      <a:endParaRPr lang="en-US" sz="1200">
                        <a:effectLst/>
                      </a:endParaRPr>
                    </a:p>
                  </a:txBody>
                  <a:tcPr marL="63320" marR="63320" marT="63320" marB="6332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0" u="none" strike="noStrike">
                          <a:solidFill>
                            <a:srgbClr val="517D55"/>
                          </a:solidFill>
                          <a:effectLst/>
                        </a:rPr>
                        <a:t>登船的口岸</a:t>
                      </a:r>
                      <a:endParaRPr lang="zh-TW" altLang="en-US" sz="1200">
                        <a:effectLst/>
                      </a:endParaRPr>
                    </a:p>
                  </a:txBody>
                  <a:tcPr marL="63320" marR="63320" marT="63320" marB="6332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u="none" strike="noStrike">
                          <a:solidFill>
                            <a:srgbClr val="517D55"/>
                          </a:solidFill>
                          <a:effectLst/>
                        </a:rPr>
                        <a:t>C = Cherbourg</a:t>
                      </a:r>
                      <a:endParaRPr lang="en-US" sz="1200">
                        <a:effectLst/>
                      </a:endParaRPr>
                    </a:p>
                    <a:p>
                      <a:pPr algn="l"/>
                      <a:r>
                        <a:rPr lang="en-US" sz="1200" b="0" u="none" strike="noStrike">
                          <a:solidFill>
                            <a:srgbClr val="517D55"/>
                          </a:solidFill>
                          <a:effectLst/>
                        </a:rPr>
                        <a:t>Q = Queenstown, </a:t>
                      </a:r>
                      <a:endParaRPr lang="en-US" sz="1200">
                        <a:effectLst/>
                      </a:endParaRPr>
                    </a:p>
                    <a:p>
                      <a:pPr algn="l"/>
                      <a:r>
                        <a:rPr lang="en-US" sz="1200" b="0" u="none" strike="noStrike">
                          <a:solidFill>
                            <a:srgbClr val="517D55"/>
                          </a:solidFill>
                          <a:effectLst/>
                        </a:rPr>
                        <a:t>S = Southampton</a:t>
                      </a:r>
                      <a:endParaRPr lang="en-US" sz="1200">
                        <a:effectLst/>
                      </a:endParaRPr>
                    </a:p>
                  </a:txBody>
                  <a:tcPr marL="63320" marR="63320" marT="63320" marB="6332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926525"/>
                  </a:ext>
                </a:extLst>
              </a:tr>
              <a:tr h="250381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sz="1200" b="1" dirty="0">
                          <a:solidFill>
                            <a:srgbClr val="808080"/>
                          </a:solidFill>
                          <a:effectLst/>
                        </a:rPr>
                        <a:t>補充：</a:t>
                      </a:r>
                      <a:r>
                        <a:rPr lang="zh-TW" altLang="en-US" sz="1200" dirty="0">
                          <a:effectLst/>
                        </a:rPr>
                        <a:t/>
                      </a:r>
                      <a:br>
                        <a:rPr lang="zh-TW" altLang="en-US" sz="1200" dirty="0">
                          <a:effectLst/>
                        </a:rPr>
                      </a:br>
                      <a:r>
                        <a:rPr lang="en-US" altLang="zh-TW" sz="1200" dirty="0">
                          <a:solidFill>
                            <a:srgbClr val="808080"/>
                          </a:solidFill>
                          <a:effectLst/>
                        </a:rPr>
                        <a:t>Cherbourg</a:t>
                      </a:r>
                      <a:r>
                        <a:rPr lang="zh-TW" altLang="en-US" sz="1200" dirty="0">
                          <a:solidFill>
                            <a:srgbClr val="808080"/>
                          </a:solidFill>
                          <a:effectLst/>
                        </a:rPr>
                        <a:t>：瑟堡，位於</a:t>
                      </a:r>
                      <a:r>
                        <a:rPr lang="zh-TW" altLang="en-US" sz="1200" u="sng" dirty="0">
                          <a:solidFill>
                            <a:srgbClr val="F35029"/>
                          </a:solidFill>
                          <a:effectLst/>
                          <a:hlinkClick r:id="rId2"/>
                        </a:rPr>
                        <a:t>法國</a:t>
                      </a:r>
                      <a:r>
                        <a:rPr lang="zh-TW" altLang="en-US" sz="1200" b="0" u="none" strike="noStrike" dirty="0">
                          <a:solidFill>
                            <a:srgbClr val="808080"/>
                          </a:solidFill>
                          <a:effectLst/>
                        </a:rPr>
                        <a:t>西北的一個城鎮，屬重要軍港和商港。</a:t>
                      </a:r>
                      <a:r>
                        <a:rPr lang="en-US" altLang="zh-TW" sz="1200" dirty="0">
                          <a:solidFill>
                            <a:srgbClr val="808080"/>
                          </a:solidFill>
                          <a:effectLst/>
                        </a:rPr>
                        <a:t>Queenstown</a:t>
                      </a:r>
                      <a:r>
                        <a:rPr lang="zh-TW" altLang="en-US" sz="1200" dirty="0">
                          <a:solidFill>
                            <a:srgbClr val="808080"/>
                          </a:solidFill>
                          <a:effectLst/>
                        </a:rPr>
                        <a:t>：目前稱為科芙，位於愛爾蘭，於</a:t>
                      </a:r>
                      <a:r>
                        <a:rPr lang="en-US" altLang="zh-TW" sz="1200" dirty="0">
                          <a:solidFill>
                            <a:srgbClr val="808080"/>
                          </a:solidFill>
                          <a:effectLst/>
                        </a:rPr>
                        <a:t>1850</a:t>
                      </a:r>
                      <a:r>
                        <a:rPr lang="zh-TW" altLang="en-US" sz="1200" dirty="0">
                          <a:solidFill>
                            <a:srgbClr val="808080"/>
                          </a:solidFill>
                          <a:effectLst/>
                        </a:rPr>
                        <a:t>年更名為皇后鎮（又稱昆士敦），以紀念</a:t>
                      </a:r>
                      <a:r>
                        <a:rPr lang="zh-TW" altLang="en-US" sz="1200" u="sng" dirty="0">
                          <a:solidFill>
                            <a:srgbClr val="F35029"/>
                          </a:solidFill>
                          <a:effectLst/>
                          <a:hlinkClick r:id="rId3"/>
                        </a:rPr>
                        <a:t>維多利亞女王</a:t>
                      </a:r>
                      <a:r>
                        <a:rPr lang="zh-TW" altLang="en-US" sz="1200" dirty="0">
                          <a:solidFill>
                            <a:srgbClr val="808080"/>
                          </a:solidFill>
                          <a:effectLst/>
                        </a:rPr>
                        <a:t>的造訪，直到</a:t>
                      </a:r>
                      <a:r>
                        <a:rPr lang="en-US" altLang="zh-TW" sz="1200" dirty="0">
                          <a:solidFill>
                            <a:srgbClr val="808080"/>
                          </a:solidFill>
                          <a:effectLst/>
                        </a:rPr>
                        <a:t>1920</a:t>
                      </a:r>
                      <a:r>
                        <a:rPr lang="zh-TW" altLang="en-US" sz="1200" dirty="0">
                          <a:solidFill>
                            <a:srgbClr val="808080"/>
                          </a:solidFill>
                          <a:effectLst/>
                        </a:rPr>
                        <a:t>年，</a:t>
                      </a:r>
                      <a:r>
                        <a:rPr lang="zh-TW" altLang="en-US" sz="1200" u="sng" dirty="0">
                          <a:solidFill>
                            <a:srgbClr val="F35029"/>
                          </a:solidFill>
                          <a:effectLst/>
                          <a:hlinkClick r:id="rId4"/>
                        </a:rPr>
                        <a:t>愛爾蘭自由邦</a:t>
                      </a:r>
                      <a:r>
                        <a:rPr lang="zh-TW" altLang="en-US" sz="1200" dirty="0">
                          <a:solidFill>
                            <a:srgbClr val="808080"/>
                          </a:solidFill>
                          <a:effectLst/>
                        </a:rPr>
                        <a:t>建立後，它被重新命名為科芙。</a:t>
                      </a:r>
                      <a:r>
                        <a:rPr lang="en-US" altLang="zh-TW" sz="1200" b="0" u="none" strike="noStrike" dirty="0">
                          <a:solidFill>
                            <a:srgbClr val="808080"/>
                          </a:solidFill>
                          <a:effectLst/>
                        </a:rPr>
                        <a:t>Southampton</a:t>
                      </a:r>
                      <a:r>
                        <a:rPr lang="zh-TW" altLang="en-US" sz="1200" b="0" u="none" strike="noStrike" dirty="0">
                          <a:solidFill>
                            <a:srgbClr val="808080"/>
                          </a:solidFill>
                          <a:effectLst/>
                        </a:rPr>
                        <a:t>：南安普敦，位於陽光燦爛的英國南方海岸，是個港口城市，離倫敦僅</a:t>
                      </a:r>
                      <a:r>
                        <a:rPr lang="en-US" altLang="zh-TW" sz="1200" b="0" u="none" strike="noStrike" dirty="0">
                          <a:solidFill>
                            <a:srgbClr val="808080"/>
                          </a:solidFill>
                          <a:effectLst/>
                        </a:rPr>
                        <a:t>1</a:t>
                      </a:r>
                      <a:r>
                        <a:rPr lang="zh-TW" altLang="en-US" sz="1200" b="0" u="none" strike="noStrike" dirty="0">
                          <a:solidFill>
                            <a:srgbClr val="808080"/>
                          </a:solidFill>
                          <a:effectLst/>
                        </a:rPr>
                        <a:t>小時車程，鐵達尼號正是從這裡出航。</a:t>
                      </a:r>
                      <a:endParaRPr lang="zh-TW" altLang="en-US" sz="1200" dirty="0">
                        <a:effectLst/>
                      </a:endParaRPr>
                    </a:p>
                  </a:txBody>
                  <a:tcPr marL="63320" marR="63320" marT="63320" marB="6332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571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43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資料分析</a:t>
            </a:r>
            <a:r>
              <a:rPr lang="en-US" altLang="zh-TW" b="1" dirty="0"/>
              <a:t>Data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資料形態、架構的掌握。</a:t>
            </a:r>
          </a:p>
          <a:p>
            <a:r>
              <a:rPr lang="zh-TW" altLang="en-US" dirty="0"/>
              <a:t>資料發現</a:t>
            </a:r>
            <a:r>
              <a:rPr lang="en-US" altLang="zh-TW" dirty="0"/>
              <a:t>Data exploration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資料的相關及變異。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8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特徵工程</a:t>
            </a:r>
            <a:r>
              <a:rPr lang="en-US" altLang="zh-TW" b="1" dirty="0"/>
              <a:t>Feature engineering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包含</a:t>
            </a:r>
            <a:r>
              <a:rPr lang="en-US" altLang="zh-TW" dirty="0"/>
              <a:t>Feature cleaning</a:t>
            </a:r>
            <a:r>
              <a:rPr lang="zh-TW" altLang="en-US" dirty="0"/>
              <a:t>、</a:t>
            </a:r>
            <a:r>
              <a:rPr lang="en-US" altLang="zh-TW" dirty="0"/>
              <a:t>imputation</a:t>
            </a:r>
            <a:r>
              <a:rPr lang="zh-TW" altLang="en-US" dirty="0"/>
              <a:t>、</a:t>
            </a:r>
            <a:r>
              <a:rPr lang="en-US" altLang="zh-TW" dirty="0"/>
              <a:t>selection</a:t>
            </a:r>
            <a:r>
              <a:rPr lang="zh-TW" altLang="en-US" dirty="0"/>
              <a:t>、</a:t>
            </a:r>
            <a:r>
              <a:rPr lang="en-US" altLang="zh-TW" dirty="0"/>
              <a:t>encoding</a:t>
            </a:r>
            <a:r>
              <a:rPr lang="zh-TW" altLang="en-US" dirty="0"/>
              <a:t>、</a:t>
            </a:r>
            <a:r>
              <a:rPr lang="en-US" altLang="zh-TW" dirty="0"/>
              <a:t>normalization…</a:t>
            </a:r>
            <a:r>
              <a:rPr lang="zh-TW" altLang="en-US" dirty="0"/>
              <a:t>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(</a:t>
            </a:r>
            <a:r>
              <a:rPr lang="zh-TW" altLang="en-US" dirty="0"/>
              <a:t>特徵清理，插補，選擇，編碼，規範化等等。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949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模型建立與訓練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模型選擇</a:t>
            </a:r>
          </a:p>
          <a:p>
            <a:r>
              <a:rPr lang="zh-TW" altLang="en-US" dirty="0"/>
              <a:t>訓練</a:t>
            </a:r>
          </a:p>
          <a:p>
            <a:r>
              <a:rPr lang="zh-TW" altLang="en-US" dirty="0"/>
              <a:t>評估</a:t>
            </a:r>
          </a:p>
          <a:p>
            <a:r>
              <a:rPr lang="zh-TW" altLang="en-US" dirty="0"/>
              <a:t>參數（</a:t>
            </a:r>
            <a:r>
              <a:rPr lang="en-US" altLang="zh-TW" dirty="0" err="1"/>
              <a:t>Hyperparameter</a:t>
            </a:r>
            <a:r>
              <a:rPr lang="zh-TW" altLang="en-US" dirty="0"/>
              <a:t>）調整</a:t>
            </a:r>
          </a:p>
          <a:p>
            <a:r>
              <a:rPr lang="zh-TW" altLang="en-US" dirty="0"/>
              <a:t>預測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61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8497</TotalTime>
  <Words>712</Words>
  <Application>Microsoft Office PowerPoint</Application>
  <PresentationFormat>寬螢幕</PresentationFormat>
  <Paragraphs>83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Office 佈景主題</vt:lpstr>
      <vt:lpstr>Titanic</vt:lpstr>
      <vt:lpstr>隨機森林</vt:lpstr>
      <vt:lpstr>Data science的基本步驟</vt:lpstr>
      <vt:lpstr>Train dataset架構</vt:lpstr>
      <vt:lpstr>train dataset的各欄位資訊</vt:lpstr>
      <vt:lpstr>PowerPoint 簡報</vt:lpstr>
      <vt:lpstr>資料分析Data analysis</vt:lpstr>
      <vt:lpstr>特徵工程Feature engineering</vt:lpstr>
      <vt:lpstr>模型建立與訓練</vt:lpstr>
      <vt:lpstr>載入必要模組</vt:lpstr>
      <vt:lpstr>資料概觀</vt:lpstr>
      <vt:lpstr>PowerPoint 簡報</vt:lpstr>
      <vt:lpstr>PowerPoint 簡報</vt:lpstr>
      <vt:lpstr>不同性別與船票等級對於存活率的影響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</dc:title>
  <dc:creator>Windows User</dc:creator>
  <cp:lastModifiedBy>Windows User</cp:lastModifiedBy>
  <cp:revision>11</cp:revision>
  <dcterms:created xsi:type="dcterms:W3CDTF">2018-03-06T09:01:18Z</dcterms:created>
  <dcterms:modified xsi:type="dcterms:W3CDTF">2018-04-02T07:27:56Z</dcterms:modified>
</cp:coreProperties>
</file>