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0CBC02-8313-4AE4-A294-46D3D010D649}">
  <a:tblStyle styleId="{010CBC02-8313-4AE4-A294-46D3D010D6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2731fef1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2731fef1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Melody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project, we aim to explore whether textual components and popularity patterns from Twitter data can help predict rankings of the top 100 songs on Billboard.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2731fef1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2731fef1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Melody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brief review of the approach: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ended up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combining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information from three dataset.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 on features we extracted from twitter dataset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2731fef1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2731fef1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Sean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-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Select features according to a percentile of the highest scores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-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Chi score can be used to select the n_features features with the highest values for the test chi-squared statistic from X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skewness = 0 :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normally distributed.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skewness &gt; 0 :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more weight in the left tail of the distribution.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skewness &lt; 0 :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more weight in the right tail of the distribution.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2731fef1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2731fef1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2731fef1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2731fef1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Deeply nested data structure→ difficult to narrow down features for our analysis, especially similar ones- example: for one tweet, handling urls under different root (entities, user_mentions)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(We can mention that tweets count - which is a popularity measure - is considered an important feature??)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Decahose delivers a 10% random sample of the realtime Twitter Firehose through a streaming connection. So,a tweet that we capture at one moment will be updated in the next. And at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moment that we capture popularity features, they are not populated yet. Maybe in a later time, they will.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still left out some unobserved features→ We did include text and emoji sentiment features→ hopefully capture some of the latency of tweet features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a2fdb262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a2fdb262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2d8d75f67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2d8d75f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" name="Google Shape;86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6"/>
                </a:solidFill>
              </a:rPr>
              <a:t>“</a:t>
            </a:r>
            <a:endParaRPr b="1" sz="9600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82550" y="139250"/>
            <a:ext cx="7998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82550" y="1144625"/>
            <a:ext cx="77679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ctrTitle"/>
          </p:nvPr>
        </p:nvSpPr>
        <p:spPr>
          <a:xfrm>
            <a:off x="645225" y="857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Hit Song Science:</a:t>
            </a:r>
            <a:r>
              <a:rPr lang="en" sz="3600"/>
              <a:t>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Modeling Weekly Billboard 100 Chart with Twitter Data</a:t>
            </a:r>
            <a:endParaRPr sz="3200"/>
          </a:p>
        </p:txBody>
      </p:sp>
      <p:sp>
        <p:nvSpPr>
          <p:cNvPr id="93" name="Google Shape;93;p13"/>
          <p:cNvSpPr txBox="1"/>
          <p:nvPr/>
        </p:nvSpPr>
        <p:spPr>
          <a:xfrm>
            <a:off x="635400" y="2700393"/>
            <a:ext cx="6462600" cy="14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Team</a:t>
            </a:r>
            <a:r>
              <a:rPr lang="en" sz="2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6</a:t>
            </a:r>
            <a:endParaRPr sz="20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John Lee | Hsin-Yuan Wu | Melody Chang</a:t>
            </a:r>
            <a:endParaRPr sz="20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SI 699 WN 21</a:t>
            </a:r>
            <a:endParaRPr sz="20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482550" y="139250"/>
            <a:ext cx="7998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482550" y="1144625"/>
            <a:ext cx="77679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</a:t>
            </a:r>
            <a:r>
              <a:rPr lang="en"/>
              <a:t>aim to seek how textual components and popularity patterns of tweets may help predict rankings of the Hot 100 songs on Billboard.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482550" y="139250"/>
            <a:ext cx="7998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5632317" y="1163863"/>
            <a:ext cx="3305700" cy="501900"/>
          </a:xfrm>
          <a:prstGeom prst="chevron">
            <a:avLst>
              <a:gd fmla="val 50000" name="adj"/>
            </a:avLst>
          </a:prstGeom>
          <a:solidFill>
            <a:srgbClr val="0027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Model Optimization</a:t>
            </a:r>
            <a:endParaRPr sz="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0" y="1164024"/>
            <a:ext cx="3546900" cy="501900"/>
          </a:xfrm>
          <a:prstGeom prst="homePlate">
            <a:avLst>
              <a:gd fmla="val 50000" name="adj"/>
            </a:avLst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 Feature Extraction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137425" y="1738175"/>
            <a:ext cx="2883000" cy="19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Billboard Dataset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Weekly chart rankings.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Spotify Dataset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Songs from weekly top 100 chart but not in Billboard chart.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Twitter Dataset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Extract 16 features related to popularity, network patterns, and textual components.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2944204" y="1163863"/>
            <a:ext cx="3305700" cy="501900"/>
          </a:xfrm>
          <a:prstGeom prst="chevron">
            <a:avLst>
              <a:gd fmla="val 50000" name="adj"/>
            </a:avLst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Model Building</a:t>
            </a:r>
            <a:endParaRPr sz="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9" name="Google Shape;109;p15"/>
          <p:cNvCxnSpPr/>
          <p:nvPr/>
        </p:nvCxnSpPr>
        <p:spPr>
          <a:xfrm>
            <a:off x="2954577" y="1675675"/>
            <a:ext cx="0" cy="31572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5"/>
          <p:cNvCxnSpPr/>
          <p:nvPr/>
        </p:nvCxnSpPr>
        <p:spPr>
          <a:xfrm>
            <a:off x="6012452" y="1675675"/>
            <a:ext cx="0" cy="31572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5"/>
          <p:cNvSpPr txBox="1"/>
          <p:nvPr/>
        </p:nvSpPr>
        <p:spPr>
          <a:xfrm>
            <a:off x="3080125" y="1738250"/>
            <a:ext cx="2883000" cy="19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Multi-class Classification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778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Char char="●"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Support Vector Machine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778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Char char="●"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Naive Bayes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778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Char char="●"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Random Forest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778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Char char="●"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Logistic Regression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778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Char char="●"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K-Nearest Neighbor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778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Char char="●"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Gradient Boosting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778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Char char="●"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AdaBoost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778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Char char="●"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Multi-layer Perceptron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778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Char char="●"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CART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778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Char char="●"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LDA/QDA Classification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778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Char char="●"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Bagging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6137975" y="1738250"/>
            <a:ext cx="2883000" cy="19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Methods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778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Char char="●"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Normalization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778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Char char="●"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Feature Selection 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778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Char char="●"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Feature Expansion 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778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Char char="●"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Hyperparameters Tuning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Evaluation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905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pen Sans"/>
              <a:buChar char="●"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MAE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905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pen Sans"/>
              <a:buChar char="●"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Confusion Matrix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905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pen Sans"/>
              <a:buChar char="●"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Skewness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905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pen Sans"/>
              <a:buChar char="●"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Compared to Baselines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482550" y="139250"/>
            <a:ext cx="7998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260575" y="864525"/>
            <a:ext cx="4584300" cy="4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Baselines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Multinomial Naive Bayes (MNB) classifier</a:t>
            </a:r>
            <a:r>
              <a:rPr lang="en" sz="1800"/>
              <a:t> </a:t>
            </a:r>
            <a:endParaRPr sz="18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default parameters and MinmaxScaler</a:t>
            </a:r>
            <a:endParaRPr sz="16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SVC classifier</a:t>
            </a:r>
            <a:r>
              <a:rPr lang="en" sz="1800"/>
              <a:t> </a:t>
            </a:r>
            <a:endParaRPr sz="18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Parameters from cross validation  and MinmaxScaler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Best Model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Random Forest Classifier</a:t>
            </a:r>
            <a:endParaRPr b="1" sz="16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Use ExtraTrees as selector to select features and Random Forest classifier to predict</a:t>
            </a:r>
            <a:endParaRPr sz="1800"/>
          </a:p>
        </p:txBody>
      </p:sp>
      <p:graphicFrame>
        <p:nvGraphicFramePr>
          <p:cNvPr id="119" name="Google Shape;119;p16"/>
          <p:cNvGraphicFramePr/>
          <p:nvPr/>
        </p:nvGraphicFramePr>
        <p:xfrm>
          <a:off x="4705163" y="88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{010CBC02-8313-4AE4-A294-46D3D010D649}</a:tableStyleId>
              </a:tblPr>
              <a:tblGrid>
                <a:gridCol w="839250"/>
                <a:gridCol w="491975"/>
                <a:gridCol w="787150"/>
                <a:gridCol w="660175"/>
                <a:gridCol w="810300"/>
                <a:gridCol w="773200"/>
              </a:tblGrid>
              <a:tr h="42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Evaluation</a:t>
                      </a:r>
                      <a:endParaRPr b="1" sz="11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MAE</a:t>
                      </a:r>
                      <a:endParaRPr b="1" sz="11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Macro Precision</a:t>
                      </a:r>
                      <a:endParaRPr b="1" sz="11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Macro Recall</a:t>
                      </a:r>
                      <a:endParaRPr b="1" sz="11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Macro F1 Score</a:t>
                      </a:r>
                      <a:endParaRPr b="1" sz="11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Skewness</a:t>
                      </a:r>
                      <a:endParaRPr b="1" sz="11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1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Naive Bay</a:t>
                      </a:r>
                      <a:r>
                        <a:rPr b="1" lang="en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es </a:t>
                      </a:r>
                      <a:endParaRPr b="1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1.18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0.33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0.34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0.30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SVC</a:t>
                      </a:r>
                      <a:endParaRPr b="1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0.51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0.50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0.50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0.47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RF</a:t>
                      </a:r>
                      <a:endParaRPr b="1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0.39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0.71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4413" y="2795975"/>
            <a:ext cx="2303575" cy="2153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/>
          <p:nvPr/>
        </p:nvSpPr>
        <p:spPr>
          <a:xfrm>
            <a:off x="6186263" y="2561925"/>
            <a:ext cx="15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Lato"/>
                <a:ea typeface="Lato"/>
                <a:cs typeface="Lato"/>
                <a:sym typeface="Lato"/>
              </a:rPr>
              <a:t>Best Model: RF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482550" y="139250"/>
            <a:ext cx="7998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&amp; Conclusions</a:t>
            </a:r>
            <a:endParaRPr/>
          </a:p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482550" y="1144625"/>
            <a:ext cx="77679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de-correlates the features via bootstrap sampling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Averaging uncorrelated features leads to a higher reduction in variance than averaging correlated ones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takeaway: </a:t>
            </a:r>
            <a:r>
              <a:rPr lang="en"/>
              <a:t>Discussion on social media could predict the popularity of a song on music chart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Limitation and future work: Retrieving approach for tweets relevant to the songs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482550" y="139250"/>
            <a:ext cx="7998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1</a:t>
            </a:r>
            <a:endParaRPr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482550" y="1144625"/>
            <a:ext cx="77679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Twitter Decahose Data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Deeply nested data structure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Missing some popularity features - retweet, reply, favorite, quote counts all 0 due to the nature of Decahose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482550" y="139250"/>
            <a:ext cx="7998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2</a:t>
            </a:r>
            <a:endParaRPr/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482550" y="1144625"/>
            <a:ext cx="77679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Limited resources on Cavium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a limited number of users can use Cavium at the same time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Disruptions on Cavium slowing the running time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Not able to collaborate (e.g., PySpark)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