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26" r:id="rId6"/>
    <p:sldId id="327" r:id="rId7"/>
    <p:sldId id="328" r:id="rId8"/>
    <p:sldId id="32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38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205" autoAdjust="0"/>
  </p:normalViewPr>
  <p:slideViewPr>
    <p:cSldViewPr snapToGrid="0">
      <p:cViewPr varScale="1">
        <p:scale>
          <a:sx n="100" d="100"/>
          <a:sy n="100" d="100"/>
        </p:scale>
        <p:origin x="180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308"/>
            <a:ext cx="10515600" cy="640080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Roboto" panose="02000000000000000000" pitchFamily="2" charset="0"/>
              </a:rPr>
              <a:t> Guided Capstone project Presentation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Ron hankey​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EF2F1-8E87-32CA-70A2-C6E48B875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9" y="1200150"/>
            <a:ext cx="470476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016A2-227C-5E53-EE91-4986816F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33C6-A203-C1F9-6CDE-37973811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DBEC-8C16-0016-98BE-D6183077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744880"/>
          </a:xfrm>
        </p:spPr>
        <p:txBody>
          <a:bodyPr/>
          <a:lstStyle/>
          <a:p>
            <a:r>
              <a:rPr lang="en-US" b="1" i="0" dirty="0">
                <a:effectLst/>
                <a:latin typeface="system-ui"/>
              </a:rPr>
              <a:t>Hyperparameter Tuning – Linear Model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CC78-B3EF-A916-9214-1CF22F78D3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716C-C557-083B-1A32-BAEDFD6174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EAE27-9070-35B1-C27B-EE46084A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37" y="2529087"/>
            <a:ext cx="5990476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655D-1A6F-A22E-9D7C-B7911538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5AF4-8508-C5DB-BFBF-580E73E0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3074-43BC-0C1D-A378-75B524DC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744880"/>
          </a:xfrm>
        </p:spPr>
        <p:txBody>
          <a:bodyPr/>
          <a:lstStyle/>
          <a:p>
            <a:r>
              <a:rPr lang="en-US" b="1" i="0" dirty="0">
                <a:effectLst/>
                <a:latin typeface="system-ui"/>
              </a:rPr>
              <a:t>Hyperparameter Tuning – Random Forest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B4B89-ABB7-F841-5099-1347AA09D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3A7B-07CA-1951-8E09-73D72B1791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1579C-624A-FCA4-F31C-FA5FBB5A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85" y="2189913"/>
            <a:ext cx="6114286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71C36-DC4C-4B0E-225A-3A1F8015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6E5-4B45-8C54-7323-A67B502A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7553-C507-DE5A-1993-7C639686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744880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Close up to 10 of the least used runs. </a:t>
            </a:r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1B1C9-19D7-E4C5-D491-F34524BB0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822A-FD1D-71ED-C5BA-7008F7AB6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AA59F9-BB00-2687-9DC7-2E8299DA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8" y="2623623"/>
            <a:ext cx="6085714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9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Guided Capstone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9848270-E00E-5418-23E1-77510EF16E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0488" b="20488"/>
          <a:stretch/>
        </p:blipFill>
        <p:spPr>
          <a:xfrm>
            <a:off x="3833813" y="4124325"/>
            <a:ext cx="4681537" cy="26701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3D5C4A-5436-87C0-22FA-C3ED677007E2}"/>
              </a:ext>
            </a:extLst>
          </p:cNvPr>
          <p:cNvSpPr txBox="1"/>
          <p:nvPr/>
        </p:nvSpPr>
        <p:spPr>
          <a:xfrm>
            <a:off x="877824" y="1466850"/>
            <a:ext cx="11057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system-ui"/>
              </a:rPr>
              <a:t>Increase ticket price from current of $81.00 to $85.34 and monitor impact on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system-ui"/>
              </a:rPr>
              <a:t>Increase ticket price up to $106.40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stem-ui"/>
              </a:rPr>
              <a:t>Initially close 1 run to reduce operational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ystem-ui"/>
              </a:rPr>
              <a:t>Closes additional runs if revenue was not impacted</a:t>
            </a:r>
            <a:endParaRPr lang="en-US" sz="1800" b="0" i="0" u="none" strike="noStrike" baseline="0" dirty="0">
              <a:solidFill>
                <a:srgbClr val="000000"/>
              </a:solidFill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Add run with 150 foot additional drop and chair lift</a:t>
            </a: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Ron Hankey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E08AF-2630-E76C-5877-67BC1EB8E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661" y="612648"/>
            <a:ext cx="3652414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Introduction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Problem Identification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Analysis</a:t>
            </a:r>
            <a:endParaRPr lang="en-US" dirty="0"/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Modeling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CCCB45-5DDA-9029-E0BF-F779515C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12" y="1188720"/>
            <a:ext cx="617143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Reassess Big Mountain Resort's ticket pricing strategy in light of its market position and offerings.</a:t>
            </a:r>
            <a:endParaRPr lang="en-US" sz="2000" spc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020C4-8CB5-9A36-D47B-8EC01C96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9" y="1828800"/>
            <a:ext cx="478095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511" y="285750"/>
            <a:ext cx="8110728" cy="457200"/>
          </a:xfrm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Statement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07E6-A563-9BCB-AF10-56373DD969FC}"/>
              </a:ext>
            </a:extLst>
          </p:cNvPr>
          <p:cNvSpPr txBox="1"/>
          <p:nvPr/>
        </p:nvSpPr>
        <p:spPr>
          <a:xfrm>
            <a:off x="561975" y="1638300"/>
            <a:ext cx="10420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goal is to determine an optimal ticket pricing strategy for Big Mountain Resort.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Project success can be measured by evaluating the impact of the recommended pricing strategy, along with cost-cutting measures, on profitability.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strategy aligns with the resort's goal of implementing a more data-driven business approach and needs to be implemented within the next year.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48DD1-47CF-F611-A513-358761B7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3946624"/>
            <a:ext cx="4514550" cy="29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C6D66-0FD8-D4E7-A860-E72CFF6D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155" y="1855788"/>
            <a:ext cx="6536764" cy="43529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74964-F139-B037-5BA0-C386FD9444C4}"/>
              </a:ext>
            </a:extLst>
          </p:cNvPr>
          <p:cNvSpPr txBox="1"/>
          <p:nvPr/>
        </p:nvSpPr>
        <p:spPr>
          <a:xfrm>
            <a:off x="877824" y="2085975"/>
            <a:ext cx="184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Distribution Of Feature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AEFD5-6F73-FB5B-C7DE-C56F055B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A63B-4219-BF5C-003F-B98A1341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C5D8-F007-FB89-D5BA-E3FD0D8127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66CEC-D6D5-AE86-20DA-3519990C9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1C84-A709-911D-141F-D43753AC5EDD}"/>
              </a:ext>
            </a:extLst>
          </p:cNvPr>
          <p:cNvSpPr txBox="1"/>
          <p:nvPr/>
        </p:nvSpPr>
        <p:spPr>
          <a:xfrm>
            <a:off x="877824" y="2085975"/>
            <a:ext cx="184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Distribution Of Ticket Prices by State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6300E4-3A9E-2AD3-16DF-6F056E1CE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1" y="1609726"/>
            <a:ext cx="6619874" cy="4598988"/>
          </a:xfrm>
        </p:spPr>
      </p:pic>
    </p:spTree>
    <p:extLst>
      <p:ext uri="{BB962C8B-B14F-4D97-AF65-F5344CB8AC3E}">
        <p14:creationId xmlns:p14="http://schemas.microsoft.com/office/powerpoint/2010/main" val="241012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29DC-B101-AC6B-0AF5-5387595E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3E24-D77B-2822-382F-94207D27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FFE4-87B0-39D0-ABC1-2286E61A51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F5104-36BB-1766-940D-C91A0D645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C23F5-FFB3-E9BD-97D9-19A2F57953A3}"/>
              </a:ext>
            </a:extLst>
          </p:cNvPr>
          <p:cNvSpPr txBox="1"/>
          <p:nvPr/>
        </p:nvSpPr>
        <p:spPr>
          <a:xfrm>
            <a:off x="877824" y="2085975"/>
            <a:ext cx="184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Feature correlation heatmap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207C93-EBEA-DFB8-B89F-53C9AE452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082" y="1524000"/>
            <a:ext cx="5934506" cy="4684713"/>
          </a:xfrm>
        </p:spPr>
      </p:pic>
    </p:spTree>
    <p:extLst>
      <p:ext uri="{BB962C8B-B14F-4D97-AF65-F5344CB8AC3E}">
        <p14:creationId xmlns:p14="http://schemas.microsoft.com/office/powerpoint/2010/main" val="181889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7ACB-9C76-E0E3-41D3-AFEBE560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902D-C4B7-A3D7-EA31-09F478FF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744880"/>
          </a:xfrm>
        </p:spPr>
        <p:txBody>
          <a:bodyPr/>
          <a:lstStyle/>
          <a:p>
            <a:r>
              <a:rPr lang="en-US" b="1" dirty="0">
                <a:latin typeface="system-ui"/>
              </a:rPr>
              <a:t>Impute missing values with median</a:t>
            </a:r>
          </a:p>
          <a:p>
            <a:r>
              <a:rPr lang="en-US" b="1" dirty="0">
                <a:latin typeface="system-ui"/>
              </a:rPr>
              <a:t>Scale the data</a:t>
            </a:r>
          </a:p>
          <a:p>
            <a:r>
              <a:rPr lang="en-US" b="1" i="0" dirty="0">
                <a:effectLst/>
                <a:latin typeface="system-ui"/>
              </a:rPr>
              <a:t>Make predictions using the model on both train and test splits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pPr lvl="1"/>
            <a:r>
              <a:rPr lang="en-US" b="1" i="0" dirty="0">
                <a:effectLst/>
                <a:latin typeface="system-ui"/>
              </a:rPr>
              <a:t>R-Squared - (0.8177988515690604, 0.7209725843435146)</a:t>
            </a:r>
          </a:p>
          <a:p>
            <a:r>
              <a:rPr lang="en-US" b="1" i="0" dirty="0">
                <a:effectLst/>
                <a:latin typeface="system-ui"/>
              </a:rPr>
              <a:t>Impute missing values with the mean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r>
              <a:rPr lang="en-US" b="1" i="0" dirty="0">
                <a:effectLst/>
                <a:latin typeface="system-ui"/>
              </a:rPr>
              <a:t>Scale the data</a:t>
            </a:r>
          </a:p>
          <a:p>
            <a:r>
              <a:rPr lang="en-US" b="1" i="0" dirty="0">
                <a:effectLst/>
                <a:latin typeface="system-ui"/>
              </a:rPr>
              <a:t>Make predictions using the model on both train and test splits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pPr lvl="1"/>
            <a:r>
              <a:rPr lang="en-US" b="1" i="0" dirty="0">
                <a:effectLst/>
                <a:latin typeface="system-ui"/>
              </a:rPr>
              <a:t>R-Squared - (0.8170154093990025, 0.7163814716959958)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B50B-CC5D-4ED7-A858-0DC43488D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9D05-79B0-365B-A10A-6DE55003DC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</p:spTree>
    <p:extLst>
      <p:ext uri="{BB962C8B-B14F-4D97-AF65-F5344CB8AC3E}">
        <p14:creationId xmlns:p14="http://schemas.microsoft.com/office/powerpoint/2010/main" val="369577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E64C-CE51-A11C-54E0-8CC2A23FC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D458-C94D-476D-FF73-CD080D9A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CEC6-F1FE-72E1-76D1-9254D89A7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744880"/>
          </a:xfrm>
        </p:spPr>
        <p:txBody>
          <a:bodyPr/>
          <a:lstStyle/>
          <a:p>
            <a:r>
              <a:rPr lang="en-US" b="1" dirty="0">
                <a:latin typeface="system-ui"/>
              </a:rPr>
              <a:t>Impute missing values with median</a:t>
            </a:r>
          </a:p>
          <a:p>
            <a:r>
              <a:rPr lang="en-US" b="1" dirty="0">
                <a:latin typeface="system-ui"/>
              </a:rPr>
              <a:t>Scale the data</a:t>
            </a:r>
          </a:p>
          <a:p>
            <a:r>
              <a:rPr lang="en-US" b="1" i="0" dirty="0">
                <a:effectLst/>
                <a:latin typeface="system-ui"/>
              </a:rPr>
              <a:t>Make predictions using the model on both train and test splits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pPr lvl="1"/>
            <a:r>
              <a:rPr lang="en-US" b="1" i="0" dirty="0">
                <a:effectLst/>
                <a:latin typeface="system-ui"/>
              </a:rPr>
              <a:t>R-Squared - (0.8177988515690604, 0.7209725843435146)</a:t>
            </a:r>
          </a:p>
          <a:p>
            <a:r>
              <a:rPr lang="en-US" b="1" i="0" dirty="0">
                <a:effectLst/>
                <a:latin typeface="system-ui"/>
              </a:rPr>
              <a:t>Impute missing values with the mean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r>
              <a:rPr lang="en-US" b="1" i="0" dirty="0">
                <a:effectLst/>
                <a:latin typeface="system-ui"/>
              </a:rPr>
              <a:t>Scale the data</a:t>
            </a:r>
          </a:p>
          <a:p>
            <a:r>
              <a:rPr lang="en-US" b="1" i="0" dirty="0">
                <a:effectLst/>
                <a:latin typeface="system-ui"/>
              </a:rPr>
              <a:t>Make predictions using the model on both train and test splits</a:t>
            </a:r>
          </a:p>
          <a:p>
            <a:r>
              <a:rPr lang="en-US" b="1" i="0" dirty="0">
                <a:effectLst/>
                <a:latin typeface="system-ui"/>
              </a:rPr>
              <a:t>Assess model performance</a:t>
            </a:r>
          </a:p>
          <a:p>
            <a:pPr lvl="1"/>
            <a:r>
              <a:rPr lang="en-US" b="1" i="0" dirty="0">
                <a:effectLst/>
                <a:latin typeface="system-ui"/>
              </a:rPr>
              <a:t>R-Squared - (0.8170154093990025, 0.7163814716959958)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85482-0873-74A9-969A-101D6019FB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44E2-635F-BACF-36D3-AC36DF3356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Guided Capstone</a:t>
            </a:r>
          </a:p>
        </p:txBody>
      </p:sp>
    </p:spTree>
    <p:extLst>
      <p:ext uri="{BB962C8B-B14F-4D97-AF65-F5344CB8AC3E}">
        <p14:creationId xmlns:p14="http://schemas.microsoft.com/office/powerpoint/2010/main" val="169508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{CD2008D8-0ECD-407C-AA67-78C5FB584529}tf67061901_win32</Template>
  <TotalTime>237</TotalTime>
  <Words>348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Daytona Condensed Light</vt:lpstr>
      <vt:lpstr>Posterama</vt:lpstr>
      <vt:lpstr>Roboto</vt:lpstr>
      <vt:lpstr>Söhne</vt:lpstr>
      <vt:lpstr>system-ui</vt:lpstr>
      <vt:lpstr>Times New Roman</vt:lpstr>
      <vt:lpstr>Office Theme</vt:lpstr>
      <vt:lpstr>  Guided Capstone project Presentation</vt:lpstr>
      <vt:lpstr>Agenda</vt:lpstr>
      <vt:lpstr>Introduction</vt:lpstr>
      <vt:lpstr>     Problem Statement </vt:lpstr>
      <vt:lpstr>Analysis</vt:lpstr>
      <vt:lpstr>Analysis</vt:lpstr>
      <vt:lpstr>Analysis</vt:lpstr>
      <vt:lpstr>Modeling</vt:lpstr>
      <vt:lpstr>Modeling</vt:lpstr>
      <vt:lpstr>Modeling</vt:lpstr>
      <vt:lpstr>Modeling</vt:lpstr>
      <vt:lpstr>Modeling</vt:lpstr>
      <vt:lpstr>Summary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Ronald Hankey</dc:creator>
  <cp:lastModifiedBy>Ronald Hankey</cp:lastModifiedBy>
  <cp:revision>4</cp:revision>
  <dcterms:created xsi:type="dcterms:W3CDTF">2024-02-19T05:11:11Z</dcterms:created>
  <dcterms:modified xsi:type="dcterms:W3CDTF">2024-02-19T22:57:13Z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