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314" r:id="rId5"/>
    <p:sldId id="329" r:id="rId6"/>
    <p:sldId id="332" r:id="rId7"/>
    <p:sldId id="334" r:id="rId8"/>
    <p:sldId id="335" r:id="rId9"/>
    <p:sldId id="337" r:id="rId10"/>
    <p:sldId id="340" r:id="rId11"/>
    <p:sldId id="339" r:id="rId12"/>
    <p:sldId id="342" r:id="rId13"/>
    <p:sldId id="343" r:id="rId14"/>
    <p:sldId id="344" r:id="rId15"/>
    <p:sldId id="345" r:id="rId16"/>
    <p:sldId id="346" r:id="rId17"/>
    <p:sldId id="347" r:id="rId18"/>
    <p:sldId id="349" r:id="rId19"/>
    <p:sldId id="352" r:id="rId20"/>
    <p:sldId id="355" r:id="rId21"/>
    <p:sldId id="354" r:id="rId22"/>
    <p:sldId id="353" r:id="rId23"/>
    <p:sldId id="356" r:id="rId24"/>
    <p:sldId id="357" r:id="rId25"/>
    <p:sldId id="358" r:id="rId26"/>
    <p:sldId id="33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orient="horz" pos="1008"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DFE"/>
    <a:srgbClr val="D5DEFF"/>
    <a:srgbClr val="F6F7FF"/>
    <a:srgbClr val="DBDCE5"/>
    <a:srgbClr val="F0F1FB"/>
    <a:srgbClr val="DFE1F6"/>
    <a:srgbClr val="EEEFF5"/>
    <a:srgbClr val="DFE1EF"/>
    <a:srgbClr val="A9B1FF"/>
    <a:srgbClr val="FFB5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8" autoAdjust="0"/>
    <p:restoredTop sz="93020" autoAdjust="0"/>
  </p:normalViewPr>
  <p:slideViewPr>
    <p:cSldViewPr snapToGrid="0">
      <p:cViewPr varScale="1">
        <p:scale>
          <a:sx n="100" d="100"/>
          <a:sy n="100" d="100"/>
        </p:scale>
        <p:origin x="78" y="72"/>
      </p:cViewPr>
      <p:guideLst>
        <p:guide orient="horz" pos="1416"/>
        <p:guide orient="horz" pos="1008"/>
        <p:guide pos="3840"/>
      </p:guideLst>
    </p:cSldViewPr>
  </p:slideViewPr>
  <p:notesTextViewPr>
    <p:cViewPr>
      <p:scale>
        <a:sx n="1" d="1"/>
        <a:sy n="1" d="1"/>
      </p:scale>
      <p:origin x="0" y="0"/>
    </p:cViewPr>
  </p:notesTextViewPr>
  <p:notesViewPr>
    <p:cSldViewPr snapToGrid="0" showGuides="1">
      <p:cViewPr varScale="1">
        <p:scale>
          <a:sx n="96" d="100"/>
          <a:sy n="96"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32BE22-BCF5-218A-BCDB-9D6463B9A4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6C6B9B-3CD0-9D38-9EB7-8FC9403B85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A62055-8DBD-6042-92AC-66DE479F90DE}" type="datetimeFigureOut">
              <a:rPr lang="en-US" smtClean="0"/>
              <a:t>2/19/2024</a:t>
            </a:fld>
            <a:endParaRPr lang="en-US" dirty="0"/>
          </a:p>
        </p:txBody>
      </p:sp>
      <p:sp>
        <p:nvSpPr>
          <p:cNvPr id="4" name="Footer Placeholder 3">
            <a:extLst>
              <a:ext uri="{FF2B5EF4-FFF2-40B4-BE49-F238E27FC236}">
                <a16:creationId xmlns:a16="http://schemas.microsoft.com/office/drawing/2014/main" id="{7745B14E-D4D7-1E40-CD23-AE797C2368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5B73A30-F0E7-1854-D7A5-7F568CB337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E43A2A-6559-1747-976A-DC26AF7BBECA}" type="slidenum">
              <a:rPr lang="en-US" smtClean="0"/>
              <a:t>‹#›</a:t>
            </a:fld>
            <a:endParaRPr lang="en-US" dirty="0"/>
          </a:p>
        </p:txBody>
      </p:sp>
    </p:spTree>
    <p:extLst>
      <p:ext uri="{BB962C8B-B14F-4D97-AF65-F5344CB8AC3E}">
        <p14:creationId xmlns:p14="http://schemas.microsoft.com/office/powerpoint/2010/main" val="3713512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EE50A-AB77-49BE-9076-23C4C8D08BB2}" type="datetimeFigureOut">
              <a:rPr lang="en-US" smtClean="0"/>
              <a:t>2/19/2024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9883-B744-4FDD-8623-D69A66650022}" type="slidenum">
              <a:rPr lang="en-US" smtClean="0"/>
              <a:t>‹#›</a:t>
            </a:fld>
            <a:endParaRPr lang="en-US" dirty="0"/>
          </a:p>
        </p:txBody>
      </p:sp>
    </p:spTree>
    <p:extLst>
      <p:ext uri="{BB962C8B-B14F-4D97-AF65-F5344CB8AC3E}">
        <p14:creationId xmlns:p14="http://schemas.microsoft.com/office/powerpoint/2010/main" val="1427647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4AF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811185" y="610010"/>
            <a:ext cx="8874306" cy="3585753"/>
          </a:xfrm>
        </p:spPr>
        <p:txBody>
          <a:bodyPr lIns="0" tIns="0" rIns="0" bIns="0" anchor="b">
            <a:noAutofit/>
          </a:bodyPr>
          <a:lstStyle>
            <a:lvl1pPr marL="0" algn="l">
              <a:lnSpc>
                <a:spcPct val="90000"/>
              </a:lnSpc>
              <a:spcBef>
                <a:spcPts val="0"/>
              </a:spcBef>
              <a:spcAft>
                <a:spcPts val="0"/>
              </a:spcAft>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11185" y="4502448"/>
            <a:ext cx="8874306" cy="1441152"/>
          </a:xfrm>
        </p:spPr>
        <p:txBody>
          <a:bodyPr lIns="0" tIns="0" rIns="0" bIns="0"/>
          <a:lstStyle>
            <a:lvl1pPr marL="0" indent="0" algn="l">
              <a:buNone/>
              <a:defRPr sz="2400" b="1" i="0">
                <a:solidFill>
                  <a:srgbClr val="D4DDFE"/>
                </a:solidFill>
                <a:latin typeface="+mj-lt"/>
                <a:cs typeface="Arial Black"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Freeform 5">
            <a:extLst>
              <a:ext uri="{FF2B5EF4-FFF2-40B4-BE49-F238E27FC236}">
                <a16:creationId xmlns:a16="http://schemas.microsoft.com/office/drawing/2014/main" id="{CA65DB93-2357-6899-3DDD-DC79C877ADA2}"/>
              </a:ext>
            </a:extLst>
          </p:cNvPr>
          <p:cNvSpPr/>
          <p:nvPr userDrawn="1"/>
        </p:nvSpPr>
        <p:spPr>
          <a:xfrm>
            <a:off x="9729533" y="5801722"/>
            <a:ext cx="2115210" cy="1056278"/>
          </a:xfrm>
          <a:custGeom>
            <a:avLst/>
            <a:gdLst>
              <a:gd name="connsiteX0" fmla="*/ 1057605 w 2115210"/>
              <a:gd name="connsiteY0" fmla="*/ 0 h 1056278"/>
              <a:gd name="connsiteX1" fmla="*/ 2109820 w 2115210"/>
              <a:gd name="connsiteY1" fmla="*/ 949535 h 1056278"/>
              <a:gd name="connsiteX2" fmla="*/ 2115210 w 2115210"/>
              <a:gd name="connsiteY2" fmla="*/ 1056278 h 1056278"/>
              <a:gd name="connsiteX3" fmla="*/ 0 w 2115210"/>
              <a:gd name="connsiteY3" fmla="*/ 1056278 h 1056278"/>
              <a:gd name="connsiteX4" fmla="*/ 5390 w 2115210"/>
              <a:gd name="connsiteY4" fmla="*/ 949535 h 1056278"/>
              <a:gd name="connsiteX5" fmla="*/ 1057605 w 2115210"/>
              <a:gd name="connsiteY5" fmla="*/ 0 h 10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5210" h="1056278">
                <a:moveTo>
                  <a:pt x="1057605" y="0"/>
                </a:moveTo>
                <a:cubicBezTo>
                  <a:pt x="1605234" y="0"/>
                  <a:pt x="2055657" y="416196"/>
                  <a:pt x="2109820" y="949535"/>
                </a:cubicBezTo>
                <a:lnTo>
                  <a:pt x="2115210" y="1056278"/>
                </a:lnTo>
                <a:lnTo>
                  <a:pt x="0" y="1056278"/>
                </a:lnTo>
                <a:lnTo>
                  <a:pt x="5390" y="949535"/>
                </a:lnTo>
                <a:cubicBezTo>
                  <a:pt x="59553" y="416196"/>
                  <a:pt x="509976" y="0"/>
                  <a:pt x="10576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Object 1" descr="preencoded.png">
            <a:extLst>
              <a:ext uri="{FF2B5EF4-FFF2-40B4-BE49-F238E27FC236}">
                <a16:creationId xmlns:a16="http://schemas.microsoft.com/office/drawing/2014/main" id="{056E6431-5C32-6197-AA1B-37637943138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999852" y="0"/>
            <a:ext cx="1574573" cy="3954463"/>
          </a:xfrm>
          <a:prstGeom prst="rect">
            <a:avLst/>
          </a:prstGeom>
        </p:spPr>
      </p:pic>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1A089D1-3F91-4EA1-F598-0EDD4632E42D}"/>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1295400"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0" name="Picture Placeholder 5">
            <a:extLst>
              <a:ext uri="{FF2B5EF4-FFF2-40B4-BE49-F238E27FC236}">
                <a16:creationId xmlns:a16="http://schemas.microsoft.com/office/drawing/2014/main" id="{F127C6F7-85D7-FF83-7650-A1088544CA92}"/>
              </a:ext>
            </a:extLst>
          </p:cNvPr>
          <p:cNvSpPr>
            <a:spLocks noGrp="1"/>
          </p:cNvSpPr>
          <p:nvPr>
            <p:ph type="pic" sz="quarter" idx="25"/>
          </p:nvPr>
        </p:nvSpPr>
        <p:spPr>
          <a:xfrm>
            <a:off x="7122822" y="2476500"/>
            <a:ext cx="685800" cy="68580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728A9E30-DD50-8CF6-982F-9900C57AA86D}"/>
              </a:ext>
            </a:extLst>
          </p:cNvPr>
          <p:cNvSpPr>
            <a:spLocks noGrp="1"/>
          </p:cNvSpPr>
          <p:nvPr>
            <p:ph type="body" sz="quarter" idx="24" hasCustomPrompt="1"/>
          </p:nvPr>
        </p:nvSpPr>
        <p:spPr>
          <a:xfrm>
            <a:off x="7122822"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5" name="Graphic 4">
            <a:extLst>
              <a:ext uri="{FF2B5EF4-FFF2-40B4-BE49-F238E27FC236}">
                <a16:creationId xmlns:a16="http://schemas.microsoft.com/office/drawing/2014/main" id="{69EF52E1-6F3C-5D9B-32DC-A156BDDE283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2647" b="72106"/>
          <a:stretch>
            <a:fillRect/>
          </a:stretch>
        </p:blipFill>
        <p:spPr>
          <a:xfrm>
            <a:off x="-1" y="4945020"/>
            <a:ext cx="5304866" cy="1912980"/>
          </a:xfrm>
          <a:custGeom>
            <a:avLst/>
            <a:gdLst>
              <a:gd name="connsiteX0" fmla="*/ 0 w 5304866"/>
              <a:gd name="connsiteY0" fmla="*/ 0 h 1912980"/>
              <a:gd name="connsiteX1" fmla="*/ 5304866 w 5304866"/>
              <a:gd name="connsiteY1" fmla="*/ 0 h 1912980"/>
              <a:gd name="connsiteX2" fmla="*/ 5304866 w 5304866"/>
              <a:gd name="connsiteY2" fmla="*/ 1912980 h 1912980"/>
              <a:gd name="connsiteX3" fmla="*/ 5304865 w 5304866"/>
              <a:gd name="connsiteY3" fmla="*/ 1912980 h 1912980"/>
              <a:gd name="connsiteX4" fmla="*/ 0 w 5304866"/>
              <a:gd name="connsiteY4" fmla="*/ 1912980 h 1912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4866" h="1912980">
                <a:moveTo>
                  <a:pt x="0" y="0"/>
                </a:moveTo>
                <a:lnTo>
                  <a:pt x="5304866" y="0"/>
                </a:lnTo>
                <a:lnTo>
                  <a:pt x="5304866" y="1912980"/>
                </a:lnTo>
                <a:lnTo>
                  <a:pt x="5304865" y="1912980"/>
                </a:lnTo>
                <a:lnTo>
                  <a:pt x="0" y="1912980"/>
                </a:lnTo>
                <a:close/>
              </a:path>
            </a:pathLst>
          </a:custGeom>
        </p:spPr>
      </p:pic>
      <p:sp>
        <p:nvSpPr>
          <p:cNvPr id="9" name="Freeform 8">
            <a:extLst>
              <a:ext uri="{FF2B5EF4-FFF2-40B4-BE49-F238E27FC236}">
                <a16:creationId xmlns:a16="http://schemas.microsoft.com/office/drawing/2014/main" id="{4510996E-0672-63AB-DCBF-25B251B22899}"/>
              </a:ext>
            </a:extLst>
          </p:cNvPr>
          <p:cNvSpPr/>
          <p:nvPr userDrawn="1"/>
        </p:nvSpPr>
        <p:spPr>
          <a:xfrm>
            <a:off x="10497680" y="0"/>
            <a:ext cx="1694321" cy="2692400"/>
          </a:xfrm>
          <a:custGeom>
            <a:avLst/>
            <a:gdLst>
              <a:gd name="connsiteX0" fmla="*/ 1346200 w 1694321"/>
              <a:gd name="connsiteY0" fmla="*/ 0 h 2692400"/>
              <a:gd name="connsiteX1" fmla="*/ 1617506 w 1694321"/>
              <a:gd name="connsiteY1" fmla="*/ 27350 h 2692400"/>
              <a:gd name="connsiteX2" fmla="*/ 1694321 w 1694321"/>
              <a:gd name="connsiteY2" fmla="*/ 47101 h 2692400"/>
              <a:gd name="connsiteX3" fmla="*/ 1694321 w 1694321"/>
              <a:gd name="connsiteY3" fmla="*/ 528114 h 2692400"/>
              <a:gd name="connsiteX4" fmla="*/ 1692265 w 1694321"/>
              <a:gd name="connsiteY4" fmla="*/ 526998 h 2692400"/>
              <a:gd name="connsiteX5" fmla="*/ 1346199 w 1694321"/>
              <a:gd name="connsiteY5" fmla="*/ 457130 h 2692400"/>
              <a:gd name="connsiteX6" fmla="*/ 457130 w 1694321"/>
              <a:gd name="connsiteY6" fmla="*/ 1346199 h 2692400"/>
              <a:gd name="connsiteX7" fmla="*/ 1346199 w 1694321"/>
              <a:gd name="connsiteY7" fmla="*/ 2235268 h 2692400"/>
              <a:gd name="connsiteX8" fmla="*/ 1692265 w 1694321"/>
              <a:gd name="connsiteY8" fmla="*/ 2165401 h 2692400"/>
              <a:gd name="connsiteX9" fmla="*/ 1694321 w 1694321"/>
              <a:gd name="connsiteY9" fmla="*/ 2164285 h 2692400"/>
              <a:gd name="connsiteX10" fmla="*/ 1694321 w 1694321"/>
              <a:gd name="connsiteY10" fmla="*/ 2645299 h 2692400"/>
              <a:gd name="connsiteX11" fmla="*/ 1617506 w 1694321"/>
              <a:gd name="connsiteY11" fmla="*/ 2665050 h 2692400"/>
              <a:gd name="connsiteX12" fmla="*/ 1346200 w 1694321"/>
              <a:gd name="connsiteY12" fmla="*/ 2692400 h 2692400"/>
              <a:gd name="connsiteX13" fmla="*/ 0 w 1694321"/>
              <a:gd name="connsiteY13" fmla="*/ 1346200 h 2692400"/>
              <a:gd name="connsiteX14" fmla="*/ 1346200 w 1694321"/>
              <a:gd name="connsiteY14"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94321" h="2692400">
                <a:moveTo>
                  <a:pt x="1346200" y="0"/>
                </a:moveTo>
                <a:cubicBezTo>
                  <a:pt x="1439136" y="0"/>
                  <a:pt x="1529872" y="9417"/>
                  <a:pt x="1617506" y="27350"/>
                </a:cubicBezTo>
                <a:lnTo>
                  <a:pt x="1694321" y="47101"/>
                </a:lnTo>
                <a:lnTo>
                  <a:pt x="1694321" y="528114"/>
                </a:lnTo>
                <a:lnTo>
                  <a:pt x="1692265" y="526998"/>
                </a:lnTo>
                <a:cubicBezTo>
                  <a:pt x="1585898" y="482008"/>
                  <a:pt x="1468954" y="457130"/>
                  <a:pt x="1346199" y="457130"/>
                </a:cubicBezTo>
                <a:cubicBezTo>
                  <a:pt x="855180" y="457130"/>
                  <a:pt x="457130" y="855180"/>
                  <a:pt x="457130" y="1346199"/>
                </a:cubicBezTo>
                <a:cubicBezTo>
                  <a:pt x="457130" y="1837218"/>
                  <a:pt x="855180" y="2235268"/>
                  <a:pt x="1346199" y="2235268"/>
                </a:cubicBezTo>
                <a:cubicBezTo>
                  <a:pt x="1468954" y="2235268"/>
                  <a:pt x="1585898" y="2210390"/>
                  <a:pt x="1692265" y="2165401"/>
                </a:cubicBezTo>
                <a:lnTo>
                  <a:pt x="1694321" y="2164285"/>
                </a:lnTo>
                <a:lnTo>
                  <a:pt x="1694321" y="2645299"/>
                </a:lnTo>
                <a:lnTo>
                  <a:pt x="1617506" y="2665050"/>
                </a:lnTo>
                <a:cubicBezTo>
                  <a:pt x="1529872" y="2682983"/>
                  <a:pt x="1439136" y="2692400"/>
                  <a:pt x="1346200" y="2692400"/>
                </a:cubicBezTo>
                <a:cubicBezTo>
                  <a:pt x="602714" y="2692400"/>
                  <a:pt x="0" y="2089686"/>
                  <a:pt x="0" y="1346200"/>
                </a:cubicBezTo>
                <a:cubicBezTo>
                  <a:pt x="0" y="602714"/>
                  <a:pt x="602714" y="0"/>
                  <a:pt x="13462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76945332"/>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B31B01D-6799-48A5-28CB-18D059844AD1}"/>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3F625221-A778-8D2D-4131-4EB7C15E96FA}"/>
              </a:ext>
            </a:extLst>
          </p:cNvPr>
          <p:cNvSpPr>
            <a:spLocks noGrp="1"/>
          </p:cNvSpPr>
          <p:nvPr>
            <p:ph type="body" sz="quarter" idx="26"/>
          </p:nvPr>
        </p:nvSpPr>
        <p:spPr>
          <a:xfrm>
            <a:off x="1295401" y="3429000"/>
            <a:ext cx="3773778" cy="2558845"/>
          </a:xfrm>
        </p:spPr>
        <p:txBody>
          <a:bodyPr/>
          <a:lstStyle>
            <a:lvl1pPr marL="0" indent="0">
              <a:buNone/>
              <a:defRPr sz="1800"/>
            </a:lvl1pPr>
            <a:lvl2pPr marL="283464" indent="-283464">
              <a:spcBef>
                <a:spcPts val="1000"/>
              </a:spcBef>
              <a:defRPr sz="1800"/>
            </a:lvl2pPr>
            <a:lvl3pPr marL="566928" indent="-283464">
              <a:spcBef>
                <a:spcPts val="1000"/>
              </a:spcBef>
              <a:defRPr sz="1800"/>
            </a:lvl3pPr>
            <a:lvl4pPr marL="850392" indent="-283464">
              <a:spcBef>
                <a:spcPts val="1000"/>
              </a:spcBef>
              <a:defRPr sz="1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Picture Placeholder 5">
            <a:extLst>
              <a:ext uri="{FF2B5EF4-FFF2-40B4-BE49-F238E27FC236}">
                <a16:creationId xmlns:a16="http://schemas.microsoft.com/office/drawing/2014/main" id="{F127C6F7-85D7-FF83-7650-A1088544CA92}"/>
              </a:ext>
            </a:extLst>
          </p:cNvPr>
          <p:cNvSpPr>
            <a:spLocks noGrp="1"/>
          </p:cNvSpPr>
          <p:nvPr>
            <p:ph type="pic" sz="quarter" idx="25"/>
          </p:nvPr>
        </p:nvSpPr>
        <p:spPr>
          <a:xfrm>
            <a:off x="5979827" y="2476500"/>
            <a:ext cx="685800" cy="68580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15" name="Text Placeholder 2">
            <a:extLst>
              <a:ext uri="{FF2B5EF4-FFF2-40B4-BE49-F238E27FC236}">
                <a16:creationId xmlns:a16="http://schemas.microsoft.com/office/drawing/2014/main" id="{19C2DFFA-1F01-A357-525E-918DEE3CFF31}"/>
              </a:ext>
            </a:extLst>
          </p:cNvPr>
          <p:cNvSpPr>
            <a:spLocks noGrp="1"/>
          </p:cNvSpPr>
          <p:nvPr>
            <p:ph type="body" sz="quarter" idx="27"/>
          </p:nvPr>
        </p:nvSpPr>
        <p:spPr>
          <a:xfrm>
            <a:off x="5979827" y="3444611"/>
            <a:ext cx="3773778" cy="2558845"/>
          </a:xfrm>
        </p:spPr>
        <p:txBody>
          <a:bodyPr/>
          <a:lstStyle>
            <a:lvl1pPr marL="0" indent="0">
              <a:buNone/>
              <a:defRPr sz="1800"/>
            </a:lvl1pPr>
            <a:lvl2pPr marL="283464" indent="-283464">
              <a:spcBef>
                <a:spcPts val="1000"/>
              </a:spcBef>
              <a:defRPr sz="1800"/>
            </a:lvl2pPr>
            <a:lvl3pPr marL="566928" indent="-283464">
              <a:spcBef>
                <a:spcPts val="1000"/>
              </a:spcBef>
              <a:defRPr sz="1800"/>
            </a:lvl3pPr>
            <a:lvl4pPr marL="850392" indent="-283464">
              <a:spcBef>
                <a:spcPts val="1000"/>
              </a:spcBef>
              <a:defRPr sz="1800"/>
            </a:lvl4p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1" name="Group 10">
            <a:extLst>
              <a:ext uri="{FF2B5EF4-FFF2-40B4-BE49-F238E27FC236}">
                <a16:creationId xmlns:a16="http://schemas.microsoft.com/office/drawing/2014/main" id="{02CC1D31-1A58-0955-7050-EC12CA42AF9F}"/>
              </a:ext>
            </a:extLst>
          </p:cNvPr>
          <p:cNvGrpSpPr/>
          <p:nvPr userDrawn="1"/>
        </p:nvGrpSpPr>
        <p:grpSpPr>
          <a:xfrm rot="10800000">
            <a:off x="9829617" y="4724034"/>
            <a:ext cx="2133966" cy="2133966"/>
            <a:chOff x="9654699" y="2229295"/>
            <a:chExt cx="2133966" cy="2133966"/>
          </a:xfrm>
        </p:grpSpPr>
        <p:sp>
          <p:nvSpPr>
            <p:cNvPr id="12" name="Freeform 11">
              <a:extLst>
                <a:ext uri="{FF2B5EF4-FFF2-40B4-BE49-F238E27FC236}">
                  <a16:creationId xmlns:a16="http://schemas.microsoft.com/office/drawing/2014/main" id="{633EBEA4-E496-D277-9742-756CF63AE6A6}"/>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a16="http://schemas.microsoft.com/office/drawing/2014/main" id="{9FD4F8D5-4E6F-402B-2B42-248D213930DD}"/>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4" name="Graphic 13">
            <a:extLst>
              <a:ext uri="{FF2B5EF4-FFF2-40B4-BE49-F238E27FC236}">
                <a16:creationId xmlns:a16="http://schemas.microsoft.com/office/drawing/2014/main" id="{0B88FFF6-96F4-A5EC-5FA7-28B793F760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884" r="34757"/>
          <a:stretch>
            <a:fillRect/>
          </a:stretch>
        </p:blipFill>
        <p:spPr>
          <a:xfrm>
            <a:off x="7717670" y="0"/>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811127997"/>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1CBEC63C-AA69-807D-2A93-BC45B1BDF641}"/>
              </a:ext>
            </a:extLst>
          </p:cNvPr>
          <p:cNvSpPr>
            <a:spLocks noGrp="1"/>
          </p:cNvSpPr>
          <p:nvPr>
            <p:ph type="title"/>
          </p:nvPr>
        </p:nvSpPr>
        <p:spPr>
          <a:xfrm>
            <a:off x="811185" y="621973"/>
            <a:ext cx="4949977" cy="1623779"/>
          </a:xfrm>
        </p:spPr>
        <p:txBody>
          <a:bodyPr lIns="0" tIns="0" rIns="0" bIns="0">
            <a:noAutofit/>
          </a:body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388164" y="2476500"/>
            <a:ext cx="502920" cy="50292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2255962" y="2476500"/>
            <a:ext cx="3505200" cy="1291009"/>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26" name="Picture Placeholder 5">
            <a:extLst>
              <a:ext uri="{FF2B5EF4-FFF2-40B4-BE49-F238E27FC236}">
                <a16:creationId xmlns:a16="http://schemas.microsoft.com/office/drawing/2014/main" id="{BCCCB2B0-FA91-2B00-07E8-454DF4E8C899}"/>
              </a:ext>
            </a:extLst>
          </p:cNvPr>
          <p:cNvSpPr>
            <a:spLocks noGrp="1"/>
          </p:cNvSpPr>
          <p:nvPr>
            <p:ph type="pic" sz="quarter" idx="29"/>
          </p:nvPr>
        </p:nvSpPr>
        <p:spPr>
          <a:xfrm>
            <a:off x="6457344" y="2476500"/>
            <a:ext cx="502920" cy="50292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C208DBEE-F3AC-002B-D94F-58BCDF0827FF}"/>
              </a:ext>
            </a:extLst>
          </p:cNvPr>
          <p:cNvSpPr>
            <a:spLocks noGrp="1"/>
          </p:cNvSpPr>
          <p:nvPr>
            <p:ph type="body" sz="quarter" idx="28" hasCustomPrompt="1"/>
          </p:nvPr>
        </p:nvSpPr>
        <p:spPr>
          <a:xfrm>
            <a:off x="7325142" y="24765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4" name="Picture Placeholder 5">
            <a:extLst>
              <a:ext uri="{FF2B5EF4-FFF2-40B4-BE49-F238E27FC236}">
                <a16:creationId xmlns:a16="http://schemas.microsoft.com/office/drawing/2014/main" id="{8AB6090E-B445-CAD9-6D75-F89A9C013942}"/>
              </a:ext>
            </a:extLst>
          </p:cNvPr>
          <p:cNvSpPr>
            <a:spLocks noGrp="1"/>
          </p:cNvSpPr>
          <p:nvPr>
            <p:ph type="pic" sz="quarter" idx="27"/>
          </p:nvPr>
        </p:nvSpPr>
        <p:spPr>
          <a:xfrm>
            <a:off x="1388164" y="4229100"/>
            <a:ext cx="502920" cy="50292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23" name="Text Placeholder 18">
            <a:extLst>
              <a:ext uri="{FF2B5EF4-FFF2-40B4-BE49-F238E27FC236}">
                <a16:creationId xmlns:a16="http://schemas.microsoft.com/office/drawing/2014/main" id="{00527DBE-FAF9-7AE6-659C-035A70897773}"/>
              </a:ext>
            </a:extLst>
          </p:cNvPr>
          <p:cNvSpPr>
            <a:spLocks noGrp="1"/>
          </p:cNvSpPr>
          <p:nvPr>
            <p:ph type="body" sz="quarter" idx="26" hasCustomPrompt="1"/>
          </p:nvPr>
        </p:nvSpPr>
        <p:spPr>
          <a:xfrm>
            <a:off x="2255962" y="42291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8" name="Picture Placeholder 5">
            <a:extLst>
              <a:ext uri="{FF2B5EF4-FFF2-40B4-BE49-F238E27FC236}">
                <a16:creationId xmlns:a16="http://schemas.microsoft.com/office/drawing/2014/main" id="{B205B4BA-3FDF-ACE5-FC20-17EE755268B1}"/>
              </a:ext>
            </a:extLst>
          </p:cNvPr>
          <p:cNvSpPr>
            <a:spLocks noGrp="1"/>
          </p:cNvSpPr>
          <p:nvPr>
            <p:ph type="pic" sz="quarter" idx="31"/>
          </p:nvPr>
        </p:nvSpPr>
        <p:spPr>
          <a:xfrm>
            <a:off x="6457344" y="4229100"/>
            <a:ext cx="500634" cy="500634"/>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27" name="Text Placeholder 18">
            <a:extLst>
              <a:ext uri="{FF2B5EF4-FFF2-40B4-BE49-F238E27FC236}">
                <a16:creationId xmlns:a16="http://schemas.microsoft.com/office/drawing/2014/main" id="{07B586C0-CA7D-6A7A-4BE7-8EC9D8C635EC}"/>
              </a:ext>
            </a:extLst>
          </p:cNvPr>
          <p:cNvSpPr>
            <a:spLocks noGrp="1"/>
          </p:cNvSpPr>
          <p:nvPr>
            <p:ph type="body" sz="quarter" idx="30" hasCustomPrompt="1"/>
          </p:nvPr>
        </p:nvSpPr>
        <p:spPr>
          <a:xfrm>
            <a:off x="7325142" y="42291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vl2pPr>
              <a:defRPr sz="1800"/>
            </a:lvl2pPr>
          </a:lstStyle>
          <a:p>
            <a:pPr lvl="0"/>
            <a:r>
              <a:rPr lang="en-US" dirty="0"/>
              <a:t>Click to add text</a:t>
            </a:r>
          </a:p>
        </p:txBody>
      </p:sp>
      <p:pic>
        <p:nvPicPr>
          <p:cNvPr id="3" name="Graphic 2">
            <a:extLst>
              <a:ext uri="{FF2B5EF4-FFF2-40B4-BE49-F238E27FC236}">
                <a16:creationId xmlns:a16="http://schemas.microsoft.com/office/drawing/2014/main" id="{D8C74DBB-978B-8EA5-44E6-3AF3F58B70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5028" b="67254"/>
          <a:stretch>
            <a:fillRect/>
          </a:stretch>
        </p:blipFill>
        <p:spPr>
          <a:xfrm>
            <a:off x="0" y="4612248"/>
            <a:ext cx="3769950" cy="2245753"/>
          </a:xfrm>
          <a:custGeom>
            <a:avLst/>
            <a:gdLst>
              <a:gd name="connsiteX0" fmla="*/ 0 w 3769950"/>
              <a:gd name="connsiteY0" fmla="*/ 0 h 2245753"/>
              <a:gd name="connsiteX1" fmla="*/ 3769950 w 3769950"/>
              <a:gd name="connsiteY1" fmla="*/ 0 h 2245753"/>
              <a:gd name="connsiteX2" fmla="*/ 3769950 w 3769950"/>
              <a:gd name="connsiteY2" fmla="*/ 2245753 h 2245753"/>
              <a:gd name="connsiteX3" fmla="*/ 0 w 3769950"/>
              <a:gd name="connsiteY3" fmla="*/ 2245753 h 2245753"/>
            </a:gdLst>
            <a:ahLst/>
            <a:cxnLst>
              <a:cxn ang="0">
                <a:pos x="connsiteX0" y="connsiteY0"/>
              </a:cxn>
              <a:cxn ang="0">
                <a:pos x="connsiteX1" y="connsiteY1"/>
              </a:cxn>
              <a:cxn ang="0">
                <a:pos x="connsiteX2" y="connsiteY2"/>
              </a:cxn>
              <a:cxn ang="0">
                <a:pos x="connsiteX3" y="connsiteY3"/>
              </a:cxn>
            </a:cxnLst>
            <a:rect l="l" t="t" r="r" b="b"/>
            <a:pathLst>
              <a:path w="3769950" h="2245753">
                <a:moveTo>
                  <a:pt x="0" y="0"/>
                </a:moveTo>
                <a:lnTo>
                  <a:pt x="3769950" y="0"/>
                </a:lnTo>
                <a:lnTo>
                  <a:pt x="3769950" y="2245753"/>
                </a:lnTo>
                <a:lnTo>
                  <a:pt x="0" y="2245753"/>
                </a:lnTo>
                <a:close/>
              </a:path>
            </a:pathLst>
          </a:custGeom>
        </p:spPr>
      </p:pic>
      <p:pic>
        <p:nvPicPr>
          <p:cNvPr id="4" name="Graphic 3">
            <a:extLst>
              <a:ext uri="{FF2B5EF4-FFF2-40B4-BE49-F238E27FC236}">
                <a16:creationId xmlns:a16="http://schemas.microsoft.com/office/drawing/2014/main" id="{F7D965D3-2ED5-0347-F848-6C2A1D36AE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55513" b="14154"/>
          <a:stretch>
            <a:fillRect/>
          </a:stretch>
        </p:blipFill>
        <p:spPr>
          <a:xfrm>
            <a:off x="9141088" y="970666"/>
            <a:ext cx="3050912" cy="5887335"/>
          </a:xfrm>
          <a:custGeom>
            <a:avLst/>
            <a:gdLst>
              <a:gd name="connsiteX0" fmla="*/ 0 w 3050912"/>
              <a:gd name="connsiteY0" fmla="*/ 0 h 5887335"/>
              <a:gd name="connsiteX1" fmla="*/ 3050912 w 3050912"/>
              <a:gd name="connsiteY1" fmla="*/ 0 h 5887335"/>
              <a:gd name="connsiteX2" fmla="*/ 3050912 w 3050912"/>
              <a:gd name="connsiteY2" fmla="*/ 5887335 h 5887335"/>
              <a:gd name="connsiteX3" fmla="*/ 0 w 3050912"/>
              <a:gd name="connsiteY3" fmla="*/ 5887335 h 5887335"/>
            </a:gdLst>
            <a:ahLst/>
            <a:cxnLst>
              <a:cxn ang="0">
                <a:pos x="connsiteX0" y="connsiteY0"/>
              </a:cxn>
              <a:cxn ang="0">
                <a:pos x="connsiteX1" y="connsiteY1"/>
              </a:cxn>
              <a:cxn ang="0">
                <a:pos x="connsiteX2" y="connsiteY2"/>
              </a:cxn>
              <a:cxn ang="0">
                <a:pos x="connsiteX3" y="connsiteY3"/>
              </a:cxn>
            </a:cxnLst>
            <a:rect l="l" t="t" r="r" b="b"/>
            <a:pathLst>
              <a:path w="3050912" h="5887335">
                <a:moveTo>
                  <a:pt x="0" y="0"/>
                </a:moveTo>
                <a:lnTo>
                  <a:pt x="3050912" y="0"/>
                </a:lnTo>
                <a:lnTo>
                  <a:pt x="3050912" y="5887335"/>
                </a:lnTo>
                <a:lnTo>
                  <a:pt x="0" y="5887335"/>
                </a:lnTo>
                <a:close/>
              </a:path>
            </a:pathLst>
          </a:custGeom>
        </p:spPr>
      </p:pic>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718067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8AC6985-AA41-BCAE-CEDF-E736D973B5FF}"/>
              </a:ext>
            </a:extLst>
          </p:cNvPr>
          <p:cNvSpPr>
            <a:spLocks noGrp="1"/>
          </p:cNvSpPr>
          <p:nvPr>
            <p:ph type="ctrTitle"/>
          </p:nvPr>
        </p:nvSpPr>
        <p:spPr>
          <a:xfrm>
            <a:off x="811185" y="279400"/>
            <a:ext cx="8874306" cy="3251571"/>
          </a:xfrm>
        </p:spPr>
        <p:txBody>
          <a:bodyPr lIns="0" tIns="0" rIns="0" bIns="0" anchor="b">
            <a:noAutofit/>
          </a:bodyPr>
          <a:lstStyle>
            <a:lvl1pPr marL="0" algn="l">
              <a:lnSpc>
                <a:spcPct val="90000"/>
              </a:lnSpc>
              <a:spcBef>
                <a:spcPts val="0"/>
              </a:spcBef>
              <a:spcAft>
                <a:spcPts val="0"/>
              </a:spcAft>
              <a:defRPr sz="8000"/>
            </a:lvl1pPr>
          </a:lstStyle>
          <a:p>
            <a:r>
              <a:rPr lang="en-US"/>
              <a:t>Click to edit Master title style</a:t>
            </a:r>
            <a:endParaRPr lang="en-US" dirty="0"/>
          </a:p>
        </p:txBody>
      </p:sp>
      <p:sp>
        <p:nvSpPr>
          <p:cNvPr id="19" name="Subtitle 2">
            <a:extLst>
              <a:ext uri="{FF2B5EF4-FFF2-40B4-BE49-F238E27FC236}">
                <a16:creationId xmlns:a16="http://schemas.microsoft.com/office/drawing/2014/main" id="{A7B85660-94E4-85D1-95CA-415513A0355F}"/>
              </a:ext>
            </a:extLst>
          </p:cNvPr>
          <p:cNvSpPr>
            <a:spLocks noGrp="1"/>
          </p:cNvSpPr>
          <p:nvPr>
            <p:ph type="subTitle" idx="1"/>
          </p:nvPr>
        </p:nvSpPr>
        <p:spPr>
          <a:xfrm>
            <a:off x="811185" y="3837656"/>
            <a:ext cx="8874306" cy="2076152"/>
          </a:xfrm>
        </p:spPr>
        <p:txBody>
          <a:bodyPr lIns="0" tIns="0" rIns="0" bIns="0">
            <a:noAutofit/>
          </a:bodyPr>
          <a:lstStyle>
            <a:lvl1pPr marL="0" indent="0" algn="l">
              <a:buNone/>
              <a:defRPr sz="2400" b="1" i="0">
                <a:solidFill>
                  <a:srgbClr val="D4DDFE"/>
                </a:solidFill>
                <a:latin typeface="+mj-lt"/>
                <a:cs typeface="Arial Black"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1" name="Graphic 10">
            <a:extLst>
              <a:ext uri="{FF2B5EF4-FFF2-40B4-BE49-F238E27FC236}">
                <a16:creationId xmlns:a16="http://schemas.microsoft.com/office/drawing/2014/main" id="{F108B6DF-70B6-3DE6-4253-3C4926B86AA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3" name="Oval 12">
            <a:extLst>
              <a:ext uri="{FF2B5EF4-FFF2-40B4-BE49-F238E27FC236}">
                <a16:creationId xmlns:a16="http://schemas.microsoft.com/office/drawing/2014/main" id="{8A5B9066-F7A6-6231-330D-A498C543A6A1}"/>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heck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16" name="Picture Placeholder 5">
            <a:extLst>
              <a:ext uri="{FF2B5EF4-FFF2-40B4-BE49-F238E27FC236}">
                <a16:creationId xmlns:a16="http://schemas.microsoft.com/office/drawing/2014/main" id="{AB13D922-479E-0DC1-5C55-F4D7A5504489}"/>
              </a:ext>
            </a:extLst>
          </p:cNvPr>
          <p:cNvSpPr>
            <a:spLocks noGrp="1"/>
          </p:cNvSpPr>
          <p:nvPr>
            <p:ph type="pic" sz="quarter" idx="23" hasCustomPrompt="1"/>
          </p:nvPr>
        </p:nvSpPr>
        <p:spPr>
          <a:xfrm>
            <a:off x="1388164" y="2476500"/>
            <a:ext cx="502920" cy="502920"/>
          </a:xfrm>
        </p:spPr>
        <p:txBody>
          <a:bodyPr lIns="0" tIns="0" rIns="0" bIns="0" anchor="ctr">
            <a:noAutofit/>
          </a:bodyPr>
          <a:lstStyle>
            <a:lvl1pPr marL="0" indent="0" algn="ctr">
              <a:buNone/>
              <a:defRPr sz="1200"/>
            </a:lvl1pPr>
          </a:lstStyle>
          <a:p>
            <a:r>
              <a:rPr lang="en-US" dirty="0"/>
              <a:t>Icon</a:t>
            </a:r>
          </a:p>
        </p:txBody>
      </p:sp>
      <p:sp>
        <p:nvSpPr>
          <p:cNvPr id="14" name="Text Placeholder 15">
            <a:extLst>
              <a:ext uri="{FF2B5EF4-FFF2-40B4-BE49-F238E27FC236}">
                <a16:creationId xmlns:a16="http://schemas.microsoft.com/office/drawing/2014/main" id="{E0CDAE70-42DC-AB0D-6734-B9944B7993D9}"/>
              </a:ext>
            </a:extLst>
          </p:cNvPr>
          <p:cNvSpPr>
            <a:spLocks noGrp="1"/>
          </p:cNvSpPr>
          <p:nvPr>
            <p:ph type="body" sz="quarter" idx="13" hasCustomPrompt="1"/>
          </p:nvPr>
        </p:nvSpPr>
        <p:spPr>
          <a:xfrm>
            <a:off x="2255962" y="2476500"/>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3" name="Picture Placeholder 5">
            <a:extLst>
              <a:ext uri="{FF2B5EF4-FFF2-40B4-BE49-F238E27FC236}">
                <a16:creationId xmlns:a16="http://schemas.microsoft.com/office/drawing/2014/main" id="{9443615E-62BC-2D46-B8BA-FD3A72B7BAB4}"/>
              </a:ext>
            </a:extLst>
          </p:cNvPr>
          <p:cNvSpPr>
            <a:spLocks noGrp="1"/>
          </p:cNvSpPr>
          <p:nvPr>
            <p:ph type="pic" sz="quarter" idx="27" hasCustomPrompt="1"/>
          </p:nvPr>
        </p:nvSpPr>
        <p:spPr>
          <a:xfrm>
            <a:off x="1388164" y="3484562"/>
            <a:ext cx="502920" cy="502920"/>
          </a:xfrm>
        </p:spPr>
        <p:txBody>
          <a:bodyPr lIns="0" tIns="0" rIns="0" bIns="0" anchor="ctr">
            <a:noAutofit/>
          </a:bodyPr>
          <a:lstStyle>
            <a:lvl1pPr marL="0" indent="0" algn="ctr">
              <a:buNone/>
              <a:defRPr sz="1200"/>
            </a:lvl1pPr>
          </a:lstStyle>
          <a:p>
            <a:r>
              <a:rPr lang="en-US" dirty="0"/>
              <a:t>Icon</a:t>
            </a:r>
          </a:p>
        </p:txBody>
      </p:sp>
      <p:sp>
        <p:nvSpPr>
          <p:cNvPr id="17" name="Text Placeholder 15">
            <a:extLst>
              <a:ext uri="{FF2B5EF4-FFF2-40B4-BE49-F238E27FC236}">
                <a16:creationId xmlns:a16="http://schemas.microsoft.com/office/drawing/2014/main" id="{CBD4E95C-EAA1-DCCF-D975-37EE3FBD915A}"/>
              </a:ext>
            </a:extLst>
          </p:cNvPr>
          <p:cNvSpPr>
            <a:spLocks noGrp="1"/>
          </p:cNvSpPr>
          <p:nvPr>
            <p:ph type="body" sz="quarter" idx="24" hasCustomPrompt="1"/>
          </p:nvPr>
        </p:nvSpPr>
        <p:spPr>
          <a:xfrm>
            <a:off x="2255962" y="3484562"/>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4" name="Picture Placeholder 5">
            <a:extLst>
              <a:ext uri="{FF2B5EF4-FFF2-40B4-BE49-F238E27FC236}">
                <a16:creationId xmlns:a16="http://schemas.microsoft.com/office/drawing/2014/main" id="{8EF5E933-304E-1D0F-2544-A608B4EE087F}"/>
              </a:ext>
            </a:extLst>
          </p:cNvPr>
          <p:cNvSpPr>
            <a:spLocks noGrp="1"/>
          </p:cNvSpPr>
          <p:nvPr>
            <p:ph type="pic" sz="quarter" idx="28" hasCustomPrompt="1"/>
          </p:nvPr>
        </p:nvSpPr>
        <p:spPr>
          <a:xfrm>
            <a:off x="1388164" y="4492625"/>
            <a:ext cx="502920" cy="502920"/>
          </a:xfrm>
        </p:spPr>
        <p:txBody>
          <a:bodyPr lIns="0" tIns="0" rIns="0" bIns="0" anchor="ctr">
            <a:noAutofit/>
          </a:bodyPr>
          <a:lstStyle>
            <a:lvl1pPr marL="0" indent="0" algn="ctr">
              <a:buNone/>
              <a:defRPr sz="1200"/>
            </a:lvl1pPr>
          </a:lstStyle>
          <a:p>
            <a:r>
              <a:rPr lang="en-US" dirty="0"/>
              <a:t>Icon</a:t>
            </a:r>
          </a:p>
        </p:txBody>
      </p:sp>
      <p:sp>
        <p:nvSpPr>
          <p:cNvPr id="19" name="Text Placeholder 15">
            <a:extLst>
              <a:ext uri="{FF2B5EF4-FFF2-40B4-BE49-F238E27FC236}">
                <a16:creationId xmlns:a16="http://schemas.microsoft.com/office/drawing/2014/main" id="{03014695-7138-84E3-3225-87977FD8E496}"/>
              </a:ext>
            </a:extLst>
          </p:cNvPr>
          <p:cNvSpPr>
            <a:spLocks noGrp="1"/>
          </p:cNvSpPr>
          <p:nvPr>
            <p:ph type="body" sz="quarter" idx="26" hasCustomPrompt="1"/>
          </p:nvPr>
        </p:nvSpPr>
        <p:spPr>
          <a:xfrm>
            <a:off x="2255962" y="4492625"/>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10" name="Graphic 9">
            <a:extLst>
              <a:ext uri="{FF2B5EF4-FFF2-40B4-BE49-F238E27FC236}">
                <a16:creationId xmlns:a16="http://schemas.microsoft.com/office/drawing/2014/main" id="{B3606A3B-5B75-C830-0580-02B3AF648B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2" name="Oval 11">
            <a:extLst>
              <a:ext uri="{FF2B5EF4-FFF2-40B4-BE49-F238E27FC236}">
                <a16:creationId xmlns:a16="http://schemas.microsoft.com/office/drawing/2014/main" id="{45B92DB2-64DD-608F-360F-52958A93EB5B}"/>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E53F7E88-2097-D325-6D72-678AA2F5B1B5}"/>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31542C44-78F9-C385-BA13-32EF29E328CC}"/>
              </a:ext>
            </a:extLst>
          </p:cNvPr>
          <p:cNvSpPr>
            <a:spLocks noGrp="1"/>
          </p:cNvSpPr>
          <p:nvPr>
            <p:ph type="body" sz="quarter" idx="13" hasCustomPrompt="1"/>
          </p:nvPr>
        </p:nvSpPr>
        <p:spPr>
          <a:xfrm>
            <a:off x="1295403" y="2487613"/>
            <a:ext cx="2603497"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32" name="Text Placeholder 15">
            <a:extLst>
              <a:ext uri="{FF2B5EF4-FFF2-40B4-BE49-F238E27FC236}">
                <a16:creationId xmlns:a16="http://schemas.microsoft.com/office/drawing/2014/main" id="{E3F465DB-04AD-D2AA-978D-7B88D2F319F4}"/>
              </a:ext>
            </a:extLst>
          </p:cNvPr>
          <p:cNvSpPr>
            <a:spLocks noGrp="1"/>
          </p:cNvSpPr>
          <p:nvPr>
            <p:ph type="body" sz="quarter" idx="20" hasCustomPrompt="1"/>
          </p:nvPr>
        </p:nvSpPr>
        <p:spPr>
          <a:xfrm>
            <a:off x="4374970" y="2487613"/>
            <a:ext cx="2603497"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29" name="Text Placeholder 15">
            <a:extLst>
              <a:ext uri="{FF2B5EF4-FFF2-40B4-BE49-F238E27FC236}">
                <a16:creationId xmlns:a16="http://schemas.microsoft.com/office/drawing/2014/main" id="{379A3659-EC2D-312F-1FA2-2C3208B35D4F}"/>
              </a:ext>
            </a:extLst>
          </p:cNvPr>
          <p:cNvSpPr>
            <a:spLocks noGrp="1"/>
          </p:cNvSpPr>
          <p:nvPr>
            <p:ph type="body" sz="quarter" idx="17" hasCustomPrompt="1"/>
          </p:nvPr>
        </p:nvSpPr>
        <p:spPr>
          <a:xfrm>
            <a:off x="7454537" y="2487613"/>
            <a:ext cx="2604092"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17" name="Text Placeholder 18">
            <a:extLst>
              <a:ext uri="{FF2B5EF4-FFF2-40B4-BE49-F238E27FC236}">
                <a16:creationId xmlns:a16="http://schemas.microsoft.com/office/drawing/2014/main" id="{D8352836-701E-DDA9-602B-1CF2FD54A75B}"/>
              </a:ext>
            </a:extLst>
          </p:cNvPr>
          <p:cNvSpPr>
            <a:spLocks noGrp="1"/>
          </p:cNvSpPr>
          <p:nvPr>
            <p:ph type="body" sz="quarter" idx="15" hasCustomPrompt="1"/>
          </p:nvPr>
        </p:nvSpPr>
        <p:spPr>
          <a:xfrm>
            <a:off x="1295400"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sp>
        <p:nvSpPr>
          <p:cNvPr id="33" name="Text Placeholder 18">
            <a:extLst>
              <a:ext uri="{FF2B5EF4-FFF2-40B4-BE49-F238E27FC236}">
                <a16:creationId xmlns:a16="http://schemas.microsoft.com/office/drawing/2014/main" id="{2B9A4520-E4E7-3735-9AA4-F886868CDA0F}"/>
              </a:ext>
            </a:extLst>
          </p:cNvPr>
          <p:cNvSpPr>
            <a:spLocks noGrp="1"/>
          </p:cNvSpPr>
          <p:nvPr>
            <p:ph type="body" sz="quarter" idx="21" hasCustomPrompt="1"/>
          </p:nvPr>
        </p:nvSpPr>
        <p:spPr>
          <a:xfrm>
            <a:off x="4374967"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sp>
        <p:nvSpPr>
          <p:cNvPr id="30" name="Text Placeholder 18">
            <a:extLst>
              <a:ext uri="{FF2B5EF4-FFF2-40B4-BE49-F238E27FC236}">
                <a16:creationId xmlns:a16="http://schemas.microsoft.com/office/drawing/2014/main" id="{2ED3CCCC-5B50-BA18-C9CF-82C1113391F6}"/>
              </a:ext>
            </a:extLst>
          </p:cNvPr>
          <p:cNvSpPr>
            <a:spLocks noGrp="1"/>
          </p:cNvSpPr>
          <p:nvPr>
            <p:ph type="body" sz="quarter" idx="18" hasCustomPrompt="1"/>
          </p:nvPr>
        </p:nvSpPr>
        <p:spPr>
          <a:xfrm>
            <a:off x="7454534"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pic>
        <p:nvPicPr>
          <p:cNvPr id="9" name="Graphic 8">
            <a:extLst>
              <a:ext uri="{FF2B5EF4-FFF2-40B4-BE49-F238E27FC236}">
                <a16:creationId xmlns:a16="http://schemas.microsoft.com/office/drawing/2014/main" id="{749446AE-6E14-9EAD-CCAA-C1EC91FDAD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34945" b="66188"/>
          <a:stretch>
            <a:fillRect/>
          </a:stretch>
        </p:blipFill>
        <p:spPr>
          <a:xfrm>
            <a:off x="7730504" y="4539146"/>
            <a:ext cx="4461496" cy="2318855"/>
          </a:xfrm>
          <a:custGeom>
            <a:avLst/>
            <a:gdLst>
              <a:gd name="connsiteX0" fmla="*/ 0 w 4461496"/>
              <a:gd name="connsiteY0" fmla="*/ 0 h 2318855"/>
              <a:gd name="connsiteX1" fmla="*/ 4461496 w 4461496"/>
              <a:gd name="connsiteY1" fmla="*/ 0 h 2318855"/>
              <a:gd name="connsiteX2" fmla="*/ 4461496 w 4461496"/>
              <a:gd name="connsiteY2" fmla="*/ 2318855 h 2318855"/>
              <a:gd name="connsiteX3" fmla="*/ 0 w 4461496"/>
              <a:gd name="connsiteY3" fmla="*/ 2318855 h 2318855"/>
            </a:gdLst>
            <a:ahLst/>
            <a:cxnLst>
              <a:cxn ang="0">
                <a:pos x="connsiteX0" y="connsiteY0"/>
              </a:cxn>
              <a:cxn ang="0">
                <a:pos x="connsiteX1" y="connsiteY1"/>
              </a:cxn>
              <a:cxn ang="0">
                <a:pos x="connsiteX2" y="connsiteY2"/>
              </a:cxn>
              <a:cxn ang="0">
                <a:pos x="connsiteX3" y="connsiteY3"/>
              </a:cxn>
            </a:cxnLst>
            <a:rect l="l" t="t" r="r" b="b"/>
            <a:pathLst>
              <a:path w="4461496" h="2318855">
                <a:moveTo>
                  <a:pt x="0" y="0"/>
                </a:moveTo>
                <a:lnTo>
                  <a:pt x="4461496" y="0"/>
                </a:lnTo>
                <a:lnTo>
                  <a:pt x="4461496" y="2318855"/>
                </a:lnTo>
                <a:lnTo>
                  <a:pt x="0" y="2318855"/>
                </a:lnTo>
                <a:close/>
              </a:path>
            </a:pathLst>
          </a:custGeom>
        </p:spPr>
      </p:pic>
      <p:grpSp>
        <p:nvGrpSpPr>
          <p:cNvPr id="11" name="Group 10">
            <a:extLst>
              <a:ext uri="{FF2B5EF4-FFF2-40B4-BE49-F238E27FC236}">
                <a16:creationId xmlns:a16="http://schemas.microsoft.com/office/drawing/2014/main" id="{7788B2DA-5890-0F11-581C-A9189E008CE1}"/>
              </a:ext>
            </a:extLst>
          </p:cNvPr>
          <p:cNvGrpSpPr/>
          <p:nvPr userDrawn="1"/>
        </p:nvGrpSpPr>
        <p:grpSpPr>
          <a:xfrm rot="5400000">
            <a:off x="10058034" y="23582"/>
            <a:ext cx="2133966" cy="2133966"/>
            <a:chOff x="9654699" y="2229295"/>
            <a:chExt cx="2133966" cy="2133966"/>
          </a:xfrm>
        </p:grpSpPr>
        <p:sp>
          <p:nvSpPr>
            <p:cNvPr id="13" name="Freeform 12">
              <a:extLst>
                <a:ext uri="{FF2B5EF4-FFF2-40B4-BE49-F238E27FC236}">
                  <a16:creationId xmlns:a16="http://schemas.microsoft.com/office/drawing/2014/main" id="{6C0B013B-DCAB-56B5-B1A1-0962EFCDAD0E}"/>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97E9164D-468F-6ABB-E014-8357739493BA}"/>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1295400"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34" name="Text Placeholder 18">
            <a:extLst>
              <a:ext uri="{FF2B5EF4-FFF2-40B4-BE49-F238E27FC236}">
                <a16:creationId xmlns:a16="http://schemas.microsoft.com/office/drawing/2014/main" id="{5949D5F3-7F2A-1CB3-9ED4-ECFC804C9F7A}"/>
              </a:ext>
            </a:extLst>
          </p:cNvPr>
          <p:cNvSpPr>
            <a:spLocks noGrp="1"/>
          </p:cNvSpPr>
          <p:nvPr>
            <p:ph type="body" sz="quarter" idx="22" hasCustomPrompt="1"/>
          </p:nvPr>
        </p:nvSpPr>
        <p:spPr>
          <a:xfrm>
            <a:off x="4374967"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31" name="Text Placeholder 18">
            <a:extLst>
              <a:ext uri="{FF2B5EF4-FFF2-40B4-BE49-F238E27FC236}">
                <a16:creationId xmlns:a16="http://schemas.microsoft.com/office/drawing/2014/main" id="{874E81CB-4A9F-BEB8-37D9-EF50A848ECFC}"/>
              </a:ext>
            </a:extLst>
          </p:cNvPr>
          <p:cNvSpPr>
            <a:spLocks noGrp="1"/>
          </p:cNvSpPr>
          <p:nvPr>
            <p:ph type="body" sz="quarter" idx="19" hasCustomPrompt="1"/>
          </p:nvPr>
        </p:nvSpPr>
        <p:spPr>
          <a:xfrm>
            <a:off x="7454534"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314417205"/>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lumn with icons">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AF34004-C8D7-0BF6-E972-61781179D593}"/>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000"/>
            </a:lvl1pPr>
          </a:lstStyle>
          <a:p>
            <a:r>
              <a:rPr lang="en-US"/>
              <a:t>Click icon to add picture</a:t>
            </a:r>
            <a:endParaRPr lang="en-US" dirty="0"/>
          </a:p>
        </p:txBody>
      </p:sp>
      <p:sp>
        <p:nvSpPr>
          <p:cNvPr id="28" name="Picture Placeholder 5">
            <a:extLst>
              <a:ext uri="{FF2B5EF4-FFF2-40B4-BE49-F238E27FC236}">
                <a16:creationId xmlns:a16="http://schemas.microsoft.com/office/drawing/2014/main" id="{D9C1F6F0-4FC6-1160-0C8F-975ECDECAF3D}"/>
              </a:ext>
            </a:extLst>
          </p:cNvPr>
          <p:cNvSpPr>
            <a:spLocks noGrp="1"/>
          </p:cNvSpPr>
          <p:nvPr>
            <p:ph type="pic" sz="quarter" idx="24"/>
          </p:nvPr>
        </p:nvSpPr>
        <p:spPr>
          <a:xfrm>
            <a:off x="4374967" y="2476500"/>
            <a:ext cx="685800" cy="685800"/>
          </a:xfrm>
        </p:spPr>
        <p:txBody>
          <a:bodyPr lIns="0" tIns="0" rIns="0" bIns="0" anchor="ctr">
            <a:noAutofit/>
          </a:bodyPr>
          <a:lstStyle>
            <a:lvl1pPr marL="0" indent="0" algn="ctr">
              <a:buNone/>
              <a:defRPr sz="1000"/>
            </a:lvl1pPr>
          </a:lstStyle>
          <a:p>
            <a:r>
              <a:rPr lang="en-US"/>
              <a:t>Click icon to add picture</a:t>
            </a:r>
            <a:endParaRPr lang="en-US" dirty="0"/>
          </a:p>
        </p:txBody>
      </p:sp>
      <p:sp>
        <p:nvSpPr>
          <p:cNvPr id="35" name="Picture Placeholder 5">
            <a:extLst>
              <a:ext uri="{FF2B5EF4-FFF2-40B4-BE49-F238E27FC236}">
                <a16:creationId xmlns:a16="http://schemas.microsoft.com/office/drawing/2014/main" id="{6EF1040F-3507-9529-F7BA-DEF2138BAC89}"/>
              </a:ext>
            </a:extLst>
          </p:cNvPr>
          <p:cNvSpPr>
            <a:spLocks noGrp="1"/>
          </p:cNvSpPr>
          <p:nvPr>
            <p:ph type="pic" sz="quarter" idx="25"/>
          </p:nvPr>
        </p:nvSpPr>
        <p:spPr>
          <a:xfrm>
            <a:off x="7454534" y="2476500"/>
            <a:ext cx="685800" cy="685800"/>
          </a:xfrm>
        </p:spPr>
        <p:txBody>
          <a:bodyPr lIns="0" tIns="0" rIns="0" bIns="0" anchor="ctr">
            <a:noAutofit/>
          </a:bodyPr>
          <a:lstStyle>
            <a:lvl1pPr marL="0" indent="0" algn="ctr">
              <a:buNone/>
              <a:defRPr sz="10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1295400"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34" name="Text Placeholder 18">
            <a:extLst>
              <a:ext uri="{FF2B5EF4-FFF2-40B4-BE49-F238E27FC236}">
                <a16:creationId xmlns:a16="http://schemas.microsoft.com/office/drawing/2014/main" id="{5949D5F3-7F2A-1CB3-9ED4-ECFC804C9F7A}"/>
              </a:ext>
            </a:extLst>
          </p:cNvPr>
          <p:cNvSpPr>
            <a:spLocks noGrp="1"/>
          </p:cNvSpPr>
          <p:nvPr>
            <p:ph type="body" sz="quarter" idx="22" hasCustomPrompt="1"/>
          </p:nvPr>
        </p:nvSpPr>
        <p:spPr>
          <a:xfrm>
            <a:off x="4374967"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31" name="Text Placeholder 18">
            <a:extLst>
              <a:ext uri="{FF2B5EF4-FFF2-40B4-BE49-F238E27FC236}">
                <a16:creationId xmlns:a16="http://schemas.microsoft.com/office/drawing/2014/main" id="{874E81CB-4A9F-BEB8-37D9-EF50A848ECFC}"/>
              </a:ext>
            </a:extLst>
          </p:cNvPr>
          <p:cNvSpPr>
            <a:spLocks noGrp="1"/>
          </p:cNvSpPr>
          <p:nvPr>
            <p:ph type="body" sz="quarter" idx="19" hasCustomPrompt="1"/>
          </p:nvPr>
        </p:nvSpPr>
        <p:spPr>
          <a:xfrm>
            <a:off x="7454534"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3" name="Graphic 2">
            <a:extLst>
              <a:ext uri="{FF2B5EF4-FFF2-40B4-BE49-F238E27FC236}">
                <a16:creationId xmlns:a16="http://schemas.microsoft.com/office/drawing/2014/main" id="{AF93679A-06AD-D46C-BEB8-62FEE039D4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6320" r="60054"/>
          <a:stretch>
            <a:fillRect/>
          </a:stretch>
        </p:blipFill>
        <p:spPr>
          <a:xfrm>
            <a:off x="9452531" y="0"/>
            <a:ext cx="2739468" cy="3681345"/>
          </a:xfrm>
          <a:custGeom>
            <a:avLst/>
            <a:gdLst>
              <a:gd name="connsiteX0" fmla="*/ 0 w 2739468"/>
              <a:gd name="connsiteY0" fmla="*/ 0 h 3681345"/>
              <a:gd name="connsiteX1" fmla="*/ 2739468 w 2739468"/>
              <a:gd name="connsiteY1" fmla="*/ 0 h 3681345"/>
              <a:gd name="connsiteX2" fmla="*/ 2739468 w 2739468"/>
              <a:gd name="connsiteY2" fmla="*/ 3681345 h 3681345"/>
              <a:gd name="connsiteX3" fmla="*/ 0 w 2739468"/>
              <a:gd name="connsiteY3" fmla="*/ 3681345 h 3681345"/>
            </a:gdLst>
            <a:ahLst/>
            <a:cxnLst>
              <a:cxn ang="0">
                <a:pos x="connsiteX0" y="connsiteY0"/>
              </a:cxn>
              <a:cxn ang="0">
                <a:pos x="connsiteX1" y="connsiteY1"/>
              </a:cxn>
              <a:cxn ang="0">
                <a:pos x="connsiteX2" y="connsiteY2"/>
              </a:cxn>
              <a:cxn ang="0">
                <a:pos x="connsiteX3" y="connsiteY3"/>
              </a:cxn>
            </a:cxnLst>
            <a:rect l="l" t="t" r="r" b="b"/>
            <a:pathLst>
              <a:path w="2739468" h="3681345">
                <a:moveTo>
                  <a:pt x="0" y="0"/>
                </a:moveTo>
                <a:lnTo>
                  <a:pt x="2739468" y="0"/>
                </a:lnTo>
                <a:lnTo>
                  <a:pt x="2739468" y="3681345"/>
                </a:lnTo>
                <a:lnTo>
                  <a:pt x="0" y="3681345"/>
                </a:lnTo>
                <a:close/>
              </a:path>
            </a:pathLst>
          </a:custGeom>
        </p:spPr>
      </p:pic>
      <p:sp>
        <p:nvSpPr>
          <p:cNvPr id="4" name="Freeform 3">
            <a:extLst>
              <a:ext uri="{FF2B5EF4-FFF2-40B4-BE49-F238E27FC236}">
                <a16:creationId xmlns:a16="http://schemas.microsoft.com/office/drawing/2014/main" id="{504F2DB4-4E28-277B-9867-CFC84603650B}"/>
              </a:ext>
            </a:extLst>
          </p:cNvPr>
          <p:cNvSpPr/>
          <p:nvPr userDrawn="1"/>
        </p:nvSpPr>
        <p:spPr>
          <a:xfrm>
            <a:off x="0" y="4094798"/>
            <a:ext cx="1057676" cy="2115352"/>
          </a:xfrm>
          <a:custGeom>
            <a:avLst/>
            <a:gdLst>
              <a:gd name="connsiteX0" fmla="*/ 0 w 1057676"/>
              <a:gd name="connsiteY0" fmla="*/ 0 h 2115352"/>
              <a:gd name="connsiteX1" fmla="*/ 1057676 w 1057676"/>
              <a:gd name="connsiteY1" fmla="*/ 1057676 h 2115352"/>
              <a:gd name="connsiteX2" fmla="*/ 0 w 1057676"/>
              <a:gd name="connsiteY2" fmla="*/ 2115352 h 2115352"/>
            </a:gdLst>
            <a:ahLst/>
            <a:cxnLst>
              <a:cxn ang="0">
                <a:pos x="connsiteX0" y="connsiteY0"/>
              </a:cxn>
              <a:cxn ang="0">
                <a:pos x="connsiteX1" y="connsiteY1"/>
              </a:cxn>
              <a:cxn ang="0">
                <a:pos x="connsiteX2" y="connsiteY2"/>
              </a:cxn>
            </a:cxnLst>
            <a:rect l="l" t="t" r="r" b="b"/>
            <a:pathLst>
              <a:path w="1057676" h="2115352">
                <a:moveTo>
                  <a:pt x="0" y="0"/>
                </a:moveTo>
                <a:cubicBezTo>
                  <a:pt x="584138" y="0"/>
                  <a:pt x="1057676" y="473538"/>
                  <a:pt x="1057676" y="1057676"/>
                </a:cubicBezTo>
                <a:cubicBezTo>
                  <a:pt x="1057676" y="1641814"/>
                  <a:pt x="584138" y="2115352"/>
                  <a:pt x="0" y="211535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83777396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chart or graphic">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D978EB2-1AE7-BB87-954B-F3DBF5080553}"/>
              </a:ext>
            </a:extLst>
          </p:cNvPr>
          <p:cNvSpPr>
            <a:spLocks noGrp="1"/>
          </p:cNvSpPr>
          <p:nvPr>
            <p:ph type="title"/>
          </p:nvPr>
        </p:nvSpPr>
        <p:spPr>
          <a:xfrm>
            <a:off x="811185" y="621973"/>
            <a:ext cx="4433915" cy="1695777"/>
          </a:xfrm>
        </p:spPr>
        <p:txBody>
          <a:bodyPr lIns="0" tIns="0" rIns="0" bIns="0">
            <a:noAutofit/>
          </a:bodyPr>
          <a:lstStyle/>
          <a:p>
            <a:r>
              <a:rPr lang="en-US"/>
              <a:t>Click to edit Master title style</a:t>
            </a:r>
            <a:endParaRPr lang="en-US" dirty="0"/>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hasCustomPrompt="1"/>
          </p:nvPr>
        </p:nvSpPr>
        <p:spPr>
          <a:xfrm>
            <a:off x="1295402" y="2743200"/>
            <a:ext cx="3657598" cy="3187700"/>
          </a:xfrm>
        </p:spPr>
        <p:txBody>
          <a:bodyPr lIns="0" tIns="0" rIns="0" bIns="0">
            <a:noAutofit/>
          </a:bodyPr>
          <a:lstStyle>
            <a:lvl1pPr marL="285750" indent="-283464">
              <a:buFont typeface="Arial" panose="020B0604020202020204" pitchFamily="34" charset="0"/>
              <a:buChar char="•"/>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3" name="Content Placeholder 3">
            <a:extLst>
              <a:ext uri="{FF2B5EF4-FFF2-40B4-BE49-F238E27FC236}">
                <a16:creationId xmlns:a16="http://schemas.microsoft.com/office/drawing/2014/main" id="{DEDCEA88-E3F7-FC47-F274-E58409CC4E7F}"/>
              </a:ext>
            </a:extLst>
          </p:cNvPr>
          <p:cNvSpPr>
            <a:spLocks noGrp="1"/>
          </p:cNvSpPr>
          <p:nvPr>
            <p:ph sz="half" idx="2" hasCustomPrompt="1"/>
          </p:nvPr>
        </p:nvSpPr>
        <p:spPr>
          <a:xfrm>
            <a:off x="5467407" y="1054099"/>
            <a:ext cx="5657793" cy="4889501"/>
          </a:xfrm>
        </p:spPr>
        <p:txBody>
          <a:bodyPr>
            <a:noAutofit/>
          </a:bodyPr>
          <a:lstStyle>
            <a:lvl1pPr marL="0" indent="0">
              <a:buNone/>
              <a:defRPr sz="1600">
                <a:latin typeface="+mn-lt"/>
              </a:defRPr>
            </a:lvl1pPr>
          </a:lstStyle>
          <a:p>
            <a:pPr lvl="0"/>
            <a:r>
              <a:rPr lang="en-US" dirty="0"/>
              <a:t>SmartArt</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166183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7B29A2F3-C289-9762-6F9F-DA18D322DF07}"/>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vl2pPr marL="457200" indent="0">
              <a:buNone/>
              <a:defRPr sz="1800" b="1" i="0">
                <a:latin typeface="Arial Black" panose="020B0604020202020204" pitchFamily="34" charset="0"/>
                <a:cs typeface="Arial Black" panose="020B0604020202020204" pitchFamily="34" charset="0"/>
              </a:defRPr>
            </a:lvl2pPr>
          </a:lstStyle>
          <a:p>
            <a:pPr lvl="0"/>
            <a:r>
              <a:rPr lang="en-US"/>
              <a:t>Click to edit Master text styles</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
        <p:nvSpPr>
          <p:cNvPr id="11" name="Oval 10">
            <a:extLst>
              <a:ext uri="{FF2B5EF4-FFF2-40B4-BE49-F238E27FC236}">
                <a16:creationId xmlns:a16="http://schemas.microsoft.com/office/drawing/2014/main" id="{BC365DF2-FE3C-3232-AB75-C282AFD43D64}"/>
              </a:ext>
            </a:extLst>
          </p:cNvPr>
          <p:cNvSpPr/>
          <p:nvPr userDrawn="1"/>
        </p:nvSpPr>
        <p:spPr>
          <a:xfrm>
            <a:off x="9638466" y="3991499"/>
            <a:ext cx="2115351" cy="2115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13" name="Graphic 12">
            <a:extLst>
              <a:ext uri="{FF2B5EF4-FFF2-40B4-BE49-F238E27FC236}">
                <a16:creationId xmlns:a16="http://schemas.microsoft.com/office/drawing/2014/main" id="{920871AE-D105-49BC-6CB6-BC68EC55DA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884" r="34757"/>
          <a:stretch>
            <a:fillRect/>
          </a:stretch>
        </p:blipFill>
        <p:spPr>
          <a:xfrm>
            <a:off x="7717670" y="0"/>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
        <p:nvSpPr>
          <p:cNvPr id="16" name="Freeform 15">
            <a:extLst>
              <a:ext uri="{FF2B5EF4-FFF2-40B4-BE49-F238E27FC236}">
                <a16:creationId xmlns:a16="http://schemas.microsoft.com/office/drawing/2014/main" id="{39644024-6839-A3FA-9801-8CE700F9EC99}"/>
              </a:ext>
            </a:extLst>
          </p:cNvPr>
          <p:cNvSpPr/>
          <p:nvPr userDrawn="1"/>
        </p:nvSpPr>
        <p:spPr>
          <a:xfrm>
            <a:off x="10198293" y="4875419"/>
            <a:ext cx="1993707" cy="1982581"/>
          </a:xfrm>
          <a:custGeom>
            <a:avLst/>
            <a:gdLst>
              <a:gd name="connsiteX0" fmla="*/ 1993707 w 1993707"/>
              <a:gd name="connsiteY0" fmla="*/ 1952030 h 1982581"/>
              <a:gd name="connsiteX1" fmla="*/ 1993707 w 1993707"/>
              <a:gd name="connsiteY1" fmla="*/ 1982581 h 1982581"/>
              <a:gd name="connsiteX2" fmla="*/ 1965515 w 1993707"/>
              <a:gd name="connsiteY2" fmla="*/ 1982581 h 1982581"/>
              <a:gd name="connsiteX3" fmla="*/ 1974866 w 1993707"/>
              <a:gd name="connsiteY3" fmla="*/ 1974866 h 1982581"/>
              <a:gd name="connsiteX4" fmla="*/ 1346200 w 1993707"/>
              <a:gd name="connsiteY4" fmla="*/ 0 h 1982581"/>
              <a:gd name="connsiteX5" fmla="*/ 1987879 w 1993707"/>
              <a:gd name="connsiteY5" fmla="*/ 162479 h 1982581"/>
              <a:gd name="connsiteX6" fmla="*/ 1993707 w 1993707"/>
              <a:gd name="connsiteY6" fmla="*/ 166020 h 1982581"/>
              <a:gd name="connsiteX7" fmla="*/ 1993707 w 1993707"/>
              <a:gd name="connsiteY7" fmla="*/ 740369 h 1982581"/>
              <a:gd name="connsiteX8" fmla="*/ 1974866 w 1993707"/>
              <a:gd name="connsiteY8" fmla="*/ 717533 h 1982581"/>
              <a:gd name="connsiteX9" fmla="*/ 1346199 w 1993707"/>
              <a:gd name="connsiteY9" fmla="*/ 457130 h 1982581"/>
              <a:gd name="connsiteX10" fmla="*/ 457130 w 1993707"/>
              <a:gd name="connsiteY10" fmla="*/ 1346199 h 1982581"/>
              <a:gd name="connsiteX11" fmla="*/ 717532 w 1993707"/>
              <a:gd name="connsiteY11" fmla="*/ 1974866 h 1982581"/>
              <a:gd name="connsiteX12" fmla="*/ 726883 w 1993707"/>
              <a:gd name="connsiteY12" fmla="*/ 1982581 h 1982581"/>
              <a:gd name="connsiteX13" fmla="*/ 159927 w 1993707"/>
              <a:gd name="connsiteY13" fmla="*/ 1982581 h 1982581"/>
              <a:gd name="connsiteX14" fmla="*/ 105791 w 1993707"/>
              <a:gd name="connsiteY14" fmla="*/ 1870202 h 1982581"/>
              <a:gd name="connsiteX15" fmla="*/ 0 w 1993707"/>
              <a:gd name="connsiteY15" fmla="*/ 1346200 h 1982581"/>
              <a:gd name="connsiteX16" fmla="*/ 1346200 w 1993707"/>
              <a:gd name="connsiteY16" fmla="*/ 0 h 1982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93707" h="1982581">
                <a:moveTo>
                  <a:pt x="1993707" y="1952030"/>
                </a:moveTo>
                <a:lnTo>
                  <a:pt x="1993707" y="1982581"/>
                </a:lnTo>
                <a:lnTo>
                  <a:pt x="1965515" y="1982581"/>
                </a:lnTo>
                <a:lnTo>
                  <a:pt x="1974866" y="1974866"/>
                </a:lnTo>
                <a:close/>
                <a:moveTo>
                  <a:pt x="1346200" y="0"/>
                </a:moveTo>
                <a:cubicBezTo>
                  <a:pt x="1578539" y="0"/>
                  <a:pt x="1797131" y="58859"/>
                  <a:pt x="1987879" y="162479"/>
                </a:cubicBezTo>
                <a:lnTo>
                  <a:pt x="1993707" y="166020"/>
                </a:lnTo>
                <a:lnTo>
                  <a:pt x="1993707" y="740369"/>
                </a:lnTo>
                <a:lnTo>
                  <a:pt x="1974866" y="717533"/>
                </a:lnTo>
                <a:cubicBezTo>
                  <a:pt x="1813976" y="556643"/>
                  <a:pt x="1591708" y="457130"/>
                  <a:pt x="1346199" y="457130"/>
                </a:cubicBezTo>
                <a:cubicBezTo>
                  <a:pt x="855180" y="457130"/>
                  <a:pt x="457130" y="855180"/>
                  <a:pt x="457130" y="1346199"/>
                </a:cubicBezTo>
                <a:cubicBezTo>
                  <a:pt x="457130" y="1591709"/>
                  <a:pt x="556643" y="1813976"/>
                  <a:pt x="717532" y="1974866"/>
                </a:cubicBezTo>
                <a:lnTo>
                  <a:pt x="726883" y="1982581"/>
                </a:lnTo>
                <a:lnTo>
                  <a:pt x="159927" y="1982581"/>
                </a:lnTo>
                <a:lnTo>
                  <a:pt x="105791" y="1870202"/>
                </a:lnTo>
                <a:cubicBezTo>
                  <a:pt x="37670" y="1709145"/>
                  <a:pt x="0" y="1532072"/>
                  <a:pt x="0" y="1346200"/>
                </a:cubicBezTo>
                <a:cubicBezTo>
                  <a:pt x="0" y="602714"/>
                  <a:pt x="602714" y="0"/>
                  <a:pt x="1346200"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576611301"/>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9A77AE4-6D69-28DE-CC84-F7991882E5BF}"/>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hasCustomPrompt="1"/>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2" name="Object 1" descr="preencoded.png">
            <a:extLst>
              <a:ext uri="{FF2B5EF4-FFF2-40B4-BE49-F238E27FC236}">
                <a16:creationId xmlns:a16="http://schemas.microsoft.com/office/drawing/2014/main" id="{269C21E5-B8EE-7438-A771-34BC8006E13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385898" y="0"/>
            <a:ext cx="1574573" cy="3954463"/>
          </a:xfrm>
          <a:prstGeom prst="rect">
            <a:avLst/>
          </a:prstGeom>
        </p:spPr>
      </p:pic>
      <p:sp>
        <p:nvSpPr>
          <p:cNvPr id="3" name="Oval 2">
            <a:extLst>
              <a:ext uri="{FF2B5EF4-FFF2-40B4-BE49-F238E27FC236}">
                <a16:creationId xmlns:a16="http://schemas.microsoft.com/office/drawing/2014/main" id="{18F333FA-6DDE-DB6C-73BB-FE8387977425}"/>
              </a:ext>
            </a:extLst>
          </p:cNvPr>
          <p:cNvSpPr/>
          <p:nvPr userDrawn="1"/>
        </p:nvSpPr>
        <p:spPr>
          <a:xfrm>
            <a:off x="9115508" y="4240999"/>
            <a:ext cx="2115351" cy="21153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32657993"/>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455275E-28AB-F0B7-E799-5116B11205DF}"/>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hasCustomPrompt="1"/>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4" name="Graphic 3">
            <a:extLst>
              <a:ext uri="{FF2B5EF4-FFF2-40B4-BE49-F238E27FC236}">
                <a16:creationId xmlns:a16="http://schemas.microsoft.com/office/drawing/2014/main" id="{F0B2CA14-03DC-FC05-7713-E0261B4B2F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642" b="69630"/>
          <a:stretch>
            <a:fillRect/>
          </a:stretch>
        </p:blipFill>
        <p:spPr>
          <a:xfrm>
            <a:off x="1" y="4775200"/>
            <a:ext cx="6608233" cy="2082800"/>
          </a:xfrm>
          <a:custGeom>
            <a:avLst/>
            <a:gdLst>
              <a:gd name="connsiteX0" fmla="*/ 0 w 6608233"/>
              <a:gd name="connsiteY0" fmla="*/ 0 h 2082800"/>
              <a:gd name="connsiteX1" fmla="*/ 6608233 w 6608233"/>
              <a:gd name="connsiteY1" fmla="*/ 0 h 2082800"/>
              <a:gd name="connsiteX2" fmla="*/ 6608233 w 6608233"/>
              <a:gd name="connsiteY2" fmla="*/ 2082800 h 2082800"/>
              <a:gd name="connsiteX3" fmla="*/ 0 w 6608233"/>
              <a:gd name="connsiteY3" fmla="*/ 2082800 h 2082800"/>
            </a:gdLst>
            <a:ahLst/>
            <a:cxnLst>
              <a:cxn ang="0">
                <a:pos x="connsiteX0" y="connsiteY0"/>
              </a:cxn>
              <a:cxn ang="0">
                <a:pos x="connsiteX1" y="connsiteY1"/>
              </a:cxn>
              <a:cxn ang="0">
                <a:pos x="connsiteX2" y="connsiteY2"/>
              </a:cxn>
              <a:cxn ang="0">
                <a:pos x="connsiteX3" y="connsiteY3"/>
              </a:cxn>
            </a:cxnLst>
            <a:rect l="l" t="t" r="r" b="b"/>
            <a:pathLst>
              <a:path w="6608233" h="2082800">
                <a:moveTo>
                  <a:pt x="0" y="0"/>
                </a:moveTo>
                <a:lnTo>
                  <a:pt x="6608233" y="0"/>
                </a:lnTo>
                <a:lnTo>
                  <a:pt x="6608233" y="2082800"/>
                </a:lnTo>
                <a:lnTo>
                  <a:pt x="0" y="2082800"/>
                </a:lnTo>
                <a:close/>
              </a:path>
            </a:pathLst>
          </a:custGeom>
        </p:spPr>
      </p:pic>
      <p:sp>
        <p:nvSpPr>
          <p:cNvPr id="5" name="Freeform 4">
            <a:extLst>
              <a:ext uri="{FF2B5EF4-FFF2-40B4-BE49-F238E27FC236}">
                <a16:creationId xmlns:a16="http://schemas.microsoft.com/office/drawing/2014/main" id="{5EC223C2-E475-8E7A-48D4-A9BC2EB6931C}"/>
              </a:ext>
            </a:extLst>
          </p:cNvPr>
          <p:cNvSpPr/>
          <p:nvPr userDrawn="1"/>
        </p:nvSpPr>
        <p:spPr>
          <a:xfrm>
            <a:off x="9363677" y="1523310"/>
            <a:ext cx="2692400" cy="2692400"/>
          </a:xfrm>
          <a:custGeom>
            <a:avLst/>
            <a:gdLst>
              <a:gd name="connsiteX0" fmla="*/ 1346200 w 2692400"/>
              <a:gd name="connsiteY0" fmla="*/ 0 h 2692400"/>
              <a:gd name="connsiteX1" fmla="*/ 2692400 w 2692400"/>
              <a:gd name="connsiteY1" fmla="*/ 1346200 h 2692400"/>
              <a:gd name="connsiteX2" fmla="*/ 1346200 w 2692400"/>
              <a:gd name="connsiteY2" fmla="*/ 2692400 h 2692400"/>
              <a:gd name="connsiteX3" fmla="*/ 0 w 2692400"/>
              <a:gd name="connsiteY3" fmla="*/ 1346200 h 2692400"/>
              <a:gd name="connsiteX4" fmla="*/ 1346200 w 2692400"/>
              <a:gd name="connsiteY4" fmla="*/ 0 h 2692400"/>
              <a:gd name="connsiteX5" fmla="*/ 1346199 w 2692400"/>
              <a:gd name="connsiteY5" fmla="*/ 457130 h 2692400"/>
              <a:gd name="connsiteX6" fmla="*/ 457130 w 2692400"/>
              <a:gd name="connsiteY6" fmla="*/ 1346199 h 2692400"/>
              <a:gd name="connsiteX7" fmla="*/ 1346199 w 2692400"/>
              <a:gd name="connsiteY7" fmla="*/ 2235268 h 2692400"/>
              <a:gd name="connsiteX8" fmla="*/ 2235268 w 2692400"/>
              <a:gd name="connsiteY8" fmla="*/ 1346199 h 2692400"/>
              <a:gd name="connsiteX9" fmla="*/ 1346199 w 2692400"/>
              <a:gd name="connsiteY9" fmla="*/ 45713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2400" h="2692400">
                <a:moveTo>
                  <a:pt x="1346200" y="0"/>
                </a:moveTo>
                <a:cubicBezTo>
                  <a:pt x="2089686" y="0"/>
                  <a:pt x="2692400" y="602714"/>
                  <a:pt x="2692400" y="1346200"/>
                </a:cubicBezTo>
                <a:cubicBezTo>
                  <a:pt x="2692400" y="2089686"/>
                  <a:pt x="2089686" y="2692400"/>
                  <a:pt x="1346200" y="2692400"/>
                </a:cubicBezTo>
                <a:cubicBezTo>
                  <a:pt x="602714" y="2692400"/>
                  <a:pt x="0" y="2089686"/>
                  <a:pt x="0" y="1346200"/>
                </a:cubicBezTo>
                <a:cubicBezTo>
                  <a:pt x="0" y="602714"/>
                  <a:pt x="602714" y="0"/>
                  <a:pt x="1346200" y="0"/>
                </a:cubicBezTo>
                <a:close/>
                <a:moveTo>
                  <a:pt x="1346199" y="457130"/>
                </a:moveTo>
                <a:cubicBezTo>
                  <a:pt x="855180" y="457130"/>
                  <a:pt x="457130" y="855180"/>
                  <a:pt x="457130" y="1346199"/>
                </a:cubicBezTo>
                <a:cubicBezTo>
                  <a:pt x="457130" y="1837218"/>
                  <a:pt x="855180" y="2235268"/>
                  <a:pt x="1346199" y="2235268"/>
                </a:cubicBezTo>
                <a:cubicBezTo>
                  <a:pt x="1837218" y="2235268"/>
                  <a:pt x="2235268" y="1837218"/>
                  <a:pt x="2235268" y="1346199"/>
                </a:cubicBezTo>
                <a:cubicBezTo>
                  <a:pt x="2235268" y="855180"/>
                  <a:pt x="1837218" y="457130"/>
                  <a:pt x="1346199" y="457130"/>
                </a:cubicBezTo>
                <a:close/>
              </a:path>
            </a:pathLst>
          </a:custGeom>
          <a:solidFill>
            <a:srgbClr val="D5DE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1BD9D7CE-BCD9-0B12-1945-C5FFE31A7DAE}"/>
              </a:ext>
            </a:extLst>
          </p:cNvPr>
          <p:cNvSpPr/>
          <p:nvPr userDrawn="1"/>
        </p:nvSpPr>
        <p:spPr>
          <a:xfrm>
            <a:off x="8907309" y="136525"/>
            <a:ext cx="2115351" cy="2115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7316365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52DD956C-BC83-8F97-6FF5-5A11028FEFEA}"/>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16" name="Picture Placeholder 5">
            <a:extLst>
              <a:ext uri="{FF2B5EF4-FFF2-40B4-BE49-F238E27FC236}">
                <a16:creationId xmlns:a16="http://schemas.microsoft.com/office/drawing/2014/main" id="{D5364683-E8FF-8D94-04BD-2DF0086DB127}"/>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B1592037-0F29-1473-3EA8-7A7812DF3A39}"/>
              </a:ext>
            </a:extLst>
          </p:cNvPr>
          <p:cNvSpPr>
            <a:spLocks noGrp="1"/>
          </p:cNvSpPr>
          <p:nvPr>
            <p:ph type="body" sz="quarter" idx="16" hasCustomPrompt="1"/>
          </p:nvPr>
        </p:nvSpPr>
        <p:spPr>
          <a:xfrm>
            <a:off x="1295400"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18" name="Picture Placeholder 5">
            <a:extLst>
              <a:ext uri="{FF2B5EF4-FFF2-40B4-BE49-F238E27FC236}">
                <a16:creationId xmlns:a16="http://schemas.microsoft.com/office/drawing/2014/main" id="{CE6D5275-4C73-11F2-4948-8DD43F836F70}"/>
              </a:ext>
            </a:extLst>
          </p:cNvPr>
          <p:cNvSpPr>
            <a:spLocks noGrp="1"/>
          </p:cNvSpPr>
          <p:nvPr>
            <p:ph type="pic" sz="quarter" idx="25"/>
          </p:nvPr>
        </p:nvSpPr>
        <p:spPr>
          <a:xfrm>
            <a:off x="7122822" y="2476500"/>
            <a:ext cx="685800" cy="68580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17" name="Text Placeholder 18">
            <a:extLst>
              <a:ext uri="{FF2B5EF4-FFF2-40B4-BE49-F238E27FC236}">
                <a16:creationId xmlns:a16="http://schemas.microsoft.com/office/drawing/2014/main" id="{FDF0F72F-56B8-7E37-B80A-49A9D92550AB}"/>
              </a:ext>
            </a:extLst>
          </p:cNvPr>
          <p:cNvSpPr>
            <a:spLocks noGrp="1"/>
          </p:cNvSpPr>
          <p:nvPr>
            <p:ph type="body" sz="quarter" idx="24" hasCustomPrompt="1"/>
          </p:nvPr>
        </p:nvSpPr>
        <p:spPr>
          <a:xfrm>
            <a:off x="7122822"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9" name="Graphic 8">
            <a:extLst>
              <a:ext uri="{FF2B5EF4-FFF2-40B4-BE49-F238E27FC236}">
                <a16:creationId xmlns:a16="http://schemas.microsoft.com/office/drawing/2014/main" id="{A22F8239-92F5-595B-5DD3-ACBA1C19E6A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73895"/>
          <a:stretch>
            <a:fillRect/>
          </a:stretch>
        </p:blipFill>
        <p:spPr>
          <a:xfrm>
            <a:off x="3459002" y="4945020"/>
            <a:ext cx="7328137" cy="1912980"/>
          </a:xfrm>
          <a:custGeom>
            <a:avLst/>
            <a:gdLst>
              <a:gd name="connsiteX0" fmla="*/ 0 w 7328137"/>
              <a:gd name="connsiteY0" fmla="*/ 0 h 1912980"/>
              <a:gd name="connsiteX1" fmla="*/ 7328137 w 7328137"/>
              <a:gd name="connsiteY1" fmla="*/ 0 h 1912980"/>
              <a:gd name="connsiteX2" fmla="*/ 7328137 w 7328137"/>
              <a:gd name="connsiteY2" fmla="*/ 1912980 h 1912980"/>
              <a:gd name="connsiteX3" fmla="*/ 0 w 7328137"/>
              <a:gd name="connsiteY3" fmla="*/ 1912980 h 1912980"/>
            </a:gdLst>
            <a:ahLst/>
            <a:cxnLst>
              <a:cxn ang="0">
                <a:pos x="connsiteX0" y="connsiteY0"/>
              </a:cxn>
              <a:cxn ang="0">
                <a:pos x="connsiteX1" y="connsiteY1"/>
              </a:cxn>
              <a:cxn ang="0">
                <a:pos x="connsiteX2" y="connsiteY2"/>
              </a:cxn>
              <a:cxn ang="0">
                <a:pos x="connsiteX3" y="connsiteY3"/>
              </a:cxn>
            </a:cxnLst>
            <a:rect l="l" t="t" r="r" b="b"/>
            <a:pathLst>
              <a:path w="7328137" h="1912980">
                <a:moveTo>
                  <a:pt x="0" y="0"/>
                </a:moveTo>
                <a:lnTo>
                  <a:pt x="7328137" y="0"/>
                </a:lnTo>
                <a:lnTo>
                  <a:pt x="7328137" y="1912980"/>
                </a:lnTo>
                <a:lnTo>
                  <a:pt x="0" y="1912980"/>
                </a:lnTo>
                <a:close/>
              </a:path>
            </a:pathLst>
          </a:custGeom>
        </p:spPr>
      </p:pic>
      <p:grpSp>
        <p:nvGrpSpPr>
          <p:cNvPr id="10" name="Group 9">
            <a:extLst>
              <a:ext uri="{FF2B5EF4-FFF2-40B4-BE49-F238E27FC236}">
                <a16:creationId xmlns:a16="http://schemas.microsoft.com/office/drawing/2014/main" id="{DF9E987C-6F3E-FB11-D796-2D5F9075A7FF}"/>
              </a:ext>
            </a:extLst>
          </p:cNvPr>
          <p:cNvGrpSpPr/>
          <p:nvPr userDrawn="1"/>
        </p:nvGrpSpPr>
        <p:grpSpPr>
          <a:xfrm rot="10800000">
            <a:off x="9829617" y="0"/>
            <a:ext cx="2133966" cy="2133966"/>
            <a:chOff x="9654699" y="2229295"/>
            <a:chExt cx="2133966" cy="2133966"/>
          </a:xfrm>
        </p:grpSpPr>
        <p:sp>
          <p:nvSpPr>
            <p:cNvPr id="11" name="Freeform 10">
              <a:extLst>
                <a:ext uri="{FF2B5EF4-FFF2-40B4-BE49-F238E27FC236}">
                  <a16:creationId xmlns:a16="http://schemas.microsoft.com/office/drawing/2014/main" id="{53342B09-3192-492F-3F5F-19163C83F9EE}"/>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1">
              <a:extLst>
                <a:ext uri="{FF2B5EF4-FFF2-40B4-BE49-F238E27FC236}">
                  <a16:creationId xmlns:a16="http://schemas.microsoft.com/office/drawing/2014/main" id="{062E2B15-36A9-C2C7-6306-EEA512B646D0}"/>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7688650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11185" y="621973"/>
            <a:ext cx="10569630" cy="106871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11185" y="1825625"/>
            <a:ext cx="1056963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541491" y="6356350"/>
            <a:ext cx="4411509" cy="365125"/>
          </a:xfrm>
          <a:prstGeom prst="rect">
            <a:avLst/>
          </a:prstGeom>
        </p:spPr>
        <p:txBody>
          <a:bodyPr vert="horz" lIns="0" tIns="0" rIns="0" bIns="0" rtlCol="0" anchor="ctr">
            <a:noAutofit/>
          </a:bodyPr>
          <a:lstStyle>
            <a:lvl1pPr algn="l">
              <a:defRPr sz="1200" b="0" i="0" spc="50" baseline="0">
                <a:solidFill>
                  <a:schemeClr val="bg1"/>
                </a:solidFill>
                <a:latin typeface="+mn-lt"/>
                <a:cs typeface="Arial" panose="020B060402020202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907309" y="6356350"/>
            <a:ext cx="2743200" cy="365125"/>
          </a:xfrm>
          <a:prstGeom prst="rect">
            <a:avLst/>
          </a:prstGeom>
        </p:spPr>
        <p:txBody>
          <a:bodyPr vert="horz" lIns="0" tIns="0" rIns="0" bIns="0" rtlCol="0" anchor="ctr">
            <a:noAutofit/>
          </a:bodyPr>
          <a:lstStyle>
            <a:lvl1pPr algn="r">
              <a:defRPr sz="1200" b="1" i="0" spc="50" baseline="0">
                <a:solidFill>
                  <a:schemeClr val="bg1"/>
                </a:solidFill>
                <a:latin typeface="+mn-lt"/>
                <a:cs typeface="Arial Black" panose="020B0604020202020204" pitchFamily="34" charset="0"/>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7" r:id="rId3"/>
    <p:sldLayoutId id="2147483668" r:id="rId4"/>
    <p:sldLayoutId id="2147483669" r:id="rId5"/>
    <p:sldLayoutId id="2147483670" r:id="rId6"/>
    <p:sldLayoutId id="2147483672" r:id="rId7"/>
    <p:sldLayoutId id="2147483675" r:id="rId8"/>
    <p:sldLayoutId id="2147483671" r:id="rId9"/>
    <p:sldLayoutId id="2147483673" r:id="rId10"/>
    <p:sldLayoutId id="2147483677" r:id="rId11"/>
    <p:sldLayoutId id="2147483676" r:id="rId12"/>
    <p:sldLayoutId id="2147483656" r:id="rId13"/>
  </p:sldLayoutIdLst>
  <p:hf hdr="0" dt="0"/>
  <p:txStyles>
    <p:titleStyle>
      <a:lvl1pPr algn="l" defTabSz="914400" rtl="0" eaLnBrk="1" latinLnBrk="0" hangingPunct="1">
        <a:lnSpc>
          <a:spcPct val="90000"/>
        </a:lnSpc>
        <a:spcBef>
          <a:spcPct val="0"/>
        </a:spcBef>
        <a:buNone/>
        <a:defRPr sz="4000" b="1" i="0" kern="1200" spc="100" baseline="0">
          <a:solidFill>
            <a:schemeClr val="bg1"/>
          </a:solidFill>
          <a:latin typeface="+mj-lt"/>
          <a:ea typeface="+mj-ea"/>
          <a:cs typeface="Arial Black"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15D2-7F57-AF2A-38D7-558098789073}"/>
              </a:ext>
            </a:extLst>
          </p:cNvPr>
          <p:cNvSpPr>
            <a:spLocks noGrp="1"/>
          </p:cNvSpPr>
          <p:nvPr>
            <p:ph type="ctrTitle"/>
          </p:nvPr>
        </p:nvSpPr>
        <p:spPr/>
        <p:txBody>
          <a:bodyPr/>
          <a:lstStyle/>
          <a:p>
            <a:r>
              <a:rPr lang="en-US" i="0" dirty="0">
                <a:solidFill>
                  <a:srgbClr val="333333"/>
                </a:solidFill>
                <a:effectLst/>
                <a:latin typeface="Haffer XH"/>
              </a:rPr>
              <a:t>Capstone Presentation</a:t>
            </a:r>
            <a:endParaRPr lang="en-US" dirty="0"/>
          </a:p>
        </p:txBody>
      </p:sp>
      <p:sp>
        <p:nvSpPr>
          <p:cNvPr id="3" name="Subtitle 2">
            <a:extLst>
              <a:ext uri="{FF2B5EF4-FFF2-40B4-BE49-F238E27FC236}">
                <a16:creationId xmlns:a16="http://schemas.microsoft.com/office/drawing/2014/main" id="{4B66B039-AD11-C061-6CE2-7424121FE34B}"/>
              </a:ext>
            </a:extLst>
          </p:cNvPr>
          <p:cNvSpPr>
            <a:spLocks noGrp="1"/>
          </p:cNvSpPr>
          <p:nvPr>
            <p:ph type="subTitle" idx="1"/>
          </p:nvPr>
        </p:nvSpPr>
        <p:spPr/>
        <p:txBody>
          <a:bodyPr/>
          <a:lstStyle/>
          <a:p>
            <a:r>
              <a:rPr lang="en-US" dirty="0"/>
              <a:t>Ron Hankey</a:t>
            </a:r>
          </a:p>
        </p:txBody>
      </p:sp>
    </p:spTree>
    <p:extLst>
      <p:ext uri="{BB962C8B-B14F-4D97-AF65-F5344CB8AC3E}">
        <p14:creationId xmlns:p14="http://schemas.microsoft.com/office/powerpoint/2010/main" val="3421401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7CF03-7077-4417-8631-2563D07568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1CC41F-968D-E2E5-3E2A-BDAF8A72DD91}"/>
              </a:ext>
            </a:extLst>
          </p:cNvPr>
          <p:cNvSpPr>
            <a:spLocks noGrp="1"/>
          </p:cNvSpPr>
          <p:nvPr>
            <p:ph type="ctrTitle"/>
          </p:nvPr>
        </p:nvSpPr>
        <p:spPr>
          <a:xfrm>
            <a:off x="706410" y="1304925"/>
            <a:ext cx="8874306" cy="819150"/>
          </a:xfrm>
        </p:spPr>
        <p:txBody>
          <a:bodyPr/>
          <a:lstStyle/>
          <a:p>
            <a:r>
              <a:rPr lang="en-US" sz="4000" dirty="0"/>
              <a:t>Capstone Presentation</a:t>
            </a:r>
            <a:br>
              <a:rPr lang="en-US" sz="4000" dirty="0"/>
            </a:br>
            <a:r>
              <a:rPr lang="en-US" sz="4000" dirty="0"/>
              <a:t>Exploratory Data Analysis</a:t>
            </a:r>
            <a:br>
              <a:rPr lang="en-US" sz="4000" dirty="0"/>
            </a:br>
            <a:endParaRPr lang="en-US" sz="4000" dirty="0"/>
          </a:p>
        </p:txBody>
      </p:sp>
      <p:sp>
        <p:nvSpPr>
          <p:cNvPr id="3" name="Subtitle 2">
            <a:extLst>
              <a:ext uri="{FF2B5EF4-FFF2-40B4-BE49-F238E27FC236}">
                <a16:creationId xmlns:a16="http://schemas.microsoft.com/office/drawing/2014/main" id="{8C6F7B8C-838F-FCE0-E367-B9A1D7A26646}"/>
              </a:ext>
            </a:extLst>
          </p:cNvPr>
          <p:cNvSpPr>
            <a:spLocks noGrp="1"/>
          </p:cNvSpPr>
          <p:nvPr>
            <p:ph type="subTitle" idx="1"/>
          </p:nvPr>
        </p:nvSpPr>
        <p:spPr>
          <a:xfrm>
            <a:off x="811185" y="1781175"/>
            <a:ext cx="8874306" cy="4162425"/>
          </a:xfrm>
        </p:spPr>
        <p:txBody>
          <a:bodyPr/>
          <a:lstStyle/>
          <a:p>
            <a:pPr marL="342900" indent="-342900">
              <a:buFont typeface="Arial" panose="020B0604020202020204" pitchFamily="34" charset="0"/>
              <a:buChar char="•"/>
            </a:pPr>
            <a:r>
              <a:rPr lang="en-US" dirty="0">
                <a:solidFill>
                  <a:schemeClr val="bg1"/>
                </a:solidFill>
              </a:rPr>
              <a:t>Graphed all of the features</a:t>
            </a:r>
          </a:p>
        </p:txBody>
      </p:sp>
      <p:pic>
        <p:nvPicPr>
          <p:cNvPr id="5" name="Picture 4">
            <a:extLst>
              <a:ext uri="{FF2B5EF4-FFF2-40B4-BE49-F238E27FC236}">
                <a16:creationId xmlns:a16="http://schemas.microsoft.com/office/drawing/2014/main" id="{2366E693-2AD5-37CE-A4B2-6274A42E1E14}"/>
              </a:ext>
            </a:extLst>
          </p:cNvPr>
          <p:cNvPicPr>
            <a:picLocks noChangeAspect="1"/>
          </p:cNvPicPr>
          <p:nvPr/>
        </p:nvPicPr>
        <p:blipFill>
          <a:blip r:embed="rId2"/>
          <a:stretch>
            <a:fillRect/>
          </a:stretch>
        </p:blipFill>
        <p:spPr>
          <a:xfrm>
            <a:off x="2408993" y="2124074"/>
            <a:ext cx="6144457" cy="4733925"/>
          </a:xfrm>
          <a:prstGeom prst="rect">
            <a:avLst/>
          </a:prstGeom>
        </p:spPr>
      </p:pic>
    </p:spTree>
    <p:extLst>
      <p:ext uri="{BB962C8B-B14F-4D97-AF65-F5344CB8AC3E}">
        <p14:creationId xmlns:p14="http://schemas.microsoft.com/office/powerpoint/2010/main" val="260366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793CC-C095-1683-D2B3-0657F99D1C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69C980-055B-3F64-F044-5C17E7567329}"/>
              </a:ext>
            </a:extLst>
          </p:cNvPr>
          <p:cNvSpPr>
            <a:spLocks noGrp="1"/>
          </p:cNvSpPr>
          <p:nvPr>
            <p:ph type="ctrTitle"/>
          </p:nvPr>
        </p:nvSpPr>
        <p:spPr>
          <a:xfrm>
            <a:off x="706410" y="1304925"/>
            <a:ext cx="8874306" cy="819150"/>
          </a:xfrm>
        </p:spPr>
        <p:txBody>
          <a:bodyPr/>
          <a:lstStyle/>
          <a:p>
            <a:r>
              <a:rPr lang="en-US" sz="4000" dirty="0"/>
              <a:t>Capstone Presentation</a:t>
            </a:r>
            <a:br>
              <a:rPr lang="en-US" sz="4000" dirty="0"/>
            </a:br>
            <a:r>
              <a:rPr lang="en-US" sz="3600" dirty="0"/>
              <a:t>Pre-processing &amp; Training Data Development</a:t>
            </a:r>
            <a:br>
              <a:rPr lang="en-US" sz="4000" dirty="0"/>
            </a:br>
            <a:endParaRPr lang="en-US" sz="4000" dirty="0"/>
          </a:p>
        </p:txBody>
      </p:sp>
      <p:sp>
        <p:nvSpPr>
          <p:cNvPr id="3" name="Subtitle 2">
            <a:extLst>
              <a:ext uri="{FF2B5EF4-FFF2-40B4-BE49-F238E27FC236}">
                <a16:creationId xmlns:a16="http://schemas.microsoft.com/office/drawing/2014/main" id="{99289CFE-AD68-0407-B0C6-D4B6090FB846}"/>
              </a:ext>
            </a:extLst>
          </p:cNvPr>
          <p:cNvSpPr>
            <a:spLocks noGrp="1"/>
          </p:cNvSpPr>
          <p:nvPr>
            <p:ph type="subTitle" idx="1"/>
          </p:nvPr>
        </p:nvSpPr>
        <p:spPr>
          <a:xfrm>
            <a:off x="811185" y="2124075"/>
            <a:ext cx="8874306" cy="3819525"/>
          </a:xfrm>
        </p:spPr>
        <p:txBody>
          <a:bodyPr/>
          <a:lstStyle/>
          <a:p>
            <a:pPr marL="342900" indent="-342900">
              <a:buFont typeface="Arial" panose="020B0604020202020204" pitchFamily="34" charset="0"/>
              <a:buChar char="•"/>
            </a:pPr>
            <a:r>
              <a:rPr lang="en-US" dirty="0">
                <a:solidFill>
                  <a:schemeClr val="bg1"/>
                </a:solidFill>
              </a:rPr>
              <a:t>Created 2 new features</a:t>
            </a:r>
          </a:p>
          <a:p>
            <a:pPr marL="342900" indent="-342900">
              <a:buFont typeface="Arial" panose="020B0604020202020204" pitchFamily="34" charset="0"/>
              <a:buChar char="•"/>
            </a:pPr>
            <a:r>
              <a:rPr lang="en-US" sz="1400" dirty="0" err="1">
                <a:solidFill>
                  <a:schemeClr val="bg1">
                    <a:lumMod val="85000"/>
                  </a:schemeClr>
                </a:solidFill>
                <a:latin typeface="+mj-lt"/>
              </a:rPr>
              <a:t>merged_df</a:t>
            </a:r>
            <a:r>
              <a:rPr lang="en-US" sz="1400" dirty="0">
                <a:solidFill>
                  <a:schemeClr val="bg1">
                    <a:lumMod val="85000"/>
                  </a:schemeClr>
                </a:solidFill>
                <a:latin typeface="+mj-lt"/>
              </a:rPr>
              <a:t>['</a:t>
            </a:r>
            <a:r>
              <a:rPr lang="en-US" sz="1400" dirty="0" err="1">
                <a:solidFill>
                  <a:schemeClr val="bg1">
                    <a:lumMod val="85000"/>
                  </a:schemeClr>
                </a:solidFill>
                <a:latin typeface="+mj-lt"/>
              </a:rPr>
              <a:t>mrna_booster</a:t>
            </a:r>
            <a:r>
              <a:rPr lang="en-US" sz="1400" dirty="0">
                <a:solidFill>
                  <a:schemeClr val="bg1">
                    <a:lumMod val="85000"/>
                  </a:schemeClr>
                </a:solidFill>
                <a:latin typeface="+mj-lt"/>
              </a:rPr>
              <a:t>'] = </a:t>
            </a:r>
            <a:r>
              <a:rPr lang="en-US" sz="1400" dirty="0" err="1">
                <a:solidFill>
                  <a:schemeClr val="bg1">
                    <a:lumMod val="85000"/>
                  </a:schemeClr>
                </a:solidFill>
                <a:latin typeface="+mj-lt"/>
              </a:rPr>
              <a:t>np.random.choice</a:t>
            </a:r>
            <a:r>
              <a:rPr lang="en-US" sz="1400" dirty="0">
                <a:solidFill>
                  <a:schemeClr val="bg1">
                    <a:lumMod val="85000"/>
                  </a:schemeClr>
                </a:solidFill>
                <a:latin typeface="+mj-lt"/>
              </a:rPr>
              <a:t>([1, 0], size=</a:t>
            </a:r>
            <a:r>
              <a:rPr lang="en-US" sz="1400" dirty="0" err="1">
                <a:solidFill>
                  <a:schemeClr val="bg1">
                    <a:lumMod val="85000"/>
                  </a:schemeClr>
                </a:solidFill>
                <a:latin typeface="+mj-lt"/>
              </a:rPr>
              <a:t>len</a:t>
            </a:r>
            <a:r>
              <a:rPr lang="en-US" sz="1400" dirty="0">
                <a:solidFill>
                  <a:schemeClr val="bg1">
                    <a:lumMod val="85000"/>
                  </a:schemeClr>
                </a:solidFill>
                <a:latin typeface="+mj-lt"/>
              </a:rPr>
              <a:t>(</a:t>
            </a:r>
            <a:r>
              <a:rPr lang="en-US" sz="1400" dirty="0" err="1">
                <a:solidFill>
                  <a:schemeClr val="bg1">
                    <a:lumMod val="85000"/>
                  </a:schemeClr>
                </a:solidFill>
                <a:latin typeface="+mj-lt"/>
              </a:rPr>
              <a:t>merged_df</a:t>
            </a:r>
            <a:r>
              <a:rPr lang="en-US" sz="1400" dirty="0">
                <a:solidFill>
                  <a:schemeClr val="bg1">
                    <a:lumMod val="85000"/>
                  </a:schemeClr>
                </a:solidFill>
                <a:latin typeface="+mj-lt"/>
              </a:rPr>
              <a:t>), p=[0.17, 0.83])</a:t>
            </a:r>
          </a:p>
          <a:p>
            <a:pPr marL="342900" indent="-342900">
              <a:buFont typeface="Arial" panose="020B0604020202020204" pitchFamily="34" charset="0"/>
              <a:buChar char="•"/>
            </a:pPr>
            <a:r>
              <a:rPr lang="en-US" sz="1400" dirty="0" err="1">
                <a:solidFill>
                  <a:schemeClr val="bg1">
                    <a:lumMod val="85000"/>
                  </a:schemeClr>
                </a:solidFill>
                <a:latin typeface="+mj-lt"/>
              </a:rPr>
              <a:t>merged_df</a:t>
            </a:r>
            <a:r>
              <a:rPr lang="en-US" sz="1400" dirty="0">
                <a:solidFill>
                  <a:schemeClr val="bg1">
                    <a:lumMod val="85000"/>
                  </a:schemeClr>
                </a:solidFill>
                <a:latin typeface="+mj-lt"/>
              </a:rPr>
              <a:t>['</a:t>
            </a:r>
            <a:r>
              <a:rPr lang="en-US" sz="1400" dirty="0" err="1">
                <a:solidFill>
                  <a:schemeClr val="bg1">
                    <a:lumMod val="85000"/>
                  </a:schemeClr>
                </a:solidFill>
                <a:latin typeface="+mj-lt"/>
              </a:rPr>
              <a:t>prior_covid</a:t>
            </a:r>
            <a:r>
              <a:rPr lang="en-US" sz="1400" dirty="0">
                <a:solidFill>
                  <a:schemeClr val="bg1">
                    <a:lumMod val="85000"/>
                  </a:schemeClr>
                </a:solidFill>
                <a:latin typeface="+mj-lt"/>
              </a:rPr>
              <a:t>'] = </a:t>
            </a:r>
            <a:r>
              <a:rPr lang="en-US" sz="1400" dirty="0" err="1">
                <a:solidFill>
                  <a:schemeClr val="bg1">
                    <a:lumMod val="85000"/>
                  </a:schemeClr>
                </a:solidFill>
                <a:latin typeface="+mj-lt"/>
              </a:rPr>
              <a:t>np.random.choice</a:t>
            </a:r>
            <a:r>
              <a:rPr lang="en-US" sz="1400" dirty="0">
                <a:solidFill>
                  <a:schemeClr val="bg1">
                    <a:lumMod val="85000"/>
                  </a:schemeClr>
                </a:solidFill>
                <a:latin typeface="+mj-lt"/>
              </a:rPr>
              <a:t>([1, 0], size=</a:t>
            </a:r>
            <a:r>
              <a:rPr lang="en-US" sz="1400" dirty="0" err="1">
                <a:solidFill>
                  <a:schemeClr val="bg1">
                    <a:lumMod val="85000"/>
                  </a:schemeClr>
                </a:solidFill>
                <a:latin typeface="+mj-lt"/>
              </a:rPr>
              <a:t>len</a:t>
            </a:r>
            <a:r>
              <a:rPr lang="en-US" sz="1400" dirty="0">
                <a:solidFill>
                  <a:schemeClr val="bg1">
                    <a:lumMod val="85000"/>
                  </a:schemeClr>
                </a:solidFill>
                <a:latin typeface="+mj-lt"/>
              </a:rPr>
              <a:t>(</a:t>
            </a:r>
            <a:r>
              <a:rPr lang="en-US" sz="1400" dirty="0" err="1">
                <a:solidFill>
                  <a:schemeClr val="bg1">
                    <a:lumMod val="85000"/>
                  </a:schemeClr>
                </a:solidFill>
                <a:latin typeface="+mj-lt"/>
              </a:rPr>
              <a:t>merged_df</a:t>
            </a:r>
            <a:r>
              <a:rPr lang="en-US" sz="1400" dirty="0">
                <a:solidFill>
                  <a:schemeClr val="bg1">
                    <a:lumMod val="85000"/>
                  </a:schemeClr>
                </a:solidFill>
                <a:latin typeface="+mj-lt"/>
              </a:rPr>
              <a:t>), p=[0.71, 0.29])</a:t>
            </a:r>
          </a:p>
          <a:p>
            <a:r>
              <a:rPr lang="en-US" sz="1400" dirty="0">
                <a:solidFill>
                  <a:schemeClr val="bg1">
                    <a:lumMod val="85000"/>
                  </a:schemeClr>
                </a:solidFill>
              </a:rPr>
              <a:t>     </a:t>
            </a:r>
          </a:p>
          <a:p>
            <a:r>
              <a:rPr lang="en-US" sz="1400" dirty="0">
                <a:solidFill>
                  <a:schemeClr val="bg1">
                    <a:lumMod val="85000"/>
                  </a:schemeClr>
                </a:solidFill>
              </a:rPr>
              <a:t>      from </a:t>
            </a:r>
            <a:r>
              <a:rPr lang="en-US" sz="1400" dirty="0" err="1">
                <a:solidFill>
                  <a:schemeClr val="bg1">
                    <a:lumMod val="85000"/>
                  </a:schemeClr>
                </a:solidFill>
              </a:rPr>
              <a:t>sklearn.model_selection</a:t>
            </a:r>
            <a:r>
              <a:rPr lang="en-US" sz="1400" dirty="0">
                <a:solidFill>
                  <a:schemeClr val="bg1">
                    <a:lumMod val="85000"/>
                  </a:schemeClr>
                </a:solidFill>
              </a:rPr>
              <a:t> import </a:t>
            </a:r>
            <a:r>
              <a:rPr lang="en-US" sz="1400" dirty="0" err="1">
                <a:solidFill>
                  <a:schemeClr val="bg1">
                    <a:lumMod val="85000"/>
                  </a:schemeClr>
                </a:solidFill>
              </a:rPr>
              <a:t>train_test_split</a:t>
            </a:r>
            <a:endParaRPr lang="en-US" sz="1400" dirty="0">
              <a:solidFill>
                <a:schemeClr val="bg1">
                  <a:lumMod val="85000"/>
                </a:schemeClr>
              </a:solidFill>
            </a:endParaRPr>
          </a:p>
          <a:p>
            <a:pPr marL="342900" indent="-342900">
              <a:buFont typeface="Arial" panose="020B0604020202020204" pitchFamily="34" charset="0"/>
              <a:buChar char="•"/>
            </a:pPr>
            <a:r>
              <a:rPr lang="en-US" sz="1400" dirty="0">
                <a:solidFill>
                  <a:schemeClr val="bg1">
                    <a:lumMod val="85000"/>
                  </a:schemeClr>
                </a:solidFill>
              </a:rPr>
              <a:t># Define the target variable and features</a:t>
            </a:r>
          </a:p>
          <a:p>
            <a:pPr marL="342900" indent="-342900">
              <a:buFont typeface="Arial" panose="020B0604020202020204" pitchFamily="34" charset="0"/>
              <a:buChar char="•"/>
            </a:pPr>
            <a:r>
              <a:rPr lang="en-US" sz="1400" dirty="0">
                <a:solidFill>
                  <a:schemeClr val="bg1">
                    <a:lumMod val="85000"/>
                  </a:schemeClr>
                </a:solidFill>
              </a:rPr>
              <a:t>X = </a:t>
            </a:r>
            <a:r>
              <a:rPr lang="en-US" sz="1400" dirty="0" err="1">
                <a:solidFill>
                  <a:schemeClr val="bg1">
                    <a:lumMod val="85000"/>
                  </a:schemeClr>
                </a:solidFill>
              </a:rPr>
              <a:t>merged_df.drop</a:t>
            </a:r>
            <a:r>
              <a:rPr lang="en-US" sz="1400" dirty="0">
                <a:solidFill>
                  <a:schemeClr val="bg1">
                    <a:lumMod val="85000"/>
                  </a:schemeClr>
                </a:solidFill>
              </a:rPr>
              <a:t>("</a:t>
            </a:r>
            <a:r>
              <a:rPr lang="en-US" sz="1400" dirty="0" err="1">
                <a:solidFill>
                  <a:schemeClr val="bg1">
                    <a:lumMod val="85000"/>
                  </a:schemeClr>
                </a:solidFill>
              </a:rPr>
              <a:t>Diabetes_binary</a:t>
            </a:r>
            <a:r>
              <a:rPr lang="en-US" sz="1400" dirty="0">
                <a:solidFill>
                  <a:schemeClr val="bg1">
                    <a:lumMod val="85000"/>
                  </a:schemeClr>
                </a:solidFill>
              </a:rPr>
              <a:t>", axis=1)  # Features - all columns except </a:t>
            </a:r>
            <a:r>
              <a:rPr lang="en-US" sz="1400" dirty="0" err="1">
                <a:solidFill>
                  <a:schemeClr val="bg1">
                    <a:lumMod val="85000"/>
                  </a:schemeClr>
                </a:solidFill>
              </a:rPr>
              <a:t>Diabetes_binary</a:t>
            </a:r>
            <a:endParaRPr lang="en-US" sz="1400" dirty="0">
              <a:solidFill>
                <a:schemeClr val="bg1">
                  <a:lumMod val="85000"/>
                </a:schemeClr>
              </a:solidFill>
            </a:endParaRPr>
          </a:p>
          <a:p>
            <a:pPr marL="342900" indent="-342900">
              <a:buFont typeface="Arial" panose="020B0604020202020204" pitchFamily="34" charset="0"/>
              <a:buChar char="•"/>
            </a:pPr>
            <a:r>
              <a:rPr lang="en-US" sz="1400" dirty="0">
                <a:solidFill>
                  <a:schemeClr val="bg1">
                    <a:lumMod val="85000"/>
                  </a:schemeClr>
                </a:solidFill>
              </a:rPr>
              <a:t>y = </a:t>
            </a:r>
            <a:r>
              <a:rPr lang="en-US" sz="1400" dirty="0" err="1">
                <a:solidFill>
                  <a:schemeClr val="bg1">
                    <a:lumMod val="85000"/>
                  </a:schemeClr>
                </a:solidFill>
              </a:rPr>
              <a:t>merged_df</a:t>
            </a:r>
            <a:r>
              <a:rPr lang="en-US" sz="1400" dirty="0">
                <a:solidFill>
                  <a:schemeClr val="bg1">
                    <a:lumMod val="85000"/>
                  </a:schemeClr>
                </a:solidFill>
              </a:rPr>
              <a:t>["</a:t>
            </a:r>
            <a:r>
              <a:rPr lang="en-US" sz="1400" dirty="0" err="1">
                <a:solidFill>
                  <a:schemeClr val="bg1">
                    <a:lumMod val="85000"/>
                  </a:schemeClr>
                </a:solidFill>
              </a:rPr>
              <a:t>Diabetes_binary</a:t>
            </a:r>
            <a:r>
              <a:rPr lang="en-US" sz="1400" dirty="0">
                <a:solidFill>
                  <a:schemeClr val="bg1">
                    <a:lumMod val="85000"/>
                  </a:schemeClr>
                </a:solidFill>
              </a:rPr>
              <a:t>"]  # </a:t>
            </a:r>
            <a:r>
              <a:rPr lang="en-US" sz="1400" dirty="0" err="1">
                <a:solidFill>
                  <a:schemeClr val="bg1">
                    <a:lumMod val="85000"/>
                  </a:schemeClr>
                </a:solidFill>
              </a:rPr>
              <a:t>Diabetes_binary</a:t>
            </a:r>
            <a:r>
              <a:rPr lang="en-US" sz="1400" dirty="0">
                <a:solidFill>
                  <a:schemeClr val="bg1">
                    <a:lumMod val="85000"/>
                  </a:schemeClr>
                </a:solidFill>
              </a:rPr>
              <a:t> is the target variable</a:t>
            </a:r>
          </a:p>
          <a:p>
            <a:pPr marL="342900" indent="-342900">
              <a:buFont typeface="Arial" panose="020B0604020202020204" pitchFamily="34" charset="0"/>
              <a:buChar char="•"/>
            </a:pPr>
            <a:r>
              <a:rPr lang="en-US" sz="1400" dirty="0">
                <a:solidFill>
                  <a:schemeClr val="bg1">
                    <a:lumMod val="85000"/>
                  </a:schemeClr>
                </a:solidFill>
              </a:rPr>
              <a:t># Split the data into training and testing sets </a:t>
            </a:r>
          </a:p>
          <a:p>
            <a:pPr marL="342900" indent="-342900">
              <a:buFont typeface="Arial" panose="020B0604020202020204" pitchFamily="34" charset="0"/>
              <a:buChar char="•"/>
            </a:pPr>
            <a:r>
              <a:rPr lang="en-US" sz="1400" dirty="0" err="1">
                <a:solidFill>
                  <a:schemeClr val="bg1">
                    <a:lumMod val="85000"/>
                  </a:schemeClr>
                </a:solidFill>
              </a:rPr>
              <a:t>X_train</a:t>
            </a:r>
            <a:r>
              <a:rPr lang="en-US" sz="1400" dirty="0">
                <a:solidFill>
                  <a:schemeClr val="bg1">
                    <a:lumMod val="85000"/>
                  </a:schemeClr>
                </a:solidFill>
              </a:rPr>
              <a:t>, </a:t>
            </a:r>
            <a:r>
              <a:rPr lang="en-US" sz="1400" dirty="0" err="1">
                <a:solidFill>
                  <a:schemeClr val="bg1">
                    <a:lumMod val="85000"/>
                  </a:schemeClr>
                </a:solidFill>
              </a:rPr>
              <a:t>X_test</a:t>
            </a:r>
            <a:r>
              <a:rPr lang="en-US" sz="1400" dirty="0">
                <a:solidFill>
                  <a:schemeClr val="bg1">
                    <a:lumMod val="85000"/>
                  </a:schemeClr>
                </a:solidFill>
              </a:rPr>
              <a:t>, </a:t>
            </a:r>
            <a:r>
              <a:rPr lang="en-US" sz="1400" dirty="0" err="1">
                <a:solidFill>
                  <a:schemeClr val="bg1">
                    <a:lumMod val="85000"/>
                  </a:schemeClr>
                </a:solidFill>
              </a:rPr>
              <a:t>y_train</a:t>
            </a:r>
            <a:r>
              <a:rPr lang="en-US" sz="1400" dirty="0">
                <a:solidFill>
                  <a:schemeClr val="bg1">
                    <a:lumMod val="85000"/>
                  </a:schemeClr>
                </a:solidFill>
              </a:rPr>
              <a:t>, </a:t>
            </a:r>
            <a:r>
              <a:rPr lang="en-US" sz="1400" dirty="0" err="1">
                <a:solidFill>
                  <a:schemeClr val="bg1">
                    <a:lumMod val="85000"/>
                  </a:schemeClr>
                </a:solidFill>
              </a:rPr>
              <a:t>y_test</a:t>
            </a:r>
            <a:r>
              <a:rPr lang="en-US" sz="1400" dirty="0">
                <a:solidFill>
                  <a:schemeClr val="bg1">
                    <a:lumMod val="85000"/>
                  </a:schemeClr>
                </a:solidFill>
              </a:rPr>
              <a:t> = </a:t>
            </a:r>
            <a:r>
              <a:rPr lang="en-US" sz="1400" dirty="0" err="1">
                <a:solidFill>
                  <a:schemeClr val="bg1">
                    <a:lumMod val="85000"/>
                  </a:schemeClr>
                </a:solidFill>
              </a:rPr>
              <a:t>train_test_split</a:t>
            </a:r>
            <a:r>
              <a:rPr lang="en-US" sz="1400" dirty="0">
                <a:solidFill>
                  <a:schemeClr val="bg1">
                    <a:lumMod val="85000"/>
                  </a:schemeClr>
                </a:solidFill>
              </a:rPr>
              <a:t>(X, y, </a:t>
            </a:r>
            <a:r>
              <a:rPr lang="en-US" sz="1400" dirty="0" err="1">
                <a:solidFill>
                  <a:schemeClr val="bg1">
                    <a:lumMod val="85000"/>
                  </a:schemeClr>
                </a:solidFill>
              </a:rPr>
              <a:t>test_size</a:t>
            </a:r>
            <a:r>
              <a:rPr lang="en-US" sz="1400" dirty="0">
                <a:solidFill>
                  <a:schemeClr val="bg1">
                    <a:lumMod val="85000"/>
                  </a:schemeClr>
                </a:solidFill>
              </a:rPr>
              <a:t>=0.2, </a:t>
            </a:r>
            <a:r>
              <a:rPr lang="en-US" sz="1400" dirty="0" err="1">
                <a:solidFill>
                  <a:schemeClr val="bg1">
                    <a:lumMod val="85000"/>
                  </a:schemeClr>
                </a:solidFill>
              </a:rPr>
              <a:t>random_state</a:t>
            </a:r>
            <a:r>
              <a:rPr lang="en-US" sz="1400" dirty="0">
                <a:solidFill>
                  <a:schemeClr val="bg1">
                    <a:lumMod val="85000"/>
                  </a:schemeClr>
                </a:solidFill>
              </a:rPr>
              <a:t>=47)</a:t>
            </a:r>
          </a:p>
        </p:txBody>
      </p:sp>
    </p:spTree>
    <p:extLst>
      <p:ext uri="{BB962C8B-B14F-4D97-AF65-F5344CB8AC3E}">
        <p14:creationId xmlns:p14="http://schemas.microsoft.com/office/powerpoint/2010/main" val="150480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E5E91-D267-E3AD-A2D0-71C88B1DD7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C9690F-DFF3-9967-0ECA-F7D5249B7B2A}"/>
              </a:ext>
            </a:extLst>
          </p:cNvPr>
          <p:cNvSpPr>
            <a:spLocks noGrp="1"/>
          </p:cNvSpPr>
          <p:nvPr>
            <p:ph type="ctrTitle"/>
          </p:nvPr>
        </p:nvSpPr>
        <p:spPr>
          <a:xfrm>
            <a:off x="706410" y="1304925"/>
            <a:ext cx="8874306" cy="819150"/>
          </a:xfrm>
        </p:spPr>
        <p:txBody>
          <a:bodyPr/>
          <a:lstStyle/>
          <a:p>
            <a:r>
              <a:rPr lang="en-US" sz="4000" dirty="0"/>
              <a:t>Capstone Presentation</a:t>
            </a:r>
            <a:br>
              <a:rPr lang="en-US" sz="4000" dirty="0"/>
            </a:br>
            <a:r>
              <a:rPr lang="en-US" sz="3600" dirty="0"/>
              <a:t>Modeling</a:t>
            </a:r>
            <a:br>
              <a:rPr lang="en-US" sz="4000" dirty="0"/>
            </a:br>
            <a:endParaRPr lang="en-US" sz="4000" dirty="0"/>
          </a:p>
        </p:txBody>
      </p:sp>
      <p:sp>
        <p:nvSpPr>
          <p:cNvPr id="3" name="Subtitle 2">
            <a:extLst>
              <a:ext uri="{FF2B5EF4-FFF2-40B4-BE49-F238E27FC236}">
                <a16:creationId xmlns:a16="http://schemas.microsoft.com/office/drawing/2014/main" id="{5EFAFEAE-1CB4-9366-A74C-50C417CBDDF5}"/>
              </a:ext>
            </a:extLst>
          </p:cNvPr>
          <p:cNvSpPr>
            <a:spLocks noGrp="1"/>
          </p:cNvSpPr>
          <p:nvPr>
            <p:ph type="subTitle" idx="1"/>
          </p:nvPr>
        </p:nvSpPr>
        <p:spPr>
          <a:xfrm>
            <a:off x="811185" y="2124075"/>
            <a:ext cx="8874306" cy="3819525"/>
          </a:xfrm>
        </p:spPr>
        <p:txBody>
          <a:bodyPr/>
          <a:lstStyle/>
          <a:p>
            <a:pPr marL="342900" indent="-342900">
              <a:buFont typeface="Arial" panose="020B0604020202020204" pitchFamily="34" charset="0"/>
              <a:buChar char="•"/>
            </a:pPr>
            <a:endParaRPr lang="en-US" sz="1400" dirty="0">
              <a:solidFill>
                <a:schemeClr val="bg1">
                  <a:lumMod val="85000"/>
                </a:schemeClr>
              </a:solidFill>
            </a:endParaRPr>
          </a:p>
        </p:txBody>
      </p:sp>
      <p:pic>
        <p:nvPicPr>
          <p:cNvPr id="5" name="Picture 4">
            <a:extLst>
              <a:ext uri="{FF2B5EF4-FFF2-40B4-BE49-F238E27FC236}">
                <a16:creationId xmlns:a16="http://schemas.microsoft.com/office/drawing/2014/main" id="{61485952-7016-C033-BEAC-9E1F69D852FE}"/>
              </a:ext>
            </a:extLst>
          </p:cNvPr>
          <p:cNvPicPr>
            <a:picLocks noChangeAspect="1"/>
          </p:cNvPicPr>
          <p:nvPr/>
        </p:nvPicPr>
        <p:blipFill>
          <a:blip r:embed="rId2"/>
          <a:stretch>
            <a:fillRect/>
          </a:stretch>
        </p:blipFill>
        <p:spPr>
          <a:xfrm>
            <a:off x="1967395" y="1590996"/>
            <a:ext cx="6714286" cy="5142857"/>
          </a:xfrm>
          <a:prstGeom prst="rect">
            <a:avLst/>
          </a:prstGeom>
        </p:spPr>
      </p:pic>
    </p:spTree>
    <p:extLst>
      <p:ext uri="{BB962C8B-B14F-4D97-AF65-F5344CB8AC3E}">
        <p14:creationId xmlns:p14="http://schemas.microsoft.com/office/powerpoint/2010/main" val="3533717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76A95-D0EE-AB25-76AF-44B0461142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26D8B-379B-1320-9403-2A761A82346B}"/>
              </a:ext>
            </a:extLst>
          </p:cNvPr>
          <p:cNvSpPr>
            <a:spLocks noGrp="1"/>
          </p:cNvSpPr>
          <p:nvPr>
            <p:ph type="ctrTitle"/>
          </p:nvPr>
        </p:nvSpPr>
        <p:spPr>
          <a:xfrm>
            <a:off x="706410" y="1304925"/>
            <a:ext cx="8874306" cy="819150"/>
          </a:xfrm>
        </p:spPr>
        <p:txBody>
          <a:bodyPr/>
          <a:lstStyle/>
          <a:p>
            <a:r>
              <a:rPr lang="en-US" sz="4000" dirty="0"/>
              <a:t>Capstone Presentation</a:t>
            </a:r>
            <a:br>
              <a:rPr lang="en-US" sz="4000" dirty="0"/>
            </a:br>
            <a:r>
              <a:rPr lang="en-US" sz="3600" dirty="0"/>
              <a:t>Modeling</a:t>
            </a:r>
            <a:br>
              <a:rPr lang="en-US" sz="4000" dirty="0"/>
            </a:br>
            <a:endParaRPr lang="en-US" sz="4000" dirty="0"/>
          </a:p>
        </p:txBody>
      </p:sp>
      <p:sp>
        <p:nvSpPr>
          <p:cNvPr id="3" name="Subtitle 2">
            <a:extLst>
              <a:ext uri="{FF2B5EF4-FFF2-40B4-BE49-F238E27FC236}">
                <a16:creationId xmlns:a16="http://schemas.microsoft.com/office/drawing/2014/main" id="{1DE7C996-E3C9-E3DC-0EA8-8597271FF8F9}"/>
              </a:ext>
            </a:extLst>
          </p:cNvPr>
          <p:cNvSpPr>
            <a:spLocks noGrp="1"/>
          </p:cNvSpPr>
          <p:nvPr>
            <p:ph type="subTitle" idx="1"/>
          </p:nvPr>
        </p:nvSpPr>
        <p:spPr>
          <a:xfrm>
            <a:off x="811185" y="2124075"/>
            <a:ext cx="8874306" cy="3819525"/>
          </a:xfrm>
        </p:spPr>
        <p:txBody>
          <a:bodyPr/>
          <a:lstStyle/>
          <a:p>
            <a:pPr marL="285750" indent="-285750">
              <a:buFont typeface="Arial" panose="020B0604020202020204" pitchFamily="34" charset="0"/>
              <a:buChar char="•"/>
            </a:pPr>
            <a:r>
              <a:rPr lang="en-US" sz="1600" dirty="0">
                <a:solidFill>
                  <a:schemeClr val="bg1">
                    <a:lumMod val="85000"/>
                  </a:schemeClr>
                </a:solidFill>
              </a:rPr>
              <a:t>Logistic Regression: A linear model for classification rather than regression. It's simple, fast, and provides a probability score for observations.</a:t>
            </a:r>
          </a:p>
          <a:p>
            <a:pPr marL="285750" indent="-285750">
              <a:buFont typeface="Arial" panose="020B0604020202020204" pitchFamily="34" charset="0"/>
              <a:buChar char="•"/>
            </a:pPr>
            <a:r>
              <a:rPr lang="en-US" sz="1600" dirty="0">
                <a:solidFill>
                  <a:schemeClr val="bg1">
                    <a:lumMod val="85000"/>
                  </a:schemeClr>
                </a:solidFill>
              </a:rPr>
              <a:t>The </a:t>
            </a:r>
            <a:r>
              <a:rPr lang="en-US" sz="1600" dirty="0" err="1">
                <a:solidFill>
                  <a:schemeClr val="bg1">
                    <a:lumMod val="85000"/>
                  </a:schemeClr>
                </a:solidFill>
              </a:rPr>
              <a:t>XGBoost</a:t>
            </a:r>
            <a:r>
              <a:rPr lang="en-US" sz="1600" dirty="0">
                <a:solidFill>
                  <a:schemeClr val="bg1">
                    <a:lumMod val="85000"/>
                  </a:schemeClr>
                </a:solidFill>
              </a:rPr>
              <a:t> classifier is a decision-tree-based ensemble machine learning algorithm that uses a gradient boosting framework.</a:t>
            </a:r>
          </a:p>
          <a:p>
            <a:pPr marL="285750" indent="-285750">
              <a:buFont typeface="Arial" panose="020B0604020202020204" pitchFamily="34" charset="0"/>
              <a:buChar char="•"/>
            </a:pPr>
            <a:r>
              <a:rPr lang="en-US" sz="1600" dirty="0">
                <a:solidFill>
                  <a:schemeClr val="bg1">
                    <a:lumMod val="85000"/>
                  </a:schemeClr>
                </a:solidFill>
              </a:rPr>
              <a:t>Random Forest: An ensemble of decision trees, typically trained with the "bagging" method. It's more robust and accurate than a single decision tree.</a:t>
            </a:r>
          </a:p>
          <a:p>
            <a:pPr marL="285750" indent="-285750">
              <a:buFont typeface="Arial" panose="020B0604020202020204" pitchFamily="34" charset="0"/>
              <a:buChar char="•"/>
            </a:pPr>
            <a:r>
              <a:rPr lang="en-US" sz="1600" dirty="0">
                <a:solidFill>
                  <a:schemeClr val="bg1">
                    <a:lumMod val="85000"/>
                  </a:schemeClr>
                </a:solidFill>
              </a:rPr>
              <a:t>Support Vector Machines (SVM): A powerful model that finds the optimal boundary between the possible outputs. It's effective in high-dimensional spaces.</a:t>
            </a:r>
          </a:p>
          <a:p>
            <a:pPr marL="285750" indent="-285750">
              <a:buFont typeface="Arial" panose="020B0604020202020204" pitchFamily="34" charset="0"/>
              <a:buChar char="•"/>
            </a:pPr>
            <a:r>
              <a:rPr lang="en-US" sz="1600" dirty="0">
                <a:solidFill>
                  <a:schemeClr val="bg1">
                    <a:lumMod val="85000"/>
                  </a:schemeClr>
                </a:solidFill>
              </a:rPr>
              <a:t>Naive Bayes: A simple probabilistic classifier based on applying Bayes' theorem with strong (naive) independence assumptions between the features.</a:t>
            </a:r>
          </a:p>
          <a:p>
            <a:pPr marL="285750" indent="-285750">
              <a:buFont typeface="Arial" panose="020B0604020202020204" pitchFamily="34" charset="0"/>
              <a:buChar char="•"/>
            </a:pPr>
            <a:r>
              <a:rPr lang="en-US" sz="1600" dirty="0">
                <a:solidFill>
                  <a:schemeClr val="bg1">
                    <a:lumMod val="85000"/>
                  </a:schemeClr>
                </a:solidFill>
              </a:rPr>
              <a:t>K-Nearest Neighbors (K-NN): A non-parametric method used for classification and regression. It classifies data based on the majority vote of its neighbors.</a:t>
            </a:r>
          </a:p>
          <a:p>
            <a:pPr marL="285750" indent="-285750">
              <a:buFont typeface="Arial" panose="020B0604020202020204" pitchFamily="34" charset="0"/>
              <a:buChar char="•"/>
            </a:pPr>
            <a:r>
              <a:rPr lang="en-US" sz="1600" dirty="0">
                <a:solidFill>
                  <a:schemeClr val="bg1">
                    <a:lumMod val="85000"/>
                  </a:schemeClr>
                </a:solidFill>
              </a:rPr>
              <a:t>Multi-Layer Perceptron Classifier (</a:t>
            </a:r>
            <a:r>
              <a:rPr lang="en-US" sz="1600" dirty="0" err="1">
                <a:solidFill>
                  <a:schemeClr val="bg1">
                    <a:lumMod val="85000"/>
                  </a:schemeClr>
                </a:solidFill>
              </a:rPr>
              <a:t>MLPClassifier</a:t>
            </a:r>
            <a:r>
              <a:rPr lang="en-US" sz="1600" dirty="0">
                <a:solidFill>
                  <a:schemeClr val="bg1">
                    <a:lumMod val="85000"/>
                  </a:schemeClr>
                </a:solidFill>
              </a:rPr>
              <a:t>), which is a type of neural network used for classification tasks.</a:t>
            </a:r>
          </a:p>
        </p:txBody>
      </p:sp>
    </p:spTree>
    <p:extLst>
      <p:ext uri="{BB962C8B-B14F-4D97-AF65-F5344CB8AC3E}">
        <p14:creationId xmlns:p14="http://schemas.microsoft.com/office/powerpoint/2010/main" val="351184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984F1-6334-B515-D9CF-8DC8AE0659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CA0B0B-B186-CB20-B816-8BFC28B54D1F}"/>
              </a:ext>
            </a:extLst>
          </p:cNvPr>
          <p:cNvSpPr>
            <a:spLocks noGrp="1"/>
          </p:cNvSpPr>
          <p:nvPr>
            <p:ph type="ctrTitle"/>
          </p:nvPr>
        </p:nvSpPr>
        <p:spPr>
          <a:xfrm>
            <a:off x="706410" y="1304925"/>
            <a:ext cx="8874306" cy="819150"/>
          </a:xfrm>
        </p:spPr>
        <p:txBody>
          <a:bodyPr/>
          <a:lstStyle/>
          <a:p>
            <a:r>
              <a:rPr lang="en-US" sz="4000" dirty="0"/>
              <a:t>Capstone Presentation</a:t>
            </a:r>
            <a:br>
              <a:rPr lang="en-US" sz="4000" dirty="0"/>
            </a:br>
            <a:r>
              <a:rPr lang="en-US" sz="3600" dirty="0"/>
              <a:t>Modeling</a:t>
            </a:r>
            <a:br>
              <a:rPr lang="en-US" sz="4000" dirty="0"/>
            </a:br>
            <a:endParaRPr lang="en-US" sz="4000" dirty="0"/>
          </a:p>
        </p:txBody>
      </p:sp>
      <p:sp>
        <p:nvSpPr>
          <p:cNvPr id="3" name="Subtitle 2">
            <a:extLst>
              <a:ext uri="{FF2B5EF4-FFF2-40B4-BE49-F238E27FC236}">
                <a16:creationId xmlns:a16="http://schemas.microsoft.com/office/drawing/2014/main" id="{3D53D0D2-B058-808E-2C19-65DAF73D72CF}"/>
              </a:ext>
            </a:extLst>
          </p:cNvPr>
          <p:cNvSpPr>
            <a:spLocks noGrp="1"/>
          </p:cNvSpPr>
          <p:nvPr>
            <p:ph type="subTitle" idx="1"/>
          </p:nvPr>
        </p:nvSpPr>
        <p:spPr>
          <a:xfrm>
            <a:off x="811185" y="2124075"/>
            <a:ext cx="8874306" cy="3819525"/>
          </a:xfrm>
        </p:spPr>
        <p:txBody>
          <a:bodyPr/>
          <a:lstStyle/>
          <a:p>
            <a:r>
              <a:rPr lang="en-US" sz="1200" dirty="0">
                <a:solidFill>
                  <a:schemeClr val="bg1">
                    <a:lumMod val="85000"/>
                  </a:schemeClr>
                </a:solidFill>
              </a:rPr>
              <a:t># Define the list of models to process for comparison</a:t>
            </a:r>
          </a:p>
          <a:p>
            <a:r>
              <a:rPr lang="en-US" sz="1200" dirty="0">
                <a:solidFill>
                  <a:schemeClr val="bg1">
                    <a:lumMod val="85000"/>
                  </a:schemeClr>
                </a:solidFill>
              </a:rPr>
              <a:t>models = [</a:t>
            </a:r>
          </a:p>
          <a:p>
            <a:r>
              <a:rPr lang="en-US" sz="1200" dirty="0">
                <a:solidFill>
                  <a:schemeClr val="bg1">
                    <a:lumMod val="85000"/>
                  </a:schemeClr>
                </a:solidFill>
              </a:rPr>
              <a:t>    ('Logistic Regression', </a:t>
            </a:r>
            <a:r>
              <a:rPr lang="en-US" sz="1200" dirty="0" err="1">
                <a:solidFill>
                  <a:schemeClr val="bg1">
                    <a:lumMod val="85000"/>
                  </a:schemeClr>
                </a:solidFill>
              </a:rPr>
              <a:t>LogisticRegression</a:t>
            </a:r>
            <a:r>
              <a:rPr lang="en-US" sz="1200" dirty="0">
                <a:solidFill>
                  <a:schemeClr val="bg1">
                    <a:lumMod val="85000"/>
                  </a:schemeClr>
                </a:solidFill>
              </a:rPr>
              <a:t>(</a:t>
            </a:r>
            <a:r>
              <a:rPr lang="en-US" sz="1200" dirty="0" err="1">
                <a:solidFill>
                  <a:schemeClr val="bg1">
                    <a:lumMod val="85000"/>
                  </a:schemeClr>
                </a:solidFill>
              </a:rPr>
              <a:t>max_iter</a:t>
            </a:r>
            <a:r>
              <a:rPr lang="en-US" sz="1200" dirty="0">
                <a:solidFill>
                  <a:schemeClr val="bg1">
                    <a:lumMod val="85000"/>
                  </a:schemeClr>
                </a:solidFill>
              </a:rPr>
              <a:t>=1000, </a:t>
            </a:r>
            <a:r>
              <a:rPr lang="en-US" sz="1200" dirty="0" err="1">
                <a:solidFill>
                  <a:schemeClr val="bg1">
                    <a:lumMod val="85000"/>
                  </a:schemeClr>
                </a:solidFill>
              </a:rPr>
              <a:t>random_state</a:t>
            </a:r>
            <a:r>
              <a:rPr lang="en-US" sz="1200" dirty="0">
                <a:solidFill>
                  <a:schemeClr val="bg1">
                    <a:lumMod val="85000"/>
                  </a:schemeClr>
                </a:solidFill>
              </a:rPr>
              <a:t>=47)),</a:t>
            </a:r>
          </a:p>
          <a:p>
            <a:r>
              <a:rPr lang="en-US" sz="1200" dirty="0">
                <a:solidFill>
                  <a:schemeClr val="bg1">
                    <a:lumMod val="85000"/>
                  </a:schemeClr>
                </a:solidFill>
              </a:rPr>
              <a:t>    ('Random Forest', </a:t>
            </a:r>
            <a:r>
              <a:rPr lang="en-US" sz="1200" dirty="0" err="1">
                <a:solidFill>
                  <a:schemeClr val="bg1">
                    <a:lumMod val="85000"/>
                  </a:schemeClr>
                </a:solidFill>
              </a:rPr>
              <a:t>RandomForestClassifier</a:t>
            </a:r>
            <a:r>
              <a:rPr lang="en-US" sz="1200" dirty="0">
                <a:solidFill>
                  <a:schemeClr val="bg1">
                    <a:lumMod val="85000"/>
                  </a:schemeClr>
                </a:solidFill>
              </a:rPr>
              <a:t>(</a:t>
            </a:r>
            <a:r>
              <a:rPr lang="en-US" sz="1200" dirty="0" err="1">
                <a:solidFill>
                  <a:schemeClr val="bg1">
                    <a:lumMod val="85000"/>
                  </a:schemeClr>
                </a:solidFill>
              </a:rPr>
              <a:t>random_state</a:t>
            </a:r>
            <a:r>
              <a:rPr lang="en-US" sz="1200" dirty="0">
                <a:solidFill>
                  <a:schemeClr val="bg1">
                    <a:lumMod val="85000"/>
                  </a:schemeClr>
                </a:solidFill>
              </a:rPr>
              <a:t>=47)),</a:t>
            </a:r>
          </a:p>
          <a:p>
            <a:r>
              <a:rPr lang="en-US" sz="1200" dirty="0">
                <a:solidFill>
                  <a:schemeClr val="bg1">
                    <a:lumMod val="85000"/>
                  </a:schemeClr>
                </a:solidFill>
              </a:rPr>
              <a:t>    ('</a:t>
            </a:r>
            <a:r>
              <a:rPr lang="en-US" sz="1200" dirty="0" err="1">
                <a:solidFill>
                  <a:schemeClr val="bg1">
                    <a:lumMod val="85000"/>
                  </a:schemeClr>
                </a:solidFill>
              </a:rPr>
              <a:t>XGBoost</a:t>
            </a:r>
            <a:r>
              <a:rPr lang="en-US" sz="1200" dirty="0">
                <a:solidFill>
                  <a:schemeClr val="bg1">
                    <a:lumMod val="85000"/>
                  </a:schemeClr>
                </a:solidFill>
              </a:rPr>
              <a:t>', </a:t>
            </a:r>
            <a:r>
              <a:rPr lang="en-US" sz="1200" dirty="0" err="1">
                <a:solidFill>
                  <a:schemeClr val="bg1">
                    <a:lumMod val="85000"/>
                  </a:schemeClr>
                </a:solidFill>
              </a:rPr>
              <a:t>xgb.XGBClassifier</a:t>
            </a:r>
            <a:r>
              <a:rPr lang="en-US" sz="1200" dirty="0">
                <a:solidFill>
                  <a:schemeClr val="bg1">
                    <a:lumMod val="85000"/>
                  </a:schemeClr>
                </a:solidFill>
              </a:rPr>
              <a:t>(</a:t>
            </a:r>
            <a:r>
              <a:rPr lang="en-US" sz="1200" dirty="0" err="1">
                <a:solidFill>
                  <a:schemeClr val="bg1">
                    <a:lumMod val="85000"/>
                  </a:schemeClr>
                </a:solidFill>
              </a:rPr>
              <a:t>random_state</a:t>
            </a:r>
            <a:r>
              <a:rPr lang="en-US" sz="1200" dirty="0">
                <a:solidFill>
                  <a:schemeClr val="bg1">
                    <a:lumMod val="85000"/>
                  </a:schemeClr>
                </a:solidFill>
              </a:rPr>
              <a:t>=47)),</a:t>
            </a:r>
          </a:p>
          <a:p>
            <a:r>
              <a:rPr lang="en-US" sz="1200" dirty="0">
                <a:solidFill>
                  <a:schemeClr val="bg1">
                    <a:lumMod val="85000"/>
                  </a:schemeClr>
                </a:solidFill>
              </a:rPr>
              <a:t>    ('MLP', </a:t>
            </a:r>
            <a:r>
              <a:rPr lang="en-US" sz="1200" dirty="0" err="1">
                <a:solidFill>
                  <a:schemeClr val="bg1">
                    <a:lumMod val="85000"/>
                  </a:schemeClr>
                </a:solidFill>
              </a:rPr>
              <a:t>MLPClassifier</a:t>
            </a:r>
            <a:r>
              <a:rPr lang="en-US" sz="1200" dirty="0">
                <a:solidFill>
                  <a:schemeClr val="bg1">
                    <a:lumMod val="85000"/>
                  </a:schemeClr>
                </a:solidFill>
              </a:rPr>
              <a:t>(</a:t>
            </a:r>
            <a:r>
              <a:rPr lang="en-US" sz="1200" dirty="0" err="1">
                <a:solidFill>
                  <a:schemeClr val="bg1">
                    <a:lumMod val="85000"/>
                  </a:schemeClr>
                </a:solidFill>
              </a:rPr>
              <a:t>hidden_layer_sizes</a:t>
            </a:r>
            <a:r>
              <a:rPr lang="en-US" sz="1200" dirty="0">
                <a:solidFill>
                  <a:schemeClr val="bg1">
                    <a:lumMod val="85000"/>
                  </a:schemeClr>
                </a:solidFill>
              </a:rPr>
              <a:t>=(100, 50), </a:t>
            </a:r>
            <a:r>
              <a:rPr lang="en-US" sz="1200" dirty="0" err="1">
                <a:solidFill>
                  <a:schemeClr val="bg1">
                    <a:lumMod val="85000"/>
                  </a:schemeClr>
                </a:solidFill>
              </a:rPr>
              <a:t>max_iter</a:t>
            </a:r>
            <a:r>
              <a:rPr lang="en-US" sz="1200" dirty="0">
                <a:solidFill>
                  <a:schemeClr val="bg1">
                    <a:lumMod val="85000"/>
                  </a:schemeClr>
                </a:solidFill>
              </a:rPr>
              <a:t>=1000, </a:t>
            </a:r>
            <a:r>
              <a:rPr lang="en-US" sz="1200" dirty="0" err="1">
                <a:solidFill>
                  <a:schemeClr val="bg1">
                    <a:lumMod val="85000"/>
                  </a:schemeClr>
                </a:solidFill>
              </a:rPr>
              <a:t>random_state</a:t>
            </a:r>
            <a:r>
              <a:rPr lang="en-US" sz="1200" dirty="0">
                <a:solidFill>
                  <a:schemeClr val="bg1">
                    <a:lumMod val="85000"/>
                  </a:schemeClr>
                </a:solidFill>
              </a:rPr>
              <a:t>=47))</a:t>
            </a:r>
          </a:p>
          <a:p>
            <a:r>
              <a:rPr lang="en-US" sz="1200" dirty="0">
                <a:solidFill>
                  <a:schemeClr val="bg1">
                    <a:lumMod val="85000"/>
                  </a:schemeClr>
                </a:solidFill>
              </a:rPr>
              <a:t>]</a:t>
            </a:r>
          </a:p>
          <a:p>
            <a:r>
              <a:rPr lang="en-US" sz="1200" dirty="0">
                <a:solidFill>
                  <a:schemeClr val="bg1">
                    <a:lumMod val="85000"/>
                  </a:schemeClr>
                </a:solidFill>
              </a:rPr>
              <a:t># Create the list of pipelines for each model to be used the next step</a:t>
            </a:r>
          </a:p>
          <a:p>
            <a:r>
              <a:rPr lang="en-US" sz="1200" dirty="0">
                <a:solidFill>
                  <a:schemeClr val="bg1">
                    <a:lumMod val="85000"/>
                  </a:schemeClr>
                </a:solidFill>
              </a:rPr>
              <a:t>pipelines = []</a:t>
            </a:r>
          </a:p>
          <a:p>
            <a:r>
              <a:rPr lang="en-US" sz="1200" dirty="0">
                <a:solidFill>
                  <a:schemeClr val="bg1">
                    <a:lumMod val="85000"/>
                  </a:schemeClr>
                </a:solidFill>
              </a:rPr>
              <a:t>for </a:t>
            </a:r>
            <a:r>
              <a:rPr lang="en-US" sz="1200" dirty="0" err="1">
                <a:solidFill>
                  <a:schemeClr val="bg1">
                    <a:lumMod val="85000"/>
                  </a:schemeClr>
                </a:solidFill>
              </a:rPr>
              <a:t>model_name</a:t>
            </a:r>
            <a:r>
              <a:rPr lang="en-US" sz="1200" dirty="0">
                <a:solidFill>
                  <a:schemeClr val="bg1">
                    <a:lumMod val="85000"/>
                  </a:schemeClr>
                </a:solidFill>
              </a:rPr>
              <a:t>, model in models:</a:t>
            </a:r>
          </a:p>
          <a:p>
            <a:r>
              <a:rPr lang="en-US" sz="1200" dirty="0">
                <a:solidFill>
                  <a:schemeClr val="bg1">
                    <a:lumMod val="85000"/>
                  </a:schemeClr>
                </a:solidFill>
              </a:rPr>
              <a:t>    </a:t>
            </a:r>
            <a:r>
              <a:rPr lang="en-US" sz="1200" dirty="0" err="1">
                <a:solidFill>
                  <a:schemeClr val="bg1">
                    <a:lumMod val="85000"/>
                  </a:schemeClr>
                </a:solidFill>
              </a:rPr>
              <a:t>pipelines.append</a:t>
            </a:r>
            <a:r>
              <a:rPr lang="en-US" sz="1200" dirty="0">
                <a:solidFill>
                  <a:schemeClr val="bg1">
                    <a:lumMod val="85000"/>
                  </a:schemeClr>
                </a:solidFill>
              </a:rPr>
              <a:t>((</a:t>
            </a:r>
          </a:p>
          <a:p>
            <a:r>
              <a:rPr lang="en-US" sz="1200" dirty="0">
                <a:solidFill>
                  <a:schemeClr val="bg1">
                    <a:lumMod val="85000"/>
                  </a:schemeClr>
                </a:solidFill>
              </a:rPr>
              <a:t>        </a:t>
            </a:r>
            <a:r>
              <a:rPr lang="en-US" sz="1200" dirty="0" err="1">
                <a:solidFill>
                  <a:schemeClr val="bg1">
                    <a:lumMod val="85000"/>
                  </a:schemeClr>
                </a:solidFill>
              </a:rPr>
              <a:t>model_name</a:t>
            </a:r>
            <a:r>
              <a:rPr lang="en-US" sz="1200" dirty="0">
                <a:solidFill>
                  <a:schemeClr val="bg1">
                    <a:lumMod val="85000"/>
                  </a:schemeClr>
                </a:solidFill>
              </a:rPr>
              <a:t>,</a:t>
            </a:r>
          </a:p>
          <a:p>
            <a:r>
              <a:rPr lang="en-US" sz="1200" dirty="0">
                <a:solidFill>
                  <a:schemeClr val="bg1">
                    <a:lumMod val="85000"/>
                  </a:schemeClr>
                </a:solidFill>
              </a:rPr>
              <a:t>        Pipeline([</a:t>
            </a:r>
          </a:p>
          <a:p>
            <a:r>
              <a:rPr lang="en-US" sz="1200" dirty="0">
                <a:solidFill>
                  <a:schemeClr val="bg1">
                    <a:lumMod val="85000"/>
                  </a:schemeClr>
                </a:solidFill>
              </a:rPr>
              <a:t>            ('Model', model)  </a:t>
            </a:r>
          </a:p>
          <a:p>
            <a:r>
              <a:rPr lang="en-US" sz="1200" dirty="0">
                <a:solidFill>
                  <a:schemeClr val="bg1">
                    <a:lumMod val="85000"/>
                  </a:schemeClr>
                </a:solidFill>
              </a:rPr>
              <a:t>        ])</a:t>
            </a:r>
          </a:p>
          <a:p>
            <a:r>
              <a:rPr lang="en-US" sz="1200" dirty="0">
                <a:solidFill>
                  <a:schemeClr val="bg1">
                    <a:lumMod val="85000"/>
                  </a:schemeClr>
                </a:solidFill>
              </a:rPr>
              <a:t>    ))</a:t>
            </a:r>
          </a:p>
        </p:txBody>
      </p:sp>
    </p:spTree>
    <p:extLst>
      <p:ext uri="{BB962C8B-B14F-4D97-AF65-F5344CB8AC3E}">
        <p14:creationId xmlns:p14="http://schemas.microsoft.com/office/powerpoint/2010/main" val="1717579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1A437-12FB-3A5C-EF13-AA4EF807E3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D6866A-08BE-B991-C0A1-D8BF4C4F9FB6}"/>
              </a:ext>
            </a:extLst>
          </p:cNvPr>
          <p:cNvSpPr>
            <a:spLocks noGrp="1"/>
          </p:cNvSpPr>
          <p:nvPr>
            <p:ph type="ctrTitle"/>
          </p:nvPr>
        </p:nvSpPr>
        <p:spPr>
          <a:xfrm>
            <a:off x="706410" y="1304925"/>
            <a:ext cx="8874306" cy="819150"/>
          </a:xfrm>
        </p:spPr>
        <p:txBody>
          <a:bodyPr/>
          <a:lstStyle/>
          <a:p>
            <a:r>
              <a:rPr lang="en-US" sz="4000" dirty="0"/>
              <a:t>Capstone Presentation</a:t>
            </a:r>
            <a:br>
              <a:rPr lang="en-US" sz="4000" dirty="0"/>
            </a:br>
            <a:r>
              <a:rPr lang="en-US" sz="3600" dirty="0"/>
              <a:t>Modeling</a:t>
            </a:r>
            <a:br>
              <a:rPr lang="en-US" sz="4000" dirty="0"/>
            </a:br>
            <a:endParaRPr lang="en-US" sz="4000" dirty="0"/>
          </a:p>
        </p:txBody>
      </p:sp>
      <p:sp>
        <p:nvSpPr>
          <p:cNvPr id="3" name="Subtitle 2">
            <a:extLst>
              <a:ext uri="{FF2B5EF4-FFF2-40B4-BE49-F238E27FC236}">
                <a16:creationId xmlns:a16="http://schemas.microsoft.com/office/drawing/2014/main" id="{34F32B60-8749-ED27-5A64-53B9EC9BF9D9}"/>
              </a:ext>
            </a:extLst>
          </p:cNvPr>
          <p:cNvSpPr>
            <a:spLocks noGrp="1"/>
          </p:cNvSpPr>
          <p:nvPr>
            <p:ph type="subTitle" idx="1"/>
          </p:nvPr>
        </p:nvSpPr>
        <p:spPr>
          <a:xfrm>
            <a:off x="811185" y="2124075"/>
            <a:ext cx="8874306" cy="3819525"/>
          </a:xfrm>
        </p:spPr>
        <p:txBody>
          <a:bodyPr/>
          <a:lstStyle/>
          <a:p>
            <a:r>
              <a:rPr lang="en-US" sz="1600" dirty="0">
                <a:solidFill>
                  <a:schemeClr val="bg1">
                    <a:lumMod val="85000"/>
                  </a:schemeClr>
                </a:solidFill>
              </a:rPr>
              <a:t>Accuracy: The proportion of true results (both true positives and true negatives) among the total number of cases examined.</a:t>
            </a:r>
          </a:p>
          <a:p>
            <a:r>
              <a:rPr lang="en-US" sz="1600" dirty="0">
                <a:solidFill>
                  <a:schemeClr val="bg1">
                    <a:lumMod val="85000"/>
                  </a:schemeClr>
                </a:solidFill>
              </a:rPr>
              <a:t>Precision: The ratio of true positives to the sum of true and false positives, indicating the quality of the positive class predictions.</a:t>
            </a:r>
          </a:p>
          <a:p>
            <a:r>
              <a:rPr lang="en-US" sz="1600" dirty="0">
                <a:solidFill>
                  <a:schemeClr val="bg1">
                    <a:lumMod val="85000"/>
                  </a:schemeClr>
                </a:solidFill>
              </a:rPr>
              <a:t>Recall (Sensitivity): The ratio of true positives to the sum of true positives and false negatives, indicating how well the model can identify the positive class.</a:t>
            </a:r>
          </a:p>
          <a:p>
            <a:r>
              <a:rPr lang="en-US" sz="1600" dirty="0">
                <a:solidFill>
                  <a:schemeClr val="bg1">
                    <a:lumMod val="85000"/>
                  </a:schemeClr>
                </a:solidFill>
              </a:rPr>
              <a:t>F1 Score: The harmonic mean of precision and recall, providing a balance between the two in cases where one may be more important than the other.</a:t>
            </a:r>
          </a:p>
          <a:p>
            <a:r>
              <a:rPr lang="en-US" sz="1600" dirty="0">
                <a:solidFill>
                  <a:schemeClr val="bg1">
                    <a:lumMod val="85000"/>
                  </a:schemeClr>
                </a:solidFill>
              </a:rPr>
              <a:t>ROC-AUC Score: The area under the Receiver Operating Characteristic (ROC) curve, which plots the true positive rate against the false positive rate at various threshold settings.</a:t>
            </a:r>
          </a:p>
          <a:p>
            <a:r>
              <a:rPr lang="en-US" sz="1600" dirty="0">
                <a:solidFill>
                  <a:schemeClr val="bg1">
                    <a:lumMod val="85000"/>
                  </a:schemeClr>
                </a:solidFill>
              </a:rPr>
              <a:t>Confusion Matrix: A table that describes the performance of a classification model on a set of test data for which the true values are known.</a:t>
            </a:r>
          </a:p>
          <a:p>
            <a:r>
              <a:rPr lang="en-US" sz="1600" dirty="0">
                <a:solidFill>
                  <a:schemeClr val="bg1">
                    <a:lumMod val="85000"/>
                  </a:schemeClr>
                </a:solidFill>
              </a:rPr>
              <a:t>The Matthews correlation coefficient (MCC) takes into account true and false positives and negatives, providing a balanced measure that can be used even if the classes are of very different sizes.</a:t>
            </a:r>
          </a:p>
        </p:txBody>
      </p:sp>
    </p:spTree>
    <p:extLst>
      <p:ext uri="{BB962C8B-B14F-4D97-AF65-F5344CB8AC3E}">
        <p14:creationId xmlns:p14="http://schemas.microsoft.com/office/powerpoint/2010/main" val="2081010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48F1-9FC0-FFD5-8DE1-3B553A09841B}"/>
              </a:ext>
            </a:extLst>
          </p:cNvPr>
          <p:cNvSpPr>
            <a:spLocks noGrp="1"/>
          </p:cNvSpPr>
          <p:nvPr>
            <p:ph type="title"/>
          </p:nvPr>
        </p:nvSpPr>
        <p:spPr>
          <a:xfrm>
            <a:off x="811185" y="621973"/>
            <a:ext cx="8170890" cy="961899"/>
          </a:xfrm>
        </p:spPr>
        <p:txBody>
          <a:bodyPr/>
          <a:lstStyle/>
          <a:p>
            <a:r>
              <a:rPr lang="en-US" sz="4000" dirty="0"/>
              <a:t>Capstone Presentation</a:t>
            </a:r>
            <a:br>
              <a:rPr lang="en-US" sz="4000" dirty="0"/>
            </a:br>
            <a:r>
              <a:rPr lang="en-US" sz="3600" dirty="0"/>
              <a:t>Modeling</a:t>
            </a:r>
            <a:endParaRPr lang="en-US" dirty="0"/>
          </a:p>
        </p:txBody>
      </p:sp>
      <p:sp>
        <p:nvSpPr>
          <p:cNvPr id="4" name="Text Placeholder 3">
            <a:extLst>
              <a:ext uri="{FF2B5EF4-FFF2-40B4-BE49-F238E27FC236}">
                <a16:creationId xmlns:a16="http://schemas.microsoft.com/office/drawing/2014/main" id="{EA9F31CF-0C13-36B6-4BBF-5AF7ABE1C648}"/>
              </a:ext>
            </a:extLst>
          </p:cNvPr>
          <p:cNvSpPr>
            <a:spLocks noGrp="1"/>
          </p:cNvSpPr>
          <p:nvPr>
            <p:ph type="body" sz="quarter" idx="16"/>
          </p:nvPr>
        </p:nvSpPr>
        <p:spPr>
          <a:xfrm>
            <a:off x="419100" y="2505076"/>
            <a:ext cx="5067300" cy="4048124"/>
          </a:xfrm>
        </p:spPr>
        <p:txBody>
          <a:bodyPr/>
          <a:lstStyle/>
          <a:p>
            <a:endParaRPr lang="en-US" dirty="0"/>
          </a:p>
        </p:txBody>
      </p:sp>
      <p:sp>
        <p:nvSpPr>
          <p:cNvPr id="6" name="Text Placeholder 5">
            <a:extLst>
              <a:ext uri="{FF2B5EF4-FFF2-40B4-BE49-F238E27FC236}">
                <a16:creationId xmlns:a16="http://schemas.microsoft.com/office/drawing/2014/main" id="{ABD720DD-7826-31BF-754B-E80018C1446C}"/>
              </a:ext>
            </a:extLst>
          </p:cNvPr>
          <p:cNvSpPr>
            <a:spLocks noGrp="1"/>
          </p:cNvSpPr>
          <p:nvPr>
            <p:ph type="body" sz="quarter" idx="24"/>
          </p:nvPr>
        </p:nvSpPr>
        <p:spPr>
          <a:xfrm>
            <a:off x="5611783" y="2505076"/>
            <a:ext cx="5770591" cy="4114799"/>
          </a:xfrm>
        </p:spPr>
        <p:txBody>
          <a:bodyPr/>
          <a:lstStyle/>
          <a:p>
            <a:endParaRPr lang="en-US" dirty="0"/>
          </a:p>
        </p:txBody>
      </p:sp>
      <p:sp>
        <p:nvSpPr>
          <p:cNvPr id="8" name="Slide Number Placeholder 7">
            <a:extLst>
              <a:ext uri="{FF2B5EF4-FFF2-40B4-BE49-F238E27FC236}">
                <a16:creationId xmlns:a16="http://schemas.microsoft.com/office/drawing/2014/main" id="{7920A76F-D825-B8BB-9446-CBCCA5271881}"/>
              </a:ext>
            </a:extLst>
          </p:cNvPr>
          <p:cNvSpPr>
            <a:spLocks noGrp="1"/>
          </p:cNvSpPr>
          <p:nvPr>
            <p:ph type="sldNum" sz="quarter" idx="11"/>
          </p:nvPr>
        </p:nvSpPr>
        <p:spPr/>
        <p:txBody>
          <a:bodyPr/>
          <a:lstStyle/>
          <a:p>
            <a:fld id="{B5CEABB6-07DC-46E8-9B57-56EC44A396E5}" type="slidenum">
              <a:rPr lang="en-US" smtClean="0"/>
              <a:pPr/>
              <a:t>16</a:t>
            </a:fld>
            <a:endParaRPr lang="en-US" dirty="0"/>
          </a:p>
        </p:txBody>
      </p:sp>
      <p:pic>
        <p:nvPicPr>
          <p:cNvPr id="10" name="Picture 9">
            <a:extLst>
              <a:ext uri="{FF2B5EF4-FFF2-40B4-BE49-F238E27FC236}">
                <a16:creationId xmlns:a16="http://schemas.microsoft.com/office/drawing/2014/main" id="{0562BA02-8399-3874-C37E-6130EA15E897}"/>
              </a:ext>
            </a:extLst>
          </p:cNvPr>
          <p:cNvPicPr>
            <a:picLocks noChangeAspect="1"/>
          </p:cNvPicPr>
          <p:nvPr/>
        </p:nvPicPr>
        <p:blipFill>
          <a:blip r:embed="rId2"/>
          <a:stretch>
            <a:fillRect/>
          </a:stretch>
        </p:blipFill>
        <p:spPr>
          <a:xfrm>
            <a:off x="742953" y="2710071"/>
            <a:ext cx="4190476" cy="3342857"/>
          </a:xfrm>
          <a:prstGeom prst="rect">
            <a:avLst/>
          </a:prstGeom>
        </p:spPr>
      </p:pic>
      <p:pic>
        <p:nvPicPr>
          <p:cNvPr id="12" name="Picture 11">
            <a:extLst>
              <a:ext uri="{FF2B5EF4-FFF2-40B4-BE49-F238E27FC236}">
                <a16:creationId xmlns:a16="http://schemas.microsoft.com/office/drawing/2014/main" id="{66415ACA-0128-74F7-1C5B-024CF4F494B8}"/>
              </a:ext>
            </a:extLst>
          </p:cNvPr>
          <p:cNvPicPr>
            <a:picLocks noChangeAspect="1"/>
          </p:cNvPicPr>
          <p:nvPr/>
        </p:nvPicPr>
        <p:blipFill>
          <a:blip r:embed="rId3"/>
          <a:stretch>
            <a:fillRect/>
          </a:stretch>
        </p:blipFill>
        <p:spPr>
          <a:xfrm>
            <a:off x="6050338" y="2638633"/>
            <a:ext cx="4228571" cy="3333333"/>
          </a:xfrm>
          <a:prstGeom prst="rect">
            <a:avLst/>
          </a:prstGeom>
        </p:spPr>
      </p:pic>
      <p:sp>
        <p:nvSpPr>
          <p:cNvPr id="15" name="TextBox 14">
            <a:extLst>
              <a:ext uri="{FF2B5EF4-FFF2-40B4-BE49-F238E27FC236}">
                <a16:creationId xmlns:a16="http://schemas.microsoft.com/office/drawing/2014/main" id="{6EA06B83-C52C-5F70-B81E-95CA2C7D0429}"/>
              </a:ext>
            </a:extLst>
          </p:cNvPr>
          <p:cNvSpPr txBox="1"/>
          <p:nvPr/>
        </p:nvSpPr>
        <p:spPr>
          <a:xfrm>
            <a:off x="666750" y="2105025"/>
            <a:ext cx="8772525" cy="369332"/>
          </a:xfrm>
          <a:prstGeom prst="rect">
            <a:avLst/>
          </a:prstGeom>
          <a:noFill/>
        </p:spPr>
        <p:txBody>
          <a:bodyPr wrap="square" rtlCol="0">
            <a:spAutoFit/>
          </a:bodyPr>
          <a:lstStyle/>
          <a:p>
            <a:r>
              <a:rPr lang="en-US" dirty="0">
                <a:solidFill>
                  <a:schemeClr val="bg1"/>
                </a:solidFill>
              </a:rPr>
              <a:t>Choose a medical that minimizes false positives</a:t>
            </a:r>
            <a:r>
              <a:rPr lang="en-US" dirty="0"/>
              <a:t>.</a:t>
            </a:r>
          </a:p>
        </p:txBody>
      </p:sp>
    </p:spTree>
    <p:extLst>
      <p:ext uri="{BB962C8B-B14F-4D97-AF65-F5344CB8AC3E}">
        <p14:creationId xmlns:p14="http://schemas.microsoft.com/office/powerpoint/2010/main" val="156166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C661-EDEF-B359-F140-D79660EDFAFA}"/>
              </a:ext>
            </a:extLst>
          </p:cNvPr>
          <p:cNvSpPr>
            <a:spLocks noGrp="1"/>
          </p:cNvSpPr>
          <p:nvPr>
            <p:ph type="title"/>
          </p:nvPr>
        </p:nvSpPr>
        <p:spPr>
          <a:xfrm>
            <a:off x="811185" y="621973"/>
            <a:ext cx="6818340" cy="961899"/>
          </a:xfrm>
        </p:spPr>
        <p:txBody>
          <a:bodyPr/>
          <a:lstStyle/>
          <a:p>
            <a:r>
              <a:rPr lang="en-US" sz="4000" dirty="0"/>
              <a:t>Capstone Presentation</a:t>
            </a:r>
            <a:br>
              <a:rPr lang="en-US" sz="4000" dirty="0"/>
            </a:br>
            <a:r>
              <a:rPr lang="en-US" sz="3600" dirty="0"/>
              <a:t>Modeling</a:t>
            </a:r>
            <a:endParaRPr lang="en-US" dirty="0"/>
          </a:p>
        </p:txBody>
      </p:sp>
      <p:sp>
        <p:nvSpPr>
          <p:cNvPr id="3" name="Text Placeholder 2">
            <a:extLst>
              <a:ext uri="{FF2B5EF4-FFF2-40B4-BE49-F238E27FC236}">
                <a16:creationId xmlns:a16="http://schemas.microsoft.com/office/drawing/2014/main" id="{27D7727F-A698-A469-889B-3AFC1FBF69AA}"/>
              </a:ext>
            </a:extLst>
          </p:cNvPr>
          <p:cNvSpPr>
            <a:spLocks noGrp="1"/>
          </p:cNvSpPr>
          <p:nvPr>
            <p:ph type="body"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78CC93C2-B218-6830-03FE-8FDB940297F9}"/>
              </a:ext>
            </a:extLst>
          </p:cNvPr>
          <p:cNvSpPr>
            <a:spLocks noGrp="1"/>
          </p:cNvSpPr>
          <p:nvPr>
            <p:ph type="sldNum" sz="quarter" idx="11"/>
          </p:nvPr>
        </p:nvSpPr>
        <p:spPr/>
        <p:txBody>
          <a:bodyPr/>
          <a:lstStyle/>
          <a:p>
            <a:fld id="{B5CEABB6-07DC-46E8-9B57-56EC44A396E5}" type="slidenum">
              <a:rPr lang="en-US" smtClean="0"/>
              <a:pPr/>
              <a:t>17</a:t>
            </a:fld>
            <a:endParaRPr lang="en-US" dirty="0"/>
          </a:p>
        </p:txBody>
      </p:sp>
      <p:pic>
        <p:nvPicPr>
          <p:cNvPr id="7" name="Picture 6">
            <a:extLst>
              <a:ext uri="{FF2B5EF4-FFF2-40B4-BE49-F238E27FC236}">
                <a16:creationId xmlns:a16="http://schemas.microsoft.com/office/drawing/2014/main" id="{67A2FA01-A955-8F20-B969-14D07B43D2DB}"/>
              </a:ext>
            </a:extLst>
          </p:cNvPr>
          <p:cNvPicPr>
            <a:picLocks noChangeAspect="1"/>
          </p:cNvPicPr>
          <p:nvPr/>
        </p:nvPicPr>
        <p:blipFill>
          <a:blip r:embed="rId2"/>
          <a:stretch>
            <a:fillRect/>
          </a:stretch>
        </p:blipFill>
        <p:spPr>
          <a:xfrm>
            <a:off x="1295401" y="1771650"/>
            <a:ext cx="6025575" cy="4767262"/>
          </a:xfrm>
          <a:prstGeom prst="rect">
            <a:avLst/>
          </a:prstGeom>
        </p:spPr>
      </p:pic>
    </p:spTree>
    <p:extLst>
      <p:ext uri="{BB962C8B-B14F-4D97-AF65-F5344CB8AC3E}">
        <p14:creationId xmlns:p14="http://schemas.microsoft.com/office/powerpoint/2010/main" val="1459708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5A2D2-436A-2FAF-6680-AD5DE84971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65D2A3-EEB3-6549-915A-E6CD75C337D1}"/>
              </a:ext>
            </a:extLst>
          </p:cNvPr>
          <p:cNvSpPr>
            <a:spLocks noGrp="1"/>
          </p:cNvSpPr>
          <p:nvPr>
            <p:ph type="ctrTitle"/>
          </p:nvPr>
        </p:nvSpPr>
        <p:spPr>
          <a:xfrm>
            <a:off x="706410" y="1304925"/>
            <a:ext cx="8874306" cy="819150"/>
          </a:xfrm>
        </p:spPr>
        <p:txBody>
          <a:bodyPr/>
          <a:lstStyle/>
          <a:p>
            <a:r>
              <a:rPr lang="en-US" sz="4000" dirty="0"/>
              <a:t>Capstone Presentation</a:t>
            </a:r>
            <a:br>
              <a:rPr lang="en-US" sz="4000" dirty="0"/>
            </a:br>
            <a:r>
              <a:rPr lang="en-US" sz="3600" dirty="0"/>
              <a:t>Modeling</a:t>
            </a:r>
            <a:br>
              <a:rPr lang="en-US" sz="4000" dirty="0"/>
            </a:br>
            <a:endParaRPr lang="en-US" sz="4000" dirty="0"/>
          </a:p>
        </p:txBody>
      </p:sp>
      <p:sp>
        <p:nvSpPr>
          <p:cNvPr id="3" name="Subtitle 2">
            <a:extLst>
              <a:ext uri="{FF2B5EF4-FFF2-40B4-BE49-F238E27FC236}">
                <a16:creationId xmlns:a16="http://schemas.microsoft.com/office/drawing/2014/main" id="{D4DD4194-4840-004B-AF6C-64E69844A63E}"/>
              </a:ext>
            </a:extLst>
          </p:cNvPr>
          <p:cNvSpPr>
            <a:spLocks noGrp="1"/>
          </p:cNvSpPr>
          <p:nvPr>
            <p:ph type="subTitle" idx="1"/>
          </p:nvPr>
        </p:nvSpPr>
        <p:spPr>
          <a:xfrm>
            <a:off x="811185" y="2124075"/>
            <a:ext cx="8874306" cy="3819525"/>
          </a:xfrm>
        </p:spPr>
        <p:txBody>
          <a:bodyPr/>
          <a:lstStyle/>
          <a:p>
            <a:endParaRPr lang="en-US" sz="1600" dirty="0">
              <a:solidFill>
                <a:schemeClr val="bg1">
                  <a:lumMod val="85000"/>
                </a:schemeClr>
              </a:solidFill>
            </a:endParaRPr>
          </a:p>
        </p:txBody>
      </p:sp>
      <p:pic>
        <p:nvPicPr>
          <p:cNvPr id="5" name="Picture 4">
            <a:extLst>
              <a:ext uri="{FF2B5EF4-FFF2-40B4-BE49-F238E27FC236}">
                <a16:creationId xmlns:a16="http://schemas.microsoft.com/office/drawing/2014/main" id="{19130660-4522-BAEC-DFE7-535526FE86F5}"/>
              </a:ext>
            </a:extLst>
          </p:cNvPr>
          <p:cNvPicPr>
            <a:picLocks noChangeAspect="1"/>
          </p:cNvPicPr>
          <p:nvPr/>
        </p:nvPicPr>
        <p:blipFill>
          <a:blip r:embed="rId2"/>
          <a:stretch>
            <a:fillRect/>
          </a:stretch>
        </p:blipFill>
        <p:spPr>
          <a:xfrm>
            <a:off x="1471198" y="1610047"/>
            <a:ext cx="8161905" cy="5161905"/>
          </a:xfrm>
          <a:prstGeom prst="rect">
            <a:avLst/>
          </a:prstGeom>
        </p:spPr>
      </p:pic>
    </p:spTree>
    <p:extLst>
      <p:ext uri="{BB962C8B-B14F-4D97-AF65-F5344CB8AC3E}">
        <p14:creationId xmlns:p14="http://schemas.microsoft.com/office/powerpoint/2010/main" val="450625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E14DC-92A9-1356-B59D-9B4189E46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E7CCC9-982E-C64A-304D-A44257992386}"/>
              </a:ext>
            </a:extLst>
          </p:cNvPr>
          <p:cNvSpPr>
            <a:spLocks noGrp="1"/>
          </p:cNvSpPr>
          <p:nvPr>
            <p:ph type="title"/>
          </p:nvPr>
        </p:nvSpPr>
        <p:spPr>
          <a:xfrm>
            <a:off x="811185" y="621973"/>
            <a:ext cx="8170890" cy="961899"/>
          </a:xfrm>
        </p:spPr>
        <p:txBody>
          <a:bodyPr/>
          <a:lstStyle/>
          <a:p>
            <a:r>
              <a:rPr lang="en-US" sz="4000" dirty="0"/>
              <a:t>Capstone Presentation</a:t>
            </a:r>
            <a:br>
              <a:rPr lang="en-US" sz="4000" dirty="0"/>
            </a:br>
            <a:r>
              <a:rPr lang="en-US" sz="3600" dirty="0"/>
              <a:t>Modeling</a:t>
            </a:r>
            <a:endParaRPr lang="en-US" dirty="0"/>
          </a:p>
        </p:txBody>
      </p:sp>
      <p:sp>
        <p:nvSpPr>
          <p:cNvPr id="4" name="Text Placeholder 3">
            <a:extLst>
              <a:ext uri="{FF2B5EF4-FFF2-40B4-BE49-F238E27FC236}">
                <a16:creationId xmlns:a16="http://schemas.microsoft.com/office/drawing/2014/main" id="{9244C70C-BA24-1D0A-CED1-CC0BC30D2AC3}"/>
              </a:ext>
            </a:extLst>
          </p:cNvPr>
          <p:cNvSpPr>
            <a:spLocks noGrp="1"/>
          </p:cNvSpPr>
          <p:nvPr>
            <p:ph type="body" sz="quarter" idx="16"/>
          </p:nvPr>
        </p:nvSpPr>
        <p:spPr>
          <a:xfrm>
            <a:off x="419100" y="2505076"/>
            <a:ext cx="5067300" cy="4048124"/>
          </a:xfrm>
        </p:spPr>
        <p:txBody>
          <a:bodyPr/>
          <a:lstStyle/>
          <a:p>
            <a:endParaRPr lang="en-US" dirty="0"/>
          </a:p>
        </p:txBody>
      </p:sp>
      <p:sp>
        <p:nvSpPr>
          <p:cNvPr id="6" name="Text Placeholder 5">
            <a:extLst>
              <a:ext uri="{FF2B5EF4-FFF2-40B4-BE49-F238E27FC236}">
                <a16:creationId xmlns:a16="http://schemas.microsoft.com/office/drawing/2014/main" id="{D51CD0F5-F428-3017-1E07-A3ED9CF3C842}"/>
              </a:ext>
            </a:extLst>
          </p:cNvPr>
          <p:cNvSpPr>
            <a:spLocks noGrp="1"/>
          </p:cNvSpPr>
          <p:nvPr>
            <p:ph type="body" sz="quarter" idx="24"/>
          </p:nvPr>
        </p:nvSpPr>
        <p:spPr>
          <a:xfrm>
            <a:off x="5611783" y="2505076"/>
            <a:ext cx="5770591" cy="4114799"/>
          </a:xfrm>
        </p:spPr>
        <p:txBody>
          <a:bodyPr/>
          <a:lstStyle/>
          <a:p>
            <a:endParaRPr lang="en-US" dirty="0"/>
          </a:p>
        </p:txBody>
      </p:sp>
      <p:sp>
        <p:nvSpPr>
          <p:cNvPr id="8" name="Slide Number Placeholder 7">
            <a:extLst>
              <a:ext uri="{FF2B5EF4-FFF2-40B4-BE49-F238E27FC236}">
                <a16:creationId xmlns:a16="http://schemas.microsoft.com/office/drawing/2014/main" id="{EFE7B951-F0A6-0863-7890-750223E975D9}"/>
              </a:ext>
            </a:extLst>
          </p:cNvPr>
          <p:cNvSpPr>
            <a:spLocks noGrp="1"/>
          </p:cNvSpPr>
          <p:nvPr>
            <p:ph type="sldNum" sz="quarter" idx="11"/>
          </p:nvPr>
        </p:nvSpPr>
        <p:spPr/>
        <p:txBody>
          <a:bodyPr/>
          <a:lstStyle/>
          <a:p>
            <a:fld id="{B5CEABB6-07DC-46E8-9B57-56EC44A396E5}" type="slidenum">
              <a:rPr lang="en-US" smtClean="0"/>
              <a:pPr/>
              <a:t>19</a:t>
            </a:fld>
            <a:endParaRPr lang="en-US" dirty="0"/>
          </a:p>
        </p:txBody>
      </p:sp>
      <p:pic>
        <p:nvPicPr>
          <p:cNvPr id="9" name="Picture 8">
            <a:extLst>
              <a:ext uri="{FF2B5EF4-FFF2-40B4-BE49-F238E27FC236}">
                <a16:creationId xmlns:a16="http://schemas.microsoft.com/office/drawing/2014/main" id="{CB255ADC-7603-2557-21AE-E2F3853DC83C}"/>
              </a:ext>
            </a:extLst>
          </p:cNvPr>
          <p:cNvPicPr>
            <a:picLocks noChangeAspect="1"/>
          </p:cNvPicPr>
          <p:nvPr/>
        </p:nvPicPr>
        <p:blipFill>
          <a:blip r:embed="rId2"/>
          <a:stretch>
            <a:fillRect/>
          </a:stretch>
        </p:blipFill>
        <p:spPr>
          <a:xfrm>
            <a:off x="312811" y="2505076"/>
            <a:ext cx="5279878" cy="4114799"/>
          </a:xfrm>
          <a:prstGeom prst="rect">
            <a:avLst/>
          </a:prstGeom>
        </p:spPr>
      </p:pic>
      <p:pic>
        <p:nvPicPr>
          <p:cNvPr id="13" name="Picture 12">
            <a:extLst>
              <a:ext uri="{FF2B5EF4-FFF2-40B4-BE49-F238E27FC236}">
                <a16:creationId xmlns:a16="http://schemas.microsoft.com/office/drawing/2014/main" id="{CA7B7943-DA40-D9E5-7D6F-3425157AD4F5}"/>
              </a:ext>
            </a:extLst>
          </p:cNvPr>
          <p:cNvPicPr>
            <a:picLocks noChangeAspect="1"/>
          </p:cNvPicPr>
          <p:nvPr/>
        </p:nvPicPr>
        <p:blipFill>
          <a:blip r:embed="rId3"/>
          <a:stretch>
            <a:fillRect/>
          </a:stretch>
        </p:blipFill>
        <p:spPr>
          <a:xfrm>
            <a:off x="5833044" y="2505076"/>
            <a:ext cx="5683397" cy="4114799"/>
          </a:xfrm>
          <a:prstGeom prst="rect">
            <a:avLst/>
          </a:prstGeom>
        </p:spPr>
      </p:pic>
    </p:spTree>
    <p:extLst>
      <p:ext uri="{BB962C8B-B14F-4D97-AF65-F5344CB8AC3E}">
        <p14:creationId xmlns:p14="http://schemas.microsoft.com/office/powerpoint/2010/main" val="2732186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ABBA-2E6D-E7DD-AC67-58D1FCB3F346}"/>
              </a:ext>
            </a:extLst>
          </p:cNvPr>
          <p:cNvSpPr>
            <a:spLocks noGrp="1"/>
          </p:cNvSpPr>
          <p:nvPr>
            <p:ph type="title"/>
          </p:nvPr>
        </p:nvSpPr>
        <p:spPr/>
        <p:txBody>
          <a:bodyPr/>
          <a:lstStyle/>
          <a:p>
            <a:r>
              <a:rPr lang="en-US" dirty="0"/>
              <a:t>Introduction </a:t>
            </a:r>
            <a:br>
              <a:rPr lang="en-US" dirty="0"/>
            </a:br>
            <a:r>
              <a:rPr lang="en-US" sz="3200" dirty="0"/>
              <a:t>Diabetes Prediction</a:t>
            </a:r>
          </a:p>
        </p:txBody>
      </p:sp>
      <p:pic>
        <p:nvPicPr>
          <p:cNvPr id="12" name="Picture Placeholder 11" descr="Badge with checkmark">
            <a:extLst>
              <a:ext uri="{FF2B5EF4-FFF2-40B4-BE49-F238E27FC236}">
                <a16:creationId xmlns:a16="http://schemas.microsoft.com/office/drawing/2014/main" id="{7ACB77E6-BC5F-1BC1-CA97-6D2E37F39C9B}"/>
              </a:ext>
            </a:extLst>
          </p:cNvPr>
          <p:cNvPicPr>
            <a:picLocks noGrp="1" noChangeAspect="1"/>
          </p:cNvPicPr>
          <p:nvPr>
            <p:ph type="pic" sz="quarter" idx="2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ext Placeholder 4">
            <a:extLst>
              <a:ext uri="{FF2B5EF4-FFF2-40B4-BE49-F238E27FC236}">
                <a16:creationId xmlns:a16="http://schemas.microsoft.com/office/drawing/2014/main" id="{59401105-5841-28D0-D6C0-3E1A46648BFE}"/>
              </a:ext>
            </a:extLst>
          </p:cNvPr>
          <p:cNvSpPr>
            <a:spLocks noGrp="1"/>
          </p:cNvSpPr>
          <p:nvPr>
            <p:ph type="body" sz="quarter" idx="13"/>
          </p:nvPr>
        </p:nvSpPr>
        <p:spPr/>
        <p:txBody>
          <a:bodyPr/>
          <a:lstStyle/>
          <a:p>
            <a:r>
              <a:rPr lang="en-US" sz="1800" dirty="0">
                <a:effectLst/>
                <a:latin typeface="Arial" panose="020B0604020202020204" pitchFamily="34" charset="0"/>
                <a:ea typeface="Times New Roman" panose="02020603050405020304" pitchFamily="18" charset="0"/>
              </a:rPr>
              <a:t>11.6% of the total population, or 38.4 million people, have diabetes diagnosed or undiagnosed</a:t>
            </a:r>
            <a:endParaRPr lang="en-US" dirty="0"/>
          </a:p>
        </p:txBody>
      </p:sp>
      <p:pic>
        <p:nvPicPr>
          <p:cNvPr id="16" name="Picture Placeholder 15" descr="Badge with checkmark">
            <a:extLst>
              <a:ext uri="{FF2B5EF4-FFF2-40B4-BE49-F238E27FC236}">
                <a16:creationId xmlns:a16="http://schemas.microsoft.com/office/drawing/2014/main" id="{41353449-F29F-160E-215E-BB307C73E339}"/>
              </a:ext>
            </a:extLst>
          </p:cNvPr>
          <p:cNvPicPr>
            <a:picLocks noGrp="1" noChangeAspect="1"/>
          </p:cNvPicPr>
          <p:nvPr>
            <p:ph type="pic" sz="quarter" idx="2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7" name="Text Placeholder 6">
            <a:extLst>
              <a:ext uri="{FF2B5EF4-FFF2-40B4-BE49-F238E27FC236}">
                <a16:creationId xmlns:a16="http://schemas.microsoft.com/office/drawing/2014/main" id="{33A858E6-8813-CD9D-EE22-EB8E062FBA14}"/>
              </a:ext>
            </a:extLst>
          </p:cNvPr>
          <p:cNvSpPr>
            <a:spLocks noGrp="1"/>
          </p:cNvSpPr>
          <p:nvPr>
            <p:ph type="body" sz="quarter" idx="24"/>
          </p:nvPr>
        </p:nvSpPr>
        <p:spPr/>
        <p:txBody>
          <a:bodyPr/>
          <a:lstStyle/>
          <a:p>
            <a:r>
              <a:rPr lang="en-US" sz="1800" dirty="0">
                <a:effectLst/>
                <a:latin typeface="Arial" panose="020B0604020202020204" pitchFamily="34" charset="0"/>
                <a:ea typeface="Times New Roman" panose="02020603050405020304" pitchFamily="18" charset="0"/>
              </a:rPr>
              <a:t>About 22.8% of adults with diabetes, or 8.7 million people, are undiagnosed.</a:t>
            </a:r>
            <a:endParaRPr lang="en-US" sz="1800" dirty="0">
              <a:effectLst/>
              <a:latin typeface="Calibri" panose="020F0502020204030204" pitchFamily="34" charset="0"/>
              <a:ea typeface="Calibri" panose="020F0502020204030204" pitchFamily="34" charset="0"/>
            </a:endParaRPr>
          </a:p>
          <a:p>
            <a:endParaRPr lang="en-US" dirty="0"/>
          </a:p>
          <a:p>
            <a:endParaRPr lang="en-US" dirty="0"/>
          </a:p>
        </p:txBody>
      </p:sp>
      <p:pic>
        <p:nvPicPr>
          <p:cNvPr id="24" name="Picture Placeholder 23" descr="Badge with checkmark">
            <a:extLst>
              <a:ext uri="{FF2B5EF4-FFF2-40B4-BE49-F238E27FC236}">
                <a16:creationId xmlns:a16="http://schemas.microsoft.com/office/drawing/2014/main" id="{F2D23F06-5068-6EAF-10FC-42E0A8F65A5B}"/>
              </a:ext>
            </a:extLst>
          </p:cNvPr>
          <p:cNvPicPr>
            <a:picLocks noGrp="1" noChangeAspect="1"/>
          </p:cNvPicPr>
          <p:nvPr>
            <p:ph type="pic" sz="quarter" idx="2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8" name="Text Placeholder 7">
            <a:extLst>
              <a:ext uri="{FF2B5EF4-FFF2-40B4-BE49-F238E27FC236}">
                <a16:creationId xmlns:a16="http://schemas.microsoft.com/office/drawing/2014/main" id="{CE80F9D7-8410-9097-31BC-A9AE7C7052A9}"/>
              </a:ext>
            </a:extLst>
          </p:cNvPr>
          <p:cNvSpPr>
            <a:spLocks noGrp="1"/>
          </p:cNvSpPr>
          <p:nvPr>
            <p:ph type="body" sz="quarter" idx="26"/>
          </p:nvPr>
        </p:nvSpPr>
        <p:spPr/>
        <p:txBody>
          <a:bodyPr/>
          <a:lstStyle/>
          <a:p>
            <a:r>
              <a:rPr lang="en-US" dirty="0"/>
              <a:t>97.6 million American adults aged 18 and older have prediabetes, representing 34.5% of the adult population.</a:t>
            </a:r>
          </a:p>
        </p:txBody>
      </p:sp>
      <p:sp>
        <p:nvSpPr>
          <p:cNvPr id="3" name="Footer Placeholder 2">
            <a:extLst>
              <a:ext uri="{FF2B5EF4-FFF2-40B4-BE49-F238E27FC236}">
                <a16:creationId xmlns:a16="http://schemas.microsoft.com/office/drawing/2014/main" id="{9C3F16C9-B662-209D-15DE-55D714B28413}"/>
              </a:ext>
            </a:extLst>
          </p:cNvPr>
          <p:cNvSpPr>
            <a:spLocks noGrp="1"/>
          </p:cNvSpPr>
          <p:nvPr>
            <p:ph type="ftr" sz="quarter" idx="10"/>
          </p:nvPr>
        </p:nvSpPr>
        <p:spPr/>
        <p:txBody>
          <a:bodyPr/>
          <a:lstStyle/>
          <a:p>
            <a:r>
              <a:rPr lang="en-US" dirty="0"/>
              <a:t>Sources: CDC, ADA</a:t>
            </a:r>
          </a:p>
        </p:txBody>
      </p:sp>
      <p:sp>
        <p:nvSpPr>
          <p:cNvPr id="4" name="Slide Number Placeholder 3">
            <a:extLst>
              <a:ext uri="{FF2B5EF4-FFF2-40B4-BE49-F238E27FC236}">
                <a16:creationId xmlns:a16="http://schemas.microsoft.com/office/drawing/2014/main" id="{804DA4DD-2363-F475-FCAA-A686AA9F99AC}"/>
              </a:ext>
            </a:extLst>
          </p:cNvPr>
          <p:cNvSpPr>
            <a:spLocks noGrp="1"/>
          </p:cNvSpPr>
          <p:nvPr>
            <p:ph type="sldNum" sz="quarter" idx="11"/>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4294866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332E-1E46-D2AF-99AC-2F038BF192E1}"/>
              </a:ext>
            </a:extLst>
          </p:cNvPr>
          <p:cNvSpPr>
            <a:spLocks noGrp="1"/>
          </p:cNvSpPr>
          <p:nvPr>
            <p:ph type="title"/>
          </p:nvPr>
        </p:nvSpPr>
        <p:spPr>
          <a:xfrm>
            <a:off x="811184" y="621973"/>
            <a:ext cx="6808815" cy="961899"/>
          </a:xfrm>
        </p:spPr>
        <p:txBody>
          <a:bodyPr/>
          <a:lstStyle/>
          <a:p>
            <a:r>
              <a:rPr lang="en-US" sz="4000" dirty="0"/>
              <a:t>Capstone Presentation</a:t>
            </a:r>
            <a:br>
              <a:rPr lang="en-US" sz="4000" dirty="0"/>
            </a:br>
            <a:r>
              <a:rPr lang="en-US" sz="3600" dirty="0" err="1"/>
              <a:t>Hyperparmeter</a:t>
            </a:r>
            <a:r>
              <a:rPr lang="en-US" sz="3600" dirty="0"/>
              <a:t> Tuning</a:t>
            </a:r>
            <a:endParaRPr lang="en-US" dirty="0"/>
          </a:p>
        </p:txBody>
      </p:sp>
      <p:sp>
        <p:nvSpPr>
          <p:cNvPr id="3" name="Text Placeholder 2">
            <a:extLst>
              <a:ext uri="{FF2B5EF4-FFF2-40B4-BE49-F238E27FC236}">
                <a16:creationId xmlns:a16="http://schemas.microsoft.com/office/drawing/2014/main" id="{5072BF38-C098-AFBC-513A-9024BDFFF46D}"/>
              </a:ext>
            </a:extLst>
          </p:cNvPr>
          <p:cNvSpPr>
            <a:spLocks noGrp="1"/>
          </p:cNvSpPr>
          <p:nvPr>
            <p:ph type="body" sz="quarter" idx="13"/>
          </p:nvPr>
        </p:nvSpPr>
        <p:spPr>
          <a:xfrm>
            <a:off x="1295401" y="2476500"/>
            <a:ext cx="9201149" cy="3454400"/>
          </a:xfrm>
        </p:spPr>
        <p:txBody>
          <a:bodyPr/>
          <a:lstStyle/>
          <a:p>
            <a:r>
              <a:rPr lang="en-US" dirty="0"/>
              <a:t>from </a:t>
            </a:r>
            <a:r>
              <a:rPr lang="en-US" dirty="0" err="1"/>
              <a:t>sklearn.model_selection</a:t>
            </a:r>
            <a:r>
              <a:rPr lang="en-US" dirty="0"/>
              <a:t> import </a:t>
            </a:r>
            <a:r>
              <a:rPr lang="en-US" dirty="0" err="1"/>
              <a:t>GridSearchCV</a:t>
            </a:r>
            <a:endParaRPr lang="en-US" dirty="0"/>
          </a:p>
          <a:p>
            <a:r>
              <a:rPr lang="en-US" dirty="0"/>
              <a:t># Define the hyperparameter grid and regularization penalty ('l1' or 'l2')</a:t>
            </a:r>
          </a:p>
          <a:p>
            <a:r>
              <a:rPr lang="en-US" dirty="0" err="1"/>
              <a:t>param_grid</a:t>
            </a:r>
            <a:r>
              <a:rPr lang="en-US" dirty="0"/>
              <a:t> = {</a:t>
            </a:r>
          </a:p>
          <a:p>
            <a:r>
              <a:rPr lang="en-US" dirty="0"/>
              <a:t>    'penalty': ['l1', 'l2'], </a:t>
            </a:r>
          </a:p>
          <a:p>
            <a:r>
              <a:rPr lang="en-US" dirty="0"/>
              <a:t>    'C': [0.001, 0.01, 0.1, 1.0, 10.0]  </a:t>
            </a:r>
          </a:p>
          <a:p>
            <a:r>
              <a:rPr lang="en-US" dirty="0"/>
              <a:t>}</a:t>
            </a:r>
          </a:p>
          <a:p>
            <a:r>
              <a:rPr lang="en-US" dirty="0"/>
              <a:t>L1 regularization (also known as Lasso regularization) adds a penalty equal to the absolute value of the magnitude of coefficients. This can lead to sparse models where some coefficients can become zero and thus eliminated, providing a form of feature selection.</a:t>
            </a:r>
          </a:p>
          <a:p>
            <a:endParaRPr lang="en-US" dirty="0"/>
          </a:p>
          <a:p>
            <a:r>
              <a:rPr lang="en-US" dirty="0"/>
              <a:t>L2 regularization (also known as Ridge regularization) adds a penalty equal to the square of the magnitude of coefficients. This discourages large coefficients but does not set them to zero, leading to models where all features are included but their impact is balanced.</a:t>
            </a:r>
          </a:p>
          <a:p>
            <a:endParaRPr lang="en-US" dirty="0"/>
          </a:p>
        </p:txBody>
      </p:sp>
      <p:sp>
        <p:nvSpPr>
          <p:cNvPr id="5" name="Slide Number Placeholder 4">
            <a:extLst>
              <a:ext uri="{FF2B5EF4-FFF2-40B4-BE49-F238E27FC236}">
                <a16:creationId xmlns:a16="http://schemas.microsoft.com/office/drawing/2014/main" id="{0A39499E-DD50-DF80-699E-86D242510FA9}"/>
              </a:ext>
            </a:extLst>
          </p:cNvPr>
          <p:cNvSpPr>
            <a:spLocks noGrp="1"/>
          </p:cNvSpPr>
          <p:nvPr>
            <p:ph type="sldNum" sz="quarter" idx="11"/>
          </p:nvPr>
        </p:nvSpPr>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2815504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AA188-8962-920E-3029-1BCA7A96BD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DF2E1E-6621-A19B-A9B8-833EC500C938}"/>
              </a:ext>
            </a:extLst>
          </p:cNvPr>
          <p:cNvSpPr>
            <a:spLocks noGrp="1"/>
          </p:cNvSpPr>
          <p:nvPr>
            <p:ph type="title"/>
          </p:nvPr>
        </p:nvSpPr>
        <p:spPr>
          <a:xfrm>
            <a:off x="811184" y="621973"/>
            <a:ext cx="6808815" cy="961899"/>
          </a:xfrm>
        </p:spPr>
        <p:txBody>
          <a:bodyPr/>
          <a:lstStyle/>
          <a:p>
            <a:r>
              <a:rPr lang="en-US" sz="4000" dirty="0"/>
              <a:t>Capstone Presentation</a:t>
            </a:r>
            <a:br>
              <a:rPr lang="en-US" sz="4000" dirty="0"/>
            </a:br>
            <a:r>
              <a:rPr lang="en-US" sz="3600" dirty="0" err="1"/>
              <a:t>Hyperparmeter</a:t>
            </a:r>
            <a:r>
              <a:rPr lang="en-US" sz="3600" dirty="0"/>
              <a:t> Tuning</a:t>
            </a:r>
            <a:endParaRPr lang="en-US" dirty="0"/>
          </a:p>
        </p:txBody>
      </p:sp>
      <p:sp>
        <p:nvSpPr>
          <p:cNvPr id="3" name="Text Placeholder 2">
            <a:extLst>
              <a:ext uri="{FF2B5EF4-FFF2-40B4-BE49-F238E27FC236}">
                <a16:creationId xmlns:a16="http://schemas.microsoft.com/office/drawing/2014/main" id="{9B4960BB-E191-9AF6-3BC7-F894B8A951F9}"/>
              </a:ext>
            </a:extLst>
          </p:cNvPr>
          <p:cNvSpPr>
            <a:spLocks noGrp="1"/>
          </p:cNvSpPr>
          <p:nvPr>
            <p:ph type="body" sz="quarter" idx="13"/>
          </p:nvPr>
        </p:nvSpPr>
        <p:spPr>
          <a:xfrm>
            <a:off x="1295401" y="2476500"/>
            <a:ext cx="9201149" cy="3454400"/>
          </a:xfrm>
        </p:spPr>
        <p:txBody>
          <a:bodyPr/>
          <a:lstStyle/>
          <a:p>
            <a:r>
              <a:rPr lang="en-US" dirty="0"/>
              <a:t>Run model again with the tuned parameters</a:t>
            </a:r>
          </a:p>
          <a:p>
            <a:r>
              <a:rPr lang="en-US" dirty="0"/>
              <a:t>	Best Hyperparameters: {'C': 10.0, 'penalty': 'l2’}</a:t>
            </a:r>
          </a:p>
          <a:p>
            <a:endParaRPr lang="en-US" dirty="0"/>
          </a:p>
          <a:p>
            <a:endParaRPr lang="en-US" dirty="0"/>
          </a:p>
        </p:txBody>
      </p:sp>
      <p:sp>
        <p:nvSpPr>
          <p:cNvPr id="5" name="Slide Number Placeholder 4">
            <a:extLst>
              <a:ext uri="{FF2B5EF4-FFF2-40B4-BE49-F238E27FC236}">
                <a16:creationId xmlns:a16="http://schemas.microsoft.com/office/drawing/2014/main" id="{EBC0E7DC-5695-E6B9-2C02-8A73C78D882F}"/>
              </a:ext>
            </a:extLst>
          </p:cNvPr>
          <p:cNvSpPr>
            <a:spLocks noGrp="1"/>
          </p:cNvSpPr>
          <p:nvPr>
            <p:ph type="sldNum" sz="quarter" idx="11"/>
          </p:nvPr>
        </p:nvSpPr>
        <p:spPr/>
        <p:txBody>
          <a:bodyPr/>
          <a:lstStyle/>
          <a:p>
            <a:fld id="{B5CEABB6-07DC-46E8-9B57-56EC44A396E5}" type="slidenum">
              <a:rPr lang="en-US" smtClean="0"/>
              <a:pPr/>
              <a:t>21</a:t>
            </a:fld>
            <a:endParaRPr lang="en-US" dirty="0"/>
          </a:p>
        </p:txBody>
      </p:sp>
      <p:pic>
        <p:nvPicPr>
          <p:cNvPr id="7" name="Picture 6">
            <a:extLst>
              <a:ext uri="{FF2B5EF4-FFF2-40B4-BE49-F238E27FC236}">
                <a16:creationId xmlns:a16="http://schemas.microsoft.com/office/drawing/2014/main" id="{233173A3-0BDC-B0A8-AE4C-8253CAA94A3C}"/>
              </a:ext>
            </a:extLst>
          </p:cNvPr>
          <p:cNvPicPr>
            <a:picLocks noChangeAspect="1"/>
          </p:cNvPicPr>
          <p:nvPr/>
        </p:nvPicPr>
        <p:blipFill>
          <a:blip r:embed="rId2"/>
          <a:stretch>
            <a:fillRect/>
          </a:stretch>
        </p:blipFill>
        <p:spPr>
          <a:xfrm>
            <a:off x="2243400" y="3423017"/>
            <a:ext cx="4200000" cy="2933333"/>
          </a:xfrm>
          <a:prstGeom prst="rect">
            <a:avLst/>
          </a:prstGeom>
        </p:spPr>
      </p:pic>
    </p:spTree>
    <p:extLst>
      <p:ext uri="{BB962C8B-B14F-4D97-AF65-F5344CB8AC3E}">
        <p14:creationId xmlns:p14="http://schemas.microsoft.com/office/powerpoint/2010/main" val="2632153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B4465-CE84-B245-CA02-32DC03AA3E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69DF03-C64E-9C79-8220-99BFB8908C9D}"/>
              </a:ext>
            </a:extLst>
          </p:cNvPr>
          <p:cNvSpPr>
            <a:spLocks noGrp="1"/>
          </p:cNvSpPr>
          <p:nvPr>
            <p:ph type="title"/>
          </p:nvPr>
        </p:nvSpPr>
        <p:spPr>
          <a:xfrm>
            <a:off x="811184" y="621973"/>
            <a:ext cx="6808815" cy="961899"/>
          </a:xfrm>
        </p:spPr>
        <p:txBody>
          <a:bodyPr/>
          <a:lstStyle/>
          <a:p>
            <a:r>
              <a:rPr lang="en-US" sz="4000" dirty="0"/>
              <a:t>Capstone Presentation</a:t>
            </a:r>
            <a:br>
              <a:rPr lang="en-US" sz="4000" dirty="0"/>
            </a:br>
            <a:r>
              <a:rPr lang="en-US" sz="3600" dirty="0"/>
              <a:t>Summary</a:t>
            </a:r>
            <a:endParaRPr lang="en-US" dirty="0"/>
          </a:p>
        </p:txBody>
      </p:sp>
      <p:sp>
        <p:nvSpPr>
          <p:cNvPr id="3" name="Text Placeholder 2">
            <a:extLst>
              <a:ext uri="{FF2B5EF4-FFF2-40B4-BE49-F238E27FC236}">
                <a16:creationId xmlns:a16="http://schemas.microsoft.com/office/drawing/2014/main" id="{EEF86FE9-D87D-5421-CA26-034C19E38369}"/>
              </a:ext>
            </a:extLst>
          </p:cNvPr>
          <p:cNvSpPr>
            <a:spLocks noGrp="1"/>
          </p:cNvSpPr>
          <p:nvPr>
            <p:ph type="body" sz="quarter" idx="13"/>
          </p:nvPr>
        </p:nvSpPr>
        <p:spPr>
          <a:xfrm>
            <a:off x="1295401" y="2476500"/>
            <a:ext cx="9201149" cy="3454400"/>
          </a:xfrm>
        </p:spPr>
        <p:txBody>
          <a:bodyPr/>
          <a:lstStyle/>
          <a:p>
            <a:pPr marL="285750" indent="-285750">
              <a:buFont typeface="Arial" panose="020B0604020202020204" pitchFamily="34" charset="0"/>
              <a:buChar char="•"/>
            </a:pPr>
            <a:r>
              <a:rPr lang="en-US" sz="2000" dirty="0"/>
              <a:t>Want to choose a model that minimized false positives</a:t>
            </a:r>
          </a:p>
          <a:p>
            <a:pPr marL="285750" indent="-285750">
              <a:buFont typeface="Arial" panose="020B0604020202020204" pitchFamily="34" charset="0"/>
              <a:buChar char="•"/>
            </a:pPr>
            <a:r>
              <a:rPr lang="en-US" sz="2000" dirty="0"/>
              <a:t>Want to reduce medical testing a patient needs to endure</a:t>
            </a:r>
          </a:p>
          <a:p>
            <a:pPr marL="285750" indent="-285750">
              <a:buFont typeface="Arial" panose="020B0604020202020204" pitchFamily="34" charset="0"/>
              <a:buChar char="•"/>
            </a:pPr>
            <a:r>
              <a:rPr lang="en-US" sz="2000" dirty="0"/>
              <a:t>Want to reduce the cost of unnecessary testing</a:t>
            </a:r>
          </a:p>
          <a:p>
            <a:pPr marL="285750" indent="-285750">
              <a:buFont typeface="Arial" panose="020B0604020202020204" pitchFamily="34" charset="0"/>
              <a:buChar char="•"/>
            </a:pPr>
            <a:r>
              <a:rPr lang="en-US" sz="2000" dirty="0"/>
              <a:t>Logistical regression produced the fewest false positives</a:t>
            </a:r>
          </a:p>
          <a:p>
            <a:pPr marL="285750" indent="-285750">
              <a:buFont typeface="Arial" panose="020B0604020202020204" pitchFamily="34" charset="0"/>
              <a:buChar char="•"/>
            </a:pPr>
            <a:r>
              <a:rPr lang="en-US" sz="2000" dirty="0"/>
              <a:t>Logistical regression was the model chosen </a:t>
            </a:r>
          </a:p>
        </p:txBody>
      </p:sp>
      <p:sp>
        <p:nvSpPr>
          <p:cNvPr id="5" name="Slide Number Placeholder 4">
            <a:extLst>
              <a:ext uri="{FF2B5EF4-FFF2-40B4-BE49-F238E27FC236}">
                <a16:creationId xmlns:a16="http://schemas.microsoft.com/office/drawing/2014/main" id="{42C57B4E-502E-4263-CEBF-5A38059027FC}"/>
              </a:ext>
            </a:extLst>
          </p:cNvPr>
          <p:cNvSpPr>
            <a:spLocks noGrp="1"/>
          </p:cNvSpPr>
          <p:nvPr>
            <p:ph type="sldNum" sz="quarter" idx="11"/>
          </p:nvPr>
        </p:nvSpPr>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2481930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CE595D9-27F3-FE1C-9A37-0F9F7903022E}"/>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8CFA4869-4108-EB15-4EB0-B65C291C5D97}"/>
              </a:ext>
            </a:extLst>
          </p:cNvPr>
          <p:cNvSpPr>
            <a:spLocks noGrp="1"/>
          </p:cNvSpPr>
          <p:nvPr>
            <p:ph type="subTitle" idx="1"/>
          </p:nvPr>
        </p:nvSpPr>
        <p:spPr/>
        <p:txBody>
          <a:bodyPr/>
          <a:lstStyle/>
          <a:p>
            <a:r>
              <a:rPr lang="en-US" dirty="0"/>
              <a:t>Ron Hankey</a:t>
            </a:r>
          </a:p>
          <a:p>
            <a:r>
              <a:rPr lang="en-US" dirty="0"/>
              <a:t>Hankey.Ronald@mayo.edu</a:t>
            </a:r>
          </a:p>
        </p:txBody>
      </p:sp>
    </p:spTree>
    <p:extLst>
      <p:ext uri="{BB962C8B-B14F-4D97-AF65-F5344CB8AC3E}">
        <p14:creationId xmlns:p14="http://schemas.microsoft.com/office/powerpoint/2010/main" val="3784505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ABBA-2E6D-E7DD-AC67-58D1FCB3F346}"/>
              </a:ext>
            </a:extLst>
          </p:cNvPr>
          <p:cNvSpPr>
            <a:spLocks noGrp="1"/>
          </p:cNvSpPr>
          <p:nvPr>
            <p:ph type="title"/>
          </p:nvPr>
        </p:nvSpPr>
        <p:spPr/>
        <p:txBody>
          <a:bodyPr/>
          <a:lstStyle/>
          <a:p>
            <a:r>
              <a:rPr lang="en-US" dirty="0"/>
              <a:t>Introduction </a:t>
            </a:r>
            <a:br>
              <a:rPr lang="en-US" dirty="0"/>
            </a:br>
            <a:r>
              <a:rPr lang="en-US" sz="3200" dirty="0"/>
              <a:t>Diabetes Prediction</a:t>
            </a:r>
          </a:p>
        </p:txBody>
      </p:sp>
      <p:pic>
        <p:nvPicPr>
          <p:cNvPr id="12" name="Picture Placeholder 11" descr="Badge with checkmark">
            <a:extLst>
              <a:ext uri="{FF2B5EF4-FFF2-40B4-BE49-F238E27FC236}">
                <a16:creationId xmlns:a16="http://schemas.microsoft.com/office/drawing/2014/main" id="{7ACB77E6-BC5F-1BC1-CA97-6D2E37F39C9B}"/>
              </a:ext>
            </a:extLst>
          </p:cNvPr>
          <p:cNvPicPr>
            <a:picLocks noGrp="1" noChangeAspect="1"/>
          </p:cNvPicPr>
          <p:nvPr>
            <p:ph type="pic" sz="quarter" idx="2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ext Placeholder 4">
            <a:extLst>
              <a:ext uri="{FF2B5EF4-FFF2-40B4-BE49-F238E27FC236}">
                <a16:creationId xmlns:a16="http://schemas.microsoft.com/office/drawing/2014/main" id="{59401105-5841-28D0-D6C0-3E1A46648BFE}"/>
              </a:ext>
            </a:extLst>
          </p:cNvPr>
          <p:cNvSpPr>
            <a:spLocks noGrp="1"/>
          </p:cNvSpPr>
          <p:nvPr>
            <p:ph type="body" sz="quarter" idx="13"/>
          </p:nvPr>
        </p:nvSpPr>
        <p:spPr/>
        <p:txBody>
          <a:bodyPr/>
          <a:lstStyle/>
          <a:p>
            <a:r>
              <a:rPr lang="en-US" sz="1800" dirty="0">
                <a:effectLst/>
                <a:latin typeface="Arial" panose="020B0604020202020204" pitchFamily="34" charset="0"/>
                <a:ea typeface="Times New Roman" panose="02020603050405020304" pitchFamily="18" charset="0"/>
              </a:rPr>
              <a:t>The risk of developing diabetes within 5 years after a prediabetes diagnosis is around 50%</a:t>
            </a:r>
            <a:endParaRPr lang="en-US" dirty="0"/>
          </a:p>
        </p:txBody>
      </p:sp>
      <p:pic>
        <p:nvPicPr>
          <p:cNvPr id="16" name="Picture Placeholder 15" descr="Badge with checkmark">
            <a:extLst>
              <a:ext uri="{FF2B5EF4-FFF2-40B4-BE49-F238E27FC236}">
                <a16:creationId xmlns:a16="http://schemas.microsoft.com/office/drawing/2014/main" id="{41353449-F29F-160E-215E-BB307C73E339}"/>
              </a:ext>
            </a:extLst>
          </p:cNvPr>
          <p:cNvPicPr>
            <a:picLocks noGrp="1" noChangeAspect="1"/>
          </p:cNvPicPr>
          <p:nvPr>
            <p:ph type="pic" sz="quarter" idx="2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7" name="Text Placeholder 6">
            <a:extLst>
              <a:ext uri="{FF2B5EF4-FFF2-40B4-BE49-F238E27FC236}">
                <a16:creationId xmlns:a16="http://schemas.microsoft.com/office/drawing/2014/main" id="{33A858E6-8813-CD9D-EE22-EB8E062FBA14}"/>
              </a:ext>
            </a:extLst>
          </p:cNvPr>
          <p:cNvSpPr>
            <a:spLocks noGrp="1"/>
          </p:cNvSpPr>
          <p:nvPr>
            <p:ph type="body" sz="quarter" idx="24"/>
          </p:nvPr>
        </p:nvSpPr>
        <p:spPr/>
        <p:txBody>
          <a:bodyPr/>
          <a:lstStyle/>
          <a:p>
            <a:r>
              <a:rPr lang="en-US" sz="1800" dirty="0">
                <a:effectLst/>
                <a:latin typeface="Arial" panose="020B0604020202020204" pitchFamily="34" charset="0"/>
                <a:ea typeface="Calibri" panose="020F0502020204030204" pitchFamily="34" charset="0"/>
              </a:rPr>
              <a:t>The total estimated cost of diagnosed diabetes in the US in 2022 was a staggering $412.9 billion</a:t>
            </a:r>
            <a:endParaRPr lang="en-US" dirty="0"/>
          </a:p>
        </p:txBody>
      </p:sp>
      <p:pic>
        <p:nvPicPr>
          <p:cNvPr id="24" name="Picture Placeholder 23" descr="Badge with checkmark">
            <a:extLst>
              <a:ext uri="{FF2B5EF4-FFF2-40B4-BE49-F238E27FC236}">
                <a16:creationId xmlns:a16="http://schemas.microsoft.com/office/drawing/2014/main" id="{F2D23F06-5068-6EAF-10FC-42E0A8F65A5B}"/>
              </a:ext>
            </a:extLst>
          </p:cNvPr>
          <p:cNvPicPr>
            <a:picLocks noGrp="1" noChangeAspect="1"/>
          </p:cNvPicPr>
          <p:nvPr>
            <p:ph type="pic" sz="quarter" idx="2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8" name="Text Placeholder 7">
            <a:extLst>
              <a:ext uri="{FF2B5EF4-FFF2-40B4-BE49-F238E27FC236}">
                <a16:creationId xmlns:a16="http://schemas.microsoft.com/office/drawing/2014/main" id="{CE80F9D7-8410-9097-31BC-A9AE7C7052A9}"/>
              </a:ext>
            </a:extLst>
          </p:cNvPr>
          <p:cNvSpPr>
            <a:spLocks noGrp="1"/>
          </p:cNvSpPr>
          <p:nvPr>
            <p:ph type="body" sz="quarter" idx="26"/>
          </p:nvPr>
        </p:nvSpPr>
        <p:spPr/>
        <p:txBody>
          <a:bodyPr/>
          <a:lstStyle/>
          <a:p>
            <a:r>
              <a:rPr lang="en-US" sz="1800" dirty="0">
                <a:effectLst/>
                <a:latin typeface="Arial" panose="020B0604020202020204" pitchFamily="34" charset="0"/>
                <a:ea typeface="Times New Roman" panose="02020603050405020304" pitchFamily="18" charset="0"/>
              </a:rPr>
              <a:t>Diabetes significantly increases the risk of early death, resulting in lost economic productivity and potential earnings.</a:t>
            </a:r>
            <a:endParaRPr lang="en-US" dirty="0"/>
          </a:p>
        </p:txBody>
      </p:sp>
      <p:sp>
        <p:nvSpPr>
          <p:cNvPr id="3" name="Footer Placeholder 2">
            <a:extLst>
              <a:ext uri="{FF2B5EF4-FFF2-40B4-BE49-F238E27FC236}">
                <a16:creationId xmlns:a16="http://schemas.microsoft.com/office/drawing/2014/main" id="{9C3F16C9-B662-209D-15DE-55D714B28413}"/>
              </a:ext>
            </a:extLst>
          </p:cNvPr>
          <p:cNvSpPr>
            <a:spLocks noGrp="1"/>
          </p:cNvSpPr>
          <p:nvPr>
            <p:ph type="ftr" sz="quarter" idx="10"/>
          </p:nvPr>
        </p:nvSpPr>
        <p:spPr/>
        <p:txBody>
          <a:bodyPr/>
          <a:lstStyle/>
          <a:p>
            <a:r>
              <a:rPr lang="en-US" dirty="0"/>
              <a:t>Sources: CDC, ADA</a:t>
            </a:r>
          </a:p>
        </p:txBody>
      </p:sp>
      <p:sp>
        <p:nvSpPr>
          <p:cNvPr id="4" name="Slide Number Placeholder 3">
            <a:extLst>
              <a:ext uri="{FF2B5EF4-FFF2-40B4-BE49-F238E27FC236}">
                <a16:creationId xmlns:a16="http://schemas.microsoft.com/office/drawing/2014/main" id="{804DA4DD-2363-F475-FCAA-A686AA9F99AC}"/>
              </a:ext>
            </a:extLst>
          </p:cNvPr>
          <p:cNvSpPr>
            <a:spLocks noGrp="1"/>
          </p:cNvSpPr>
          <p:nvPr>
            <p:ph type="sldNum" sz="quarter" idx="11"/>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2863078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9E625-DD11-3BAA-23E7-3CF6FD3E5DCC}"/>
              </a:ext>
            </a:extLst>
          </p:cNvPr>
          <p:cNvSpPr>
            <a:spLocks noGrp="1"/>
          </p:cNvSpPr>
          <p:nvPr>
            <p:ph type="ctrTitle"/>
          </p:nvPr>
        </p:nvSpPr>
        <p:spPr>
          <a:xfrm>
            <a:off x="811185" y="610010"/>
            <a:ext cx="8874306" cy="2120663"/>
          </a:xfrm>
        </p:spPr>
        <p:txBody>
          <a:bodyPr/>
          <a:lstStyle/>
          <a:p>
            <a:r>
              <a:rPr lang="en-US" sz="4000" dirty="0"/>
              <a:t>Capstone Presentation</a:t>
            </a:r>
            <a:br>
              <a:rPr lang="en-US" sz="4000" dirty="0"/>
            </a:br>
            <a:r>
              <a:rPr lang="en-US" sz="4000" dirty="0"/>
              <a:t>Diabetes Prediction</a:t>
            </a:r>
            <a:br>
              <a:rPr lang="en-US" sz="4000" dirty="0"/>
            </a:br>
            <a:r>
              <a:rPr lang="en-US" sz="4000" dirty="0"/>
              <a:t>Cost Breakdown</a:t>
            </a:r>
            <a:br>
              <a:rPr lang="en-US" sz="4000" dirty="0"/>
            </a:br>
            <a:endParaRPr lang="en-US" sz="4000" dirty="0"/>
          </a:p>
        </p:txBody>
      </p:sp>
      <p:sp>
        <p:nvSpPr>
          <p:cNvPr id="3" name="Subtitle 2">
            <a:extLst>
              <a:ext uri="{FF2B5EF4-FFF2-40B4-BE49-F238E27FC236}">
                <a16:creationId xmlns:a16="http://schemas.microsoft.com/office/drawing/2014/main" id="{2EC8B5FB-13FF-BAE9-169F-79D022CD12E5}"/>
              </a:ext>
            </a:extLst>
          </p:cNvPr>
          <p:cNvSpPr>
            <a:spLocks noGrp="1"/>
          </p:cNvSpPr>
          <p:nvPr>
            <p:ph type="subTitle" idx="1"/>
          </p:nvPr>
        </p:nvSpPr>
        <p:spPr>
          <a:xfrm>
            <a:off x="811185" y="2931090"/>
            <a:ext cx="8874306" cy="3012510"/>
          </a:xfrm>
        </p:spPr>
        <p:txBody>
          <a:bodyPr/>
          <a:lstStyle/>
          <a:p>
            <a:pPr marL="0" marR="0">
              <a:spcBef>
                <a:spcPts val="1800"/>
              </a:spcBef>
              <a:spcAft>
                <a:spcPts val="1800"/>
              </a:spcAft>
            </a:pPr>
            <a:r>
              <a:rPr lang="en-US" sz="1800" dirty="0">
                <a:solidFill>
                  <a:schemeClr val="bg1"/>
                </a:solidFill>
                <a:effectLst/>
                <a:latin typeface="Arial" panose="020B0604020202020204" pitchFamily="34" charset="0"/>
                <a:ea typeface="Calibri" panose="020F0502020204030204" pitchFamily="34" charset="0"/>
              </a:rPr>
              <a:t>Direct Medical Costs ($306.6 billion):</a:t>
            </a:r>
            <a:endParaRPr lang="en-US" sz="1800" dirty="0">
              <a:solidFill>
                <a:schemeClr val="bg1"/>
              </a:solidFill>
              <a:effectLst/>
              <a:latin typeface="Calibri" panose="020F0502020204030204" pitchFamily="34" charset="0"/>
              <a:ea typeface="Calibri" panose="020F0502020204030204" pitchFamily="34" charset="0"/>
            </a:endParaRPr>
          </a:p>
          <a:p>
            <a:pPr marR="0" lvl="0">
              <a:spcBef>
                <a:spcPts val="0"/>
              </a:spcBef>
              <a:spcAft>
                <a:spcPts val="750"/>
              </a:spcAft>
              <a:buSzPts val="1000"/>
              <a:tabLst>
                <a:tab pos="457200" algn="l"/>
              </a:tabLst>
            </a:pPr>
            <a:r>
              <a:rPr lang="en-US" sz="1800" dirty="0">
                <a:solidFill>
                  <a:schemeClr val="bg1"/>
                </a:solidFill>
                <a:effectLst/>
                <a:latin typeface="Arial" panose="020B0604020202020204" pitchFamily="34" charset="0"/>
                <a:ea typeface="Times New Roman" panose="02020603050405020304" pitchFamily="18" charset="0"/>
              </a:rPr>
              <a:t>Hospitalizations: $101.1 billion (33% of direct costs) - Diabetes complications like heart disease, stroke, and kidney failure often require hospitalization, driving up costs.</a:t>
            </a:r>
            <a:endParaRPr lang="en-US" sz="1800" dirty="0">
              <a:solidFill>
                <a:schemeClr val="bg1"/>
              </a:solidFill>
              <a:effectLst/>
              <a:latin typeface="Calibri" panose="020F0502020204030204" pitchFamily="34" charset="0"/>
              <a:ea typeface="Calibri" panose="020F0502020204030204" pitchFamily="34" charset="0"/>
            </a:endParaRPr>
          </a:p>
          <a:p>
            <a:endParaRPr lang="en-US" dirty="0"/>
          </a:p>
        </p:txBody>
      </p:sp>
      <p:pic>
        <p:nvPicPr>
          <p:cNvPr id="5" name="Picture 4">
            <a:extLst>
              <a:ext uri="{FF2B5EF4-FFF2-40B4-BE49-F238E27FC236}">
                <a16:creationId xmlns:a16="http://schemas.microsoft.com/office/drawing/2014/main" id="{52CC9A8B-2E64-0DA1-903C-2DA89D578654}"/>
              </a:ext>
            </a:extLst>
          </p:cNvPr>
          <p:cNvPicPr>
            <a:picLocks noChangeAspect="1"/>
          </p:cNvPicPr>
          <p:nvPr/>
        </p:nvPicPr>
        <p:blipFill>
          <a:blip r:embed="rId2"/>
          <a:stretch>
            <a:fillRect/>
          </a:stretch>
        </p:blipFill>
        <p:spPr>
          <a:xfrm>
            <a:off x="2796795" y="4267199"/>
            <a:ext cx="4620005" cy="2590801"/>
          </a:xfrm>
          <a:prstGeom prst="rect">
            <a:avLst/>
          </a:prstGeom>
        </p:spPr>
      </p:pic>
    </p:spTree>
    <p:extLst>
      <p:ext uri="{BB962C8B-B14F-4D97-AF65-F5344CB8AC3E}">
        <p14:creationId xmlns:p14="http://schemas.microsoft.com/office/powerpoint/2010/main" val="175408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1BA9-3B3E-3BE8-E865-F89A016CD2D7}"/>
              </a:ext>
            </a:extLst>
          </p:cNvPr>
          <p:cNvSpPr>
            <a:spLocks noGrp="1"/>
          </p:cNvSpPr>
          <p:nvPr>
            <p:ph type="ctrTitle"/>
          </p:nvPr>
        </p:nvSpPr>
        <p:spPr>
          <a:xfrm>
            <a:off x="811185" y="610011"/>
            <a:ext cx="8874306" cy="3197901"/>
          </a:xfrm>
        </p:spPr>
        <p:txBody>
          <a:bodyPr/>
          <a:lstStyle/>
          <a:p>
            <a:r>
              <a:rPr lang="en-US" sz="4000" dirty="0"/>
              <a:t>Capstone Presentation</a:t>
            </a:r>
            <a:br>
              <a:rPr lang="en-US" sz="4000" dirty="0"/>
            </a:br>
            <a:r>
              <a:rPr lang="en-US" sz="4000" dirty="0"/>
              <a:t>Diabetes Prediction</a:t>
            </a:r>
            <a:br>
              <a:rPr lang="en-US" sz="4000" dirty="0"/>
            </a:br>
            <a:r>
              <a:rPr lang="en-US" sz="4000" dirty="0"/>
              <a:t>Cost Breakdown</a:t>
            </a:r>
            <a:br>
              <a:rPr lang="en-US" sz="4000" dirty="0"/>
            </a:br>
            <a:br>
              <a:rPr lang="en-US" sz="4000" dirty="0"/>
            </a:br>
            <a:br>
              <a:rPr lang="en-US" sz="4000" dirty="0"/>
            </a:br>
            <a:endParaRPr lang="en-US" sz="4000" dirty="0"/>
          </a:p>
        </p:txBody>
      </p:sp>
      <p:sp>
        <p:nvSpPr>
          <p:cNvPr id="3" name="Subtitle 2">
            <a:extLst>
              <a:ext uri="{FF2B5EF4-FFF2-40B4-BE49-F238E27FC236}">
                <a16:creationId xmlns:a16="http://schemas.microsoft.com/office/drawing/2014/main" id="{E255A2A0-7152-E303-D365-49C69798BC67}"/>
              </a:ext>
            </a:extLst>
          </p:cNvPr>
          <p:cNvSpPr>
            <a:spLocks noGrp="1"/>
          </p:cNvSpPr>
          <p:nvPr>
            <p:ph type="subTitle" idx="1"/>
          </p:nvPr>
        </p:nvSpPr>
        <p:spPr>
          <a:xfrm>
            <a:off x="811185" y="2567836"/>
            <a:ext cx="8874306" cy="3375764"/>
          </a:xfrm>
        </p:spPr>
        <p:txBody>
          <a:bodyPr/>
          <a:lstStyle/>
          <a:p>
            <a:pPr marL="342900" marR="0" lvl="0" indent="-342900">
              <a:spcBef>
                <a:spcPts val="0"/>
              </a:spcBef>
              <a:spcAft>
                <a:spcPts val="750"/>
              </a:spcAft>
              <a:buSzPts val="1000"/>
              <a:buFont typeface="Symbol" panose="05050102010706020507" pitchFamily="18" charset="2"/>
              <a:buChar char=""/>
              <a:tabLst>
                <a:tab pos="457200" algn="l"/>
              </a:tabLst>
            </a:pPr>
            <a:r>
              <a:rPr lang="en-US" sz="1800" dirty="0">
                <a:solidFill>
                  <a:schemeClr val="bg1"/>
                </a:solidFill>
                <a:effectLst/>
                <a:latin typeface="Arial" panose="020B0604020202020204" pitchFamily="34" charset="0"/>
                <a:ea typeface="Times New Roman" panose="02020603050405020304" pitchFamily="18" charset="0"/>
              </a:rPr>
              <a:t>Medications: $52.3 billion (17%) - Insulin, diabetes medications, and other related drugs are essential for managing blood sugar levels but can be expensive.</a:t>
            </a:r>
          </a:p>
          <a:p>
            <a:pPr marL="342900" indent="-342900">
              <a:spcBef>
                <a:spcPts val="0"/>
              </a:spcBef>
              <a:spcAft>
                <a:spcPts val="750"/>
              </a:spcAft>
              <a:buSzPts val="1000"/>
              <a:buFont typeface="Symbol" panose="05050102010706020507" pitchFamily="18" charset="2"/>
              <a:buChar char=""/>
              <a:tabLst>
                <a:tab pos="457200" algn="l"/>
              </a:tabLst>
            </a:pPr>
            <a:r>
              <a:rPr lang="en-US" sz="1800" dirty="0">
                <a:solidFill>
                  <a:schemeClr val="bg1"/>
                </a:solidFill>
                <a:effectLst/>
                <a:latin typeface="Arial" panose="020B0604020202020204" pitchFamily="34" charset="0"/>
                <a:ea typeface="Times New Roman" panose="02020603050405020304" pitchFamily="18" charset="0"/>
              </a:rPr>
              <a:t>Doctor visits: $49.3 billion (16%) - People with diabetes require regular doctor visits for monitoring and managing their condition.</a:t>
            </a:r>
            <a:endParaRPr lang="en-US" sz="1800" dirty="0">
              <a:solidFill>
                <a:schemeClr val="bg1"/>
              </a:solidFill>
              <a:effectLst/>
              <a:latin typeface="Calibri" panose="020F0502020204030204" pitchFamily="34" charset="0"/>
              <a:ea typeface="Calibri" panose="020F0502020204030204" pitchFamily="34" charset="0"/>
            </a:endParaRPr>
          </a:p>
          <a:p>
            <a:pPr marL="342900" indent="-342900">
              <a:spcBef>
                <a:spcPts val="0"/>
              </a:spcBef>
              <a:spcAft>
                <a:spcPts val="750"/>
              </a:spcAft>
              <a:buSzPts val="1000"/>
              <a:buFont typeface="Symbol" panose="05050102010706020507" pitchFamily="18" charset="2"/>
              <a:buChar char=""/>
              <a:tabLst>
                <a:tab pos="457200" algn="l"/>
              </a:tabLst>
            </a:pPr>
            <a:r>
              <a:rPr lang="en-US" sz="1800" dirty="0">
                <a:solidFill>
                  <a:schemeClr val="bg1"/>
                </a:solidFill>
                <a:effectLst/>
                <a:latin typeface="Arial" panose="020B0604020202020204" pitchFamily="34" charset="0"/>
                <a:ea typeface="Times New Roman" panose="02020603050405020304" pitchFamily="18" charset="0"/>
              </a:rPr>
              <a:t>Blood sugar monitoring supplies: $18.5 billion (6%) - Blood glucose meters, test strips, and other monitoring tools are crucial for managing diabetes but add to the overall cost.</a:t>
            </a:r>
            <a:endParaRPr lang="en-US" sz="1800" dirty="0">
              <a:solidFill>
                <a:schemeClr val="bg1"/>
              </a:solidFill>
              <a:effectLst/>
              <a:latin typeface="Calibri" panose="020F0502020204030204" pitchFamily="34" charset="0"/>
              <a:ea typeface="Calibri" panose="020F0502020204030204" pitchFamily="34" charset="0"/>
            </a:endParaRPr>
          </a:p>
          <a:p>
            <a:pPr marL="342900" indent="-342900">
              <a:spcBef>
                <a:spcPts val="0"/>
              </a:spcBef>
              <a:spcAft>
                <a:spcPts val="750"/>
              </a:spcAft>
              <a:buSzPts val="1000"/>
              <a:buFont typeface="Symbol" panose="05050102010706020507" pitchFamily="18" charset="2"/>
              <a:buChar char=""/>
              <a:tabLst>
                <a:tab pos="457200" algn="l"/>
              </a:tabLst>
            </a:pPr>
            <a:r>
              <a:rPr lang="en-US" sz="1800" dirty="0">
                <a:solidFill>
                  <a:schemeClr val="bg1"/>
                </a:solidFill>
                <a:effectLst/>
                <a:latin typeface="Arial" panose="020B0604020202020204" pitchFamily="34" charset="0"/>
                <a:ea typeface="Times New Roman" panose="02020603050405020304" pitchFamily="18" charset="0"/>
              </a:rPr>
              <a:t>Other diabetes-related treatments and procedures: $85.4 billion (28%) - This includes costs associated with diabetes education, foot care, vision care, and other essential services.</a:t>
            </a:r>
            <a:endParaRPr lang="en-US" sz="1800" dirty="0">
              <a:solidFill>
                <a:schemeClr val="bg1"/>
              </a:solidFill>
              <a:effectLst/>
              <a:latin typeface="Calibri" panose="020F0502020204030204" pitchFamily="34" charset="0"/>
              <a:ea typeface="Calibri" panose="020F0502020204030204" pitchFamily="34" charset="0"/>
            </a:endParaRPr>
          </a:p>
          <a:p>
            <a:pPr marL="342900" marR="0" lvl="0" indent="-342900">
              <a:spcBef>
                <a:spcPts val="0"/>
              </a:spcBef>
              <a:spcAft>
                <a:spcPts val="750"/>
              </a:spcAft>
              <a:buSzPts val="1000"/>
              <a:buFont typeface="Symbol" panose="05050102010706020507" pitchFamily="18" charset="2"/>
              <a:buChar char=""/>
              <a:tabLst>
                <a:tab pos="457200" algn="l"/>
              </a:tabLst>
            </a:pPr>
            <a:endParaRPr lang="en-US" sz="18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95745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A22D-8447-9D25-9BF2-68F61C787F99}"/>
              </a:ext>
            </a:extLst>
          </p:cNvPr>
          <p:cNvSpPr>
            <a:spLocks noGrp="1"/>
          </p:cNvSpPr>
          <p:nvPr>
            <p:ph type="ctrTitle"/>
          </p:nvPr>
        </p:nvSpPr>
        <p:spPr/>
        <p:txBody>
          <a:bodyPr/>
          <a:lstStyle/>
          <a:p>
            <a:r>
              <a:rPr lang="en-US" sz="4000" dirty="0"/>
              <a:t>Capstone Presentation</a:t>
            </a:r>
            <a:br>
              <a:rPr lang="en-US" sz="4000" dirty="0"/>
            </a:br>
            <a:r>
              <a:rPr lang="en-US" sz="4000" dirty="0"/>
              <a:t>Diabetes Presentation</a:t>
            </a:r>
            <a:br>
              <a:rPr lang="en-US" sz="4000" dirty="0"/>
            </a:br>
            <a:r>
              <a:rPr lang="en-US" sz="4000" dirty="0"/>
              <a:t>Indirect Costs</a:t>
            </a:r>
            <a:br>
              <a:rPr lang="en-US" sz="4000" dirty="0"/>
            </a:br>
            <a:br>
              <a:rPr lang="en-US" sz="4000" dirty="0"/>
            </a:br>
            <a:br>
              <a:rPr lang="en-US" sz="4000" dirty="0"/>
            </a:br>
            <a:endParaRPr lang="en-US" sz="4000" dirty="0"/>
          </a:p>
        </p:txBody>
      </p:sp>
      <p:sp>
        <p:nvSpPr>
          <p:cNvPr id="3" name="Subtitle 2">
            <a:extLst>
              <a:ext uri="{FF2B5EF4-FFF2-40B4-BE49-F238E27FC236}">
                <a16:creationId xmlns:a16="http://schemas.microsoft.com/office/drawing/2014/main" id="{39488992-A921-1E9E-2ED7-E4D6EA1169E8}"/>
              </a:ext>
            </a:extLst>
          </p:cNvPr>
          <p:cNvSpPr>
            <a:spLocks noGrp="1"/>
          </p:cNvSpPr>
          <p:nvPr>
            <p:ph type="subTitle" idx="1"/>
          </p:nvPr>
        </p:nvSpPr>
        <p:spPr>
          <a:xfrm>
            <a:off x="811185" y="2818356"/>
            <a:ext cx="8874306" cy="3125244"/>
          </a:xfrm>
        </p:spPr>
        <p:txBody>
          <a:bodyPr/>
          <a:lstStyle/>
          <a:p>
            <a:r>
              <a:rPr lang="en-US" sz="1800" dirty="0">
                <a:solidFill>
                  <a:schemeClr val="bg1"/>
                </a:solidFill>
                <a:effectLst/>
                <a:latin typeface="Arial" panose="020B0604020202020204" pitchFamily="34" charset="0"/>
                <a:ea typeface="Calibri" panose="020F0502020204030204" pitchFamily="34" charset="0"/>
              </a:rPr>
              <a:t>Indirect Costs ($106.3 billion)</a:t>
            </a:r>
          </a:p>
          <a:p>
            <a:pPr marL="285750" indent="-285750">
              <a:buFont typeface="Arial" panose="020B0604020202020204" pitchFamily="34" charset="0"/>
              <a:buChar char="•"/>
            </a:pPr>
            <a:r>
              <a:rPr lang="en-US" sz="1800" dirty="0">
                <a:solidFill>
                  <a:schemeClr val="bg1"/>
                </a:solidFill>
                <a:effectLst/>
                <a:latin typeface="Arial" panose="020B0604020202020204" pitchFamily="34" charset="0"/>
                <a:ea typeface="Times New Roman" panose="02020603050405020304" pitchFamily="18" charset="0"/>
              </a:rPr>
              <a:t>Reduced productivity at work: $53.2 billion (50% of indirect costs) - Diabetes can impact work performance due to fatigue, illness, and doctor appointments, leading to lost productivity.</a:t>
            </a:r>
            <a:endParaRPr lang="en-US" sz="1800" dirty="0">
              <a:solidFill>
                <a:schemeClr val="bg1"/>
              </a:solidFill>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1800" dirty="0">
                <a:solidFill>
                  <a:schemeClr val="bg1"/>
                </a:solidFill>
                <a:effectLst/>
                <a:latin typeface="Arial" panose="020B0604020202020204" pitchFamily="34" charset="0"/>
                <a:ea typeface="Times New Roman" panose="02020603050405020304" pitchFamily="18" charset="0"/>
              </a:rPr>
              <a:t>Absenteeism from work: $27.5 billion (26%) - Diabetes-related illness and complications can lead to missed workdays, further impacting productivity and income.</a:t>
            </a:r>
            <a:endParaRPr lang="en-US" sz="1800" dirty="0">
              <a:solidFill>
                <a:schemeClr val="bg1"/>
              </a:solidFill>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1800" dirty="0">
                <a:solidFill>
                  <a:schemeClr val="bg1"/>
                </a:solidFill>
                <a:effectLst/>
                <a:latin typeface="Arial" panose="020B0604020202020204" pitchFamily="34" charset="0"/>
                <a:ea typeface="Times New Roman" panose="02020603050405020304" pitchFamily="18" charset="0"/>
              </a:rPr>
              <a:t>Unemployment due to diabetes-related complications: $13.3 billion (13%) - In severe cases, diabetes can lead to disabilities and job loss, adding to the financial burden.</a:t>
            </a:r>
            <a:endParaRPr lang="en-US" sz="1800" dirty="0">
              <a:solidFill>
                <a:schemeClr val="bg1"/>
              </a:solidFill>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1800" dirty="0">
                <a:solidFill>
                  <a:schemeClr val="bg1"/>
                </a:solidFill>
                <a:effectLst/>
                <a:latin typeface="Arial" panose="020B0604020202020204" pitchFamily="34" charset="0"/>
                <a:ea typeface="Times New Roman" panose="02020603050405020304" pitchFamily="18" charset="0"/>
              </a:rPr>
              <a:t>Premature mortality: $12.3 billion (11%) - Diabetes significantly increases the risk of early death, resulting in lost economic productivity and potential earnings.</a:t>
            </a:r>
            <a:endParaRPr lang="en-US" sz="1800" dirty="0">
              <a:solidFill>
                <a:schemeClr val="bg1"/>
              </a:solidFill>
              <a:effectLst/>
              <a:latin typeface="Calibri" panose="020F0502020204030204" pitchFamily="34" charset="0"/>
              <a:ea typeface="Calibri" panose="020F0502020204030204" pitchFamily="34" charset="0"/>
            </a:endParaRPr>
          </a:p>
          <a:p>
            <a:endParaRPr lang="en-US" dirty="0">
              <a:solidFill>
                <a:schemeClr val="bg1"/>
              </a:solidFill>
            </a:endParaRPr>
          </a:p>
        </p:txBody>
      </p:sp>
    </p:spTree>
    <p:extLst>
      <p:ext uri="{BB962C8B-B14F-4D97-AF65-F5344CB8AC3E}">
        <p14:creationId xmlns:p14="http://schemas.microsoft.com/office/powerpoint/2010/main" val="21359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37386-9563-B7AF-9162-AA81958618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650D89-AE87-B8FB-2980-8C89D4693133}"/>
              </a:ext>
            </a:extLst>
          </p:cNvPr>
          <p:cNvSpPr>
            <a:spLocks noGrp="1"/>
          </p:cNvSpPr>
          <p:nvPr>
            <p:ph type="ctrTitle"/>
          </p:nvPr>
        </p:nvSpPr>
        <p:spPr>
          <a:xfrm>
            <a:off x="706410" y="1304925"/>
            <a:ext cx="8874306" cy="819150"/>
          </a:xfrm>
        </p:spPr>
        <p:txBody>
          <a:bodyPr/>
          <a:lstStyle/>
          <a:p>
            <a:r>
              <a:rPr lang="en-US" sz="4000" dirty="0"/>
              <a:t>Capstone Presentation</a:t>
            </a:r>
            <a:br>
              <a:rPr lang="en-US" sz="4000" dirty="0"/>
            </a:br>
            <a:r>
              <a:rPr lang="en-US" sz="4000" dirty="0"/>
              <a:t>Goal</a:t>
            </a:r>
            <a:br>
              <a:rPr lang="en-US" sz="4000" dirty="0"/>
            </a:br>
            <a:endParaRPr lang="en-US" sz="4000" dirty="0"/>
          </a:p>
        </p:txBody>
      </p:sp>
      <p:sp>
        <p:nvSpPr>
          <p:cNvPr id="3" name="Subtitle 2">
            <a:extLst>
              <a:ext uri="{FF2B5EF4-FFF2-40B4-BE49-F238E27FC236}">
                <a16:creationId xmlns:a16="http://schemas.microsoft.com/office/drawing/2014/main" id="{F968AFE4-36F3-C84F-4DCF-DB631D64BF04}"/>
              </a:ext>
            </a:extLst>
          </p:cNvPr>
          <p:cNvSpPr>
            <a:spLocks noGrp="1"/>
          </p:cNvSpPr>
          <p:nvPr>
            <p:ph type="subTitle" idx="1"/>
          </p:nvPr>
        </p:nvSpPr>
        <p:spPr>
          <a:xfrm>
            <a:off x="811185" y="2818356"/>
            <a:ext cx="8874306" cy="3125244"/>
          </a:xfrm>
        </p:spPr>
        <p:txBody>
          <a:bodyPr/>
          <a:lstStyle/>
          <a:p>
            <a:pPr marL="342900" indent="-342900">
              <a:buFont typeface="Arial" panose="020B0604020202020204" pitchFamily="34" charset="0"/>
              <a:buChar char="•"/>
            </a:pPr>
            <a:r>
              <a:rPr lang="en-US" dirty="0">
                <a:solidFill>
                  <a:schemeClr val="bg1"/>
                </a:solidFill>
              </a:rPr>
              <a:t>Build a machine learning model to predict whether patient may be at risk for having diabetes. </a:t>
            </a:r>
          </a:p>
        </p:txBody>
      </p:sp>
    </p:spTree>
    <p:extLst>
      <p:ext uri="{BB962C8B-B14F-4D97-AF65-F5344CB8AC3E}">
        <p14:creationId xmlns:p14="http://schemas.microsoft.com/office/powerpoint/2010/main" val="1090704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D05AC-9CDE-C9C5-7815-F32581D553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0D727B-3694-8601-644A-BEA5B000AA6F}"/>
              </a:ext>
            </a:extLst>
          </p:cNvPr>
          <p:cNvSpPr>
            <a:spLocks noGrp="1"/>
          </p:cNvSpPr>
          <p:nvPr>
            <p:ph type="ctrTitle"/>
          </p:nvPr>
        </p:nvSpPr>
        <p:spPr>
          <a:xfrm>
            <a:off x="706410" y="1304925"/>
            <a:ext cx="8874306" cy="819150"/>
          </a:xfrm>
        </p:spPr>
        <p:txBody>
          <a:bodyPr/>
          <a:lstStyle/>
          <a:p>
            <a:r>
              <a:rPr lang="en-US" sz="4000" dirty="0"/>
              <a:t>Capstone Presentation</a:t>
            </a:r>
            <a:br>
              <a:rPr lang="en-US" sz="4000" dirty="0"/>
            </a:br>
            <a:r>
              <a:rPr lang="en-US" sz="4000" dirty="0"/>
              <a:t>Data Source</a:t>
            </a:r>
            <a:br>
              <a:rPr lang="en-US" sz="4000" dirty="0"/>
            </a:br>
            <a:endParaRPr lang="en-US" sz="4000" dirty="0"/>
          </a:p>
        </p:txBody>
      </p:sp>
      <p:sp>
        <p:nvSpPr>
          <p:cNvPr id="3" name="Subtitle 2">
            <a:extLst>
              <a:ext uri="{FF2B5EF4-FFF2-40B4-BE49-F238E27FC236}">
                <a16:creationId xmlns:a16="http://schemas.microsoft.com/office/drawing/2014/main" id="{97C0ECBF-391B-3065-BFBC-95E83950F747}"/>
              </a:ext>
            </a:extLst>
          </p:cNvPr>
          <p:cNvSpPr>
            <a:spLocks noGrp="1"/>
          </p:cNvSpPr>
          <p:nvPr>
            <p:ph type="subTitle" idx="1"/>
          </p:nvPr>
        </p:nvSpPr>
        <p:spPr>
          <a:xfrm>
            <a:off x="811185" y="2818356"/>
            <a:ext cx="8874306" cy="3125244"/>
          </a:xfrm>
        </p:spPr>
        <p:txBody>
          <a:bodyPr/>
          <a:lstStyle/>
          <a:p>
            <a:pPr marL="342900" indent="-342900">
              <a:buFont typeface="Arial" panose="020B0604020202020204" pitchFamily="34" charset="0"/>
              <a:buChar char="•"/>
            </a:pPr>
            <a:r>
              <a:rPr lang="en-US" dirty="0">
                <a:solidFill>
                  <a:schemeClr val="bg1"/>
                </a:solidFill>
              </a:rPr>
              <a:t>UC Irvine Machine Learning Repository</a:t>
            </a:r>
          </a:p>
          <a:p>
            <a:pPr marL="342900" indent="-342900">
              <a:buFont typeface="Arial" panose="020B0604020202020204" pitchFamily="34" charset="0"/>
              <a:buChar char="•"/>
            </a:pPr>
            <a:r>
              <a:rPr lang="en-US" dirty="0">
                <a:solidFill>
                  <a:schemeClr val="bg1"/>
                </a:solidFill>
              </a:rPr>
              <a:t>Compiled by the Centers for Disease Control (CDC)</a:t>
            </a:r>
          </a:p>
          <a:p>
            <a:pPr marL="342900" indent="-342900">
              <a:buFont typeface="Arial" panose="020B0604020202020204" pitchFamily="34" charset="0"/>
              <a:buChar char="•"/>
            </a:pPr>
            <a:r>
              <a:rPr lang="en-US" dirty="0">
                <a:solidFill>
                  <a:schemeClr val="bg1"/>
                </a:solidFill>
              </a:rPr>
              <a:t>Contains healthcare statistics and lifestyle survey information</a:t>
            </a:r>
          </a:p>
          <a:p>
            <a:pPr marL="342900" indent="-342900">
              <a:buFont typeface="Arial" panose="020B0604020202020204" pitchFamily="34" charset="0"/>
              <a:buChar char="•"/>
            </a:pPr>
            <a:r>
              <a:rPr lang="en-US" dirty="0">
                <a:solidFill>
                  <a:schemeClr val="bg1"/>
                </a:solidFill>
              </a:rPr>
              <a:t>253,680 patients</a:t>
            </a:r>
          </a:p>
          <a:p>
            <a:pPr marL="342900" indent="-342900">
              <a:buFont typeface="Arial" panose="020B0604020202020204" pitchFamily="34" charset="0"/>
              <a:buChar char="•"/>
            </a:pPr>
            <a:r>
              <a:rPr lang="en-US" dirty="0">
                <a:solidFill>
                  <a:schemeClr val="bg1"/>
                </a:solidFill>
              </a:rPr>
              <a:t>21 features consist of some demographics, lab test results, and answers to survey questions</a:t>
            </a:r>
          </a:p>
          <a:p>
            <a:pPr marL="342900" indent="-342900">
              <a:buFont typeface="Arial" panose="020B0604020202020204" pitchFamily="34" charset="0"/>
              <a:buChar char="•"/>
            </a:pPr>
            <a:r>
              <a:rPr lang="en-US" dirty="0">
                <a:solidFill>
                  <a:schemeClr val="bg1"/>
                </a:solidFill>
              </a:rPr>
              <a:t>Target variable for classification is whether a patient has diabetes, is pre-diabetic, or healthy.</a:t>
            </a:r>
          </a:p>
        </p:txBody>
      </p:sp>
    </p:spTree>
    <p:extLst>
      <p:ext uri="{BB962C8B-B14F-4D97-AF65-F5344CB8AC3E}">
        <p14:creationId xmlns:p14="http://schemas.microsoft.com/office/powerpoint/2010/main" val="1548271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77B2-0B59-E54C-7CFF-9FA8EA82F137}"/>
              </a:ext>
            </a:extLst>
          </p:cNvPr>
          <p:cNvSpPr>
            <a:spLocks noGrp="1"/>
          </p:cNvSpPr>
          <p:nvPr>
            <p:ph type="title"/>
          </p:nvPr>
        </p:nvSpPr>
        <p:spPr>
          <a:xfrm>
            <a:off x="811184" y="621973"/>
            <a:ext cx="6723091" cy="961899"/>
          </a:xfrm>
        </p:spPr>
        <p:txBody>
          <a:bodyPr/>
          <a:lstStyle/>
          <a:p>
            <a:r>
              <a:rPr lang="en-US" sz="4000" dirty="0"/>
              <a:t>Capstone Presentation</a:t>
            </a:r>
            <a:br>
              <a:rPr lang="en-US" sz="4000" dirty="0"/>
            </a:br>
            <a:r>
              <a:rPr lang="en-US" sz="4000" dirty="0"/>
              <a:t>Data Wrangling</a:t>
            </a:r>
            <a:endParaRPr lang="en-US" dirty="0"/>
          </a:p>
        </p:txBody>
      </p:sp>
      <p:sp>
        <p:nvSpPr>
          <p:cNvPr id="4" name="Text Placeholder 3">
            <a:extLst>
              <a:ext uri="{FF2B5EF4-FFF2-40B4-BE49-F238E27FC236}">
                <a16:creationId xmlns:a16="http://schemas.microsoft.com/office/drawing/2014/main" id="{BDB7E0B9-B40D-1566-94D0-E58A0C92FD18}"/>
              </a:ext>
            </a:extLst>
          </p:cNvPr>
          <p:cNvSpPr>
            <a:spLocks noGrp="1"/>
          </p:cNvSpPr>
          <p:nvPr>
            <p:ph type="body" sz="quarter" idx="16"/>
          </p:nvPr>
        </p:nvSpPr>
        <p:spPr>
          <a:xfrm>
            <a:off x="541491" y="2028826"/>
            <a:ext cx="5983134" cy="3959020"/>
          </a:xfrm>
        </p:spPr>
        <p:txBody>
          <a:bodyPr/>
          <a:lstStyle/>
          <a:p>
            <a:r>
              <a:rPr lang="en-US" dirty="0">
                <a:solidFill>
                  <a:schemeClr val="tx1"/>
                </a:solidFill>
                <a:highlight>
                  <a:srgbClr val="D4DDFE"/>
                </a:highlight>
              </a:rPr>
              <a:t># Check for NULL values</a:t>
            </a:r>
          </a:p>
          <a:p>
            <a:r>
              <a:rPr lang="en-US" dirty="0" err="1">
                <a:solidFill>
                  <a:schemeClr val="tx1"/>
                </a:solidFill>
                <a:highlight>
                  <a:srgbClr val="D4DDFE"/>
                </a:highlight>
              </a:rPr>
              <a:t>merged_df.isnull</a:t>
            </a:r>
            <a:r>
              <a:rPr lang="en-US" dirty="0">
                <a:solidFill>
                  <a:schemeClr val="tx1"/>
                </a:solidFill>
                <a:highlight>
                  <a:srgbClr val="D4DDFE"/>
                </a:highlight>
              </a:rPr>
              <a:t>().sum()</a:t>
            </a:r>
          </a:p>
          <a:p>
            <a:r>
              <a:rPr lang="en-US" dirty="0" err="1"/>
              <a:t>Diabetes_binary</a:t>
            </a:r>
            <a:r>
              <a:rPr lang="en-US" dirty="0"/>
              <a:t>     0</a:t>
            </a:r>
          </a:p>
          <a:p>
            <a:r>
              <a:rPr lang="en-US" dirty="0" err="1"/>
              <a:t>HighBP</a:t>
            </a:r>
            <a:r>
              <a:rPr lang="en-US" dirty="0"/>
              <a:t>                   0</a:t>
            </a:r>
          </a:p>
          <a:p>
            <a:r>
              <a:rPr lang="en-US" dirty="0" err="1"/>
              <a:t>HighChol</a:t>
            </a:r>
            <a:r>
              <a:rPr lang="en-US" dirty="0"/>
              <a:t>                0</a:t>
            </a:r>
          </a:p>
          <a:p>
            <a:r>
              <a:rPr lang="en-US" dirty="0" err="1"/>
              <a:t>CholCheck</a:t>
            </a:r>
            <a:r>
              <a:rPr lang="en-US" dirty="0"/>
              <a:t>             0</a:t>
            </a:r>
          </a:p>
          <a:p>
            <a:r>
              <a:rPr lang="en-US" dirty="0"/>
              <a:t>BMI                        0</a:t>
            </a:r>
          </a:p>
          <a:p>
            <a:r>
              <a:rPr lang="en-US" dirty="0"/>
              <a:t>Smoker                  0</a:t>
            </a:r>
          </a:p>
          <a:p>
            <a:r>
              <a:rPr lang="en-US" dirty="0"/>
              <a:t>Stroke                    0</a:t>
            </a:r>
          </a:p>
          <a:p>
            <a:r>
              <a:rPr lang="en-US" dirty="0" err="1"/>
              <a:t>HeartDiseaseorAttack</a:t>
            </a:r>
            <a:r>
              <a:rPr lang="en-US" dirty="0"/>
              <a:t>    0</a:t>
            </a:r>
          </a:p>
          <a:p>
            <a:r>
              <a:rPr lang="en-US" dirty="0" err="1"/>
              <a:t>PhysActivity</a:t>
            </a:r>
            <a:r>
              <a:rPr lang="en-US" dirty="0"/>
              <a:t>           0</a:t>
            </a:r>
          </a:p>
          <a:p>
            <a:r>
              <a:rPr lang="en-US" dirty="0"/>
              <a:t>Fruits                     0</a:t>
            </a:r>
          </a:p>
          <a:p>
            <a:r>
              <a:rPr lang="en-US" dirty="0"/>
              <a:t>Veggies                 0</a:t>
            </a:r>
          </a:p>
        </p:txBody>
      </p:sp>
      <p:sp>
        <p:nvSpPr>
          <p:cNvPr id="6" name="Text Placeholder 5">
            <a:extLst>
              <a:ext uri="{FF2B5EF4-FFF2-40B4-BE49-F238E27FC236}">
                <a16:creationId xmlns:a16="http://schemas.microsoft.com/office/drawing/2014/main" id="{4ACE12B0-836D-A9E0-E8DF-8B7BE910F645}"/>
              </a:ext>
            </a:extLst>
          </p:cNvPr>
          <p:cNvSpPr>
            <a:spLocks noGrp="1"/>
          </p:cNvSpPr>
          <p:nvPr>
            <p:ph type="body" sz="quarter" idx="24"/>
          </p:nvPr>
        </p:nvSpPr>
        <p:spPr>
          <a:xfrm>
            <a:off x="6743700" y="2028826"/>
            <a:ext cx="5124450" cy="3959020"/>
          </a:xfrm>
        </p:spPr>
        <p:txBody>
          <a:bodyPr/>
          <a:lstStyle/>
          <a:p>
            <a:r>
              <a:rPr lang="en-US" dirty="0" err="1"/>
              <a:t>HvyAlcoholConsump</a:t>
            </a:r>
            <a:r>
              <a:rPr lang="en-US" dirty="0"/>
              <a:t>       0</a:t>
            </a:r>
          </a:p>
          <a:p>
            <a:r>
              <a:rPr lang="en-US" dirty="0" err="1"/>
              <a:t>AnyHealthcare</a:t>
            </a:r>
            <a:r>
              <a:rPr lang="en-US" dirty="0"/>
              <a:t>                 0</a:t>
            </a:r>
          </a:p>
          <a:p>
            <a:r>
              <a:rPr lang="en-US" dirty="0" err="1"/>
              <a:t>NoDocbcCost</a:t>
            </a:r>
            <a:r>
              <a:rPr lang="en-US" dirty="0"/>
              <a:t>                   0</a:t>
            </a:r>
          </a:p>
          <a:p>
            <a:r>
              <a:rPr lang="en-US" dirty="0" err="1"/>
              <a:t>GenHlth</a:t>
            </a:r>
            <a:r>
              <a:rPr lang="en-US" dirty="0"/>
              <a:t>                            0</a:t>
            </a:r>
          </a:p>
          <a:p>
            <a:r>
              <a:rPr lang="en-US" dirty="0" err="1"/>
              <a:t>MentHlth</a:t>
            </a:r>
            <a:r>
              <a:rPr lang="en-US" dirty="0"/>
              <a:t>                           0</a:t>
            </a:r>
          </a:p>
          <a:p>
            <a:r>
              <a:rPr lang="en-US" dirty="0" err="1"/>
              <a:t>PhysHlth</a:t>
            </a:r>
            <a:r>
              <a:rPr lang="en-US" dirty="0"/>
              <a:t>                           0</a:t>
            </a:r>
          </a:p>
          <a:p>
            <a:r>
              <a:rPr lang="en-US" dirty="0" err="1"/>
              <a:t>DiffWalk</a:t>
            </a:r>
            <a:r>
              <a:rPr lang="en-US" dirty="0"/>
              <a:t>                            0</a:t>
            </a:r>
          </a:p>
          <a:p>
            <a:r>
              <a:rPr lang="en-US" dirty="0"/>
              <a:t>Sex                                   0</a:t>
            </a:r>
          </a:p>
          <a:p>
            <a:r>
              <a:rPr lang="en-US" dirty="0"/>
              <a:t>Age                                   0</a:t>
            </a:r>
          </a:p>
          <a:p>
            <a:r>
              <a:rPr lang="en-US" dirty="0"/>
              <a:t>Education                          0</a:t>
            </a:r>
          </a:p>
          <a:p>
            <a:r>
              <a:rPr lang="en-US" dirty="0"/>
              <a:t>Income                              0</a:t>
            </a:r>
          </a:p>
        </p:txBody>
      </p:sp>
      <p:sp>
        <p:nvSpPr>
          <p:cNvPr id="7" name="Footer Placeholder 6">
            <a:extLst>
              <a:ext uri="{FF2B5EF4-FFF2-40B4-BE49-F238E27FC236}">
                <a16:creationId xmlns:a16="http://schemas.microsoft.com/office/drawing/2014/main" id="{E327B7F6-8D54-CE20-B7B6-5799C2B65C30}"/>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903D5A8D-1DA0-8689-DE08-0DCE50EECEA7}"/>
              </a:ext>
            </a:extLst>
          </p:cNvPr>
          <p:cNvSpPr>
            <a:spLocks noGrp="1"/>
          </p:cNvSpPr>
          <p:nvPr>
            <p:ph type="sldNum" sz="quarter" idx="11"/>
          </p:nvPr>
        </p:nvSpPr>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3012034546"/>
      </p:ext>
    </p:extLst>
  </p:cSld>
  <p:clrMapOvr>
    <a:masterClrMapping/>
  </p:clrMapOvr>
</p:sld>
</file>

<file path=ppt/theme/theme1.xml><?xml version="1.0" encoding="utf-8"?>
<a:theme xmlns:a="http://schemas.openxmlformats.org/drawingml/2006/main" name="Office Theme">
  <a:themeElements>
    <a:clrScheme name="Training-presentation">
      <a:dk1>
        <a:srgbClr val="000000"/>
      </a:dk1>
      <a:lt1>
        <a:srgbClr val="FFFFFF"/>
      </a:lt1>
      <a:dk2>
        <a:srgbClr val="112CC1"/>
      </a:dk2>
      <a:lt2>
        <a:srgbClr val="E7E6E6"/>
      </a:lt2>
      <a:accent1>
        <a:srgbClr val="FF7128"/>
      </a:accent1>
      <a:accent2>
        <a:srgbClr val="FF2828"/>
      </a:accent2>
      <a:accent3>
        <a:srgbClr val="2849FD"/>
      </a:accent3>
      <a:accent4>
        <a:srgbClr val="D3DDFE"/>
      </a:accent4>
      <a:accent5>
        <a:srgbClr val="FBFF22"/>
      </a:accent5>
      <a:accent6>
        <a:srgbClr val="D90000"/>
      </a:accent6>
      <a:hlink>
        <a:srgbClr val="0563C1"/>
      </a:hlink>
      <a:folHlink>
        <a:srgbClr val="954F72"/>
      </a:folHlink>
    </a:clrScheme>
    <a:fontScheme name="Custom 12">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aining-presentation_tm03460604_Win32_SD_v8.pptx" id="{66635C4D-D4A9-4648-90D6-E45654B1E8E2}" vid="{94017650-3BB5-407C-BEF8-89944962ED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3775E1D-CEA1-47AF-BBAA-C0FEE5CAA5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7CE065-66B7-4F0E-946A-AB3C0E53962A}">
  <ds:schemaRefs>
    <ds:schemaRef ds:uri="http://schemas.microsoft.com/sharepoint/v3/contenttype/forms"/>
  </ds:schemaRefs>
</ds:datastoreItem>
</file>

<file path=customXml/itemProps3.xml><?xml version="1.0" encoding="utf-8"?>
<ds:datastoreItem xmlns:ds="http://schemas.openxmlformats.org/officeDocument/2006/customXml" ds:itemID="{AF229B82-2C15-48C7-81C4-60933CA1C9E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{9CC461D8-812C-4FC9-B7A1-DE2DF7417EEC}tf03460604_win32</Template>
  <TotalTime>268</TotalTime>
  <Words>1584</Words>
  <Application>Microsoft Office PowerPoint</Application>
  <PresentationFormat>Widescreen</PresentationFormat>
  <Paragraphs>144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Black</vt:lpstr>
      <vt:lpstr>Calibri</vt:lpstr>
      <vt:lpstr>Haffer XH</vt:lpstr>
      <vt:lpstr>Symbol</vt:lpstr>
      <vt:lpstr>Office Theme</vt:lpstr>
      <vt:lpstr>Capstone Presentation</vt:lpstr>
      <vt:lpstr>Introduction  Diabetes Prediction</vt:lpstr>
      <vt:lpstr>Introduction  Diabetes Prediction</vt:lpstr>
      <vt:lpstr>Capstone Presentation Diabetes Prediction Cost Breakdown </vt:lpstr>
      <vt:lpstr>Capstone Presentation Diabetes Prediction Cost Breakdown   </vt:lpstr>
      <vt:lpstr>Capstone Presentation Diabetes Presentation Indirect Costs   </vt:lpstr>
      <vt:lpstr>Capstone Presentation Goal </vt:lpstr>
      <vt:lpstr>Capstone Presentation Data Source </vt:lpstr>
      <vt:lpstr>Capstone Presentation Data Wrangling</vt:lpstr>
      <vt:lpstr>Capstone Presentation Exploratory Data Analysis </vt:lpstr>
      <vt:lpstr>Capstone Presentation Pre-processing &amp; Training Data Development </vt:lpstr>
      <vt:lpstr>Capstone Presentation Modeling </vt:lpstr>
      <vt:lpstr>Capstone Presentation Modeling </vt:lpstr>
      <vt:lpstr>Capstone Presentation Modeling </vt:lpstr>
      <vt:lpstr>Capstone Presentation Modeling </vt:lpstr>
      <vt:lpstr>Capstone Presentation Modeling</vt:lpstr>
      <vt:lpstr>Capstone Presentation Modeling</vt:lpstr>
      <vt:lpstr>Capstone Presentation Modeling </vt:lpstr>
      <vt:lpstr>Capstone Presentation Modeling</vt:lpstr>
      <vt:lpstr>Capstone Presentation Hyperparmeter Tuning</vt:lpstr>
      <vt:lpstr>Capstone Presentation Hyperparmeter Tuning</vt:lpstr>
      <vt:lpstr>Capstone Presentation Summary</vt:lpstr>
      <vt:lpstr>Thank you</vt:lpstr>
    </vt:vector>
  </TitlesOfParts>
  <Company>Mayo Clinic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presentation</dc:title>
  <dc:creator>Hankey, Ronald A.</dc:creator>
  <cp:lastModifiedBy>Ronald Hankey</cp:lastModifiedBy>
  <cp:revision>11</cp:revision>
  <dcterms:created xsi:type="dcterms:W3CDTF">2024-01-29T20:36:12Z</dcterms:created>
  <dcterms:modified xsi:type="dcterms:W3CDTF">2024-02-20T01:46:55Z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