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72" r:id="rId5"/>
    <p:sldId id="259" r:id="rId6"/>
    <p:sldId id="265" r:id="rId7"/>
    <p:sldId id="267" r:id="rId8"/>
    <p:sldId id="268" r:id="rId9"/>
    <p:sldId id="271" r:id="rId10"/>
    <p:sldId id="269" r:id="rId11"/>
    <p:sldId id="260" r:id="rId12"/>
    <p:sldId id="261" r:id="rId13"/>
    <p:sldId id="273" r:id="rId14"/>
    <p:sldId id="263" r:id="rId15"/>
    <p:sldId id="264" r:id="rId16"/>
  </p:sldIdLst>
  <p:sldSz cx="9144000" cy="5143500" type="screen16x9"/>
  <p:notesSz cx="6858000" cy="9144000"/>
  <p:embeddedFontLst>
    <p:embeddedFont>
      <p:font typeface="Maven Pro" panose="020B0604020202020204" charset="0"/>
      <p:regular r:id="rId18"/>
      <p:bold r:id="rId19"/>
    </p:embeddedFont>
    <p:embeddedFont>
      <p:font typeface="Nunito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7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a981a8416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2a981a8416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Model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Accuracy Score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Logistic Regression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87.228%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spc="0" baseline="0" dirty="0">
                <a:ln>
                  <a:noFill/>
                </a:ln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Random Forest Classifier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87.772%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spc="0" baseline="0" dirty="0">
                <a:ln>
                  <a:noFill/>
                </a:ln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Support Vector Machine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87.228%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spc="0" baseline="0" dirty="0">
                <a:ln>
                  <a:noFill/>
                </a:ln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XG Boost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88.315%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spc="0" baseline="0" dirty="0">
                <a:ln>
                  <a:noFill/>
                </a:ln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Naïve Bayes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71.467%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2a981a8416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2a981a8416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2a981a8416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2a981a8416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a981a8416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a981a8416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a981a8416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a981a8416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a981a8416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a981a8416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a981a8416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a981a8416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903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a981a8416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a981a8416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406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a981a8416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a981a8416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0374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a981a8416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2a981a8416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5244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a981a8416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2a981a8416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ykkelig/Group6_Final_Project/tree/Erik_branch/We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erik.svoboda/viz/EmployeeAttrition_16528352408970/FinalProject?publish=y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BM/employee-attrition-aif360/blob/master/data/emp_attrition.csv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25"/>
            <a:ext cx="48309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Attrition Rate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Transform categorical columns using </a:t>
            </a:r>
            <a:r>
              <a:rPr lang="en-US" dirty="0" err="1"/>
              <a:t>OneHotEncoder</a:t>
            </a:r>
            <a:endParaRPr lang="en-US" dirty="0"/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8 of 33 columns transformed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Split data into feature &amp; target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Target: ‘</a:t>
            </a:r>
            <a:r>
              <a:rPr lang="en-US" dirty="0" err="1"/>
              <a:t>Attrition_Yes</a:t>
            </a:r>
            <a:r>
              <a:rPr lang="en-US" dirty="0"/>
              <a:t>’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Split using </a:t>
            </a:r>
            <a:r>
              <a:rPr lang="en-US" dirty="0" err="1"/>
              <a:t>train_test_split</a:t>
            </a:r>
            <a:endParaRPr lang="en-US" dirty="0"/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Scaling: </a:t>
            </a:r>
            <a:r>
              <a:rPr lang="en-US" dirty="0" err="1"/>
              <a:t>StandardScaler</a:t>
            </a:r>
            <a:endParaRPr lang="en-US" dirty="0"/>
          </a:p>
          <a:p>
            <a:pPr marL="285750" indent="-285750">
              <a:spcAft>
                <a:spcPts val="1200"/>
              </a:spcAft>
            </a:pPr>
            <a:endParaRPr lang="en-US" dirty="0"/>
          </a:p>
          <a:p>
            <a:pPr marL="742950" lvl="1" indent="-285750">
              <a:spcAft>
                <a:spcPts val="120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258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Split data shapes:</a:t>
            </a:r>
          </a:p>
          <a:p>
            <a:pPr marL="742950" lvl="1" indent="-285750">
              <a:spcAft>
                <a:spcPts val="1200"/>
              </a:spcAft>
            </a:pPr>
            <a:r>
              <a:rPr lang="fr-FR" dirty="0" err="1"/>
              <a:t>X_train</a:t>
            </a:r>
            <a:r>
              <a:rPr lang="fr-FR" dirty="0"/>
              <a:t> (1102, 53)</a:t>
            </a:r>
          </a:p>
          <a:p>
            <a:pPr marL="742950" lvl="1" indent="-285750">
              <a:spcAft>
                <a:spcPts val="1200"/>
              </a:spcAft>
            </a:pPr>
            <a:r>
              <a:rPr lang="fr-FR" dirty="0" err="1"/>
              <a:t>X_test</a:t>
            </a:r>
            <a:r>
              <a:rPr lang="fr-FR" dirty="0"/>
              <a:t> (368, 53)</a:t>
            </a:r>
          </a:p>
          <a:p>
            <a:pPr marL="742950" lvl="1" indent="-285750">
              <a:spcAft>
                <a:spcPts val="1200"/>
              </a:spcAft>
            </a:pPr>
            <a:r>
              <a:rPr lang="fr-FR" dirty="0" err="1"/>
              <a:t>y_train</a:t>
            </a:r>
            <a:r>
              <a:rPr lang="fr-FR" dirty="0"/>
              <a:t> (1102,)</a:t>
            </a:r>
          </a:p>
          <a:p>
            <a:pPr marL="742950" lvl="1" indent="-285750">
              <a:spcAft>
                <a:spcPts val="1200"/>
              </a:spcAft>
            </a:pPr>
            <a:r>
              <a:rPr lang="fr-FR" dirty="0" err="1"/>
              <a:t>y_test</a:t>
            </a:r>
            <a:r>
              <a:rPr lang="fr-FR" dirty="0"/>
              <a:t> (368,)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Models Used</a:t>
            </a:r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B32D9C4-E82F-4582-873F-BE1B3293F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263132"/>
              </p:ext>
            </p:extLst>
          </p:nvPr>
        </p:nvGraphicFramePr>
        <p:xfrm>
          <a:off x="1303800" y="1414995"/>
          <a:ext cx="5026208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3815">
                  <a:extLst>
                    <a:ext uri="{9D8B030D-6E8A-4147-A177-3AD203B41FA5}">
                      <a16:colId xmlns:a16="http://schemas.microsoft.com/office/drawing/2014/main" val="1484092443"/>
                    </a:ext>
                  </a:extLst>
                </a:gridCol>
                <a:gridCol w="1173857">
                  <a:extLst>
                    <a:ext uri="{9D8B030D-6E8A-4147-A177-3AD203B41FA5}">
                      <a16:colId xmlns:a16="http://schemas.microsoft.com/office/drawing/2014/main" val="2334171009"/>
                    </a:ext>
                  </a:extLst>
                </a:gridCol>
                <a:gridCol w="1578536">
                  <a:extLst>
                    <a:ext uri="{9D8B030D-6E8A-4147-A177-3AD203B41FA5}">
                      <a16:colId xmlns:a16="http://schemas.microsoft.com/office/drawing/2014/main" val="1603424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Tuned Accuracy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90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+mj-lt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2"/>
                          </a:solidFill>
                          <a:latin typeface="+mj-lt"/>
                        </a:rPr>
                        <a:t>87.228%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90.816%</a:t>
                      </a:r>
                      <a:endParaRPr lang="en-US" sz="14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27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424242"/>
                        </a:buClr>
                        <a:buSzPts val="1300"/>
                        <a:buFont typeface="Nunito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j-lt"/>
                          <a:sym typeface="Nunito"/>
                        </a:rPr>
                        <a:t>Random Forest Classifier</a:t>
                      </a:r>
                      <a:endParaRPr lang="en-US" sz="14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+mj-lt"/>
                        </a:rPr>
                        <a:t>87.772%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87.075%</a:t>
                      </a:r>
                      <a:endParaRPr lang="en-US" sz="14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564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424242"/>
                        </a:buClr>
                        <a:buSzPts val="1300"/>
                        <a:buFont typeface="Nunito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j-lt"/>
                          <a:sym typeface="Nunito"/>
                        </a:rPr>
                        <a:t>Support Vector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+mj-lt"/>
                        </a:rPr>
                        <a:t>87.228%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85.714%</a:t>
                      </a:r>
                      <a:endParaRPr lang="en-US" sz="14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46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424242"/>
                        </a:buClr>
                        <a:buSzPts val="1300"/>
                        <a:buFont typeface="Nunito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j-lt"/>
                          <a:sym typeface="Nunito"/>
                        </a:rPr>
                        <a:t>XG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+mj-lt"/>
                        </a:rPr>
                        <a:t>88.315%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87.755%</a:t>
                      </a:r>
                      <a:endParaRPr lang="en-US" sz="14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76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424242"/>
                        </a:buClr>
                        <a:buSzPts val="1300"/>
                        <a:buFont typeface="Nunito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j-lt"/>
                          <a:sym typeface="Nunito"/>
                        </a:rPr>
                        <a:t>Naïve Bayes</a:t>
                      </a:r>
                      <a:endParaRPr lang="en-US" sz="14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+mj-lt"/>
                        </a:rPr>
                        <a:t>71.467%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70.408%</a:t>
                      </a:r>
                      <a:endParaRPr lang="en-US" sz="14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8924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77E0B18-9366-4AE8-B314-146950823A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7"/>
          <a:stretch/>
        </p:blipFill>
        <p:spPr bwMode="auto">
          <a:xfrm>
            <a:off x="3840745" y="1543050"/>
            <a:ext cx="4224652" cy="359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D36673-3479-45EC-87E0-28D0B7ECE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Additional Feature Selection: </a:t>
            </a:r>
            <a:br>
              <a:rPr lang="en-US" dirty="0"/>
            </a:br>
            <a:r>
              <a:rPr lang="en-US" dirty="0"/>
              <a:t>Feature Importance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C71649-2B7D-4671-8A4A-1A0563A0B0A2}"/>
              </a:ext>
            </a:extLst>
          </p:cNvPr>
          <p:cNvSpPr txBox="1"/>
          <p:nvPr/>
        </p:nvSpPr>
        <p:spPr>
          <a:xfrm>
            <a:off x="-595311" y="158960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 err="1"/>
              <a:t>NumCompaniesWorked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8A0B49-B633-4909-996A-C1F57911DFB8}"/>
              </a:ext>
            </a:extLst>
          </p:cNvPr>
          <p:cNvSpPr txBox="1"/>
          <p:nvPr/>
        </p:nvSpPr>
        <p:spPr>
          <a:xfrm>
            <a:off x="-595311" y="191499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 err="1"/>
              <a:t>PercentSalaryHike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125472-A38E-4D7E-B356-6660D650A652}"/>
              </a:ext>
            </a:extLst>
          </p:cNvPr>
          <p:cNvSpPr txBox="1"/>
          <p:nvPr/>
        </p:nvSpPr>
        <p:spPr>
          <a:xfrm>
            <a:off x="-595311" y="224037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 err="1"/>
              <a:t>DistanceFromHome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A0F82F-5A86-4C14-8707-638151C478FD}"/>
              </a:ext>
            </a:extLst>
          </p:cNvPr>
          <p:cNvSpPr txBox="1"/>
          <p:nvPr/>
        </p:nvSpPr>
        <p:spPr>
          <a:xfrm>
            <a:off x="-595311" y="256576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 err="1"/>
              <a:t>MonthlyRate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8200CC-DC6E-4D2D-A98F-6432E3C0A848}"/>
              </a:ext>
            </a:extLst>
          </p:cNvPr>
          <p:cNvSpPr txBox="1"/>
          <p:nvPr/>
        </p:nvSpPr>
        <p:spPr>
          <a:xfrm>
            <a:off x="-595311" y="289114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 err="1"/>
              <a:t>HourlyRate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A079BE-167F-4B15-8496-EFCE0A1821E0}"/>
              </a:ext>
            </a:extLst>
          </p:cNvPr>
          <p:cNvSpPr txBox="1"/>
          <p:nvPr/>
        </p:nvSpPr>
        <p:spPr>
          <a:xfrm>
            <a:off x="-595311" y="321652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 err="1"/>
              <a:t>DailyRate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9CF0E2-DD1A-4204-9615-B806904D39D1}"/>
              </a:ext>
            </a:extLst>
          </p:cNvPr>
          <p:cNvSpPr txBox="1"/>
          <p:nvPr/>
        </p:nvSpPr>
        <p:spPr>
          <a:xfrm>
            <a:off x="-595311" y="354191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 err="1"/>
              <a:t>TotalWorkingYears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E3456C-A8C5-48A8-9A41-C2CC5EE845B7}"/>
              </a:ext>
            </a:extLst>
          </p:cNvPr>
          <p:cNvSpPr txBox="1"/>
          <p:nvPr/>
        </p:nvSpPr>
        <p:spPr>
          <a:xfrm>
            <a:off x="-595311" y="386729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 err="1"/>
              <a:t>YearsAtCompany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FFFD61-7A3A-41E4-9422-6629DD265965}"/>
              </a:ext>
            </a:extLst>
          </p:cNvPr>
          <p:cNvSpPr txBox="1"/>
          <p:nvPr/>
        </p:nvSpPr>
        <p:spPr>
          <a:xfrm>
            <a:off x="-595311" y="419268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53C82D-7321-4ECB-A8F9-7A99665E65D4}"/>
              </a:ext>
            </a:extLst>
          </p:cNvPr>
          <p:cNvSpPr txBox="1"/>
          <p:nvPr/>
        </p:nvSpPr>
        <p:spPr>
          <a:xfrm>
            <a:off x="-595311" y="451806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 err="1"/>
              <a:t>MonthlyIncome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956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Creation</a:t>
            </a:r>
            <a:endParaRPr/>
          </a:p>
        </p:txBody>
      </p:sp>
      <p:sp>
        <p:nvSpPr>
          <p:cNvPr id="320" name="Google Shape;320;p2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hlinkClick r:id="rId3"/>
              </a:rPr>
              <a:t>https://github.com/lykkelig/Group6_Final_Project/tree/Erik_branch/Web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sp>
        <p:nvSpPr>
          <p:cNvPr id="326" name="Google Shape;326;p21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hlinkClick r:id="rId3"/>
              </a:rPr>
              <a:t>https://public.tableau.com/app/profile/erik.svoboda/viz/EmployeeAttrition_16528352408970/FinalProject?publish=yes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What’s important about Employee Attrition? </a:t>
            </a:r>
            <a:endParaRPr sz="242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the prevalence of remote work it is easy for employees to change companies. There are many hidden costs of hiring a new employee, which makes turnover very expensive for all companies.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Based on data collected by Human Resources, are we able to predict the factors that cause an employee to leave the company?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Technologies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Source: IBM Human Resources data collected across the company</a:t>
            </a:r>
            <a:endParaRPr dirty="0"/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en" sz="1200" dirty="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https://github.com/IBM/employee-attrition-aif360/blob/master/data/emp_attrition.csv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Technologies used:</a:t>
            </a:r>
            <a:endParaRPr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Jupyter Notebook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Pandas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Python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Tableau</a:t>
            </a:r>
          </a:p>
          <a:p>
            <a:pPr>
              <a:buFont typeface="Nunito"/>
              <a:buChar char="-"/>
            </a:pPr>
            <a:r>
              <a:rPr lang="en" dirty="0"/>
              <a:t>PostgreSQL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0C709-3188-41D8-9B82-AE8C88FC7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Relational Diagram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9FF217D-E054-45B1-92C9-C9F8F1A7FC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E459A59-8045-4442-A1EB-7E9B19CB1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575" y="0"/>
            <a:ext cx="356306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13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Clean data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Check columns/nulls: 37 columns 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Explore data types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Count target variable values</a:t>
            </a:r>
            <a:endParaRPr dirty="0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65C9EA43-F078-4387-AE19-025A2E675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542" y="1422039"/>
            <a:ext cx="4052218" cy="323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38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br>
              <a:rPr lang="en" dirty="0"/>
            </a:br>
            <a:r>
              <a:rPr lang="en" dirty="0"/>
              <a:t>Exploration</a:t>
            </a:r>
            <a:endParaRPr dirty="0"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2168047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Examine correlations between features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D345FC-E5E8-426C-B124-C5B14D9AD4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364"/>
          <a:stretch/>
        </p:blipFill>
        <p:spPr>
          <a:xfrm>
            <a:off x="3275904" y="0"/>
            <a:ext cx="57968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92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br>
              <a:rPr lang="en" dirty="0"/>
            </a:br>
            <a:r>
              <a:rPr lang="en" dirty="0"/>
              <a:t>Exploration</a:t>
            </a:r>
            <a:endParaRPr dirty="0"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2589774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Examine distribution of numerical features</a:t>
            </a:r>
            <a:endParaRPr dirty="0"/>
          </a:p>
        </p:txBody>
      </p:sp>
      <p:pic>
        <p:nvPicPr>
          <p:cNvPr id="3" name="Picture 2" descr="Chart, calendar, treemap chart&#10;&#10;Description automatically generated">
            <a:extLst>
              <a:ext uri="{FF2B5EF4-FFF2-40B4-BE49-F238E27FC236}">
                <a16:creationId xmlns:a16="http://schemas.microsoft.com/office/drawing/2014/main" id="{E5BF1E0C-D656-4581-B556-F68066B1B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184" y="28397"/>
            <a:ext cx="5282546" cy="511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23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36673-3479-45EC-87E0-28D0B7ECE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Feature Selection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E25CA-4FF6-4BF4-A398-2DA766940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Eliminate columns that are not useful: 4 columns dropped</a:t>
            </a:r>
          </a:p>
          <a:p>
            <a:pPr lvl="1"/>
            <a:r>
              <a:rPr lang="en-US" dirty="0"/>
              <a:t>ID numbers</a:t>
            </a:r>
          </a:p>
          <a:p>
            <a:pPr lvl="1"/>
            <a:r>
              <a:rPr lang="en-US" dirty="0"/>
              <a:t>Columns with 1 unique value</a:t>
            </a:r>
          </a:p>
        </p:txBody>
      </p:sp>
    </p:spTree>
    <p:extLst>
      <p:ext uri="{BB962C8B-B14F-4D97-AF65-F5344CB8AC3E}">
        <p14:creationId xmlns:p14="http://schemas.microsoft.com/office/powerpoint/2010/main" val="3692123054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1620</TotalTime>
  <Words>374</Words>
  <Application>Microsoft Office PowerPoint</Application>
  <PresentationFormat>On-screen Show (16:9)</PresentationFormat>
  <Paragraphs>88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Maven Pro</vt:lpstr>
      <vt:lpstr>Nunito</vt:lpstr>
      <vt:lpstr>Arial</vt:lpstr>
      <vt:lpstr>Momentum</vt:lpstr>
      <vt:lpstr>Employee Attrition Rate</vt:lpstr>
      <vt:lpstr>What’s important about Employee Attrition? </vt:lpstr>
      <vt:lpstr>Data and Technologies</vt:lpstr>
      <vt:lpstr>Entity Relational Diagram</vt:lpstr>
      <vt:lpstr>Data Exploration</vt:lpstr>
      <vt:lpstr>Data Exploration</vt:lpstr>
      <vt:lpstr>Data  Exploration</vt:lpstr>
      <vt:lpstr>Data  Exploration</vt:lpstr>
      <vt:lpstr>Preliminary Feature Selection</vt:lpstr>
      <vt:lpstr>Data Processing</vt:lpstr>
      <vt:lpstr>Data Processing</vt:lpstr>
      <vt:lpstr>Machine Learning Models Used</vt:lpstr>
      <vt:lpstr>Additional Feature Selection:  Feature Importance</vt:lpstr>
      <vt:lpstr>Dashboard Creation</vt:lpstr>
      <vt:lpstr>Visualizations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 Rate</dc:title>
  <dc:creator>Hetrick, MeLea D., M.S.</dc:creator>
  <cp:lastModifiedBy>Hetrick, MeLea D., M.S.</cp:lastModifiedBy>
  <cp:revision>7</cp:revision>
  <dcterms:modified xsi:type="dcterms:W3CDTF">2022-05-31T14:19:11Z</dcterms:modified>
</cp:coreProperties>
</file>