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5" r:id="rId7"/>
    <p:sldId id="267" r:id="rId8"/>
    <p:sldId id="268" r:id="rId9"/>
    <p:sldId id="271" r:id="rId10"/>
    <p:sldId id="269" r:id="rId11"/>
    <p:sldId id="260" r:id="rId12"/>
    <p:sldId id="261" r:id="rId13"/>
    <p:sldId id="273" r:id="rId14"/>
    <p:sldId id="263" r:id="rId15"/>
    <p:sldId id="264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Model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Accuracy Score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Logistic Regression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Random Forest Classifier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87.772%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Support Vector Machine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87.228%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XG Boost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88.315%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spc="0" baseline="0" dirty="0">
                <a:ln>
                  <a:noFill/>
                </a:ln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Naïve Bayes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71.467%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981a841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981a841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kkelig/Group6_Final_Project/tree/Erik_branch/We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erik.svoboda/viz/EmployeeAttrition_16528352408970/FinalProject?publish=y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Rate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shapes: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X_train</a:t>
            </a:r>
            <a:r>
              <a:rPr lang="fr-FR" dirty="0"/>
              <a:t> (1102, 53)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X_test</a:t>
            </a:r>
            <a:r>
              <a:rPr lang="fr-FR" dirty="0"/>
              <a:t> (368, 53)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y_train</a:t>
            </a:r>
            <a:r>
              <a:rPr lang="fr-FR" dirty="0"/>
              <a:t> (1102,)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y_test</a:t>
            </a:r>
            <a:r>
              <a:rPr lang="fr-FR" dirty="0"/>
              <a:t> (368,)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22604"/>
              </p:ext>
            </p:extLst>
          </p:nvPr>
        </p:nvGraphicFramePr>
        <p:xfrm>
          <a:off x="1734453" y="1896218"/>
          <a:ext cx="4621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3545470" cy="293377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Top 10 Features</a:t>
            </a:r>
          </a:p>
          <a:p>
            <a:r>
              <a:rPr lang="en-US" dirty="0" err="1"/>
              <a:t>MonthlyIncome</a:t>
            </a:r>
            <a:endParaRPr lang="en-US" dirty="0"/>
          </a:p>
          <a:p>
            <a:r>
              <a:rPr lang="en-US" dirty="0" err="1"/>
              <a:t>YearsAtCompany</a:t>
            </a:r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 err="1"/>
              <a:t>TotalWorkingYears</a:t>
            </a:r>
            <a:endParaRPr lang="en-US" dirty="0"/>
          </a:p>
          <a:p>
            <a:r>
              <a:rPr lang="en-US" dirty="0" err="1"/>
              <a:t>DailyRate</a:t>
            </a:r>
            <a:endParaRPr lang="en-US" dirty="0"/>
          </a:p>
          <a:p>
            <a:r>
              <a:rPr lang="en-US" dirty="0" err="1"/>
              <a:t>MonthlyRate</a:t>
            </a:r>
            <a:endParaRPr lang="en-US" dirty="0"/>
          </a:p>
          <a:p>
            <a:r>
              <a:rPr lang="en-US" dirty="0" err="1"/>
              <a:t>HourlyRate</a:t>
            </a:r>
            <a:endParaRPr lang="en-US" dirty="0"/>
          </a:p>
          <a:p>
            <a:r>
              <a:rPr lang="en-US" dirty="0" err="1"/>
              <a:t>DistanceFromHome</a:t>
            </a:r>
            <a:endParaRPr lang="en-US" dirty="0"/>
          </a:p>
          <a:p>
            <a:r>
              <a:rPr lang="en-US" dirty="0" err="1"/>
              <a:t>YearsWithCurrManager</a:t>
            </a:r>
            <a:endParaRPr lang="en-US" dirty="0"/>
          </a:p>
          <a:p>
            <a:r>
              <a:rPr lang="en-US" dirty="0" err="1"/>
              <a:t>OverTime_No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F0659-0AAA-4C59-B1D2-6B5FE1AFF2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03650" y="1597875"/>
            <a:ext cx="3615018" cy="293377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Bottom 10 Features</a:t>
            </a:r>
          </a:p>
          <a:p>
            <a:r>
              <a:rPr lang="en-US" dirty="0" err="1"/>
              <a:t>BUSINESSTRAVEL_Non</a:t>
            </a:r>
            <a:r>
              <a:rPr lang="en-US" dirty="0"/>
              <a:t>-Travel</a:t>
            </a:r>
          </a:p>
          <a:p>
            <a:r>
              <a:rPr lang="en-US" dirty="0" err="1"/>
              <a:t>PerformanceRating</a:t>
            </a:r>
            <a:endParaRPr lang="en-US" dirty="0"/>
          </a:p>
          <a:p>
            <a:r>
              <a:rPr lang="en-US" dirty="0" err="1"/>
              <a:t>WorkplaceAccident</a:t>
            </a:r>
            <a:endParaRPr lang="en-US" dirty="0"/>
          </a:p>
          <a:p>
            <a:r>
              <a:rPr lang="en-US" dirty="0" err="1"/>
              <a:t>JOBROLE_Healthcare</a:t>
            </a:r>
            <a:r>
              <a:rPr lang="en-US" dirty="0"/>
              <a:t> Representative</a:t>
            </a:r>
          </a:p>
          <a:p>
            <a:r>
              <a:rPr lang="en-US" dirty="0" err="1"/>
              <a:t>EDUCATIONFIELD_Other</a:t>
            </a:r>
            <a:endParaRPr lang="en-US" dirty="0"/>
          </a:p>
          <a:p>
            <a:r>
              <a:rPr lang="en-US" dirty="0" err="1"/>
              <a:t>JOBROLE_Manager</a:t>
            </a:r>
            <a:endParaRPr lang="en-US" dirty="0"/>
          </a:p>
          <a:p>
            <a:r>
              <a:rPr lang="en-US" dirty="0" err="1"/>
              <a:t>JOBROLE_Research</a:t>
            </a:r>
            <a:r>
              <a:rPr lang="en-US" dirty="0"/>
              <a:t> Director</a:t>
            </a:r>
          </a:p>
          <a:p>
            <a:r>
              <a:rPr lang="en-US" dirty="0" err="1"/>
              <a:t>JOBROLE_Human</a:t>
            </a:r>
            <a:r>
              <a:rPr lang="en-US" dirty="0"/>
              <a:t> Resources</a:t>
            </a:r>
          </a:p>
          <a:p>
            <a:r>
              <a:rPr lang="en-US" dirty="0" err="1"/>
              <a:t>DEPARTMENT_Human</a:t>
            </a:r>
            <a:r>
              <a:rPr lang="en-US" dirty="0"/>
              <a:t> Resources</a:t>
            </a:r>
          </a:p>
          <a:p>
            <a:r>
              <a:rPr lang="en-US" dirty="0" err="1"/>
              <a:t>EDUCATIONFIELD_Human</a:t>
            </a:r>
            <a:r>
              <a:rPr lang="en-US" dirty="0"/>
              <a:t> Resources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https://github.com/lykkelig/Group6_Final_Project/tree/Erik_branch/Web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https://public.tableau.com/app/profile/erik.svoboda/viz/EmployeeAttrition_16528352408970/FinalProject?publish=yes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prevalence of remote work it is easy for employees to change companies. There are many hidden costs of hiring a new employee, which makes turnover very expensive for all companies.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data collected by Human Resources, are we able to predict the factors that cause an employee to leave the company?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Technologies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Source: IBM Human Resources data collected across the company</a:t>
            </a:r>
            <a:endParaRPr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Technologies used: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Jupyter Notebook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Pandas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Python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Tableau</a:t>
            </a:r>
          </a:p>
          <a:p>
            <a:pPr>
              <a:buFont typeface="Nunito"/>
              <a:buChar char="-"/>
            </a:pPr>
            <a:r>
              <a:rPr lang="en" dirty="0"/>
              <a:t>PostgreSQL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Count target variable values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42" y="1422039"/>
            <a:ext cx="4052218" cy="32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16804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D345FC-E5E8-426C-B124-C5B14D9AD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64"/>
          <a:stretch/>
        </p:blipFill>
        <p:spPr>
          <a:xfrm>
            <a:off x="3275904" y="0"/>
            <a:ext cx="57968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3" name="Picture 2" descr="Chart, calendar, treemap chart&#10;&#10;Description automatically generated">
            <a:extLst>
              <a:ext uri="{FF2B5EF4-FFF2-40B4-BE49-F238E27FC236}">
                <a16:creationId xmlns:a16="http://schemas.microsoft.com/office/drawing/2014/main" id="{E5BF1E0C-D656-4581-B556-F68066B1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84" y="28397"/>
            <a:ext cx="5282546" cy="51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columns that are not useful: 4 columns dropped</a:t>
            </a:r>
          </a:p>
          <a:p>
            <a:pPr lvl="1"/>
            <a:r>
              <a:rPr lang="en-US" dirty="0"/>
              <a:t>ID numbers</a:t>
            </a:r>
          </a:p>
          <a:p>
            <a:pPr lvl="1"/>
            <a:r>
              <a:rPr lang="en-US" dirty="0"/>
              <a:t>Columns with 1 unique value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400</Words>
  <Application>Microsoft Office PowerPoint</Application>
  <PresentationFormat>On-screen Show (16:9)</PresentationFormat>
  <Paragraphs>94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Maven Pro</vt:lpstr>
      <vt:lpstr>Arial</vt:lpstr>
      <vt:lpstr>Nunito</vt:lpstr>
      <vt:lpstr>Momentum</vt:lpstr>
      <vt:lpstr>Employee Attrition Rate</vt:lpstr>
      <vt:lpstr>What’s important about Employee Attrition? </vt:lpstr>
      <vt:lpstr>Data and Technologies</vt:lpstr>
      <vt:lpstr>Entity Relational Diagram</vt:lpstr>
      <vt:lpstr>Data Exploration</vt:lpstr>
      <vt:lpstr>Data Exploration</vt:lpstr>
      <vt:lpstr>Data  Exploration</vt:lpstr>
      <vt:lpstr>Data  Exploration</vt:lpstr>
      <vt:lpstr>Preliminary Feature Selection</vt:lpstr>
      <vt:lpstr>Data Processing</vt:lpstr>
      <vt:lpstr>Data Processing</vt:lpstr>
      <vt:lpstr>Machine Learning Models Used</vt:lpstr>
      <vt:lpstr>Additional Feature Selection:  Feature Importance</vt:lpstr>
      <vt:lpstr>Dashboard Creation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5</cp:revision>
  <dcterms:modified xsi:type="dcterms:W3CDTF">2022-05-29T14:51:57Z</dcterms:modified>
</cp:coreProperties>
</file>