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59" r:id="rId6"/>
    <p:sldId id="265" r:id="rId7"/>
    <p:sldId id="267" r:id="rId8"/>
    <p:sldId id="268" r:id="rId9"/>
    <p:sldId id="271" r:id="rId10"/>
    <p:sldId id="269" r:id="rId11"/>
    <p:sldId id="260" r:id="rId12"/>
    <p:sldId id="261" r:id="rId13"/>
    <p:sldId id="273" r:id="rId14"/>
    <p:sldId id="263" r:id="rId15"/>
    <p:sldId id="264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Model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Accuracy Score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Logistic Regression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87.228%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Random Forest Classifier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87.772%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Support Vector Machine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87.228%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XG Boost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88.315%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Naïve Bayes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71.467%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a981a841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a981a841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kkelig/Group6_Final_Project/tree/Erik_branch/We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erik.svoboda/viz/EmployeeAttrition_16528352408970/FinalProject?publish=y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Attrition Rate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shapes: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X_train</a:t>
            </a:r>
            <a:r>
              <a:rPr lang="fr-FR" dirty="0"/>
              <a:t> (1102, 53)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X_test</a:t>
            </a:r>
            <a:r>
              <a:rPr lang="fr-FR" dirty="0"/>
              <a:t> (368, 53)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y_train</a:t>
            </a:r>
            <a:r>
              <a:rPr lang="fr-FR" dirty="0"/>
              <a:t> (1102,)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y_test</a:t>
            </a:r>
            <a:r>
              <a:rPr lang="fr-FR" dirty="0"/>
              <a:t> (368,)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Used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69132"/>
              </p:ext>
            </p:extLst>
          </p:nvPr>
        </p:nvGraphicFramePr>
        <p:xfrm>
          <a:off x="1303800" y="1414995"/>
          <a:ext cx="502620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15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173857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  <a:gridCol w="1578536">
                  <a:extLst>
                    <a:ext uri="{9D8B030D-6E8A-4147-A177-3AD203B41FA5}">
                      <a16:colId xmlns:a16="http://schemas.microsoft.com/office/drawing/2014/main" val="16034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89.796%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86.735%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89.116%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87.755%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62.585%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77E0B18-9366-4AE8-B314-146950823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/>
          <a:stretch/>
        </p:blipFill>
        <p:spPr bwMode="auto">
          <a:xfrm>
            <a:off x="3840745" y="1543050"/>
            <a:ext cx="4224652" cy="359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Feature Selection: </a:t>
            </a:r>
            <a:br>
              <a:rPr lang="en-US" dirty="0"/>
            </a:br>
            <a:r>
              <a:rPr lang="en-US" dirty="0"/>
              <a:t>Feature Importance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71649-2B7D-4671-8A4A-1A0563A0B0A2}"/>
              </a:ext>
            </a:extLst>
          </p:cNvPr>
          <p:cNvSpPr txBox="1"/>
          <p:nvPr/>
        </p:nvSpPr>
        <p:spPr>
          <a:xfrm>
            <a:off x="-595311" y="15896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NumCompaniesWorked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A0B49-B633-4909-996A-C1F57911DFB8}"/>
              </a:ext>
            </a:extLst>
          </p:cNvPr>
          <p:cNvSpPr txBox="1"/>
          <p:nvPr/>
        </p:nvSpPr>
        <p:spPr>
          <a:xfrm>
            <a:off x="-595311" y="19149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PercentSalaryHike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25472-A38E-4D7E-B356-6660D650A652}"/>
              </a:ext>
            </a:extLst>
          </p:cNvPr>
          <p:cNvSpPr txBox="1"/>
          <p:nvPr/>
        </p:nvSpPr>
        <p:spPr>
          <a:xfrm>
            <a:off x="-595311" y="22403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DistanceFromHome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0F82F-5A86-4C14-8707-638151C478FD}"/>
              </a:ext>
            </a:extLst>
          </p:cNvPr>
          <p:cNvSpPr txBox="1"/>
          <p:nvPr/>
        </p:nvSpPr>
        <p:spPr>
          <a:xfrm>
            <a:off x="-595311" y="25657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MonthlyRate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200CC-DC6E-4D2D-A98F-6432E3C0A848}"/>
              </a:ext>
            </a:extLst>
          </p:cNvPr>
          <p:cNvSpPr txBox="1"/>
          <p:nvPr/>
        </p:nvSpPr>
        <p:spPr>
          <a:xfrm>
            <a:off x="-595311" y="289114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HourlyRate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079BE-167F-4B15-8496-EFCE0A1821E0}"/>
              </a:ext>
            </a:extLst>
          </p:cNvPr>
          <p:cNvSpPr txBox="1"/>
          <p:nvPr/>
        </p:nvSpPr>
        <p:spPr>
          <a:xfrm>
            <a:off x="-595311" y="321652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DailyRate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9CF0E2-DD1A-4204-9615-B806904D39D1}"/>
              </a:ext>
            </a:extLst>
          </p:cNvPr>
          <p:cNvSpPr txBox="1"/>
          <p:nvPr/>
        </p:nvSpPr>
        <p:spPr>
          <a:xfrm>
            <a:off x="-595311" y="35419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TotalWorkingYears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3456C-A8C5-48A8-9A41-C2CC5EE845B7}"/>
              </a:ext>
            </a:extLst>
          </p:cNvPr>
          <p:cNvSpPr txBox="1"/>
          <p:nvPr/>
        </p:nvSpPr>
        <p:spPr>
          <a:xfrm>
            <a:off x="-595311" y="38672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YearsAtCompany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FFD61-7A3A-41E4-9422-6629DD265965}"/>
              </a:ext>
            </a:extLst>
          </p:cNvPr>
          <p:cNvSpPr txBox="1"/>
          <p:nvPr/>
        </p:nvSpPr>
        <p:spPr>
          <a:xfrm>
            <a:off x="-595311" y="41926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53C82D-7321-4ECB-A8F9-7A99665E65D4}"/>
              </a:ext>
            </a:extLst>
          </p:cNvPr>
          <p:cNvSpPr txBox="1"/>
          <p:nvPr/>
        </p:nvSpPr>
        <p:spPr>
          <a:xfrm>
            <a:off x="-595311" y="45180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MonthlyIncome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https://github.com/lykkelig/Group6_Final_Project/tree/Erik_branch/Web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https://public.tableau.com/app/profile/erik.svoboda/viz/EmployeeAttrition_16528352408970/FinalProject?publish=yes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prevalence of remote work it is easy for employees to change companies. There are many hidden costs of hiring a new employee, which makes turnover very expensive for all companies.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data collected by Human Resources, are we able to predict the factors that cause an employee to leave the company?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Technologies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Source: IBM Human Resources data collected across the company</a:t>
            </a:r>
            <a:endParaRPr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Technologies used: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Jupyter Notebook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Pandas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Python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Tableau</a:t>
            </a:r>
          </a:p>
          <a:p>
            <a:pPr>
              <a:buFont typeface="Nunito"/>
              <a:buChar char="-"/>
            </a:pPr>
            <a:r>
              <a:rPr lang="en" dirty="0"/>
              <a:t>PostgreSQL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F217D-E054-45B1-92C9-C9F8F1A7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59A59-8045-4442-A1EB-7E9B19C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75" y="0"/>
            <a:ext cx="3563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Count target variable values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42" y="1422039"/>
            <a:ext cx="4052218" cy="32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16804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345FC-E5E8-426C-B124-C5B14D9A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64"/>
          <a:stretch/>
        </p:blipFill>
        <p:spPr>
          <a:xfrm>
            <a:off x="3275904" y="0"/>
            <a:ext cx="5796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3" name="Picture 2" descr="Chart, calendar, treemap chart&#10;&#10;Description automatically generated">
            <a:extLst>
              <a:ext uri="{FF2B5EF4-FFF2-40B4-BE49-F238E27FC236}">
                <a16:creationId xmlns:a16="http://schemas.microsoft.com/office/drawing/2014/main" id="{E5BF1E0C-D656-4581-B556-F68066B1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84" y="28397"/>
            <a:ext cx="5282546" cy="51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25CA-4FF6-4BF4-A398-2DA766940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 columns that are not useful: 4 columns dropped</a:t>
            </a:r>
          </a:p>
          <a:p>
            <a:pPr lvl="1"/>
            <a:r>
              <a:rPr lang="en-US" dirty="0"/>
              <a:t>ID numbers</a:t>
            </a:r>
          </a:p>
          <a:p>
            <a:pPr lvl="1"/>
            <a:r>
              <a:rPr lang="en-US" dirty="0"/>
              <a:t>Columns with 1 unique value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374</Words>
  <Application>Microsoft Office PowerPoint</Application>
  <PresentationFormat>On-screen Show (16:9)</PresentationFormat>
  <Paragraphs>88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Nunito</vt:lpstr>
      <vt:lpstr>Maven Pro</vt:lpstr>
      <vt:lpstr>Arial</vt:lpstr>
      <vt:lpstr>Momentum</vt:lpstr>
      <vt:lpstr>Employee Attrition Rate</vt:lpstr>
      <vt:lpstr>What’s important about Employee Attrition? </vt:lpstr>
      <vt:lpstr>Data and Technologies</vt:lpstr>
      <vt:lpstr>Entity Relational Diagram</vt:lpstr>
      <vt:lpstr>Data Exploration</vt:lpstr>
      <vt:lpstr>Data Exploration</vt:lpstr>
      <vt:lpstr>Data  Exploration</vt:lpstr>
      <vt:lpstr>Data  Exploration</vt:lpstr>
      <vt:lpstr>Preliminary Feature Selection</vt:lpstr>
      <vt:lpstr>Data Processing</vt:lpstr>
      <vt:lpstr>Data Processing</vt:lpstr>
      <vt:lpstr>Machine Learning Models Used</vt:lpstr>
      <vt:lpstr>Additional Feature Selection:  Feature Importance</vt:lpstr>
      <vt:lpstr>Dashboard Creation</vt:lpstr>
      <vt:lpstr>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dc:creator>Hetrick, MeLea D., M.S.</dc:creator>
  <cp:lastModifiedBy>Hetrick, MeLea D., M.S.</cp:lastModifiedBy>
  <cp:revision>8</cp:revision>
  <dcterms:modified xsi:type="dcterms:W3CDTF">2022-06-02T00:01:10Z</dcterms:modified>
</cp:coreProperties>
</file>