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5" r:id="rId7"/>
    <p:sldId id="267" r:id="rId8"/>
    <p:sldId id="268" r:id="rId9"/>
    <p:sldId id="271" r:id="rId10"/>
    <p:sldId id="269" r:id="rId11"/>
    <p:sldId id="260" r:id="rId12"/>
    <p:sldId id="270" r:id="rId13"/>
    <p:sldId id="261" r:id="rId14"/>
    <p:sldId id="273" r:id="rId15"/>
    <p:sldId id="262" r:id="rId16"/>
    <p:sldId id="263" r:id="rId17"/>
    <p:sldId id="264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2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2a981a8416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2a981a8416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a981a841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a981a841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a981a8416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a981a8416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2a981a8416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2a981a8416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a981a8416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a981a8416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a981a8416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a981a8416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0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a981a8416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a981a8416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7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24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2a981a8416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2a981a8416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employee-attrition-aif360/blob/master/data/emp_attrition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830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Attrition Rate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Transform categorical columns using </a:t>
            </a:r>
            <a:r>
              <a:rPr lang="en-US" dirty="0" err="1"/>
              <a:t>OneHotEncoder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8 of 33 columns transformed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Split data into feature &amp; target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Target: ‘</a:t>
            </a:r>
            <a:r>
              <a:rPr lang="en-US" dirty="0" err="1"/>
              <a:t>Attrition_Yes</a:t>
            </a:r>
            <a:r>
              <a:rPr lang="en-US" dirty="0"/>
              <a:t>’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Split using </a:t>
            </a:r>
            <a:r>
              <a:rPr lang="en-US" dirty="0" err="1"/>
              <a:t>train_test_split</a:t>
            </a:r>
            <a:endParaRPr lang="en-US" dirty="0"/>
          </a:p>
          <a:p>
            <a:pPr marL="742950" lvl="1" indent="-285750">
              <a:spcAft>
                <a:spcPts val="12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58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Split data shapes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X_train</a:t>
            </a:r>
            <a:r>
              <a:rPr lang="fr-FR" dirty="0"/>
              <a:t> (1102, 53)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X_test</a:t>
            </a:r>
            <a:r>
              <a:rPr lang="fr-FR" dirty="0"/>
              <a:t> (368, 53)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y_train</a:t>
            </a:r>
            <a:r>
              <a:rPr lang="fr-FR" dirty="0"/>
              <a:t> (1102,)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err="1"/>
              <a:t>y_test</a:t>
            </a:r>
            <a:r>
              <a:rPr lang="fr-FR" dirty="0"/>
              <a:t> (368,)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Scaling: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Used</a:t>
            </a:r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B32D9C4-E82F-4582-873F-BE1B3293F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22604"/>
              </p:ext>
            </p:extLst>
          </p:nvPr>
        </p:nvGraphicFramePr>
        <p:xfrm>
          <a:off x="1734453" y="1896218"/>
          <a:ext cx="46215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4092443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334171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0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Random Forest Classifier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87.772%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56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87.228%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65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88.315%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424242"/>
                        </a:buClr>
                        <a:buSzPts val="1300"/>
                        <a:buFont typeface="Nunito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j-lt"/>
                          <a:sym typeface="Nunito"/>
                        </a:rPr>
                        <a:t>Naïve Bayes</a:t>
                      </a:r>
                      <a:endParaRPr lang="en-US" sz="1400" dirty="0">
                        <a:solidFill>
                          <a:schemeClr val="bg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j-lt"/>
                        </a:rPr>
                        <a:t>71.467%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8924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Feature Selection: </a:t>
            </a:r>
            <a:br>
              <a:rPr lang="en-US" dirty="0"/>
            </a:br>
            <a:r>
              <a:rPr lang="en-US" dirty="0"/>
              <a:t>Feature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3545470" cy="29337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Top 10 Features</a:t>
            </a:r>
          </a:p>
          <a:p>
            <a:r>
              <a:rPr lang="en-US" dirty="0" err="1"/>
              <a:t>MonthlyIncome</a:t>
            </a:r>
            <a:endParaRPr lang="en-US" dirty="0"/>
          </a:p>
          <a:p>
            <a:r>
              <a:rPr lang="en-US" dirty="0" err="1"/>
              <a:t>YearsAtCompany</a:t>
            </a:r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 err="1"/>
              <a:t>TotalWorkingYears</a:t>
            </a:r>
            <a:endParaRPr lang="en-US" dirty="0"/>
          </a:p>
          <a:p>
            <a:r>
              <a:rPr lang="en-US" dirty="0" err="1"/>
              <a:t>DailyRate</a:t>
            </a:r>
            <a:endParaRPr lang="en-US" dirty="0"/>
          </a:p>
          <a:p>
            <a:r>
              <a:rPr lang="en-US" dirty="0" err="1"/>
              <a:t>MonthlyRate</a:t>
            </a:r>
            <a:endParaRPr lang="en-US" dirty="0"/>
          </a:p>
          <a:p>
            <a:r>
              <a:rPr lang="en-US" dirty="0" err="1"/>
              <a:t>HourlyRate</a:t>
            </a:r>
            <a:endParaRPr lang="en-US" dirty="0"/>
          </a:p>
          <a:p>
            <a:r>
              <a:rPr lang="en-US" dirty="0" err="1"/>
              <a:t>DistanceFromHome</a:t>
            </a:r>
            <a:endParaRPr lang="en-US" dirty="0"/>
          </a:p>
          <a:p>
            <a:r>
              <a:rPr lang="en-US" dirty="0" err="1"/>
              <a:t>YearsWithCurrManager</a:t>
            </a:r>
            <a:endParaRPr lang="en-US" dirty="0"/>
          </a:p>
          <a:p>
            <a:r>
              <a:rPr lang="en-US" dirty="0" err="1"/>
              <a:t>OverTime_No</a:t>
            </a: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0659-0AAA-4C59-B1D2-6B5FE1AFF23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03650" y="1597875"/>
            <a:ext cx="3615018" cy="2933775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1800" dirty="0"/>
              <a:t>Bottom 10 Features</a:t>
            </a:r>
          </a:p>
          <a:p>
            <a:r>
              <a:rPr lang="en-US" dirty="0" err="1"/>
              <a:t>BUSINESSTRAVEL_Non</a:t>
            </a:r>
            <a:r>
              <a:rPr lang="en-US" dirty="0"/>
              <a:t>-Travel</a:t>
            </a:r>
          </a:p>
          <a:p>
            <a:r>
              <a:rPr lang="en-US" dirty="0" err="1"/>
              <a:t>PerformanceRating</a:t>
            </a:r>
            <a:endParaRPr lang="en-US" dirty="0"/>
          </a:p>
          <a:p>
            <a:r>
              <a:rPr lang="en-US" dirty="0" err="1"/>
              <a:t>WorkplaceAccident</a:t>
            </a:r>
            <a:endParaRPr lang="en-US" dirty="0"/>
          </a:p>
          <a:p>
            <a:r>
              <a:rPr lang="en-US" dirty="0" err="1"/>
              <a:t>JOBROLE_Healthcare</a:t>
            </a:r>
            <a:r>
              <a:rPr lang="en-US" dirty="0"/>
              <a:t> Representative</a:t>
            </a:r>
          </a:p>
          <a:p>
            <a:r>
              <a:rPr lang="en-US" dirty="0" err="1"/>
              <a:t>EDUCATIONFIELD_Other</a:t>
            </a:r>
            <a:endParaRPr lang="en-US" dirty="0"/>
          </a:p>
          <a:p>
            <a:r>
              <a:rPr lang="en-US" dirty="0" err="1"/>
              <a:t>JOBROLE_Manager</a:t>
            </a:r>
            <a:endParaRPr lang="en-US" dirty="0"/>
          </a:p>
          <a:p>
            <a:r>
              <a:rPr lang="en-US" dirty="0" err="1"/>
              <a:t>JOBROLE_Research</a:t>
            </a:r>
            <a:r>
              <a:rPr lang="en-US" dirty="0"/>
              <a:t> Director</a:t>
            </a:r>
          </a:p>
          <a:p>
            <a:r>
              <a:rPr lang="en-US" dirty="0" err="1"/>
              <a:t>JOBROLE_Human</a:t>
            </a:r>
            <a:r>
              <a:rPr lang="en-US" dirty="0"/>
              <a:t> Resources</a:t>
            </a:r>
          </a:p>
          <a:p>
            <a:r>
              <a:rPr lang="en-US" dirty="0" err="1"/>
              <a:t>DEPARTMENT_Human</a:t>
            </a:r>
            <a:r>
              <a:rPr lang="en-US" dirty="0"/>
              <a:t> Resources</a:t>
            </a:r>
          </a:p>
          <a:p>
            <a:r>
              <a:rPr lang="en-US" dirty="0" err="1"/>
              <a:t>EDUCATIONFIELD_Human</a:t>
            </a:r>
            <a:r>
              <a:rPr lang="en-US" dirty="0"/>
              <a:t> Resources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5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Limitations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https://github.com/lykkelig/Group6_Final_Project/tree/Erik_branch/Web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https://public.tableau.com/app/profile/erik.svoboda/viz/EmployeeAttrition_16528352408970/FinalProject?publish=yes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What’s important about Employee Attrition? </a:t>
            </a:r>
            <a:endParaRPr sz="242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prevalence of remote work it is easy for employees to change companies. There are many hidden costs of hiring a new employee, which makes turnover very expensive for all companies.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Based on data collected by Human Resources, are we able to predict the factors that cause an employee to leave the company?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Technologies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Source: IBM Human Resources data collected across the company</a:t>
            </a:r>
            <a:endParaRPr dirty="0"/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 dirty="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https://github.com/IBM/employee-attrition-aif360/blob/master/data/emp_attrition.csv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Technologies used: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Jupyter Notebook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Pandas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Python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Tableau</a:t>
            </a:r>
          </a:p>
          <a:p>
            <a:pPr>
              <a:buFont typeface="Nunito"/>
              <a:buChar char="-"/>
            </a:pPr>
            <a:r>
              <a:rPr lang="en" dirty="0"/>
              <a:t>PostgreSQL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C709-3188-41D8-9B82-AE8C88FC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Relational Diagram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FF217D-E054-45B1-92C9-C9F8F1A7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459A59-8045-4442-A1EB-7E9B19CB1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75" y="0"/>
            <a:ext cx="35630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Clean data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Check columns/nulls: 37 columns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Explore data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Count target variable values</a:t>
            </a:r>
            <a:endParaRPr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65C9EA43-F078-4387-AE19-025A2E67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42" y="1422039"/>
            <a:ext cx="4052218" cy="32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correlations between features</a:t>
            </a:r>
            <a:endParaRPr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B626B06-0C57-402F-AC2C-7D2B938B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150" y="446731"/>
            <a:ext cx="5371354" cy="42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br>
              <a:rPr lang="en" dirty="0"/>
            </a:br>
            <a:r>
              <a:rPr lang="en" dirty="0"/>
              <a:t>Exploration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2589774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Examine distribution of numerical features</a:t>
            </a:r>
            <a:endParaRPr dirty="0"/>
          </a:p>
        </p:txBody>
      </p:sp>
      <p:pic>
        <p:nvPicPr>
          <p:cNvPr id="3" name="Picture 2" descr="Chart, calendar, treemap chart&#10;&#10;Description automatically generated">
            <a:extLst>
              <a:ext uri="{FF2B5EF4-FFF2-40B4-BE49-F238E27FC236}">
                <a16:creationId xmlns:a16="http://schemas.microsoft.com/office/drawing/2014/main" id="{E5BF1E0C-D656-4581-B556-F68066B1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84" y="28397"/>
            <a:ext cx="5282546" cy="51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6673-3479-45EC-87E0-28D0B7E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E25CA-4FF6-4BF4-A398-2DA766940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columns that are not useful: 4 columns dropped</a:t>
            </a:r>
          </a:p>
          <a:p>
            <a:pPr lvl="1"/>
            <a:r>
              <a:rPr lang="en-US" dirty="0"/>
              <a:t>ID numbers</a:t>
            </a:r>
          </a:p>
          <a:p>
            <a:pPr lvl="1"/>
            <a:r>
              <a:rPr lang="en-US" dirty="0"/>
              <a:t>Columns with 1 unique value</a:t>
            </a:r>
          </a:p>
        </p:txBody>
      </p:sp>
    </p:spTree>
    <p:extLst>
      <p:ext uri="{BB962C8B-B14F-4D97-AF65-F5344CB8AC3E}">
        <p14:creationId xmlns:p14="http://schemas.microsoft.com/office/powerpoint/2010/main" val="36921230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379</Words>
  <Application>Microsoft Office PowerPoint</Application>
  <PresentationFormat>On-screen Show (16:9)</PresentationFormat>
  <Paragraphs>84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Maven Pro</vt:lpstr>
      <vt:lpstr>Nunito</vt:lpstr>
      <vt:lpstr>Momentum</vt:lpstr>
      <vt:lpstr>Employee Attrition Rate</vt:lpstr>
      <vt:lpstr>What’s important about Employee Attrition? </vt:lpstr>
      <vt:lpstr>Data and Technologies</vt:lpstr>
      <vt:lpstr>Entity Relational Diagram</vt:lpstr>
      <vt:lpstr>Data Exploration</vt:lpstr>
      <vt:lpstr>Data Exploration</vt:lpstr>
      <vt:lpstr>Data  Exploration</vt:lpstr>
      <vt:lpstr>Data  Exploration</vt:lpstr>
      <vt:lpstr>Preliminary Feature Selection</vt:lpstr>
      <vt:lpstr>Data Processing</vt:lpstr>
      <vt:lpstr>Data Processing</vt:lpstr>
      <vt:lpstr>Data Processing</vt:lpstr>
      <vt:lpstr>Machine Learning Models Used</vt:lpstr>
      <vt:lpstr>Additional Feature Selection:  Feature Importance</vt:lpstr>
      <vt:lpstr>Machine Learning Limitations</vt:lpstr>
      <vt:lpstr>Dashboard Creation</vt:lpstr>
      <vt:lpstr>Visualizations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Rate</dc:title>
  <dc:creator>Hetrick, MeLea D., M.S.</dc:creator>
  <cp:lastModifiedBy>Hetrick, MeLea D., M.S.</cp:lastModifiedBy>
  <cp:revision>4</cp:revision>
  <dcterms:modified xsi:type="dcterms:W3CDTF">2022-05-26T02:03:14Z</dcterms:modified>
</cp:coreProperties>
</file>