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79" r:id="rId2"/>
    <p:sldId id="256" r:id="rId3"/>
    <p:sldId id="276" r:id="rId4"/>
    <p:sldId id="258" r:id="rId5"/>
    <p:sldId id="277" r:id="rId6"/>
    <p:sldId id="272" r:id="rId7"/>
    <p:sldId id="265" r:id="rId8"/>
    <p:sldId id="267" r:id="rId9"/>
    <p:sldId id="268" r:id="rId10"/>
    <p:sldId id="271" r:id="rId11"/>
    <p:sldId id="269" r:id="rId12"/>
    <p:sldId id="261" r:id="rId13"/>
    <p:sldId id="273" r:id="rId14"/>
    <p:sldId id="274" r:id="rId15"/>
    <p:sldId id="263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826" y="23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48A31-2E22-4F9C-8B86-0CE4BD8A20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B2DCE-9D68-4139-AA78-C37639664567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1E4A9669-834F-409E-B044-837FB99ABF0E}" type="parTrans" cxnId="{19B0F0EB-F32E-4841-BB3B-DA17483B58C9}">
      <dgm:prSet/>
      <dgm:spPr/>
      <dgm:t>
        <a:bodyPr/>
        <a:lstStyle/>
        <a:p>
          <a:endParaRPr lang="en-US"/>
        </a:p>
      </dgm:t>
    </dgm:pt>
    <dgm:pt modelId="{D32376BC-5FAE-4B77-8A32-728179F59F12}" type="sibTrans" cxnId="{19B0F0EB-F32E-4841-BB3B-DA17483B58C9}">
      <dgm:prSet/>
      <dgm:spPr/>
      <dgm:t>
        <a:bodyPr/>
        <a:lstStyle/>
        <a:p>
          <a:endParaRPr lang="en-US"/>
        </a:p>
      </dgm:t>
    </dgm:pt>
    <dgm:pt modelId="{2E96561D-4FA7-45A8-A653-06E5515BD439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D2336CD2-05A1-4CB7-BD47-90DFDB907511}" type="parTrans" cxnId="{54DFF65D-9A86-4EB4-B8A1-8903F374A34F}">
      <dgm:prSet/>
      <dgm:spPr/>
      <dgm:t>
        <a:bodyPr/>
        <a:lstStyle/>
        <a:p>
          <a:endParaRPr lang="en-US"/>
        </a:p>
      </dgm:t>
    </dgm:pt>
    <dgm:pt modelId="{06923513-EADC-4CE9-B6B1-63E0CA63D6E7}" type="sibTrans" cxnId="{54DFF65D-9A86-4EB4-B8A1-8903F374A34F}">
      <dgm:prSet/>
      <dgm:spPr/>
      <dgm:t>
        <a:bodyPr/>
        <a:lstStyle/>
        <a:p>
          <a:endParaRPr lang="en-US"/>
        </a:p>
      </dgm:t>
    </dgm:pt>
    <dgm:pt modelId="{74FA83E2-771B-4035-A2F1-B40EE6F73AD8}">
      <dgm:prSet phldrT="[Text]"/>
      <dgm:spPr/>
      <dgm:t>
        <a:bodyPr/>
        <a:lstStyle/>
        <a:p>
          <a:r>
            <a:rPr lang="en-US" dirty="0"/>
            <a:t>PostgreSQL</a:t>
          </a:r>
        </a:p>
      </dgm:t>
    </dgm:pt>
    <dgm:pt modelId="{E2E1F783-45C9-4216-B734-4AB0E15047C3}" type="parTrans" cxnId="{35D26407-C516-4E9A-9A52-33ED163B8A01}">
      <dgm:prSet/>
      <dgm:spPr/>
      <dgm:t>
        <a:bodyPr/>
        <a:lstStyle/>
        <a:p>
          <a:endParaRPr lang="en-US"/>
        </a:p>
      </dgm:t>
    </dgm:pt>
    <dgm:pt modelId="{59D1ACA5-3A0A-4697-BE79-722A2BC7D4AA}" type="sibTrans" cxnId="{35D26407-C516-4E9A-9A52-33ED163B8A01}">
      <dgm:prSet/>
      <dgm:spPr/>
      <dgm:t>
        <a:bodyPr/>
        <a:lstStyle/>
        <a:p>
          <a:endParaRPr lang="en-US"/>
        </a:p>
      </dgm:t>
    </dgm:pt>
    <dgm:pt modelId="{A148ECA6-0191-42A1-9992-AF515D26F4DC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1A481358-827F-4369-9238-68002901BC6B}" type="parTrans" cxnId="{544DCAD3-F340-4D01-9C61-1D32CA7A921C}">
      <dgm:prSet/>
      <dgm:spPr/>
      <dgm:t>
        <a:bodyPr/>
        <a:lstStyle/>
        <a:p>
          <a:endParaRPr lang="en-US"/>
        </a:p>
      </dgm:t>
    </dgm:pt>
    <dgm:pt modelId="{94797850-F758-4EBC-BC69-C499B5D75C28}" type="sibTrans" cxnId="{544DCAD3-F340-4D01-9C61-1D32CA7A921C}">
      <dgm:prSet/>
      <dgm:spPr/>
      <dgm:t>
        <a:bodyPr/>
        <a:lstStyle/>
        <a:p>
          <a:endParaRPr lang="en-US"/>
        </a:p>
      </dgm:t>
    </dgm:pt>
    <dgm:pt modelId="{C2EE082A-E0D6-468B-8006-992F9AD7AA29}">
      <dgm:prSet phldrT="[Text]"/>
      <dgm:spPr/>
      <dgm:t>
        <a:bodyPr/>
        <a:lstStyle/>
        <a:p>
          <a:pPr>
            <a:buSzPts val="1300"/>
            <a:buChar char="-"/>
          </a:pPr>
          <a:r>
            <a:rPr lang="en-US" dirty="0" err="1"/>
            <a:t>Numpy</a:t>
          </a:r>
          <a:r>
            <a:rPr lang="en-US" dirty="0"/>
            <a:t> </a:t>
          </a:r>
        </a:p>
      </dgm:t>
    </dgm:pt>
    <dgm:pt modelId="{5D415919-11C1-4311-B6C5-B7617909F635}" type="parTrans" cxnId="{A124E583-663E-4534-A02A-84E950194E3D}">
      <dgm:prSet/>
      <dgm:spPr/>
      <dgm:t>
        <a:bodyPr/>
        <a:lstStyle/>
        <a:p>
          <a:endParaRPr lang="en-US"/>
        </a:p>
      </dgm:t>
    </dgm:pt>
    <dgm:pt modelId="{085B2E33-5B27-4536-8621-A1FDAB21630C}" type="sibTrans" cxnId="{A124E583-663E-4534-A02A-84E950194E3D}">
      <dgm:prSet/>
      <dgm:spPr/>
      <dgm:t>
        <a:bodyPr/>
        <a:lstStyle/>
        <a:p>
          <a:endParaRPr lang="en-US"/>
        </a:p>
      </dgm:t>
    </dgm:pt>
    <dgm:pt modelId="{342E5CF8-10F6-430A-AF75-65FFA75C21AB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B0680985-7CE5-4B93-9826-8573196C2576}" type="parTrans" cxnId="{9C1D8AEE-3757-49F5-99DB-C32AAD784056}">
      <dgm:prSet/>
      <dgm:spPr/>
      <dgm:t>
        <a:bodyPr/>
        <a:lstStyle/>
        <a:p>
          <a:endParaRPr lang="en-US"/>
        </a:p>
      </dgm:t>
    </dgm:pt>
    <dgm:pt modelId="{7320C8C8-2330-47FD-963A-3677C287F49E}" type="sibTrans" cxnId="{9C1D8AEE-3757-49F5-99DB-C32AAD784056}">
      <dgm:prSet/>
      <dgm:spPr/>
      <dgm:t>
        <a:bodyPr/>
        <a:lstStyle/>
        <a:p>
          <a:endParaRPr lang="en-US"/>
        </a:p>
      </dgm:t>
    </dgm:pt>
    <dgm:pt modelId="{482D279E-169F-4F7C-A56A-AAA3B877DA2F}">
      <dgm:prSet/>
      <dgm:spPr/>
      <dgm:t>
        <a:bodyPr/>
        <a:lstStyle/>
        <a:p>
          <a:r>
            <a:rPr lang="en-US" dirty="0"/>
            <a:t>Seaborn </a:t>
          </a:r>
        </a:p>
      </dgm:t>
    </dgm:pt>
    <dgm:pt modelId="{F47DDC69-F69C-4B37-A042-4053DA2692EA}" type="parTrans" cxnId="{28CB4C75-245A-401D-835B-144C4AE59415}">
      <dgm:prSet/>
      <dgm:spPr/>
      <dgm:t>
        <a:bodyPr/>
        <a:lstStyle/>
        <a:p>
          <a:endParaRPr lang="en-US"/>
        </a:p>
      </dgm:t>
    </dgm:pt>
    <dgm:pt modelId="{ED026685-7E7E-4AC8-BBC0-5E074245DCA4}" type="sibTrans" cxnId="{28CB4C75-245A-401D-835B-144C4AE59415}">
      <dgm:prSet/>
      <dgm:spPr/>
      <dgm:t>
        <a:bodyPr/>
        <a:lstStyle/>
        <a:p>
          <a:endParaRPr lang="en-US"/>
        </a:p>
      </dgm:t>
    </dgm:pt>
    <dgm:pt modelId="{FA99CB80-2B2E-4694-9A72-59F686AF71F3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27C95ADB-6DDF-4DFB-BDA0-612D58778894}" type="parTrans" cxnId="{2F842DD3-9687-4DEC-9A9D-BA8680AD641A}">
      <dgm:prSet/>
      <dgm:spPr/>
      <dgm:t>
        <a:bodyPr/>
        <a:lstStyle/>
        <a:p>
          <a:endParaRPr lang="en-US"/>
        </a:p>
      </dgm:t>
    </dgm:pt>
    <dgm:pt modelId="{5C9EF034-2D00-45BA-85B2-0A62C50213ED}" type="sibTrans" cxnId="{2F842DD3-9687-4DEC-9A9D-BA8680AD641A}">
      <dgm:prSet/>
      <dgm:spPr/>
      <dgm:t>
        <a:bodyPr/>
        <a:lstStyle/>
        <a:p>
          <a:endParaRPr lang="en-US"/>
        </a:p>
      </dgm:t>
    </dgm:pt>
    <dgm:pt modelId="{E6141DDC-5591-4575-AA4B-947B86571CD6}" type="pres">
      <dgm:prSet presAssocID="{04248A31-2E22-4F9C-8B86-0CE4BD8A20F4}" presName="diagram" presStyleCnt="0">
        <dgm:presLayoutVars>
          <dgm:dir/>
          <dgm:resizeHandles val="exact"/>
        </dgm:presLayoutVars>
      </dgm:prSet>
      <dgm:spPr/>
    </dgm:pt>
    <dgm:pt modelId="{7E5F061B-F0AB-4340-88BB-63B3B10326F0}" type="pres">
      <dgm:prSet presAssocID="{4F0B2DCE-9D68-4139-AA78-C37639664567}" presName="node" presStyleLbl="node1" presStyleIdx="0" presStyleCnt="8">
        <dgm:presLayoutVars>
          <dgm:bulletEnabled val="1"/>
        </dgm:presLayoutVars>
      </dgm:prSet>
      <dgm:spPr/>
    </dgm:pt>
    <dgm:pt modelId="{CF7C25E9-3319-4F89-842C-F4595D5666C7}" type="pres">
      <dgm:prSet presAssocID="{D32376BC-5FAE-4B77-8A32-728179F59F12}" presName="sibTrans" presStyleCnt="0"/>
      <dgm:spPr/>
    </dgm:pt>
    <dgm:pt modelId="{72043AA2-2216-40C9-ACCC-02D5BBFB5D1A}" type="pres">
      <dgm:prSet presAssocID="{FA99CB80-2B2E-4694-9A72-59F686AF71F3}" presName="node" presStyleLbl="node1" presStyleIdx="1" presStyleCnt="8">
        <dgm:presLayoutVars>
          <dgm:bulletEnabled val="1"/>
        </dgm:presLayoutVars>
      </dgm:prSet>
      <dgm:spPr/>
    </dgm:pt>
    <dgm:pt modelId="{D87FE095-2BFD-431A-AA94-0082F5E7BDBE}" type="pres">
      <dgm:prSet presAssocID="{5C9EF034-2D00-45BA-85B2-0A62C50213ED}" presName="sibTrans" presStyleCnt="0"/>
      <dgm:spPr/>
    </dgm:pt>
    <dgm:pt modelId="{601449FA-3A3B-4538-83C8-667AF28A1841}" type="pres">
      <dgm:prSet presAssocID="{2E96561D-4FA7-45A8-A653-06E5515BD439}" presName="node" presStyleLbl="node1" presStyleIdx="2" presStyleCnt="8">
        <dgm:presLayoutVars>
          <dgm:bulletEnabled val="1"/>
        </dgm:presLayoutVars>
      </dgm:prSet>
      <dgm:spPr/>
    </dgm:pt>
    <dgm:pt modelId="{36C4D7B4-D229-4864-9C9A-ECBE20890FD2}" type="pres">
      <dgm:prSet presAssocID="{06923513-EADC-4CE9-B6B1-63E0CA63D6E7}" presName="sibTrans" presStyleCnt="0"/>
      <dgm:spPr/>
    </dgm:pt>
    <dgm:pt modelId="{F4BC1FE9-BFB8-4396-B0D5-517BAACBF7BB}" type="pres">
      <dgm:prSet presAssocID="{C2EE082A-E0D6-468B-8006-992F9AD7AA29}" presName="node" presStyleLbl="node1" presStyleIdx="3" presStyleCnt="8">
        <dgm:presLayoutVars>
          <dgm:bulletEnabled val="1"/>
        </dgm:presLayoutVars>
      </dgm:prSet>
      <dgm:spPr/>
    </dgm:pt>
    <dgm:pt modelId="{B7BEC91A-4EFD-4529-8375-017818B5C564}" type="pres">
      <dgm:prSet presAssocID="{085B2E33-5B27-4536-8621-A1FDAB21630C}" presName="sibTrans" presStyleCnt="0"/>
      <dgm:spPr/>
    </dgm:pt>
    <dgm:pt modelId="{13111B22-C0C0-4DDE-883F-E2D164C7609A}" type="pres">
      <dgm:prSet presAssocID="{342E5CF8-10F6-430A-AF75-65FFA75C21AB}" presName="node" presStyleLbl="node1" presStyleIdx="4" presStyleCnt="8">
        <dgm:presLayoutVars>
          <dgm:bulletEnabled val="1"/>
        </dgm:presLayoutVars>
      </dgm:prSet>
      <dgm:spPr/>
    </dgm:pt>
    <dgm:pt modelId="{FB6BED58-2B36-4427-B0D8-40DBD45BD85D}" type="pres">
      <dgm:prSet presAssocID="{7320C8C8-2330-47FD-963A-3677C287F49E}" presName="sibTrans" presStyleCnt="0"/>
      <dgm:spPr/>
    </dgm:pt>
    <dgm:pt modelId="{59273E72-B6A7-4456-8077-55EA41EF9293}" type="pres">
      <dgm:prSet presAssocID="{482D279E-169F-4F7C-A56A-AAA3B877DA2F}" presName="node" presStyleLbl="node1" presStyleIdx="5" presStyleCnt="8">
        <dgm:presLayoutVars>
          <dgm:bulletEnabled val="1"/>
        </dgm:presLayoutVars>
      </dgm:prSet>
      <dgm:spPr/>
    </dgm:pt>
    <dgm:pt modelId="{12230B5F-9DB3-4BF3-9AC6-B04D9EBDAC03}" type="pres">
      <dgm:prSet presAssocID="{ED026685-7E7E-4AC8-BBC0-5E074245DCA4}" presName="sibTrans" presStyleCnt="0"/>
      <dgm:spPr/>
    </dgm:pt>
    <dgm:pt modelId="{F1FC2892-F90A-48F2-A560-6E5C38FF20AC}" type="pres">
      <dgm:prSet presAssocID="{74FA83E2-771B-4035-A2F1-B40EE6F73AD8}" presName="node" presStyleLbl="node1" presStyleIdx="6" presStyleCnt="8">
        <dgm:presLayoutVars>
          <dgm:bulletEnabled val="1"/>
        </dgm:presLayoutVars>
      </dgm:prSet>
      <dgm:spPr/>
    </dgm:pt>
    <dgm:pt modelId="{72124174-086B-4550-9010-B5949F2442FD}" type="pres">
      <dgm:prSet presAssocID="{59D1ACA5-3A0A-4697-BE79-722A2BC7D4AA}" presName="sibTrans" presStyleCnt="0"/>
      <dgm:spPr/>
    </dgm:pt>
    <dgm:pt modelId="{2F9C212C-7694-4401-929D-DCAF5735E1DE}" type="pres">
      <dgm:prSet presAssocID="{A148ECA6-0191-42A1-9992-AF515D26F4DC}" presName="node" presStyleLbl="node1" presStyleIdx="7" presStyleCnt="8">
        <dgm:presLayoutVars>
          <dgm:bulletEnabled val="1"/>
        </dgm:presLayoutVars>
      </dgm:prSet>
      <dgm:spPr/>
    </dgm:pt>
  </dgm:ptLst>
  <dgm:cxnLst>
    <dgm:cxn modelId="{76AF6000-F894-4222-91E7-C45B908C0304}" type="presOf" srcId="{FA99CB80-2B2E-4694-9A72-59F686AF71F3}" destId="{72043AA2-2216-40C9-ACCC-02D5BBFB5D1A}" srcOrd="0" destOrd="0" presId="urn:microsoft.com/office/officeart/2005/8/layout/default"/>
    <dgm:cxn modelId="{35D26407-C516-4E9A-9A52-33ED163B8A01}" srcId="{04248A31-2E22-4F9C-8B86-0CE4BD8A20F4}" destId="{74FA83E2-771B-4035-A2F1-B40EE6F73AD8}" srcOrd="6" destOrd="0" parTransId="{E2E1F783-45C9-4216-B734-4AB0E15047C3}" sibTransId="{59D1ACA5-3A0A-4697-BE79-722A2BC7D4AA}"/>
    <dgm:cxn modelId="{1678FF30-12C8-4B56-8688-3996330785B4}" type="presOf" srcId="{482D279E-169F-4F7C-A56A-AAA3B877DA2F}" destId="{59273E72-B6A7-4456-8077-55EA41EF9293}" srcOrd="0" destOrd="0" presId="urn:microsoft.com/office/officeart/2005/8/layout/default"/>
    <dgm:cxn modelId="{54DFF65D-9A86-4EB4-B8A1-8903F374A34F}" srcId="{04248A31-2E22-4F9C-8B86-0CE4BD8A20F4}" destId="{2E96561D-4FA7-45A8-A653-06E5515BD439}" srcOrd="2" destOrd="0" parTransId="{D2336CD2-05A1-4CB7-BD47-90DFDB907511}" sibTransId="{06923513-EADC-4CE9-B6B1-63E0CA63D6E7}"/>
    <dgm:cxn modelId="{FAB8CE4E-254F-43C6-B6C6-812901ED1606}" type="presOf" srcId="{C2EE082A-E0D6-468B-8006-992F9AD7AA29}" destId="{F4BC1FE9-BFB8-4396-B0D5-517BAACBF7BB}" srcOrd="0" destOrd="0" presId="urn:microsoft.com/office/officeart/2005/8/layout/default"/>
    <dgm:cxn modelId="{28CB4C75-245A-401D-835B-144C4AE59415}" srcId="{04248A31-2E22-4F9C-8B86-0CE4BD8A20F4}" destId="{482D279E-169F-4F7C-A56A-AAA3B877DA2F}" srcOrd="5" destOrd="0" parTransId="{F47DDC69-F69C-4B37-A042-4053DA2692EA}" sibTransId="{ED026685-7E7E-4AC8-BBC0-5E074245DCA4}"/>
    <dgm:cxn modelId="{F0AED975-3B8B-4676-915F-03091A8B0A42}" type="presOf" srcId="{2E96561D-4FA7-45A8-A653-06E5515BD439}" destId="{601449FA-3A3B-4538-83C8-667AF28A1841}" srcOrd="0" destOrd="0" presId="urn:microsoft.com/office/officeart/2005/8/layout/default"/>
    <dgm:cxn modelId="{A124E583-663E-4534-A02A-84E950194E3D}" srcId="{04248A31-2E22-4F9C-8B86-0CE4BD8A20F4}" destId="{C2EE082A-E0D6-468B-8006-992F9AD7AA29}" srcOrd="3" destOrd="0" parTransId="{5D415919-11C1-4311-B6C5-B7617909F635}" sibTransId="{085B2E33-5B27-4536-8621-A1FDAB21630C}"/>
    <dgm:cxn modelId="{E4F9889A-5392-4BE7-97D4-9A288FDF2C1C}" type="presOf" srcId="{342E5CF8-10F6-430A-AF75-65FFA75C21AB}" destId="{13111B22-C0C0-4DDE-883F-E2D164C7609A}" srcOrd="0" destOrd="0" presId="urn:microsoft.com/office/officeart/2005/8/layout/default"/>
    <dgm:cxn modelId="{24CF42B9-BF3A-46FA-AE3F-256EA8183669}" type="presOf" srcId="{4F0B2DCE-9D68-4139-AA78-C37639664567}" destId="{7E5F061B-F0AB-4340-88BB-63B3B10326F0}" srcOrd="0" destOrd="0" presId="urn:microsoft.com/office/officeart/2005/8/layout/default"/>
    <dgm:cxn modelId="{258C71D1-D73A-431D-9819-C1B86FDB717B}" type="presOf" srcId="{A148ECA6-0191-42A1-9992-AF515D26F4DC}" destId="{2F9C212C-7694-4401-929D-DCAF5735E1DE}" srcOrd="0" destOrd="0" presId="urn:microsoft.com/office/officeart/2005/8/layout/default"/>
    <dgm:cxn modelId="{2F842DD3-9687-4DEC-9A9D-BA8680AD641A}" srcId="{04248A31-2E22-4F9C-8B86-0CE4BD8A20F4}" destId="{FA99CB80-2B2E-4694-9A72-59F686AF71F3}" srcOrd="1" destOrd="0" parTransId="{27C95ADB-6DDF-4DFB-BDA0-612D58778894}" sibTransId="{5C9EF034-2D00-45BA-85B2-0A62C50213ED}"/>
    <dgm:cxn modelId="{544DCAD3-F340-4D01-9C61-1D32CA7A921C}" srcId="{04248A31-2E22-4F9C-8B86-0CE4BD8A20F4}" destId="{A148ECA6-0191-42A1-9992-AF515D26F4DC}" srcOrd="7" destOrd="0" parTransId="{1A481358-827F-4369-9238-68002901BC6B}" sibTransId="{94797850-F758-4EBC-BC69-C499B5D75C28}"/>
    <dgm:cxn modelId="{60B901D6-5DDE-4D7F-960E-A7FF7EA3EE61}" type="presOf" srcId="{74FA83E2-771B-4035-A2F1-B40EE6F73AD8}" destId="{F1FC2892-F90A-48F2-A560-6E5C38FF20AC}" srcOrd="0" destOrd="0" presId="urn:microsoft.com/office/officeart/2005/8/layout/default"/>
    <dgm:cxn modelId="{ED0DF3E4-3F58-4F92-8323-B5FB80999A48}" type="presOf" srcId="{04248A31-2E22-4F9C-8B86-0CE4BD8A20F4}" destId="{E6141DDC-5591-4575-AA4B-947B86571CD6}" srcOrd="0" destOrd="0" presId="urn:microsoft.com/office/officeart/2005/8/layout/default"/>
    <dgm:cxn modelId="{19B0F0EB-F32E-4841-BB3B-DA17483B58C9}" srcId="{04248A31-2E22-4F9C-8B86-0CE4BD8A20F4}" destId="{4F0B2DCE-9D68-4139-AA78-C37639664567}" srcOrd="0" destOrd="0" parTransId="{1E4A9669-834F-409E-B044-837FB99ABF0E}" sibTransId="{D32376BC-5FAE-4B77-8A32-728179F59F12}"/>
    <dgm:cxn modelId="{9C1D8AEE-3757-49F5-99DB-C32AAD784056}" srcId="{04248A31-2E22-4F9C-8B86-0CE4BD8A20F4}" destId="{342E5CF8-10F6-430A-AF75-65FFA75C21AB}" srcOrd="4" destOrd="0" parTransId="{B0680985-7CE5-4B93-9826-8573196C2576}" sibTransId="{7320C8C8-2330-47FD-963A-3677C287F49E}"/>
    <dgm:cxn modelId="{BC627470-3819-4D0E-BA1F-AD3EED5B693A}" type="presParOf" srcId="{E6141DDC-5591-4575-AA4B-947B86571CD6}" destId="{7E5F061B-F0AB-4340-88BB-63B3B10326F0}" srcOrd="0" destOrd="0" presId="urn:microsoft.com/office/officeart/2005/8/layout/default"/>
    <dgm:cxn modelId="{8216C619-2E8E-4701-9F16-DFC9A3A0FD51}" type="presParOf" srcId="{E6141DDC-5591-4575-AA4B-947B86571CD6}" destId="{CF7C25E9-3319-4F89-842C-F4595D5666C7}" srcOrd="1" destOrd="0" presId="urn:microsoft.com/office/officeart/2005/8/layout/default"/>
    <dgm:cxn modelId="{45FF2040-5995-4CA5-8DB7-F17D13150CC0}" type="presParOf" srcId="{E6141DDC-5591-4575-AA4B-947B86571CD6}" destId="{72043AA2-2216-40C9-ACCC-02D5BBFB5D1A}" srcOrd="2" destOrd="0" presId="urn:microsoft.com/office/officeart/2005/8/layout/default"/>
    <dgm:cxn modelId="{5A3F4E3A-0530-495C-8753-7D91952F473C}" type="presParOf" srcId="{E6141DDC-5591-4575-AA4B-947B86571CD6}" destId="{D87FE095-2BFD-431A-AA94-0082F5E7BDBE}" srcOrd="3" destOrd="0" presId="urn:microsoft.com/office/officeart/2005/8/layout/default"/>
    <dgm:cxn modelId="{3361ED1E-DA45-4786-B32F-7FA79935C6B6}" type="presParOf" srcId="{E6141DDC-5591-4575-AA4B-947B86571CD6}" destId="{601449FA-3A3B-4538-83C8-667AF28A1841}" srcOrd="4" destOrd="0" presId="urn:microsoft.com/office/officeart/2005/8/layout/default"/>
    <dgm:cxn modelId="{F4C42E4B-90DA-44EB-BF2F-3347F801B53C}" type="presParOf" srcId="{E6141DDC-5591-4575-AA4B-947B86571CD6}" destId="{36C4D7B4-D229-4864-9C9A-ECBE20890FD2}" srcOrd="5" destOrd="0" presId="urn:microsoft.com/office/officeart/2005/8/layout/default"/>
    <dgm:cxn modelId="{ED29D044-4944-45FC-BCA5-52EF629E2E61}" type="presParOf" srcId="{E6141DDC-5591-4575-AA4B-947B86571CD6}" destId="{F4BC1FE9-BFB8-4396-B0D5-517BAACBF7BB}" srcOrd="6" destOrd="0" presId="urn:microsoft.com/office/officeart/2005/8/layout/default"/>
    <dgm:cxn modelId="{A282CD44-5293-46AA-AAA5-6A11382A1D08}" type="presParOf" srcId="{E6141DDC-5591-4575-AA4B-947B86571CD6}" destId="{B7BEC91A-4EFD-4529-8375-017818B5C564}" srcOrd="7" destOrd="0" presId="urn:microsoft.com/office/officeart/2005/8/layout/default"/>
    <dgm:cxn modelId="{095FB9C6-2E92-4252-A819-243A213BE0C9}" type="presParOf" srcId="{E6141DDC-5591-4575-AA4B-947B86571CD6}" destId="{13111B22-C0C0-4DDE-883F-E2D164C7609A}" srcOrd="8" destOrd="0" presId="urn:microsoft.com/office/officeart/2005/8/layout/default"/>
    <dgm:cxn modelId="{C5E9B2ED-1436-4190-AA63-F25E5CD217A5}" type="presParOf" srcId="{E6141DDC-5591-4575-AA4B-947B86571CD6}" destId="{FB6BED58-2B36-4427-B0D8-40DBD45BD85D}" srcOrd="9" destOrd="0" presId="urn:microsoft.com/office/officeart/2005/8/layout/default"/>
    <dgm:cxn modelId="{62656295-1805-4536-8703-109905A6152F}" type="presParOf" srcId="{E6141DDC-5591-4575-AA4B-947B86571CD6}" destId="{59273E72-B6A7-4456-8077-55EA41EF9293}" srcOrd="10" destOrd="0" presId="urn:microsoft.com/office/officeart/2005/8/layout/default"/>
    <dgm:cxn modelId="{35374F2C-B884-4F47-AD69-681D3CB425E3}" type="presParOf" srcId="{E6141DDC-5591-4575-AA4B-947B86571CD6}" destId="{12230B5F-9DB3-4BF3-9AC6-B04D9EBDAC03}" srcOrd="11" destOrd="0" presId="urn:microsoft.com/office/officeart/2005/8/layout/default"/>
    <dgm:cxn modelId="{8940D58F-02EB-4326-97C1-4490689356EF}" type="presParOf" srcId="{E6141DDC-5591-4575-AA4B-947B86571CD6}" destId="{F1FC2892-F90A-48F2-A560-6E5C38FF20AC}" srcOrd="12" destOrd="0" presId="urn:microsoft.com/office/officeart/2005/8/layout/default"/>
    <dgm:cxn modelId="{63A8695E-0A49-40FF-9416-E727D76715FB}" type="presParOf" srcId="{E6141DDC-5591-4575-AA4B-947B86571CD6}" destId="{72124174-086B-4550-9010-B5949F2442FD}" srcOrd="13" destOrd="0" presId="urn:microsoft.com/office/officeart/2005/8/layout/default"/>
    <dgm:cxn modelId="{548DAA52-87E5-4AC4-91A8-EAB6FB670FC8}" type="presParOf" srcId="{E6141DDC-5591-4575-AA4B-947B86571CD6}" destId="{2F9C212C-7694-4401-929D-DCAF5735E1D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F061B-F0AB-4340-88BB-63B3B10326F0}">
      <dsp:nvSpPr>
        <dsp:cNvPr id="0" name=""/>
        <dsp:cNvSpPr/>
      </dsp:nvSpPr>
      <dsp:spPr>
        <a:xfrm>
          <a:off x="2566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Jupyter</a:t>
          </a:r>
          <a:r>
            <a:rPr lang="en-US" sz="2600" kern="1200" dirty="0"/>
            <a:t> Notebook</a:t>
          </a:r>
        </a:p>
      </dsp:txBody>
      <dsp:txXfrm>
        <a:off x="2566" y="359302"/>
        <a:ext cx="2036466" cy="1221880"/>
      </dsp:txXfrm>
    </dsp:sp>
    <dsp:sp modelId="{72043AA2-2216-40C9-ACCC-02D5BBFB5D1A}">
      <dsp:nvSpPr>
        <dsp:cNvPr id="0" name=""/>
        <dsp:cNvSpPr/>
      </dsp:nvSpPr>
      <dsp:spPr>
        <a:xfrm>
          <a:off x="2242680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</a:t>
          </a:r>
        </a:p>
      </dsp:txBody>
      <dsp:txXfrm>
        <a:off x="2242680" y="359302"/>
        <a:ext cx="2036466" cy="1221880"/>
      </dsp:txXfrm>
    </dsp:sp>
    <dsp:sp modelId="{601449FA-3A3B-4538-83C8-667AF28A1841}">
      <dsp:nvSpPr>
        <dsp:cNvPr id="0" name=""/>
        <dsp:cNvSpPr/>
      </dsp:nvSpPr>
      <dsp:spPr>
        <a:xfrm>
          <a:off x="4482793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</a:t>
          </a:r>
        </a:p>
      </dsp:txBody>
      <dsp:txXfrm>
        <a:off x="4482793" y="359302"/>
        <a:ext cx="2036466" cy="1221880"/>
      </dsp:txXfrm>
    </dsp:sp>
    <dsp:sp modelId="{F4BC1FE9-BFB8-4396-B0D5-517BAACBF7BB}">
      <dsp:nvSpPr>
        <dsp:cNvPr id="0" name=""/>
        <dsp:cNvSpPr/>
      </dsp:nvSpPr>
      <dsp:spPr>
        <a:xfrm>
          <a:off x="6722907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300"/>
            <a:buNone/>
          </a:pPr>
          <a:r>
            <a:rPr lang="en-US" sz="2600" kern="1200" dirty="0" err="1"/>
            <a:t>Numpy</a:t>
          </a:r>
          <a:r>
            <a:rPr lang="en-US" sz="2600" kern="1200" dirty="0"/>
            <a:t> </a:t>
          </a:r>
        </a:p>
      </dsp:txBody>
      <dsp:txXfrm>
        <a:off x="6722907" y="359302"/>
        <a:ext cx="2036466" cy="1221880"/>
      </dsp:txXfrm>
    </dsp:sp>
    <dsp:sp modelId="{13111B22-C0C0-4DDE-883F-E2D164C7609A}">
      <dsp:nvSpPr>
        <dsp:cNvPr id="0" name=""/>
        <dsp:cNvSpPr/>
      </dsp:nvSpPr>
      <dsp:spPr>
        <a:xfrm>
          <a:off x="2566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Matplotlib</a:t>
          </a:r>
        </a:p>
      </dsp:txBody>
      <dsp:txXfrm>
        <a:off x="2566" y="1784828"/>
        <a:ext cx="2036466" cy="1221880"/>
      </dsp:txXfrm>
    </dsp:sp>
    <dsp:sp modelId="{59273E72-B6A7-4456-8077-55EA41EF9293}">
      <dsp:nvSpPr>
        <dsp:cNvPr id="0" name=""/>
        <dsp:cNvSpPr/>
      </dsp:nvSpPr>
      <dsp:spPr>
        <a:xfrm>
          <a:off x="2242680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Seaborn </a:t>
          </a:r>
        </a:p>
      </dsp:txBody>
      <dsp:txXfrm>
        <a:off x="2242680" y="1784828"/>
        <a:ext cx="2036466" cy="1221880"/>
      </dsp:txXfrm>
    </dsp:sp>
    <dsp:sp modelId="{F1FC2892-F90A-48F2-A560-6E5C38FF20AC}">
      <dsp:nvSpPr>
        <dsp:cNvPr id="0" name=""/>
        <dsp:cNvSpPr/>
      </dsp:nvSpPr>
      <dsp:spPr>
        <a:xfrm>
          <a:off x="4482793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PostgreSQL</a:t>
          </a:r>
        </a:p>
      </dsp:txBody>
      <dsp:txXfrm>
        <a:off x="4482793" y="1784828"/>
        <a:ext cx="2036466" cy="1221880"/>
      </dsp:txXfrm>
    </dsp:sp>
    <dsp:sp modelId="{2F9C212C-7694-4401-929D-DCAF5735E1DE}">
      <dsp:nvSpPr>
        <dsp:cNvPr id="0" name=""/>
        <dsp:cNvSpPr/>
      </dsp:nvSpPr>
      <dsp:spPr>
        <a:xfrm>
          <a:off x="6722907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Tableau</a:t>
          </a:r>
        </a:p>
      </dsp:txBody>
      <dsp:txXfrm>
        <a:off x="6722907" y="1784828"/>
        <a:ext cx="2036466" cy="122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accuracy score, we selected logistic regression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4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processing: python, </a:t>
            </a:r>
            <a:r>
              <a:rPr lang="en-US" dirty="0" err="1"/>
              <a:t>numpy</a:t>
            </a:r>
            <a:r>
              <a:rPr lang="en-US" dirty="0"/>
              <a:t> &amp; pandas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Database: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Data exploration visualizations: matplotlib &amp; seaborn</a:t>
            </a:r>
          </a:p>
          <a:p>
            <a:r>
              <a:rPr lang="en-US" dirty="0"/>
              <a:t>Final visualizations: Tableau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2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is an example of one of the categorical variables transformed with one-hot encoder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X_train</a:t>
            </a:r>
            <a:r>
              <a:rPr lang="en-US" dirty="0"/>
              <a:t> (1176, 53)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X_test</a:t>
            </a:r>
            <a:r>
              <a:rPr lang="en-US" dirty="0"/>
              <a:t> (294, 53)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y_train</a:t>
            </a:r>
            <a:r>
              <a:rPr lang="en-US" dirty="0"/>
              <a:t> (1176,)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y_test</a:t>
            </a:r>
            <a:r>
              <a:rPr lang="en-US" dirty="0"/>
              <a:t> (294,)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kkelig/Group6_Final_Project/tree/Erik_branch/We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ublic.tableau.com/app/profile/reilly.thompson/viz/Group6_Final_Tab/Story1" TargetMode="External"/><Relationship Id="rId4" Type="http://schemas.openxmlformats.org/officeDocument/2006/relationships/hyperlink" Target="https://public.tableau.com/app/profile/erik.svoboda/viz/EmployeeAttrition_16528352408970/FinalProject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AB7C23-9ACC-453E-809B-543252D6F7AF}"/>
              </a:ext>
            </a:extLst>
          </p:cNvPr>
          <p:cNvSpPr txBox="1">
            <a:spLocks/>
          </p:cNvSpPr>
          <p:nvPr/>
        </p:nvSpPr>
        <p:spPr>
          <a:xfrm>
            <a:off x="273108" y="237553"/>
            <a:ext cx="3573271" cy="496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46050" indent="0">
              <a:buNone/>
            </a:pPr>
            <a:r>
              <a:rPr lang="en-US" b="1" dirty="0"/>
              <a:t>2. Reilly, Ron &amp; MeLea do </a:t>
            </a:r>
            <a:r>
              <a:rPr lang="en-US" b="1" dirty="0" err="1"/>
              <a:t>powerpoint</a:t>
            </a:r>
            <a:r>
              <a:rPr lang="en-US" b="1" dirty="0"/>
              <a:t>, Erik &amp; Priya do visualizations &amp; demos</a:t>
            </a:r>
          </a:p>
          <a:p>
            <a:pPr marL="146050" indent="0">
              <a:buNone/>
            </a:pPr>
            <a:endParaRPr lang="en-US" b="1" dirty="0"/>
          </a:p>
          <a:p>
            <a:pPr marL="146050" indent="0">
              <a:buFont typeface="Nunito"/>
              <a:buNone/>
            </a:pPr>
            <a:r>
              <a:rPr lang="en-US" b="1" dirty="0"/>
              <a:t>Reilly</a:t>
            </a:r>
          </a:p>
          <a:p>
            <a:pPr marL="146050" indent="0">
              <a:buFont typeface="Nunito"/>
              <a:buNone/>
            </a:pPr>
            <a:r>
              <a:rPr lang="en-US" dirty="0"/>
              <a:t>Intro: 1-4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Ron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Database: 5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 exploration: 6-8</a:t>
            </a:r>
          </a:p>
          <a:p>
            <a:pPr marL="146050" indent="0">
              <a:buFont typeface="Nunito"/>
              <a:buNone/>
            </a:pPr>
            <a:r>
              <a:rPr lang="en-US" dirty="0"/>
              <a:t>Prelim feature selection: 9</a:t>
            </a:r>
          </a:p>
          <a:p>
            <a:pPr marL="146050" indent="0">
              <a:buNone/>
            </a:pPr>
            <a:r>
              <a:rPr lang="en-US" b="1" dirty="0"/>
              <a:t>MeLea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 Processing: 10</a:t>
            </a:r>
          </a:p>
          <a:p>
            <a:pPr marL="146050" indent="0">
              <a:buFont typeface="Nunito"/>
              <a:buNone/>
            </a:pPr>
            <a:r>
              <a:rPr lang="en-US" dirty="0"/>
              <a:t>Model Performance: 11</a:t>
            </a:r>
          </a:p>
          <a:p>
            <a:pPr marL="146050" indent="0">
              <a:buFont typeface="Nunito"/>
              <a:buNone/>
            </a:pPr>
            <a:r>
              <a:rPr lang="en-US" dirty="0"/>
              <a:t>Feature Importance: 12-13</a:t>
            </a:r>
          </a:p>
          <a:p>
            <a:pPr marL="146050" indent="0">
              <a:buFont typeface="Nunito"/>
              <a:buNone/>
            </a:pPr>
            <a:r>
              <a:rPr lang="en-US" dirty="0"/>
              <a:t>Project Eval/takeaways: 15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Priya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Dashboard demo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Erik</a:t>
            </a:r>
          </a:p>
          <a:p>
            <a:pPr marL="146050" indent="0">
              <a:buFont typeface="Nunito"/>
              <a:buNone/>
            </a:pPr>
            <a:r>
              <a:rPr lang="en-US" dirty="0"/>
              <a:t>Visualizations</a:t>
            </a:r>
          </a:p>
          <a:p>
            <a:pPr marL="146050" indent="0">
              <a:buFont typeface="Nuni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611600" cy="999300"/>
          </a:xfrm>
        </p:spPr>
        <p:txBody>
          <a:bodyPr>
            <a:normAutofit/>
          </a:bodyPr>
          <a:lstStyle/>
          <a:p>
            <a:r>
              <a:rPr lang="en-US" dirty="0"/>
              <a:t>Preliminary Feature Selection: </a:t>
            </a:r>
            <a:br>
              <a:rPr lang="en-US" dirty="0"/>
            </a:br>
            <a:r>
              <a:rPr lang="en-US" sz="2200" dirty="0"/>
              <a:t>Eliminate columns that do not provide information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B96F5-9D67-4BDC-ADDD-903BC722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19" y="2201084"/>
            <a:ext cx="3369406" cy="294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14706-051F-43E5-AB9F-5A2A26456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68" y="2201084"/>
            <a:ext cx="3420458" cy="2945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258C1-198B-4B13-8DEF-3280262FF227}"/>
              </a:ext>
            </a:extLst>
          </p:cNvPr>
          <p:cNvSpPr txBox="1"/>
          <p:nvPr/>
        </p:nvSpPr>
        <p:spPr>
          <a:xfrm>
            <a:off x="1184240" y="1751271"/>
            <a:ext cx="3625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Employee Number:</a:t>
            </a:r>
          </a:p>
          <a:p>
            <a:pPr lvl="1"/>
            <a:r>
              <a:rPr lang="en-US" sz="1400" dirty="0"/>
              <a:t>1470 rows with 1470 unique values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0D4BC-840C-4208-8A05-55498E8FBA76}"/>
              </a:ext>
            </a:extLst>
          </p:cNvPr>
          <p:cNvSpPr txBox="1"/>
          <p:nvPr/>
        </p:nvSpPr>
        <p:spPr>
          <a:xfrm>
            <a:off x="5218935" y="1751271"/>
            <a:ext cx="428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Employee Count, Standard Hours, Over 18:</a:t>
            </a:r>
          </a:p>
          <a:p>
            <a:pPr lvl="1"/>
            <a:r>
              <a:rPr lang="en-US" sz="1400" dirty="0"/>
              <a:t>1 unique value per row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314449"/>
            <a:ext cx="3163425" cy="349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test_size</a:t>
            </a:r>
            <a:r>
              <a:rPr lang="en-US" dirty="0"/>
              <a:t> = 0.20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random_state</a:t>
            </a:r>
            <a:r>
              <a:rPr lang="en-US" dirty="0"/>
              <a:t>=78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EEB67-0FCD-4E86-8F1A-27028E94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49" y="925498"/>
            <a:ext cx="4705951" cy="40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Models Evaluated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71619"/>
              </p:ext>
            </p:extLst>
          </p:nvPr>
        </p:nvGraphicFramePr>
        <p:xfrm>
          <a:off x="2058896" y="1774926"/>
          <a:ext cx="502620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15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173857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  <a:gridCol w="1578536">
                  <a:extLst>
                    <a:ext uri="{9D8B030D-6E8A-4147-A177-3AD203B41FA5}">
                      <a16:colId xmlns:a16="http://schemas.microsoft.com/office/drawing/2014/main" val="16034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Accuracy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89.796%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86.735%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89.116%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87.755%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62.585%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75EDB52-AADA-4A83-8211-16BA59A46467}"/>
              </a:ext>
            </a:extLst>
          </p:cNvPr>
          <p:cNvSpPr/>
          <p:nvPr/>
        </p:nvSpPr>
        <p:spPr>
          <a:xfrm>
            <a:off x="2058896" y="2318446"/>
            <a:ext cx="5026208" cy="34806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B264A6-2638-4122-8E4B-B916A620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28942"/>
            <a:ext cx="6217122" cy="50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76A923-BF25-4677-ABB9-4ACDC5E7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0" y="428229"/>
            <a:ext cx="2403400" cy="441598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Logistic Regression Feature Importance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F4771-4E59-4C1B-855A-0DC2C2394889}"/>
              </a:ext>
            </a:extLst>
          </p:cNvPr>
          <p:cNvSpPr/>
          <p:nvPr/>
        </p:nvSpPr>
        <p:spPr>
          <a:xfrm>
            <a:off x="527050" y="330200"/>
            <a:ext cx="977900" cy="2413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5379E-16C7-44EB-BB81-52A72D671059}"/>
              </a:ext>
            </a:extLst>
          </p:cNvPr>
          <p:cNvSpPr/>
          <p:nvPr/>
        </p:nvSpPr>
        <p:spPr>
          <a:xfrm>
            <a:off x="527050" y="4394200"/>
            <a:ext cx="977900" cy="3175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5516-4F4B-4549-A836-D23DA39D64A5}"/>
              </a:ext>
            </a:extLst>
          </p:cNvPr>
          <p:cNvSpPr/>
          <p:nvPr/>
        </p:nvSpPr>
        <p:spPr>
          <a:xfrm>
            <a:off x="3949700" y="2153044"/>
            <a:ext cx="2590800" cy="149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1D1C1D"/>
                </a:solidFill>
                <a:latin typeface="Nunito" panose="020B0604020202020204" charset="0"/>
              </a:rPr>
              <a:t>YearsInCurrentRole</a:t>
            </a:r>
            <a:r>
              <a:rPr lang="en-US" sz="1200" dirty="0">
                <a:solidFill>
                  <a:srgbClr val="1D1C1D"/>
                </a:solidFill>
                <a:latin typeface="Nunito" panose="020B0604020202020204" charset="0"/>
              </a:rPr>
              <a:t>           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1D1C1D"/>
                </a:solidFill>
                <a:latin typeface="Nunito" panose="020B0604020202020204" charset="0"/>
              </a:rPr>
              <a:t>YearsAtCompany</a:t>
            </a:r>
            <a:endParaRPr lang="en-US" sz="1200" dirty="0">
              <a:solidFill>
                <a:srgbClr val="1D1C1D"/>
              </a:solidFill>
              <a:latin typeface="Nunit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1D1C1D"/>
                </a:solidFill>
                <a:latin typeface="Nunito" panose="020B0604020202020204" charset="0"/>
              </a:rPr>
              <a:t>YearsSinceLastPromotion</a:t>
            </a:r>
            <a:endParaRPr lang="en-US" sz="1200" dirty="0">
              <a:solidFill>
                <a:srgbClr val="1D1C1D"/>
              </a:solidFill>
              <a:latin typeface="Nunit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1D1C1D"/>
                </a:solidFill>
                <a:latin typeface="Nunito" panose="020B0604020202020204" charset="0"/>
              </a:rPr>
              <a:t>EnvironmentSatisfaction</a:t>
            </a:r>
            <a:endParaRPr lang="en-US" sz="1200" dirty="0">
              <a:solidFill>
                <a:srgbClr val="1D1C1D"/>
              </a:solidFill>
              <a:latin typeface="Nunit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1D1C1D"/>
                </a:solidFill>
                <a:latin typeface="Nunito" panose="020B0604020202020204" charset="0"/>
              </a:rPr>
              <a:t>YearsWithCurrManager</a:t>
            </a:r>
            <a:endParaRPr lang="en-US" sz="1200" dirty="0">
              <a:solidFill>
                <a:srgbClr val="1D1C1D"/>
              </a:solidFill>
              <a:latin typeface="Nuni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41D6-C32D-4CBA-A6FD-A6553A95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3125325" cy="1990200"/>
          </a:xfrm>
        </p:spPr>
        <p:txBody>
          <a:bodyPr>
            <a:normAutofit/>
          </a:bodyPr>
          <a:lstStyle/>
          <a:p>
            <a:r>
              <a:rPr lang="en-US" dirty="0"/>
              <a:t>What we would have done differently: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189C-2A32-4917-9E7E-00D1D3D83A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81574" y="661000"/>
            <a:ext cx="3596369" cy="38706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dirty="0"/>
              <a:t>Focus on improving model accuracy:</a:t>
            </a:r>
          </a:p>
          <a:p>
            <a:r>
              <a:rPr lang="en-US" sz="1800" dirty="0"/>
              <a:t>Explore additional hyperparameter tuning options</a:t>
            </a:r>
          </a:p>
          <a:p>
            <a:r>
              <a:rPr lang="en-US" sz="1800" dirty="0"/>
              <a:t>Feature reduction</a:t>
            </a:r>
          </a:p>
          <a:p>
            <a:r>
              <a:rPr lang="en-US" sz="1800" dirty="0"/>
              <a:t>Try additional models</a:t>
            </a:r>
          </a:p>
          <a:p>
            <a:r>
              <a:rPr lang="en-US" sz="1800" dirty="0"/>
              <a:t>Play with modifying variables</a:t>
            </a:r>
          </a:p>
          <a:p>
            <a:r>
              <a:rPr lang="en-US" sz="1800" dirty="0"/>
              <a:t>Evaluate neural network </a:t>
            </a:r>
          </a:p>
          <a:p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493499-C713-4E86-ABE2-9798D3ECFE5D}"/>
              </a:ext>
            </a:extLst>
          </p:cNvPr>
          <p:cNvSpPr txBox="1">
            <a:spLocks/>
          </p:cNvSpPr>
          <p:nvPr/>
        </p:nvSpPr>
        <p:spPr>
          <a:xfrm>
            <a:off x="1303800" y="2046375"/>
            <a:ext cx="3125325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2000" dirty="0"/>
              <a:t>Recommendations for Future Analysis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175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&amp; Visualizations</a:t>
            </a:r>
            <a:endParaRPr dirty="0"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https://github.com/lykkelig/Group6_Final_Project/tree/Erik_branch/Web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4"/>
              </a:rPr>
              <a:t>https://public.tableau.com/app/profile/erik.svoboda/viz/EmployeeAttrition_16528352408970/FinalProject?publish=yes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5"/>
              </a:rPr>
              <a:t>https://public.tableau.com/app/profile/reilly.thompson/viz/Group6_Final_Tab/Story1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With the prevalence of remote work it is easy for employees to change companies. There are many hidden costs of hiring a new employee, which makes turnover very expensive for all companies.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94A446-212C-4E18-86EC-EF3D4657EC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Hidden Costs of Attrition</a:t>
            </a:r>
          </a:p>
          <a:p>
            <a:pPr marL="285750" indent="-285750"/>
            <a:r>
              <a:rPr lang="en" sz="1400" dirty="0"/>
              <a:t>Recruiting</a:t>
            </a:r>
          </a:p>
          <a:p>
            <a:pPr marL="285750" indent="-285750"/>
            <a:r>
              <a:rPr lang="en" sz="1400" dirty="0"/>
              <a:t>HR costs</a:t>
            </a:r>
          </a:p>
          <a:p>
            <a:pPr marL="285750" indent="-285750"/>
            <a:r>
              <a:rPr lang="en-US" sz="1400" dirty="0"/>
              <a:t>B</a:t>
            </a:r>
            <a:r>
              <a:rPr lang="en" sz="1400" dirty="0"/>
              <a:t>ackground checks</a:t>
            </a:r>
          </a:p>
          <a:p>
            <a:pPr marL="285750" indent="-285750"/>
            <a:r>
              <a:rPr lang="en-US" sz="1400" dirty="0"/>
              <a:t>L</a:t>
            </a:r>
            <a:r>
              <a:rPr lang="en" sz="1400" dirty="0"/>
              <a:t>oss of productive hours</a:t>
            </a:r>
          </a:p>
          <a:p>
            <a:pPr marL="285750" indent="-285750"/>
            <a:r>
              <a:rPr lang="en" sz="1400" dirty="0"/>
              <a:t>Training hours</a:t>
            </a:r>
          </a:p>
          <a:p>
            <a:pPr marL="285750" indent="-285750"/>
            <a:r>
              <a:rPr lang="en" sz="1400" dirty="0"/>
              <a:t>Costs of benefits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3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and Data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data collected by Human Resources, are we able to predict the factors that cause an employee to leave the company?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Source: IBM Human Resources data collected across the company</a:t>
            </a:r>
            <a:endParaRPr sz="16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6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D893-2AFC-4357-8F05-B9F1814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Technologies Used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4111F3-7817-44FF-9057-B7992D7B7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52545"/>
              </p:ext>
            </p:extLst>
          </p:nvPr>
        </p:nvGraphicFramePr>
        <p:xfrm>
          <a:off x="191029" y="1438217"/>
          <a:ext cx="8761941" cy="336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757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Count target variable values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No: 1233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Yes: 237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58" y="1422039"/>
            <a:ext cx="3891002" cy="31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16804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345FC-E5E8-426C-B124-C5B14D9A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4"/>
          <a:stretch/>
        </p:blipFill>
        <p:spPr>
          <a:xfrm>
            <a:off x="3275904" y="0"/>
            <a:ext cx="5796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D57057-393E-4938-9D6C-09441B94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36" y="0"/>
            <a:ext cx="5265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566</Words>
  <Application>Microsoft Office PowerPoint</Application>
  <PresentationFormat>On-screen Show (16:9)</PresentationFormat>
  <Paragraphs>118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Nunito</vt:lpstr>
      <vt:lpstr>Maven Pro</vt:lpstr>
      <vt:lpstr>Momentum</vt:lpstr>
      <vt:lpstr>PowerPoint Presentation</vt:lpstr>
      <vt:lpstr>Employee Attrition</vt:lpstr>
      <vt:lpstr>What’s important about Employee Attrition? </vt:lpstr>
      <vt:lpstr>Question and Data</vt:lpstr>
      <vt:lpstr>Technologies Used</vt:lpstr>
      <vt:lpstr>Entity Relational Diagram</vt:lpstr>
      <vt:lpstr>Data Exploration</vt:lpstr>
      <vt:lpstr>Data  Exploration</vt:lpstr>
      <vt:lpstr>Data  Exploration</vt:lpstr>
      <vt:lpstr>Preliminary Feature Selection:  Eliminate columns that do not provide information</vt:lpstr>
      <vt:lpstr>Data Processing</vt:lpstr>
      <vt:lpstr>Machine Learning Models Evaluated</vt:lpstr>
      <vt:lpstr>Additional Feature Selection:  Logistic Regression Feature Importance</vt:lpstr>
      <vt:lpstr>What we would have done differently: </vt:lpstr>
      <vt:lpstr>Dashboard &amp;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24</cp:revision>
  <dcterms:modified xsi:type="dcterms:W3CDTF">2022-06-05T16:48:26Z</dcterms:modified>
</cp:coreProperties>
</file>