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2" r:id="rId6"/>
    <p:sldId id="283" r:id="rId7"/>
    <p:sldId id="298" r:id="rId8"/>
    <p:sldId id="299" r:id="rId9"/>
    <p:sldId id="300" r:id="rId10"/>
    <p:sldId id="301" r:id="rId11"/>
    <p:sldId id="302" r:id="rId12"/>
    <p:sldId id="303" r:id="rId13"/>
    <p:sldId id="307" r:id="rId14"/>
    <p:sldId id="297" r:id="rId15"/>
    <p:sldId id="304" r:id="rId16"/>
    <p:sldId id="305" r:id="rId17"/>
    <p:sldId id="306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5388" autoAdjust="0"/>
  </p:normalViewPr>
  <p:slideViewPr>
    <p:cSldViewPr snapToGrid="0" showGuides="1">
      <p:cViewPr varScale="1">
        <p:scale>
          <a:sx n="98" d="100"/>
          <a:sy n="98" d="100"/>
        </p:scale>
        <p:origin x="96" y="55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AFCB-8E34-2BC7-398A-6B6D94FA8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D736F-DB78-9509-6B7F-59705087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A316DA-BFCB-3B97-3569-77D1EDF84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FF788-120D-359D-A2B4-F1C58DB49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4686-AC82-59A0-3EB1-A7444A34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EF379-B852-85C7-E695-DF599F829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3E4E0-5E91-4ACA-1010-B7DC70FBD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2BED-AFE4-43FC-7321-B00E0CE4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7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6147-AB93-9188-FF12-5EB926AE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4E7BA-D69F-1BE1-ADB3-99ECCD153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9A62A-5190-DD34-4FA8-09008908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E6628-A341-CBD5-5FB7-0B08392F7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D1B5-E97B-406E-B8D0-895CED6F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98839-8E35-33A9-EFCA-5103BD16F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F2827-C154-3122-3D72-DD448C77D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70D-2F4F-7B5D-2857-75E1A9C71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1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484C0-5500-8D28-773E-25FA620E2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1F478-7AB1-1541-DD3D-06E083FBC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CC7F1-C641-8FBD-85A2-62FDCBAF5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FBD8-CFD3-CF49-D71E-CC3AE583B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6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3EAB7-F2EF-71D5-D739-C1D68645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1A06D-D6F5-A251-6FF9-F591F48E6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9D6C6-DDF9-95D7-4C08-8AF76A7A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B9FA-6812-E11F-6829-3F09D972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CFA6A-FB98-94B2-60A6-53C4BCB5F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86B80-FFAC-317C-F4E1-2D71EFF50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59594C-1FBD-BE59-29B2-BCCA549A2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486E-30E6-4CA0-D78D-4450AD7CE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0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93EC9-080C-2C98-BCD5-32672D33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28629-C252-CF07-818F-002C3B760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31D54-41CE-B32A-E980-F47507E8A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C720B-8FE8-B3D1-F68C-52C606FE0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1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1D5FC-6C3D-2B39-CC6D-1BA245614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0BDD5-E1E9-CA13-54EE-40460CEEB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2161CE-ED03-7F11-2546-5060AFDB8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96837-4C5C-10D3-1046-067B8367F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470C2-A81E-4F8C-5009-4FF26EA3A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F20FD-780A-F38F-E8A5-75ECEFF5A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ECE03-39BF-26DB-891B-FDE1F1ECE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A98D2-8B88-DB83-29D9-103B879E6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8F8-A489-BB03-6334-FF1AFEF13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F827-0ABC-AC64-78F5-23C6864B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DAAE5-7D19-C25B-6AED-53D1B1E0B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2C03-8194-4F44-21F6-D11935E04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6" r:id="rId14"/>
    <p:sldLayoutId id="2147483822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Capstone Presentation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b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Chatbot for Enhanced Patient Data Insights</a:t>
            </a:r>
            <a:b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F754C7-7D11-CB66-A6D3-E792FA06650F}"/>
              </a:ext>
            </a:extLst>
          </p:cNvPr>
          <p:cNvSpPr txBox="1"/>
          <p:nvPr/>
        </p:nvSpPr>
        <p:spPr>
          <a:xfrm>
            <a:off x="448055" y="6391655"/>
            <a:ext cx="304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Ron Hankey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39F7-3AEA-F7FF-827C-7D4F1B98D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57A3BA6-C93F-C52C-5190-C5B3B727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48F106-761F-FDE5-F0ED-AE3597ED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88" y="1838528"/>
            <a:ext cx="7216167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284F-52FD-9861-DB59-076274ED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7427F95-C5B3-583D-CD8B-8AE845E1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pic>
        <p:nvPicPr>
          <p:cNvPr id="8" name="Picture 7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2F44DD02-53A7-551C-B47B-A0C90CF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06" y="1900678"/>
            <a:ext cx="862132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23C7-37C8-532A-CE7C-AF2BBDD3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0BAAFFE-E675-3ED5-BC41-56F92B1A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F5F24E4-6865-D002-930D-BC270D0E0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" y="1828027"/>
            <a:ext cx="10712407" cy="4811669"/>
          </a:xfrm>
          <a:noFill/>
        </p:spPr>
        <p:txBody>
          <a:bodyPr anchor="t"/>
          <a:lstStyle/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Generative AI (</a:t>
            </a:r>
            <a:r>
              <a:rPr lang="en-US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GenAI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type of AI that can create new content and ideas, including conversations, stories, images, videos, and music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 Language Model (LLM)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artificial intelligence (AI) program that can recognize and generate text, among other tasks. 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Retrieval Augmented Generation (RAG)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process of optimizing the output of a large language model, so it references an authoritative knowledge base outside of its training data sources before generating a response.</a:t>
            </a: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</a:t>
            </a:r>
            <a:endParaRPr lang="en-US" sz="1800" b="1" kern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LLM orchestration framework that helps developers build generative AI applications or retrieval-augmented generation (RAG) workflows.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Streamlit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pen-source Python framework for data scientists and AI/ML engineers to deliver dynamic data apps with only a few lines of code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SQL Server but any relational database would work</a:t>
            </a:r>
            <a:endParaRPr lang="en-US" sz="16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7193-A0E2-FE07-D93D-D501BB41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C32F0F9-9016-944F-CE6B-0459CCEB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Analysis Results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F9F7167-D67E-3522-D6E9-707BA2BF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1762125"/>
            <a:ext cx="10715625" cy="4619220"/>
          </a:xfrm>
          <a:noFill/>
        </p:spPr>
        <p:txBody>
          <a:bodyPr anchor="t"/>
          <a:lstStyle/>
          <a:p>
            <a:pPr algn="l"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Ability to ask questions about patients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</a:t>
            </a:r>
            <a:r>
              <a:rPr lang="en-US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 all the patient ID's and names that have appointments today.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</a:t>
            </a:r>
            <a:r>
              <a:rPr lang="en-US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 all the patient ID's and names that have appointments tomorrow.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Helvetica" panose="020B0604020202020204" pitchFamily="34" charset="0"/>
                <a:ea typeface="Times New Roman" panose="02020603050405020304" pitchFamily="18" charset="0"/>
              </a:rPr>
              <a:t>Which patients have had a colonoscopy? Include patient ID and name.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Helvetica" panose="020B0604020202020204" pitchFamily="34" charset="0"/>
                <a:ea typeface="Times New Roman" panose="02020603050405020304" pitchFamily="18" charset="0"/>
              </a:rPr>
              <a:t>Which patients are over 50 years of age?</a:t>
            </a: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09DE2C3-AE10-8454-65E1-1EBFE351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4" y="3662463"/>
            <a:ext cx="5932945" cy="2718881"/>
          </a:xfrm>
          <a:prstGeom prst="rect">
            <a:avLst/>
          </a:prstGeom>
        </p:spPr>
      </p:pic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D9A58BB-2C0F-22B4-038E-C2CFFB41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81" y="3563726"/>
            <a:ext cx="5468535" cy="29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98706-C66F-1520-B0F8-61E391FC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D216A0B-75C0-D02F-B2A0-716F246A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F65AD35-E558-D0B1-39D5-0617FAFC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" y="1828027"/>
            <a:ext cx="10712407" cy="4811669"/>
          </a:xfrm>
          <a:noFill/>
        </p:spPr>
        <p:txBody>
          <a:bodyPr anchor="t"/>
          <a:lstStyle/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 Caregivers Drive Requirements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was a proof of concept, need to gather detailed requirements from users</a:t>
            </a: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Integrate With Other Data Sources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EMR’s use many data sources, images, unstructured text, various document types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Source models can be trained on organization data for better integration</a:t>
            </a:r>
          </a:p>
          <a:p>
            <a:pPr marL="165735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Requires GPU’s with sufficient memory </a:t>
            </a:r>
          </a:p>
          <a:p>
            <a:pPr marL="165735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Training GPT-4 reportedly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surpassed $100 million</a:t>
            </a:r>
          </a:p>
          <a:p>
            <a:pPr marL="165735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Five to six months using 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10,000 V100, running for 150 days on full power</a:t>
            </a:r>
          </a:p>
          <a:p>
            <a:pPr marL="165735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3 trillion tokens</a:t>
            </a:r>
            <a:r>
              <a:rPr lang="en-US" sz="1600" b="0" i="0" dirty="0">
                <a:solidFill>
                  <a:srgbClr val="474747"/>
                </a:solidFill>
                <a:effectLst/>
                <a:latin typeface="Google Sans"/>
              </a:rPr>
              <a:t>, which is roughly 10 trillion words</a:t>
            </a:r>
            <a:endParaRPr lang="en-US" sz="14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 Language Model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600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makes it easy to integrate with any LLM (Claude, Gemini, Llama, Mistral, etc.)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Source LLM 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HIPAA requirements require confidentiality so use an open source LLM on site or cloud based </a:t>
            </a:r>
            <a:r>
              <a:rPr lang="en-US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400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interface with any relational database </a:t>
            </a: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the correct driver</a:t>
            </a: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9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Ron Hankey</a:t>
            </a:r>
          </a:p>
          <a:p>
            <a:r>
              <a:rPr lang="en-US" sz="1100" dirty="0"/>
              <a:t>https://www.linkedin.com/in/ron-hankey-m-s-mba-00561553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2813043"/>
            <a:ext cx="3657600" cy="3510898"/>
          </a:xfrm>
        </p:spPr>
        <p:txBody>
          <a:bodyPr/>
          <a:lstStyle/>
          <a:p>
            <a:r>
              <a:rPr lang="en-US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Problem, Context, &amp; Success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Science Formulation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Foundations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Results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Problem, Context, &amp; Success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1762125"/>
            <a:ext cx="10715625" cy="4090035"/>
          </a:xfrm>
          <a:noFill/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Physicians spent an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average of 16 minutes and 14 seconds per encounter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using EHRs</a:t>
            </a:r>
          </a:p>
          <a:p>
            <a:pPr algn="l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C2D0D0-AC90-5597-E87B-E72D3FF8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43" y="2192853"/>
            <a:ext cx="8883821" cy="4090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52B3D-D59B-23FB-81AA-7B06D0FAA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" y="3429000"/>
            <a:ext cx="2295238" cy="14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C9277-EC1B-06F9-FDC3-F2B9B5850C86}"/>
              </a:ext>
            </a:extLst>
          </p:cNvPr>
          <p:cNvSpPr txBox="1"/>
          <p:nvPr/>
        </p:nvSpPr>
        <p:spPr>
          <a:xfrm>
            <a:off x="2779643" y="6400800"/>
            <a:ext cx="7661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Ann Intern Med. 2020 Feb 4;172(3):169-174. </a:t>
            </a:r>
            <a:r>
              <a:rPr lang="en-US" sz="1200" dirty="0" err="1"/>
              <a:t>doi</a:t>
            </a:r>
            <a:r>
              <a:rPr lang="en-US" sz="1200" dirty="0"/>
              <a:t>: 10.7326/M18-3684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564C-CFA8-5B22-B262-D951F445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BEF3126-D24A-4B78-FED5-9CC5F1C0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Problem, Context, &amp; Success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4A80113-3EAE-32A3-02B7-851B21879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1762125"/>
            <a:ext cx="10715625" cy="4619220"/>
          </a:xfrm>
          <a:noFill/>
        </p:spPr>
        <p:txBody>
          <a:bodyPr anchor="t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b="1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b="1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b="1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b="1" kern="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Busy healthcare professionals often need quick answers to specific patient-related questions but extracting insights from Electronic Health Records (EHR) can be complex and time-consuming.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vast amount of data stored in medical databases holds valuable information that could improve patient care.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Metric: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tool that enables healthcare professionals to get answers directly from their patient database using natural language queries.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Doctors, Nurses, Caregivers, Healthcare Administrators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Data privacy, potential technical hurdles in integrating systems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CE233-EF66-A08B-D01B-2C5AB89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28" y="1762125"/>
            <a:ext cx="20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615D-A0D9-73F6-EAA8-22BB5010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9C4FEA-7D16-125F-BF55-DF31C762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Foundations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B7B05D-67AE-3C88-6885-2A4BF14E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1762125"/>
            <a:ext cx="10715625" cy="4619220"/>
          </a:xfrm>
          <a:noFill/>
        </p:spPr>
        <p:txBody>
          <a:bodyPr anchor="t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Formulation: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Combination of natural language processing (NLP) &amp; database querying &amp; Large Language Model (LLM) Integration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Source: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Kaggle datasets + cleaning process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Records Dataset 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This dataset contains simulated medical records for a fictional group of patients. The dataset was generated using the Python Faker library to create realistic but fake data. 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https://www.kaggle.com/datasets/cankatsrc/medical-records-dataset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Transcriptions 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Medical data is extremely hard to find due to HIPAA privacy regulations. This dataset offers a solution by providing medical transcription samples.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https://www.kaggle.com/datasets/tboyle10/medicaltranscriptions</a:t>
            </a: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Characteristics: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Two Tables: Patient and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Patient_Notes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Columns: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(K), Name,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Date_Of_Birth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Gender,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Next_Appt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PDF_Available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PDF_Directory</a:t>
            </a: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ient_Note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Columns: </a:t>
            </a:r>
            <a:r>
              <a:rPr lang="fr-FR" sz="14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</a:t>
            </a:r>
            <a:r>
              <a:rPr lang="fr-FR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(K), Description, Transcription, Keywords, </a:t>
            </a:r>
            <a:r>
              <a:rPr lang="fr-FR" sz="14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Medications</a:t>
            </a:r>
            <a:r>
              <a:rPr lang="fr-FR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Allergies</a:t>
            </a: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1350F-7AD3-CA75-787F-B75F7DE3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EFB9278-CF50-C337-E7F4-E74C6385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2F32F72-963C-44F2-5FC7-A31B4C53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1762125"/>
            <a:ext cx="10715625" cy="4619220"/>
          </a:xfrm>
          <a:noFill/>
        </p:spPr>
        <p:txBody>
          <a:bodyPr anchor="t"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Cleaning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Records Dataset - 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was generated using the Python Faker library to create realistic but fake data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Transcriptions - </a:t>
            </a:r>
            <a:r>
              <a:rPr lang="en-US" sz="1600" b="0" i="0" dirty="0">
                <a:solidFill>
                  <a:srgbClr val="5F6368"/>
                </a:solidFill>
                <a:effectLst/>
                <a:latin typeface="Inter"/>
              </a:rPr>
              <a:t>Medical transcription data scraped from mtsamples.com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Transformation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Fix issues with Medical Records Data</a:t>
            </a: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– Name and Gender did not align, names were random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Merging both datasets – Had to align transcriptions with gender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Aligning data to </a:t>
            </a:r>
            <a:r>
              <a:rPr lang="en-US" sz="1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SQL Server data model</a:t>
            </a: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Takeaways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Difficult to find a dataset because of HIPAA (Health Insurance Portability and Accountability Act )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Merging datasets to make it more realistic more work than estimated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created dataset provided robust realistic examples for use in model</a:t>
            </a:r>
          </a:p>
          <a:p>
            <a:pPr marL="120015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to SQL Server challenges because of Python data structure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681C-6969-A54A-6DCC-88D47A51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BDD2683-385D-FCE1-736A-0FC446F5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F984A2-E8A2-10C0-332F-39D08CD8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888850"/>
            <a:ext cx="7200000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BFA10-A123-9E19-8156-B8CF7704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BC695A6-E184-FEC6-5F89-631F7BE69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4C6727-150B-8597-794D-0DAA810F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66" y="2134048"/>
            <a:ext cx="9466667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F5DE9-9684-67F1-7377-BDBFE32E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1368867-B5F8-A538-89AE-2F97216E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619125"/>
          </a:xfrm>
          <a:noFill/>
        </p:spPr>
        <p:txBody>
          <a:bodyPr/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057C576E-38BC-C1C2-F2FB-D0199EBB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1" y="1760098"/>
            <a:ext cx="742941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48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{774193F0-0E5A-4196-8F95-A93032EBEB60}tf45205285_win32</Template>
  <TotalTime>341</TotalTime>
  <Words>852</Words>
  <Application>Microsoft Office PowerPoint</Application>
  <PresentationFormat>Widescreen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Google Sans</vt:lpstr>
      <vt:lpstr>Helvetica</vt:lpstr>
      <vt:lpstr>Inter</vt:lpstr>
      <vt:lpstr>Roboto</vt:lpstr>
      <vt:lpstr>Wingdings 2</vt:lpstr>
      <vt:lpstr>DividendVTI</vt:lpstr>
      <vt:lpstr>Capstone Presentation  Medical Chatbot for Enhanced Patient Data Insights </vt:lpstr>
      <vt:lpstr>Agenda </vt:lpstr>
      <vt:lpstr>Problem, Context, &amp; Success</vt:lpstr>
      <vt:lpstr>Problem, Context, &amp; Success</vt:lpstr>
      <vt:lpstr>Data Foundations</vt:lpstr>
      <vt:lpstr>Data Wrangling</vt:lpstr>
      <vt:lpstr>Data Wrangling</vt:lpstr>
      <vt:lpstr>Data Wrangling</vt:lpstr>
      <vt:lpstr>Data Wrangling</vt:lpstr>
      <vt:lpstr>Data Wrangling</vt:lpstr>
      <vt:lpstr>Modeling Approach</vt:lpstr>
      <vt:lpstr>Modeling Approach</vt:lpstr>
      <vt:lpstr>Analysis Results</vt:lpstr>
      <vt:lpstr>Recommendations</vt:lpstr>
      <vt:lpstr>Thank you   Questions?</vt:lpstr>
    </vt:vector>
  </TitlesOfParts>
  <Company>Mayo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 Medical Chatbot for Enhanced Patient Data Insights </dc:title>
  <dc:creator>Hankey, Ronald A.</dc:creator>
  <cp:lastModifiedBy>Hankey, Ronald A.</cp:lastModifiedBy>
  <cp:revision>15</cp:revision>
  <dcterms:created xsi:type="dcterms:W3CDTF">2024-04-10T15:28:17Z</dcterms:created>
  <dcterms:modified xsi:type="dcterms:W3CDTF">2024-04-10T21:09:40Z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