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3"/>
  </p:notesMasterIdLst>
  <p:sldIdLst>
    <p:sldId id="270" r:id="rId2"/>
    <p:sldId id="290" r:id="rId3"/>
    <p:sldId id="284" r:id="rId4"/>
    <p:sldId id="292" r:id="rId5"/>
    <p:sldId id="294" r:id="rId6"/>
    <p:sldId id="293" r:id="rId7"/>
    <p:sldId id="296" r:id="rId8"/>
    <p:sldId id="276" r:id="rId9"/>
    <p:sldId id="297" r:id="rId10"/>
    <p:sldId id="28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3376"/>
    <a:srgbClr val="E5CCD3"/>
    <a:srgbClr val="800080"/>
    <a:srgbClr val="770176"/>
    <a:srgbClr val="B35574"/>
    <a:srgbClr val="733976"/>
    <a:srgbClr val="B36183"/>
    <a:srgbClr val="31204B"/>
    <a:srgbClr val="3E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78592"/>
  </p:normalViewPr>
  <p:slideViewPr>
    <p:cSldViewPr snapToGrid="0" snapToObjects="1">
      <p:cViewPr>
        <p:scale>
          <a:sx n="100" d="100"/>
          <a:sy n="100" d="100"/>
        </p:scale>
        <p:origin x="105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3732-7EDB-D648-A6FC-717CA4FA9F79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A184-2DBA-9D40-B8B7-B65527D6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everyone.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Today 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innovative solution for UPMC- 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Imperfect.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might be lack of accuracy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complicated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quantity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alories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budge,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dietary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calorie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,training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user-friendly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changing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health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insurance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prospective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achievement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</a:t>
            </a:r>
            <a:r>
              <a:rPr lang="en-US" altLang="zh-CN" dirty="0" smtClean="0"/>
              <a:t>ealth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expenditures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en-US" altLang="zh-CN" baseline="0" dirty="0" smtClean="0"/>
              <a:t> doubled many times during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insurance in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U.S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aging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numerous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diseases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modern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unhealthy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lifestyle.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situation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UPMC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those people who have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lifestyle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lifestyles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survey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time-consuming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gather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false</a:t>
            </a:r>
            <a:r>
              <a:rPr lang="en-US" dirty="0" smtClean="0"/>
              <a:t> 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lifestyle</a:t>
            </a:r>
            <a:r>
              <a:rPr lang="en-US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recommend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UPMC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choose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cloud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services.</a:t>
            </a:r>
            <a:endParaRPr lang="en-US" dirty="0" smtClean="0"/>
          </a:p>
          <a:p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INTROUDTION</a:t>
            </a:r>
            <a:r>
              <a:rPr lang="en-US" altLang="zh-CN" dirty="0" smtClean="0"/>
              <a:t>:</a:t>
            </a:r>
            <a:r>
              <a:rPr 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baseline="0" dirty="0" smtClean="0"/>
              <a:t>is cloud computing: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Computing 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everyone.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,scale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can access as many resources as you need on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platform, almost instantly, and only pay for what you use.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UPMC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So what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tools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 </a:t>
            </a:r>
            <a:r>
              <a:rPr lang="en-US" altLang="zh-CN" baseline="0" dirty="0" smtClean="0"/>
              <a:t>we going use for this solution? Firstly, </a:t>
            </a:r>
            <a:r>
              <a:rPr lang="en-US" altLang="zh-CN" baseline="0" dirty="0" smtClean="0"/>
              <a:t>a</a:t>
            </a:r>
            <a:r>
              <a:rPr lang="en-US" altLang="zh-CN" dirty="0" smtClean="0"/>
              <a:t>s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for the hard devices,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lightweight wearable camera will be attached to the client’s glasses 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wristbands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Hence, the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of the client’s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software, the system will mainly use the amazon web services.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to call lambda which runs functions, use s3 as storage and use ec2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for the there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recognition APIS, they are used for photo analysis and return food labels.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function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part in our system. </a:t>
            </a:r>
            <a:r>
              <a:rPr lang="en-US" dirty="0" smtClean="0"/>
              <a:t>So why we cho</a:t>
            </a:r>
            <a:r>
              <a:rPr lang="en-US" altLang="zh-CN" dirty="0" smtClean="0"/>
              <a:t>o</a:t>
            </a:r>
            <a:r>
              <a:rPr lang="en-US" dirty="0" smtClean="0"/>
              <a:t>se AWS lambda functions</a:t>
            </a:r>
            <a:r>
              <a:rPr lang="en-US" baseline="0" dirty="0" smtClean="0"/>
              <a:t>? Actually they have some shared merits like they are all auto-scalable .</a:t>
            </a:r>
            <a:r>
              <a:rPr lang="en-US" dirty="0" smtClean="0"/>
              <a:t> But particularly, the AWS</a:t>
            </a:r>
            <a:r>
              <a:rPr lang="en-US" baseline="0" dirty="0" smtClean="0"/>
              <a:t> lambda has the lowest pricing and much more supported languages and related </a:t>
            </a:r>
            <a:r>
              <a:rPr lang="en-US" altLang="zh-CN" baseline="0" dirty="0" smtClean="0"/>
              <a:t>services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like S3 storage, API gateway, EC2,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dirty="0" smtClean="0">
                <a:effectLst/>
              </a:rPr>
              <a:t> </a:t>
            </a:r>
            <a:r>
              <a:rPr lang="en-US" baseline="0" dirty="0" smtClean="0"/>
              <a:t>. So It is more convenient for developers to use than the other two functions.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copy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 bucket.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requests to 3 APIs 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like: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nonfood, bread or vegetables.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user’s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system has advantages in at least 4 aspects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easy to scale</a:t>
            </a:r>
            <a:r>
              <a:rPr 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.even</a:t>
            </a:r>
            <a:r>
              <a:rPr lang="zh-CN" altLang="en-US" baseline="0" dirty="0" smtClean="0">
                <a:effectLst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peak-hour.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the accuracy,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our our test, our system can reach 97% accuracy during the regular test.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gave different weighting factor to 3 APIs. And we also take drug, cigarette and alcohol into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three will all mark down the health scores in different degree.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our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performance, by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Multithreading,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picture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ms</a:t>
            </a:r>
            <a:r>
              <a:rPr lang="en-US" altLang="zh-CN" baseline="0" dirty="0" smtClean="0"/>
              <a:t>;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Meanwhile,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high-efficient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economic.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talk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millions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month.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major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AWS,,APIS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million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210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thousand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dollars.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0.2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dollars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great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condition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attracts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$15000.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4A184-2DBA-9D40-B8B7-B65527D65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788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1868466" y="2942489"/>
            <a:ext cx="8455068" cy="1032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000" b="1" dirty="0" smtClean="0">
                <a:ln w="0"/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rbel" charset="0"/>
                <a:ea typeface="Corbel" charset="0"/>
                <a:cs typeface="Corbel" charset="0"/>
              </a:rPr>
              <a:t>Smart UPMC</a:t>
            </a:r>
            <a:endParaRPr lang="en-US" sz="7000" b="1" dirty="0">
              <a:ln w="0"/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gray">
          <a:xfrm>
            <a:off x="1934554" y="4896324"/>
            <a:ext cx="1148705" cy="48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Team 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54" y="1202146"/>
            <a:ext cx="2896908" cy="57782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gray">
          <a:xfrm>
            <a:off x="1934554" y="3288897"/>
            <a:ext cx="8455068" cy="1032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rbel" charset="0"/>
                <a:ea typeface="Corbel" charset="0"/>
                <a:cs typeface="Corbel" charset="0"/>
              </a:rPr>
              <a:t>Health Insurance Evaluation System</a:t>
            </a:r>
            <a:endParaRPr lang="en-US" sz="2800" dirty="0">
              <a:ln w="0"/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25" y="899305"/>
            <a:ext cx="10098384" cy="706964"/>
          </a:xfrm>
        </p:spPr>
        <p:txBody>
          <a:bodyPr/>
          <a:lstStyle/>
          <a:p>
            <a:r>
              <a:rPr lang="en-US" altLang="zh-CN" dirty="0" smtClean="0"/>
              <a:t>Incoming improvement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25" y="2384149"/>
            <a:ext cx="4297656" cy="388602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71054" y="2789682"/>
            <a:ext cx="3259852" cy="754631"/>
            <a:chOff x="258960" y="1627187"/>
            <a:chExt cx="2063749" cy="1633802"/>
          </a:xfrm>
        </p:grpSpPr>
        <p:sp>
          <p:nvSpPr>
            <p:cNvPr id="12" name="Rounded Rectangle 11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556174" y="3949845"/>
            <a:ext cx="3259852" cy="75463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ounded Rectangle 14"/>
          <p:cNvSpPr/>
          <p:nvPr/>
        </p:nvSpPr>
        <p:spPr>
          <a:xfrm>
            <a:off x="1556174" y="5149278"/>
            <a:ext cx="3259852" cy="75463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2270857" y="2997720"/>
            <a:ext cx="236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More accurate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7431" y="4152916"/>
            <a:ext cx="258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Shorter processing Time 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0137" y="5367599"/>
            <a:ext cx="229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More Professional UI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17207" y="2396230"/>
            <a:ext cx="4297656" cy="3886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342613" y="4126394"/>
            <a:ext cx="914400" cy="378823"/>
          </a:xfrm>
          <a:prstGeom prst="rightArrow">
            <a:avLst>
              <a:gd name="adj1" fmla="val 568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2533040"/>
            <a:ext cx="1529849" cy="1336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95" y="2550989"/>
            <a:ext cx="1442521" cy="140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9" y="4366430"/>
            <a:ext cx="2158122" cy="15656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07200" y="3923428"/>
            <a:ext cx="152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B33376"/>
                </a:solidFill>
              </a:rPr>
              <a:t>Nutrition APIs</a:t>
            </a:r>
            <a:endParaRPr lang="en-US" altLang="zh-CN" sz="1600" b="1" dirty="0">
              <a:solidFill>
                <a:srgbClr val="B3337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7051" y="3949845"/>
            <a:ext cx="2014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B33376"/>
                </a:solidFill>
              </a:rPr>
              <a:t>Expand dictionary</a:t>
            </a:r>
            <a:endParaRPr lang="en-US" altLang="zh-CN" sz="1600" b="1" dirty="0">
              <a:solidFill>
                <a:srgbClr val="B3337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2124" y="5801261"/>
            <a:ext cx="22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B33376"/>
                </a:solidFill>
              </a:rPr>
              <a:t>UI with Multi-function</a:t>
            </a:r>
            <a:endParaRPr lang="en-US" altLang="zh-CN" sz="1600" b="1" dirty="0">
              <a:solidFill>
                <a:srgbClr val="B333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5243"/>
            <a:ext cx="5613398" cy="3746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1938645"/>
            <a:ext cx="5291666" cy="1494895"/>
          </a:xfrm>
          <a:prstGeom prst="rect">
            <a:avLst/>
          </a:prstGeom>
        </p:spPr>
      </p:pic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blipFill dpi="0" rotWithShape="1">
            <a:blip r:embed="rId5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 l="-5901" t="-11550" r="-5901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609206" y="4900663"/>
            <a:ext cx="2691397" cy="383230"/>
          </a:xfrm>
          <a:custGeom>
            <a:avLst/>
            <a:gdLst>
              <a:gd name="connsiteX0" fmla="*/ 0 w 2691397"/>
              <a:gd name="connsiteY0" fmla="*/ 104335 h 383230"/>
              <a:gd name="connsiteX1" fmla="*/ 6524 w 2691397"/>
              <a:gd name="connsiteY1" fmla="*/ 104577 h 383230"/>
              <a:gd name="connsiteX2" fmla="*/ 98577 w 2691397"/>
              <a:gd name="connsiteY2" fmla="*/ 108077 h 383230"/>
              <a:gd name="connsiteX3" fmla="*/ 191951 w 2691397"/>
              <a:gd name="connsiteY3" fmla="*/ 111410 h 383230"/>
              <a:gd name="connsiteX4" fmla="*/ 285984 w 2691397"/>
              <a:gd name="connsiteY4" fmla="*/ 113494 h 383230"/>
              <a:gd name="connsiteX5" fmla="*/ 381667 w 2691397"/>
              <a:gd name="connsiteY5" fmla="*/ 115494 h 383230"/>
              <a:gd name="connsiteX6" fmla="*/ 478999 w 2691397"/>
              <a:gd name="connsiteY6" fmla="*/ 117577 h 383230"/>
              <a:gd name="connsiteX7" fmla="*/ 577652 w 2691397"/>
              <a:gd name="connsiteY7" fmla="*/ 118994 h 383230"/>
              <a:gd name="connsiteX8" fmla="*/ 677293 w 2691397"/>
              <a:gd name="connsiteY8" fmla="*/ 118994 h 383230"/>
              <a:gd name="connsiteX9" fmla="*/ 778255 w 2691397"/>
              <a:gd name="connsiteY9" fmla="*/ 119577 h 383230"/>
              <a:gd name="connsiteX10" fmla="*/ 880207 w 2691397"/>
              <a:gd name="connsiteY10" fmla="*/ 118994 h 383230"/>
              <a:gd name="connsiteX11" fmla="*/ 983149 w 2691397"/>
              <a:gd name="connsiteY11" fmla="*/ 117577 h 383230"/>
              <a:gd name="connsiteX12" fmla="*/ 1086420 w 2691397"/>
              <a:gd name="connsiteY12" fmla="*/ 116244 h 383230"/>
              <a:gd name="connsiteX13" fmla="*/ 1191011 w 2691397"/>
              <a:gd name="connsiteY13" fmla="*/ 113494 h 383230"/>
              <a:gd name="connsiteX14" fmla="*/ 1296922 w 2691397"/>
              <a:gd name="connsiteY14" fmla="*/ 110827 h 383230"/>
              <a:gd name="connsiteX15" fmla="*/ 1402173 w 2691397"/>
              <a:gd name="connsiteY15" fmla="*/ 107327 h 383230"/>
              <a:gd name="connsiteX16" fmla="*/ 1508744 w 2691397"/>
              <a:gd name="connsiteY16" fmla="*/ 102660 h 383230"/>
              <a:gd name="connsiteX17" fmla="*/ 1616635 w 2691397"/>
              <a:gd name="connsiteY17" fmla="*/ 97160 h 383230"/>
              <a:gd name="connsiteX18" fmla="*/ 1724525 w 2691397"/>
              <a:gd name="connsiteY18" fmla="*/ 91743 h 383230"/>
              <a:gd name="connsiteX19" fmla="*/ 1832416 w 2691397"/>
              <a:gd name="connsiteY19" fmla="*/ 84826 h 383230"/>
              <a:gd name="connsiteX20" fmla="*/ 1942286 w 2691397"/>
              <a:gd name="connsiteY20" fmla="*/ 76660 h 383230"/>
              <a:gd name="connsiteX21" fmla="*/ 2050177 w 2691397"/>
              <a:gd name="connsiteY21" fmla="*/ 68493 h 383230"/>
              <a:gd name="connsiteX22" fmla="*/ 2160047 w 2691397"/>
              <a:gd name="connsiteY22" fmla="*/ 58910 h 383230"/>
              <a:gd name="connsiteX23" fmla="*/ 2270907 w 2691397"/>
              <a:gd name="connsiteY23" fmla="*/ 48659 h 383230"/>
              <a:gd name="connsiteX24" fmla="*/ 2379788 w 2691397"/>
              <a:gd name="connsiteY24" fmla="*/ 37742 h 383230"/>
              <a:gd name="connsiteX25" fmla="*/ 2489988 w 2691397"/>
              <a:gd name="connsiteY25" fmla="*/ 24909 h 383230"/>
              <a:gd name="connsiteX26" fmla="*/ 2600188 w 2691397"/>
              <a:gd name="connsiteY26" fmla="*/ 11242 h 383230"/>
              <a:gd name="connsiteX27" fmla="*/ 2691397 w 2691397"/>
              <a:gd name="connsiteY27" fmla="*/ 0 h 383230"/>
              <a:gd name="connsiteX28" fmla="*/ 2643382 w 2691397"/>
              <a:gd name="connsiteY28" fmla="*/ 383230 h 383230"/>
              <a:gd name="connsiteX29" fmla="*/ 2643381 w 2691397"/>
              <a:gd name="connsiteY29" fmla="*/ 383230 h 383230"/>
              <a:gd name="connsiteX30" fmla="*/ 2673098 w 2691397"/>
              <a:gd name="connsiteY30" fmla="*/ 146043 h 383230"/>
              <a:gd name="connsiteX31" fmla="*/ 2600644 w 2691397"/>
              <a:gd name="connsiteY31" fmla="*/ 148175 h 383230"/>
              <a:gd name="connsiteX32" fmla="*/ 2342303 w 2691397"/>
              <a:gd name="connsiteY32" fmla="*/ 154206 h 383230"/>
              <a:gd name="connsiteX33" fmla="*/ 2084160 w 2691397"/>
              <a:gd name="connsiteY33" fmla="*/ 158662 h 383230"/>
              <a:gd name="connsiteX34" fmla="*/ 1825032 w 2691397"/>
              <a:gd name="connsiteY34" fmla="*/ 158194 h 383230"/>
              <a:gd name="connsiteX35" fmla="*/ 1567480 w 2691397"/>
              <a:gd name="connsiteY35" fmla="*/ 157924 h 383230"/>
              <a:gd name="connsiteX36" fmla="*/ 1308551 w 2691397"/>
              <a:gd name="connsiteY36" fmla="*/ 155882 h 383230"/>
              <a:gd name="connsiteX37" fmla="*/ 1053363 w 2691397"/>
              <a:gd name="connsiteY37" fmla="*/ 149509 h 383230"/>
              <a:gd name="connsiteX38" fmla="*/ 795223 w 2691397"/>
              <a:gd name="connsiteY38" fmla="*/ 141165 h 383230"/>
              <a:gd name="connsiteX39" fmla="*/ 538856 w 2691397"/>
              <a:gd name="connsiteY39" fmla="*/ 131445 h 383230"/>
              <a:gd name="connsiteX40" fmla="*/ 286033 w 2691397"/>
              <a:gd name="connsiteY40" fmla="*/ 118968 h 383230"/>
              <a:gd name="connsiteX41" fmla="*/ 31635 w 2691397"/>
              <a:gd name="connsiteY41" fmla="*/ 106294 h 38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91397" h="383230">
                <a:moveTo>
                  <a:pt x="0" y="104335"/>
                </a:moveTo>
                <a:lnTo>
                  <a:pt x="6524" y="104577"/>
                </a:lnTo>
                <a:lnTo>
                  <a:pt x="98577" y="108077"/>
                </a:lnTo>
                <a:lnTo>
                  <a:pt x="191951" y="111410"/>
                </a:lnTo>
                <a:lnTo>
                  <a:pt x="285984" y="113494"/>
                </a:lnTo>
                <a:lnTo>
                  <a:pt x="381667" y="115494"/>
                </a:lnTo>
                <a:lnTo>
                  <a:pt x="478999" y="117577"/>
                </a:lnTo>
                <a:lnTo>
                  <a:pt x="577652" y="118994"/>
                </a:lnTo>
                <a:lnTo>
                  <a:pt x="677293" y="118994"/>
                </a:lnTo>
                <a:lnTo>
                  <a:pt x="778255" y="119577"/>
                </a:lnTo>
                <a:lnTo>
                  <a:pt x="880207" y="118994"/>
                </a:lnTo>
                <a:lnTo>
                  <a:pt x="983149" y="117577"/>
                </a:lnTo>
                <a:lnTo>
                  <a:pt x="1086420" y="116244"/>
                </a:lnTo>
                <a:lnTo>
                  <a:pt x="1191011" y="113494"/>
                </a:lnTo>
                <a:lnTo>
                  <a:pt x="1296922" y="110827"/>
                </a:lnTo>
                <a:lnTo>
                  <a:pt x="1402173" y="107327"/>
                </a:lnTo>
                <a:lnTo>
                  <a:pt x="1508744" y="102660"/>
                </a:lnTo>
                <a:lnTo>
                  <a:pt x="1616635" y="97160"/>
                </a:lnTo>
                <a:lnTo>
                  <a:pt x="1724525" y="91743"/>
                </a:lnTo>
                <a:lnTo>
                  <a:pt x="1832416" y="84826"/>
                </a:lnTo>
                <a:lnTo>
                  <a:pt x="1942286" y="76660"/>
                </a:lnTo>
                <a:lnTo>
                  <a:pt x="2050177" y="68493"/>
                </a:lnTo>
                <a:lnTo>
                  <a:pt x="2160047" y="58910"/>
                </a:lnTo>
                <a:lnTo>
                  <a:pt x="2270907" y="48659"/>
                </a:lnTo>
                <a:lnTo>
                  <a:pt x="2379788" y="37742"/>
                </a:lnTo>
                <a:lnTo>
                  <a:pt x="2489988" y="24909"/>
                </a:lnTo>
                <a:lnTo>
                  <a:pt x="2600188" y="11242"/>
                </a:lnTo>
                <a:lnTo>
                  <a:pt x="2691397" y="0"/>
                </a:lnTo>
                <a:lnTo>
                  <a:pt x="2643382" y="383230"/>
                </a:lnTo>
                <a:lnTo>
                  <a:pt x="2643381" y="383230"/>
                </a:lnTo>
                <a:lnTo>
                  <a:pt x="2673098" y="146043"/>
                </a:lnTo>
                <a:lnTo>
                  <a:pt x="2600644" y="148175"/>
                </a:lnTo>
                <a:lnTo>
                  <a:pt x="2342303" y="154206"/>
                </a:lnTo>
                <a:lnTo>
                  <a:pt x="2084160" y="158662"/>
                </a:lnTo>
                <a:lnTo>
                  <a:pt x="1825032" y="158194"/>
                </a:lnTo>
                <a:lnTo>
                  <a:pt x="1567480" y="157924"/>
                </a:lnTo>
                <a:lnTo>
                  <a:pt x="1308551" y="155882"/>
                </a:lnTo>
                <a:lnTo>
                  <a:pt x="1053363" y="149509"/>
                </a:lnTo>
                <a:lnTo>
                  <a:pt x="795223" y="141165"/>
                </a:lnTo>
                <a:lnTo>
                  <a:pt x="538856" y="131445"/>
                </a:lnTo>
                <a:lnTo>
                  <a:pt x="286033" y="118968"/>
                </a:lnTo>
                <a:lnTo>
                  <a:pt x="31635" y="1062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Slide Number Placeholder 4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997348" y="6353984"/>
            <a:ext cx="838199" cy="342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3E59737B-AF67-42EE-B20D-05656D79239C}" type="slidenum">
              <a:rPr lang="en-US" sz="1000" b="1" smtClean="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11</a:t>
            </a:fld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UPMC</a:t>
            </a:r>
            <a:r>
              <a:rPr lang="en-US" altLang="zh-CN" dirty="0" smtClean="0"/>
              <a:t>’s</a:t>
            </a:r>
            <a:r>
              <a:rPr lang="en-US" dirty="0" smtClean="0"/>
              <a:t> Requirement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56" y="3262214"/>
            <a:ext cx="1419459" cy="1393960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>
          <a:xfrm>
            <a:off x="2770844" y="4102100"/>
            <a:ext cx="800100" cy="25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50" y="3505200"/>
            <a:ext cx="1620850" cy="119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1578" y="4727879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UPMC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5346100" y="4102100"/>
            <a:ext cx="800100" cy="25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23" y="3371273"/>
            <a:ext cx="1346527" cy="1323656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</p:spPr>
      </p:pic>
      <p:sp>
        <p:nvSpPr>
          <p:cNvPr id="12" name="TextBox 11"/>
          <p:cNvSpPr txBox="1"/>
          <p:nvPr/>
        </p:nvSpPr>
        <p:spPr>
          <a:xfrm>
            <a:off x="5924199" y="4943255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4593" y="4727879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entury Gothic" charset="0"/>
                <a:ea typeface="Century Gothic" charset="0"/>
                <a:cs typeface="Century Gothic" charset="0"/>
              </a:rPr>
              <a:t>Healthcare </a:t>
            </a:r>
          </a:p>
          <a:p>
            <a:r>
              <a:rPr lang="en-US" altLang="zh-CN" dirty="0" smtClean="0">
                <a:latin typeface="Century Gothic" charset="0"/>
                <a:ea typeface="Century Gothic" charset="0"/>
                <a:cs typeface="Century Gothic" charset="0"/>
              </a:rPr>
              <a:t>Insurance</a:t>
            </a:r>
            <a:r>
              <a:rPr lang="zh-CN" alt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zh-CN" dirty="0" smtClean="0">
                <a:latin typeface="Century Gothic" charset="0"/>
                <a:ea typeface="Century Gothic" charset="0"/>
                <a:cs typeface="Century Gothic" charset="0"/>
              </a:rPr>
              <a:t>cost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85" y="3172720"/>
            <a:ext cx="1540541" cy="1508993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>
            <a:off x="8027133" y="4102100"/>
            <a:ext cx="800100" cy="25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7233" y="494325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Smart UPMC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5824317" y="2605801"/>
            <a:ext cx="2538937" cy="2706786"/>
          </a:xfrm>
          <a:prstGeom prst="mathMultiply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dirty="0" smtClean="0"/>
              <a:t>Cloud Computing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30" y="2946730"/>
            <a:ext cx="11811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1" y="2972130"/>
            <a:ext cx="1168400" cy="111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44" y="2946730"/>
            <a:ext cx="1333500" cy="111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26" y="2984830"/>
            <a:ext cx="1854200" cy="1104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54954" y="4413044"/>
            <a:ext cx="1916482" cy="651353"/>
            <a:chOff x="6391387" y="3755938"/>
            <a:chExt cx="1916482" cy="651353"/>
          </a:xfrm>
        </p:grpSpPr>
        <p:sp>
          <p:nvSpPr>
            <p:cNvPr id="10" name="Terminator 9"/>
            <p:cNvSpPr/>
            <p:nvPr/>
          </p:nvSpPr>
          <p:spPr>
            <a:xfrm>
              <a:off x="6391387" y="3755938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6216" y="3878961"/>
              <a:ext cx="171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Serverless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06371" y="4425089"/>
            <a:ext cx="3283646" cy="653079"/>
            <a:chOff x="4780331" y="4463642"/>
            <a:chExt cx="3283646" cy="653079"/>
          </a:xfrm>
        </p:grpSpPr>
        <p:sp>
          <p:nvSpPr>
            <p:cNvPr id="18" name="Terminator 17"/>
            <p:cNvSpPr/>
            <p:nvPr/>
          </p:nvSpPr>
          <p:spPr>
            <a:xfrm>
              <a:off x="5646445" y="4465368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0331" y="4463642"/>
              <a:ext cx="32836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	</a:t>
              </a:r>
              <a:r>
                <a:rPr lang="en-US" b="1" dirty="0" smtClean="0">
                  <a:solidFill>
                    <a:schemeClr val="bg1"/>
                  </a:solidFill>
                </a:rPr>
                <a:t>Economies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      of Scale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90017" y="4426815"/>
            <a:ext cx="1916482" cy="651353"/>
            <a:chOff x="9912579" y="3275237"/>
            <a:chExt cx="1916482" cy="651353"/>
          </a:xfrm>
        </p:grpSpPr>
        <p:sp>
          <p:nvSpPr>
            <p:cNvPr id="21" name="Terminator 20"/>
            <p:cNvSpPr/>
            <p:nvPr/>
          </p:nvSpPr>
          <p:spPr>
            <a:xfrm>
              <a:off x="9912579" y="3275237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17897" y="3355806"/>
              <a:ext cx="154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Speed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07549" y="4425089"/>
            <a:ext cx="1916482" cy="651353"/>
            <a:chOff x="10506205" y="3232002"/>
            <a:chExt cx="1916482" cy="651353"/>
          </a:xfrm>
        </p:grpSpPr>
        <p:sp>
          <p:nvSpPr>
            <p:cNvPr id="24" name="Terminator 23"/>
            <p:cNvSpPr/>
            <p:nvPr/>
          </p:nvSpPr>
          <p:spPr>
            <a:xfrm>
              <a:off x="10506205" y="3232002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72382" y="3374739"/>
              <a:ext cx="138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scalability</a:t>
              </a:r>
              <a:endParaRPr lang="en-US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08" y="5117366"/>
            <a:ext cx="1234705" cy="1085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32" y="5187420"/>
            <a:ext cx="1313035" cy="1086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50" y="5175927"/>
            <a:ext cx="1298215" cy="1097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66" y="5160390"/>
            <a:ext cx="1129090" cy="11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2980" r="1027" b="3714"/>
          <a:stretch/>
        </p:blipFill>
        <p:spPr>
          <a:xfrm>
            <a:off x="1175125" y="2395594"/>
            <a:ext cx="2021613" cy="228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93" y="2395594"/>
            <a:ext cx="2920435" cy="1098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79" y="3735597"/>
            <a:ext cx="521367" cy="625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5813" y="4439526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Amazon</a:t>
            </a:r>
            <a:br>
              <a:rPr lang="en-US" sz="1000" b="1" dirty="0" smtClean="0">
                <a:solidFill>
                  <a:srgbClr val="E5CCD3"/>
                </a:solidFill>
              </a:rPr>
            </a:br>
            <a:r>
              <a:rPr lang="en-US" sz="1000" b="1" dirty="0" smtClean="0">
                <a:solidFill>
                  <a:srgbClr val="E5CCD3"/>
                </a:solidFill>
              </a:rPr>
              <a:t>S3</a:t>
            </a:r>
            <a:endParaRPr lang="en-US" b="1" dirty="0">
              <a:solidFill>
                <a:srgbClr val="E5CCD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03" y="3732828"/>
            <a:ext cx="543639" cy="5649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5600" y="441851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AWS</a:t>
            </a:r>
          </a:p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Lambda</a:t>
            </a:r>
            <a:endParaRPr lang="en-US" sz="1000" b="1" dirty="0">
              <a:solidFill>
                <a:srgbClr val="E5CCD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93" y="3693234"/>
            <a:ext cx="521366" cy="6256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06057" y="440899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Amazon API Gateway</a:t>
            </a:r>
            <a:endParaRPr lang="en-US" b="1" dirty="0">
              <a:solidFill>
                <a:srgbClr val="E5CCD3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71" y="3615114"/>
            <a:ext cx="583606" cy="7037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94799" y="4438008"/>
            <a:ext cx="943550" cy="3752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Amazon </a:t>
            </a:r>
            <a:r>
              <a:rPr lang="en-US" sz="1000" b="1" dirty="0" err="1" smtClean="0">
                <a:solidFill>
                  <a:srgbClr val="E5CCD3"/>
                </a:solidFill>
              </a:rPr>
              <a:t>Rekognition</a:t>
            </a:r>
            <a:endParaRPr lang="en-US" sz="1000" b="1" dirty="0">
              <a:solidFill>
                <a:srgbClr val="E5CCD3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11" y="3574098"/>
            <a:ext cx="898468" cy="8639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6556" b="5399"/>
          <a:stretch/>
        </p:blipFill>
        <p:spPr>
          <a:xfrm>
            <a:off x="9737469" y="3493678"/>
            <a:ext cx="1046102" cy="915319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gray">
          <a:xfrm>
            <a:off x="1108577" y="83201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800" dirty="0" smtClean="0"/>
              <a:t>Tools &amp; Services</a:t>
            </a:r>
            <a:endParaRPr 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64829" y="4492520"/>
            <a:ext cx="943550" cy="3752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Google Vision</a:t>
            </a:r>
            <a:endParaRPr lang="en-US" sz="1000" b="1" dirty="0">
              <a:solidFill>
                <a:srgbClr val="E5CCD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6044" y="4438008"/>
            <a:ext cx="1095155" cy="3752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MS </a:t>
            </a:r>
            <a:r>
              <a:rPr lang="en-US" sz="1000" b="1" smtClean="0">
                <a:solidFill>
                  <a:srgbClr val="E5CCD3"/>
                </a:solidFill>
              </a:rPr>
              <a:t>Azure Computer </a:t>
            </a:r>
            <a:r>
              <a:rPr lang="en-US" sz="1000" b="1" dirty="0" smtClean="0">
                <a:solidFill>
                  <a:srgbClr val="E5CCD3"/>
                </a:solidFill>
              </a:rPr>
              <a:t>Vision</a:t>
            </a:r>
            <a:endParaRPr lang="en-US" sz="1000" b="1" dirty="0">
              <a:solidFill>
                <a:srgbClr val="E5CCD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3272" y="2684504"/>
            <a:ext cx="350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Object Recognition APIs</a:t>
            </a:r>
            <a:endParaRPr lang="en-US" sz="28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532748" y="1906964"/>
            <a:ext cx="0" cy="34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233311" y="1906964"/>
            <a:ext cx="0" cy="34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9436" y="481329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Wearable Camera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38" y="3707500"/>
            <a:ext cx="544781" cy="6537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69666" y="4417770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E5CCD3"/>
                </a:solidFill>
              </a:rPr>
              <a:t>Amazon EC2</a:t>
            </a:r>
            <a:endParaRPr lang="en-US" b="1" dirty="0">
              <a:solidFill>
                <a:srgbClr val="E5C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47" y="821268"/>
            <a:ext cx="8761413" cy="706964"/>
          </a:xfrm>
        </p:spPr>
        <p:txBody>
          <a:bodyPr/>
          <a:lstStyle/>
          <a:p>
            <a:r>
              <a:rPr lang="en-US" altLang="zh-CN" dirty="0"/>
              <a:t>Tools &amp; Services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52195"/>
              </p:ext>
            </p:extLst>
          </p:nvPr>
        </p:nvGraphicFramePr>
        <p:xfrm>
          <a:off x="609644" y="2524760"/>
          <a:ext cx="10896555" cy="378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61"/>
                <a:gridCol w="3054020"/>
                <a:gridCol w="3098681"/>
                <a:gridCol w="3137093"/>
              </a:tblGrid>
              <a:tr h="6944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AWS Lambda Function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Google Cloud</a:t>
                      </a:r>
                      <a:r>
                        <a:rPr lang="en-US" sz="1600" baseline="0" dirty="0" smtClean="0"/>
                        <a:t> Function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MS Azure Cloud Function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030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requests for free, then $0.20/1M invocations, plus $0.00001667/GB-sec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requests for free, then $0.40/1M invocations, plus $0.00000231/GB-sec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 requests for free, then $0.20/1M invocations, plus $0.000016/GB-sec</a:t>
                      </a:r>
                      <a:endParaRPr lang="en-US" dirty="0"/>
                    </a:p>
                  </a:txBody>
                  <a:tcPr anchor="ctr"/>
                </a:tc>
              </a:tr>
              <a:tr h="10308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Event-driven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S3, SNS,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DynamoDB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Kinesis,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CloudWatch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API Gateway, EC2,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Storage Object Change Notifications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Bus Topic, Timer triggers, Http</a:t>
                      </a:r>
                      <a:endParaRPr lang="en-US" dirty="0"/>
                    </a:p>
                  </a:txBody>
                  <a:tcPr anchor="ctr"/>
                </a:tc>
              </a:tr>
              <a:tr h="10308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 languages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JavaScript, Python,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Ruby, C#, Go,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JAVA Script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C#, JavaScript, F#, Python,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5" y="1758652"/>
            <a:ext cx="793570" cy="822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85" y="1774372"/>
            <a:ext cx="793570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5" y="1774372"/>
            <a:ext cx="791904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11" y="1748206"/>
            <a:ext cx="682455" cy="822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4786" y="564668"/>
            <a:ext cx="945906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r="-1"/>
          <a:stretch/>
        </p:blipFill>
        <p:spPr>
          <a:xfrm>
            <a:off x="9842143" y="2724915"/>
            <a:ext cx="92202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68" y="708081"/>
            <a:ext cx="609599" cy="731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49" y="5093667"/>
            <a:ext cx="793570" cy="8229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64" y="5095954"/>
            <a:ext cx="791904" cy="822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 t="8776" r="15158" b="15306"/>
          <a:stretch/>
        </p:blipFill>
        <p:spPr>
          <a:xfrm>
            <a:off x="931753" y="5031857"/>
            <a:ext cx="989562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9" y="3528199"/>
            <a:ext cx="609599" cy="73152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130912" y="2170132"/>
            <a:ext cx="1371600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8784" y="2170132"/>
            <a:ext cx="1846174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68223" y="5530547"/>
            <a:ext cx="1062658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1244" y="5652097"/>
            <a:ext cx="2521856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21967" y="2913017"/>
            <a:ext cx="0" cy="1864965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7" idx="2"/>
          </p:cNvCxnSpPr>
          <p:nvPr/>
        </p:nvCxnSpPr>
        <p:spPr>
          <a:xfrm flipH="1">
            <a:off x="5844440" y="1747378"/>
            <a:ext cx="0" cy="397354"/>
          </a:xfrm>
          <a:prstGeom prst="line">
            <a:avLst/>
          </a:prstGeom>
          <a:ln w="19050">
            <a:solidFill>
              <a:srgbClr val="E5CC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39489" y="4699000"/>
            <a:ext cx="975" cy="775297"/>
          </a:xfrm>
          <a:prstGeom prst="line">
            <a:avLst/>
          </a:prstGeom>
          <a:ln w="19050">
            <a:solidFill>
              <a:srgbClr val="E5CC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8070277" y="2250939"/>
            <a:ext cx="1129216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9648830" y="564668"/>
            <a:ext cx="1247243" cy="3133851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236787" y="2145816"/>
            <a:ext cx="1067621" cy="0"/>
          </a:xfrm>
          <a:prstGeom prst="line">
            <a:avLst/>
          </a:prstGeom>
          <a:ln w="19050">
            <a:solidFill>
              <a:srgbClr val="E5CC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30881" y="257363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AWS LAMBDA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50694" y="2594479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UPLOAD S3 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44420" y="1439601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AWS API GATEWAY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9389" y="257544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21516" y="3770496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OBJECT RECOGNITION APIs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31984" y="5946257"/>
            <a:ext cx="1803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SCORES S3 BUCKET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80992" y="5941818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AWS LAMBDA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2411" y="4244181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AWS API GATEWAY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72728" y="1664092"/>
            <a:ext cx="169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Copy images</a:t>
            </a:r>
            <a:r>
              <a:rPr lang="en-US" sz="1100" i="1" dirty="0">
                <a:solidFill>
                  <a:srgbClr val="E5CCD3"/>
                </a:solidFill>
              </a:rPr>
              <a:t> </a:t>
            </a:r>
            <a:r>
              <a:rPr lang="en-US" sz="1100" i="1" dirty="0" smtClean="0">
                <a:solidFill>
                  <a:srgbClr val="E5CCD3"/>
                </a:solidFill>
              </a:rPr>
              <a:t>to</a:t>
            </a:r>
            <a:endParaRPr lang="en-US" sz="1100" i="1" dirty="0">
              <a:solidFill>
                <a:srgbClr val="E5CCD3"/>
              </a:solidFill>
            </a:endParaRPr>
          </a:p>
          <a:p>
            <a:r>
              <a:rPr lang="en-US" sz="1100" i="1" dirty="0" smtClean="0">
                <a:solidFill>
                  <a:srgbClr val="E5CCD3"/>
                </a:solidFill>
              </a:rPr>
              <a:t>the </a:t>
            </a:r>
            <a:r>
              <a:rPr lang="en-US" sz="1100" i="1" dirty="0">
                <a:solidFill>
                  <a:srgbClr val="E5CCD3"/>
                </a:solidFill>
              </a:rPr>
              <a:t>upload bucket</a:t>
            </a:r>
          </a:p>
          <a:p>
            <a:endParaRPr lang="en-US" dirty="0">
              <a:solidFill>
                <a:srgbClr val="E5CCD3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40095" y="2194198"/>
            <a:ext cx="260080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Invoke a Lambda Function</a:t>
            </a:r>
            <a:endParaRPr lang="en-US" sz="1100" i="1" dirty="0">
              <a:solidFill>
                <a:srgbClr val="E5CCD3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05119" y="1661660"/>
            <a:ext cx="12524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Send requests to three APIs</a:t>
            </a:r>
            <a:endParaRPr lang="en-US" sz="1100" i="1" dirty="0">
              <a:solidFill>
                <a:srgbClr val="E5CCD3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9304408" y="1002332"/>
            <a:ext cx="541768" cy="2286968"/>
            <a:chOff x="8940344" y="1108165"/>
            <a:chExt cx="541768" cy="2155372"/>
          </a:xfrm>
        </p:grpSpPr>
        <p:cxnSp>
          <p:nvCxnSpPr>
            <p:cNvPr id="52" name="Straight Connector 51"/>
            <p:cNvCxnSpPr>
              <a:stCxn id="53" idx="1"/>
            </p:cNvCxnSpPr>
            <p:nvPr/>
          </p:nvCxnSpPr>
          <p:spPr>
            <a:xfrm>
              <a:off x="8940344" y="2185852"/>
              <a:ext cx="444137" cy="0"/>
            </a:xfrm>
            <a:prstGeom prst="line">
              <a:avLst/>
            </a:prstGeom>
            <a:ln w="19050">
              <a:solidFill>
                <a:srgbClr val="E5CCD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eft Bracket 52"/>
            <p:cNvSpPr/>
            <p:nvPr/>
          </p:nvSpPr>
          <p:spPr>
            <a:xfrm>
              <a:off x="8940344" y="1108166"/>
              <a:ext cx="470263" cy="2155371"/>
            </a:xfrm>
            <a:prstGeom prst="leftBracket">
              <a:avLst/>
            </a:prstGeom>
            <a:ln w="19050">
              <a:solidFill>
                <a:srgbClr val="E5CCD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321630" y="2185851"/>
              <a:ext cx="87866" cy="2657"/>
            </a:xfrm>
            <a:prstGeom prst="straightConnector1">
              <a:avLst/>
            </a:prstGeom>
            <a:ln w="19050" cap="sq" cmpd="sng">
              <a:solidFill>
                <a:srgbClr val="E5CCD3"/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9409496" y="3259086"/>
              <a:ext cx="72616" cy="2657"/>
            </a:xfrm>
            <a:prstGeom prst="straightConnector1">
              <a:avLst/>
            </a:prstGeom>
            <a:ln w="19050" cap="sq" cmpd="sng">
              <a:solidFill>
                <a:srgbClr val="E5CCD3"/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9409496" y="1108165"/>
              <a:ext cx="72616" cy="2657"/>
            </a:xfrm>
            <a:prstGeom prst="straightConnector1">
              <a:avLst/>
            </a:prstGeom>
            <a:ln w="19050" cap="sq" cmpd="sng">
              <a:solidFill>
                <a:srgbClr val="E5CCD3"/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8152337" y="2294360"/>
            <a:ext cx="11861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Returns labels</a:t>
            </a:r>
            <a:endParaRPr lang="en-US" sz="1100" i="1" dirty="0">
              <a:solidFill>
                <a:srgbClr val="E5CCD3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37930" y="3515671"/>
            <a:ext cx="157810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Lambda calculates image scores and stores in a S3 bucket</a:t>
            </a:r>
            <a:endParaRPr lang="en-US" sz="1100" i="1" dirty="0">
              <a:solidFill>
                <a:srgbClr val="E5CCD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55838" y="4888893"/>
            <a:ext cx="82273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Invoke a Lambda Function</a:t>
            </a:r>
            <a:endParaRPr lang="en-US" sz="1100" i="1" dirty="0">
              <a:solidFill>
                <a:srgbClr val="E5CCD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64052" y="4682014"/>
            <a:ext cx="101244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J2EE Web App </a:t>
            </a:r>
            <a:r>
              <a:rPr lang="en-US" sz="1100" i="1" smtClean="0">
                <a:solidFill>
                  <a:srgbClr val="E5CCD3"/>
                </a:solidFill>
              </a:rPr>
              <a:t>sends requests to Lambda</a:t>
            </a:r>
            <a:endParaRPr lang="en-US" sz="1100" i="1" dirty="0">
              <a:solidFill>
                <a:srgbClr val="E5CCD3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156312" y="5530547"/>
            <a:ext cx="2436463" cy="0"/>
          </a:xfrm>
          <a:prstGeom prst="straightConnector1">
            <a:avLst/>
          </a:prstGeom>
          <a:ln w="19050" cap="sq" cmpd="sng">
            <a:solidFill>
              <a:srgbClr val="E5CCD3"/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96925" y="5688731"/>
            <a:ext cx="243177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E5CCD3"/>
                </a:solidFill>
              </a:rPr>
              <a:t>Lambda calculates and </a:t>
            </a:r>
            <a:r>
              <a:rPr lang="en-US" sz="1100" i="1" smtClean="0">
                <a:solidFill>
                  <a:srgbClr val="E5CCD3"/>
                </a:solidFill>
              </a:rPr>
              <a:t>returns overall score to the web </a:t>
            </a:r>
            <a:endParaRPr lang="en-US" sz="1100" i="1" dirty="0">
              <a:solidFill>
                <a:srgbClr val="E5CCD3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5915" y="594276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J2EE WEB APP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6702" y="4078273"/>
            <a:ext cx="1560341" cy="217132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B33376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6" y="3656220"/>
            <a:ext cx="705396" cy="7315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4376" y="439806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EC2 Instance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/>
      <p:bldP spid="85" grpId="0"/>
      <p:bldP spid="87" grpId="0"/>
      <p:bldP spid="89" grpId="0"/>
      <p:bldP spid="90" grpId="0"/>
      <p:bldP spid="92" grpId="0"/>
      <p:bldP spid="93" grpId="0"/>
      <p:bldP spid="94" grpId="0"/>
      <p:bldP spid="100" grpId="0"/>
      <p:bldP spid="102" grpId="0"/>
      <p:bldP spid="103" grpId="0"/>
      <p:bldP spid="107" grpId="0"/>
      <p:bldP spid="108" grpId="0"/>
      <p:bldP spid="109" grpId="0"/>
      <p:bldP spid="110" grpId="0"/>
      <p:bldP spid="114" grpId="0"/>
      <p:bldP spid="116" grpId="0"/>
      <p:bldP spid="116" grpId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4934518"/>
            <a:ext cx="849690" cy="8496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2" y="2676276"/>
            <a:ext cx="1117600" cy="105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Evaluation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60907" y="5091594"/>
            <a:ext cx="1916482" cy="651353"/>
            <a:chOff x="9810992" y="3882419"/>
            <a:chExt cx="1916482" cy="651353"/>
          </a:xfrm>
        </p:grpSpPr>
        <p:sp>
          <p:nvSpPr>
            <p:cNvPr id="6" name="Terminator 5"/>
            <p:cNvSpPr/>
            <p:nvPr/>
          </p:nvSpPr>
          <p:spPr>
            <a:xfrm>
              <a:off x="9810992" y="3882419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80509" y="3993452"/>
              <a:ext cx="117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Cost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60907" y="2875787"/>
            <a:ext cx="1916482" cy="651353"/>
            <a:chOff x="17228182" y="3373623"/>
            <a:chExt cx="1916482" cy="651353"/>
          </a:xfrm>
        </p:grpSpPr>
        <p:sp>
          <p:nvSpPr>
            <p:cNvPr id="9" name="Terminator 8"/>
            <p:cNvSpPr/>
            <p:nvPr/>
          </p:nvSpPr>
          <p:spPr>
            <a:xfrm>
              <a:off x="17228182" y="3373623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12940" y="3514633"/>
              <a:ext cx="154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r>
                <a:rPr lang="en-US" b="1" dirty="0" smtClean="0">
                  <a:solidFill>
                    <a:schemeClr val="bg1"/>
                  </a:solidFill>
                </a:rPr>
                <a:t>ccuracy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1399" y="2782380"/>
            <a:ext cx="1916482" cy="768712"/>
            <a:chOff x="10822621" y="3152267"/>
            <a:chExt cx="1916482" cy="768712"/>
          </a:xfrm>
        </p:grpSpPr>
        <p:sp>
          <p:nvSpPr>
            <p:cNvPr id="12" name="Terminator 11"/>
            <p:cNvSpPr/>
            <p:nvPr/>
          </p:nvSpPr>
          <p:spPr>
            <a:xfrm>
              <a:off x="10822621" y="3269626"/>
              <a:ext cx="1916482" cy="65135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8797" y="3152267"/>
              <a:ext cx="138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Scalability</a:t>
              </a:r>
            </a:p>
          </p:txBody>
        </p:sp>
      </p:grpSp>
      <p:pic>
        <p:nvPicPr>
          <p:cNvPr id="14" name="Picture 13" descr="https://azurecomcdn.azureedge.net/cvt-a8128136e89853bfc18832aa1d43559387403a3ad4aaa884b6cb510dedc6aba7/images/page/overview/what-is-cloud-computing/spee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3" y="5017076"/>
            <a:ext cx="722633" cy="66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s://azurecomcdn.azureedge.net/cvt-25fc830828f86af2b5d38bf2afe14c11662f784a08c590446dbd2e5e879808ff/images/page/overview/what-is-cloud-computing/productivity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70" y="2887680"/>
            <a:ext cx="624736" cy="627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rminator 17"/>
          <p:cNvSpPr/>
          <p:nvPr/>
        </p:nvSpPr>
        <p:spPr>
          <a:xfrm>
            <a:off x="2111954" y="5093030"/>
            <a:ext cx="1916482" cy="6513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47575" y="5232604"/>
            <a:ext cx="171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Performance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2436" y="5961716"/>
            <a:ext cx="336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2"/>
                </a:solidFill>
              </a:rPr>
              <a:t>Multithreading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About </a:t>
            </a:r>
            <a:r>
              <a:rPr lang="en-US" dirty="0" smtClean="0">
                <a:solidFill>
                  <a:schemeClr val="accent2"/>
                </a:solidFill>
              </a:rPr>
              <a:t>500 </a:t>
            </a:r>
            <a:r>
              <a:rPr lang="en-US" dirty="0" err="1" smtClean="0">
                <a:solidFill>
                  <a:schemeClr val="accent2"/>
                </a:solidFill>
              </a:rPr>
              <a:t>ms</a:t>
            </a:r>
            <a:r>
              <a:rPr lang="en-US" dirty="0" smtClean="0">
                <a:solidFill>
                  <a:schemeClr val="accent2"/>
                </a:solidFill>
              </a:rPr>
              <a:t> per pic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1207" y="3777822"/>
            <a:ext cx="3192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accent2"/>
                </a:solidFill>
              </a:rPr>
              <a:t>Horizontal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scaling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2"/>
                </a:solidFill>
              </a:rPr>
              <a:t>Load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balancer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01083" y="3724488"/>
            <a:ext cx="489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2"/>
                </a:solidFill>
              </a:rPr>
              <a:t>97%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accuracy 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2"/>
                </a:solidFill>
              </a:rPr>
              <a:t>Different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weighting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factors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in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3 APIs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accent2"/>
                </a:solidFill>
              </a:rPr>
              <a:t>Consider drugs, cigarette and alcohol</a:t>
            </a:r>
            <a:r>
              <a:rPr lang="en-US" altLang="zh-CN" dirty="0" smtClean="0">
                <a:solidFill>
                  <a:schemeClr val="accent2"/>
                </a:solidFill>
              </a:rPr>
              <a:t>;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7244" y="5929032"/>
            <a:ext cx="482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2"/>
                </a:solidFill>
              </a:rPr>
              <a:t>Demo: cost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less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than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$10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Launch the system with 1M users: $213K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7011478" y="3192391"/>
            <a:ext cx="2555717" cy="2681766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10" y="922230"/>
            <a:ext cx="7939052" cy="706964"/>
          </a:xfrm>
        </p:spPr>
        <p:txBody>
          <a:bodyPr/>
          <a:lstStyle/>
          <a:p>
            <a:r>
              <a:rPr lang="en-US" b="1" dirty="0" smtClean="0"/>
              <a:t>Cost Estimation </a:t>
            </a:r>
            <a:r>
              <a:rPr lang="en-US" sz="2000" b="1" dirty="0" smtClean="0"/>
              <a:t>(1 million users</a:t>
            </a:r>
            <a:r>
              <a:rPr lang="en-US" altLang="zh-CN" sz="2000" b="1" dirty="0" smtClean="0"/>
              <a:t>/per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month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57300" y="2854411"/>
            <a:ext cx="2555717" cy="380529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951239" y="4278323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298364" y="4180438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6246" y="2284234"/>
            <a:ext cx="85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AWS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03780" y="2305193"/>
            <a:ext cx="169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APIs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9464" y="3074242"/>
            <a:ext cx="1269092" cy="456703"/>
            <a:chOff x="258960" y="1627187"/>
            <a:chExt cx="2063749" cy="1633802"/>
          </a:xfrm>
        </p:grpSpPr>
        <p:sp>
          <p:nvSpPr>
            <p:cNvPr id="22" name="Rounded Rectangle 21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4859" y="3670597"/>
            <a:ext cx="1275224" cy="509842"/>
            <a:chOff x="258960" y="1627187"/>
            <a:chExt cx="2063749" cy="1633802"/>
          </a:xfrm>
        </p:grpSpPr>
        <p:sp>
          <p:nvSpPr>
            <p:cNvPr id="29" name="Rounded Rectangle 2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0355" y="4356587"/>
            <a:ext cx="1283650" cy="417810"/>
            <a:chOff x="258960" y="1627187"/>
            <a:chExt cx="2063749" cy="1633802"/>
          </a:xfrm>
        </p:grpSpPr>
        <p:sp>
          <p:nvSpPr>
            <p:cNvPr id="35" name="Rounded Rectangle 34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1327" y="3750776"/>
            <a:ext cx="12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Storage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4161" y="4883345"/>
            <a:ext cx="1275225" cy="438243"/>
            <a:chOff x="258960" y="1627187"/>
            <a:chExt cx="2063749" cy="1633802"/>
          </a:xfrm>
        </p:grpSpPr>
        <p:sp>
          <p:nvSpPr>
            <p:cNvPr id="53" name="Rounded Rectangle 5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82073" y="4401785"/>
            <a:ext cx="125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Request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030" y="3159299"/>
            <a:ext cx="130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LAMBDA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Equal 61"/>
          <p:cNvSpPr/>
          <p:nvPr/>
        </p:nvSpPr>
        <p:spPr>
          <a:xfrm>
            <a:off x="9614202" y="4268235"/>
            <a:ext cx="630194" cy="5801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13614" y="4270771"/>
            <a:ext cx="238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$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213K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94773" y="2844549"/>
            <a:ext cx="2555717" cy="3825017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967991" y="3334769"/>
            <a:ext cx="1132260" cy="550103"/>
            <a:chOff x="258960" y="1627187"/>
            <a:chExt cx="2063749" cy="1633802"/>
          </a:xfrm>
        </p:grpSpPr>
        <p:sp>
          <p:nvSpPr>
            <p:cNvPr id="48" name="Rounded Rectangle 47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07083" y="3360496"/>
            <a:ext cx="115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Amazon </a:t>
            </a:r>
            <a:r>
              <a:rPr lang="en-US" sz="1200" dirty="0" err="1" smtClean="0">
                <a:solidFill>
                  <a:schemeClr val="bg1"/>
                </a:solidFill>
              </a:rPr>
              <a:t>Rekognition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989313" y="5110089"/>
            <a:ext cx="1108379" cy="550103"/>
            <a:chOff x="258960" y="1627187"/>
            <a:chExt cx="2063749" cy="1633802"/>
          </a:xfrm>
        </p:grpSpPr>
        <p:sp>
          <p:nvSpPr>
            <p:cNvPr id="66" name="Rounded Rectangle 65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46595" y="4204587"/>
            <a:ext cx="1151097" cy="550103"/>
            <a:chOff x="258960" y="1627187"/>
            <a:chExt cx="2063749" cy="1633802"/>
          </a:xfrm>
        </p:grpSpPr>
        <p:sp>
          <p:nvSpPr>
            <p:cNvPr id="69" name="Rounded Rectangle 6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07083" y="4270771"/>
            <a:ext cx="119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Google Vision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17488" y="5061974"/>
            <a:ext cx="11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Azure Computer Vision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85531" y="5930478"/>
            <a:ext cx="1888558" cy="550103"/>
            <a:chOff x="258960" y="1627187"/>
            <a:chExt cx="2063749" cy="1633802"/>
          </a:xfrm>
        </p:grpSpPr>
        <p:sp>
          <p:nvSpPr>
            <p:cNvPr id="61" name="Rounded Rectangle 60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03780" y="5971205"/>
            <a:ext cx="1887623" cy="550103"/>
            <a:chOff x="258960" y="1627187"/>
            <a:chExt cx="2063749" cy="1633802"/>
          </a:xfrm>
        </p:grpSpPr>
        <p:sp>
          <p:nvSpPr>
            <p:cNvPr id="73" name="Rounded Rectangle 7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89463" y="5095434"/>
            <a:ext cx="2088612" cy="550103"/>
            <a:chOff x="258960" y="1627187"/>
            <a:chExt cx="2063749" cy="1633802"/>
          </a:xfrm>
        </p:grpSpPr>
        <p:sp>
          <p:nvSpPr>
            <p:cNvPr id="83" name="Rounded Rectangle 8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6809" y="602471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</a:t>
            </a:r>
            <a:r>
              <a:rPr lang="en-US" altLang="zh-CN" b="1" dirty="0" smtClean="0">
                <a:solidFill>
                  <a:schemeClr val="bg1"/>
                </a:solidFill>
              </a:rPr>
              <a:t>33329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3629" y="60491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$209562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3017" y="51388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$1508.6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2493" y="4815753"/>
            <a:ext cx="125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API Gateway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09154" y="3192391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213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0299" y="3769064"/>
            <a:ext cx="87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1</a:t>
            </a:r>
            <a:r>
              <a:rPr lang="en-US" altLang="zh-CN" sz="1600" dirty="0">
                <a:solidFill>
                  <a:schemeClr val="accent2"/>
                </a:solidFill>
              </a:rPr>
              <a:t>,</a:t>
            </a:r>
            <a:r>
              <a:rPr lang="en-US" altLang="zh-CN" sz="1600" dirty="0" smtClean="0">
                <a:solidFill>
                  <a:schemeClr val="accent2"/>
                </a:solidFill>
              </a:rPr>
              <a:t>125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95296" y="4415161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880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09154" y="5046585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7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61158" y="3430510"/>
            <a:ext cx="989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58562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1904" y="4439503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8.6</a:t>
            </a:r>
            <a:endParaRPr lang="en-US" sz="1600" dirty="0">
              <a:solidFill>
                <a:schemeClr val="accent2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289463" y="3449973"/>
            <a:ext cx="1269092" cy="550103"/>
            <a:chOff x="258960" y="1627187"/>
            <a:chExt cx="2063749" cy="1633802"/>
          </a:xfrm>
        </p:grpSpPr>
        <p:sp>
          <p:nvSpPr>
            <p:cNvPr id="113" name="Rounded Rectangle 11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11477" y="3573006"/>
            <a:ext cx="17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solidFill>
                  <a:schemeClr val="bg1"/>
                </a:solidFill>
              </a:rPr>
              <a:t>Maintaining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289463" y="4337555"/>
            <a:ext cx="1269092" cy="550103"/>
            <a:chOff x="258960" y="1627187"/>
            <a:chExt cx="2063749" cy="1633802"/>
          </a:xfrm>
        </p:grpSpPr>
        <p:sp>
          <p:nvSpPr>
            <p:cNvPr id="116" name="Rounded Rectangle 115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359250" y="4405064"/>
            <a:ext cx="11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Training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37891" y="2663894"/>
            <a:ext cx="169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Labor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152087" y="4355025"/>
            <a:ext cx="989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2"/>
                </a:solidFill>
              </a:rPr>
              <a:t>$</a:t>
            </a:r>
            <a:r>
              <a:rPr lang="en-US" altLang="zh-CN" sz="1600" smtClean="0">
                <a:solidFill>
                  <a:schemeClr val="accent2"/>
                </a:solidFill>
              </a:rPr>
              <a:t>92500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1158" y="5231251"/>
            <a:ext cx="989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58500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519947" y="3562280"/>
            <a:ext cx="92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1500</a:t>
            </a:r>
            <a:endParaRPr lang="en-US" sz="1600" dirty="0">
              <a:solidFill>
                <a:schemeClr val="accent2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83331" y="5451884"/>
            <a:ext cx="1275225" cy="431597"/>
            <a:chOff x="258960" y="1627187"/>
            <a:chExt cx="2063749" cy="1633802"/>
          </a:xfrm>
        </p:grpSpPr>
        <p:sp>
          <p:nvSpPr>
            <p:cNvPr id="88" name="Rounded Rectangle 87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2428" y="5462632"/>
            <a:ext cx="12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EC2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5295" y="5416719"/>
            <a:ext cx="917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2"/>
                </a:solidFill>
              </a:rPr>
              <a:t>$</a:t>
            </a:r>
            <a:r>
              <a:rPr lang="en-US" sz="1600" smtClean="0">
                <a:solidFill>
                  <a:schemeClr val="accent2"/>
                </a:solidFill>
              </a:rPr>
              <a:t>31104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6976688" y="3331784"/>
            <a:ext cx="2555717" cy="2556722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58" y="898171"/>
            <a:ext cx="7939052" cy="706964"/>
          </a:xfrm>
        </p:spPr>
        <p:txBody>
          <a:bodyPr/>
          <a:lstStyle/>
          <a:p>
            <a:r>
              <a:rPr lang="en-US" b="1" dirty="0" smtClean="0"/>
              <a:t>Cost Estimation </a:t>
            </a:r>
            <a:r>
              <a:rPr lang="en-US" sz="2000" dirty="0" smtClean="0"/>
              <a:t>(Scale by 1,000 users)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1726" y="2864272"/>
            <a:ext cx="2635274" cy="3805294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951239" y="4278323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6298364" y="4180438"/>
            <a:ext cx="596527" cy="596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6246" y="2284234"/>
            <a:ext cx="85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AWS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003780" y="2305193"/>
            <a:ext cx="169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APIs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9464" y="3074244"/>
            <a:ext cx="1472874" cy="452578"/>
            <a:chOff x="258960" y="1627187"/>
            <a:chExt cx="2063749" cy="1633802"/>
          </a:xfrm>
        </p:grpSpPr>
        <p:sp>
          <p:nvSpPr>
            <p:cNvPr id="22" name="Rounded Rectangle 21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3296" y="3717040"/>
            <a:ext cx="1464448" cy="491838"/>
            <a:chOff x="258960" y="1627187"/>
            <a:chExt cx="2063749" cy="1633802"/>
          </a:xfrm>
        </p:grpSpPr>
        <p:sp>
          <p:nvSpPr>
            <p:cNvPr id="29" name="Rounded Rectangle 2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7215" y="4365820"/>
            <a:ext cx="1472874" cy="456790"/>
            <a:chOff x="258960" y="1627187"/>
            <a:chExt cx="2063749" cy="1633802"/>
          </a:xfrm>
        </p:grpSpPr>
        <p:sp>
          <p:nvSpPr>
            <p:cNvPr id="35" name="Rounded Rectangle 34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45208" y="3777518"/>
            <a:ext cx="12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Storage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23589" y="5019163"/>
            <a:ext cx="1499211" cy="376943"/>
            <a:chOff x="258960" y="1627187"/>
            <a:chExt cx="2063749" cy="1633802"/>
          </a:xfrm>
        </p:grpSpPr>
        <p:sp>
          <p:nvSpPr>
            <p:cNvPr id="53" name="Rounded Rectangle 5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0699" y="4414133"/>
            <a:ext cx="125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S3 Request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8555" y="3108765"/>
            <a:ext cx="130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LAMBDA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Equal 61"/>
          <p:cNvSpPr/>
          <p:nvPr/>
        </p:nvSpPr>
        <p:spPr>
          <a:xfrm>
            <a:off x="9614202" y="4268235"/>
            <a:ext cx="630194" cy="5801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13614" y="4270771"/>
            <a:ext cx="238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$</a:t>
            </a:r>
            <a:r>
              <a:rPr lang="en-US" altLang="zh-CN" sz="3200" b="1" dirty="0" smtClean="0">
                <a:solidFill>
                  <a:schemeClr val="accent1"/>
                </a:solidFill>
              </a:rPr>
              <a:t>15K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94773" y="2844549"/>
            <a:ext cx="2555717" cy="3825017"/>
          </a:xfrm>
          <a:prstGeom prst="roundRect">
            <a:avLst/>
          </a:prstGeom>
          <a:solidFill>
            <a:srgbClr val="E5C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967991" y="3334769"/>
            <a:ext cx="1132260" cy="550103"/>
            <a:chOff x="258960" y="1627187"/>
            <a:chExt cx="2063749" cy="1633802"/>
          </a:xfrm>
        </p:grpSpPr>
        <p:sp>
          <p:nvSpPr>
            <p:cNvPr id="48" name="Rounded Rectangle 47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07083" y="3360496"/>
            <a:ext cx="115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Amazon </a:t>
            </a:r>
            <a:r>
              <a:rPr lang="en-US" sz="1200" dirty="0" err="1" smtClean="0">
                <a:solidFill>
                  <a:schemeClr val="bg1"/>
                </a:solidFill>
              </a:rPr>
              <a:t>Rekognition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989313" y="5110089"/>
            <a:ext cx="1108379" cy="550103"/>
            <a:chOff x="258960" y="1627187"/>
            <a:chExt cx="2063749" cy="1633802"/>
          </a:xfrm>
        </p:grpSpPr>
        <p:sp>
          <p:nvSpPr>
            <p:cNvPr id="66" name="Rounded Rectangle 65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46595" y="4204587"/>
            <a:ext cx="1151097" cy="550103"/>
            <a:chOff x="258960" y="1627187"/>
            <a:chExt cx="2063749" cy="1633802"/>
          </a:xfrm>
        </p:grpSpPr>
        <p:sp>
          <p:nvSpPr>
            <p:cNvPr id="69" name="Rounded Rectangle 6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17488" y="4243304"/>
            <a:ext cx="119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Google Vision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17488" y="5061974"/>
            <a:ext cx="115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Azure Computer Vision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61061" y="6072723"/>
            <a:ext cx="1888558" cy="496524"/>
            <a:chOff x="258960" y="1627187"/>
            <a:chExt cx="2063749" cy="1633802"/>
          </a:xfrm>
        </p:grpSpPr>
        <p:sp>
          <p:nvSpPr>
            <p:cNvPr id="61" name="Rounded Rectangle 60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03780" y="5971205"/>
            <a:ext cx="1887623" cy="550103"/>
            <a:chOff x="258960" y="1627187"/>
            <a:chExt cx="2063749" cy="1633802"/>
          </a:xfrm>
        </p:grpSpPr>
        <p:sp>
          <p:nvSpPr>
            <p:cNvPr id="73" name="Rounded Rectangle 7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54673" y="5109783"/>
            <a:ext cx="1892123" cy="550103"/>
            <a:chOff x="258960" y="1627187"/>
            <a:chExt cx="2063749" cy="1633802"/>
          </a:xfrm>
        </p:grpSpPr>
        <p:sp>
          <p:nvSpPr>
            <p:cNvPr id="83" name="Rounded Rectangle 8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  <a:solidFill>
              <a:srgbClr val="73397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24935" y="6127210"/>
            <a:ext cx="103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</a:rPr>
              <a:t>$15303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3629" y="604919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$313.5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89219" y="525617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$4.3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9640" y="4977225"/>
            <a:ext cx="150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API Gateway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04570" y="3119805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85094" y="3774290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1.1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10381" y="4424938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0.88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97231" y="5044504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3.5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6466" y="3417566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90</a:t>
            </a:r>
            <a:endParaRPr lang="en-US" sz="1600" dirty="0">
              <a:solidFill>
                <a:schemeClr val="accent2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254673" y="3464322"/>
            <a:ext cx="1269092" cy="550103"/>
            <a:chOff x="258960" y="1627187"/>
            <a:chExt cx="2063749" cy="1633802"/>
          </a:xfrm>
        </p:grpSpPr>
        <p:sp>
          <p:nvSpPr>
            <p:cNvPr id="113" name="Rounded Rectangle 112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03018" y="3590666"/>
            <a:ext cx="17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Maintaining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254673" y="4351904"/>
            <a:ext cx="1269092" cy="550103"/>
            <a:chOff x="258960" y="1627187"/>
            <a:chExt cx="2063749" cy="1633802"/>
          </a:xfrm>
        </p:grpSpPr>
        <p:sp>
          <p:nvSpPr>
            <p:cNvPr id="116" name="Rounded Rectangle 115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324460" y="4419413"/>
            <a:ext cx="11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Training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51159" y="2294819"/>
            <a:ext cx="169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Labor</a:t>
            </a:r>
            <a:endParaRPr lang="en-US" sz="2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714045" y="5583807"/>
            <a:ext cx="1499211" cy="376943"/>
            <a:chOff x="258960" y="1627187"/>
            <a:chExt cx="2063749" cy="1633802"/>
          </a:xfrm>
        </p:grpSpPr>
        <p:sp>
          <p:nvSpPr>
            <p:cNvPr id="79" name="Rounded Rectangle 78"/>
            <p:cNvSpPr/>
            <p:nvPr/>
          </p:nvSpPr>
          <p:spPr>
            <a:xfrm>
              <a:off x="258960" y="1627187"/>
              <a:ext cx="2063749" cy="163380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306812" y="1675039"/>
              <a:ext cx="1968045" cy="1538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97155" rIns="12954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3575" y="557017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48795" y="5603001"/>
            <a:ext cx="91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accent2"/>
                </a:solidFill>
              </a:rPr>
              <a:t>$</a:t>
            </a:r>
            <a:r>
              <a:rPr lang="en-US" altLang="zh-CN" sz="1600" smtClean="0">
                <a:solidFill>
                  <a:schemeClr val="accent2"/>
                </a:solidFill>
              </a:rPr>
              <a:t>15298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34699" y="4492582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4.3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51367" y="3566429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>
                <a:solidFill>
                  <a:schemeClr val="accent2"/>
                </a:solidFill>
              </a:rPr>
              <a:t>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7691" y="4320988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133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36947" y="5201094"/>
            <a:ext cx="7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$</a:t>
            </a:r>
            <a:r>
              <a:rPr lang="en-US" altLang="zh-CN" sz="1600" dirty="0" smtClean="0">
                <a:solidFill>
                  <a:schemeClr val="accent2"/>
                </a:solidFill>
              </a:rPr>
              <a:t>90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8592</TotalTime>
  <Words>1323</Words>
  <Application>Microsoft Macintosh PowerPoint</Application>
  <PresentationFormat>Widescreen</PresentationFormat>
  <Paragraphs>168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Abadi MT Condensed Extra Bold</vt:lpstr>
      <vt:lpstr>Calibri</vt:lpstr>
      <vt:lpstr>Century Gothic</vt:lpstr>
      <vt:lpstr>Corbel</vt:lpstr>
      <vt:lpstr>DengXian</vt:lpstr>
      <vt:lpstr>Helvetica Neue</vt:lpstr>
      <vt:lpstr>Wingdings 3</vt:lpstr>
      <vt:lpstr>宋体</vt:lpstr>
      <vt:lpstr>Arial</vt:lpstr>
      <vt:lpstr>Ion Boardroom</vt:lpstr>
      <vt:lpstr>PowerPoint Presentation</vt:lpstr>
      <vt:lpstr>UPMC’s Requirement</vt:lpstr>
      <vt:lpstr>With Cloud Computing</vt:lpstr>
      <vt:lpstr>PowerPoint Presentation</vt:lpstr>
      <vt:lpstr>Tools &amp; Services Comparison</vt:lpstr>
      <vt:lpstr>PowerPoint Presentation</vt:lpstr>
      <vt:lpstr>System Evaluation</vt:lpstr>
      <vt:lpstr>Cost Estimation (1 million users/per month)</vt:lpstr>
      <vt:lpstr>Cost Estimation (Scale by 1,000 users)</vt:lpstr>
      <vt:lpstr>Incoming improvement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UPMC </dc:title>
  <dc:creator>administrator</dc:creator>
  <cp:lastModifiedBy>yanlinl1</cp:lastModifiedBy>
  <cp:revision>199</cp:revision>
  <cp:lastPrinted>2017-09-08T01:28:30Z</cp:lastPrinted>
  <dcterms:created xsi:type="dcterms:W3CDTF">2017-09-07T17:29:17Z</dcterms:created>
  <dcterms:modified xsi:type="dcterms:W3CDTF">2017-09-26T16:19:33Z</dcterms:modified>
</cp:coreProperties>
</file>