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13"/>
  </p:notesMasterIdLst>
  <p:sldIdLst>
    <p:sldId id="270" r:id="rId2"/>
    <p:sldId id="284" r:id="rId3"/>
    <p:sldId id="260" r:id="rId4"/>
    <p:sldId id="286" r:id="rId5"/>
    <p:sldId id="289" r:id="rId6"/>
    <p:sldId id="285" r:id="rId7"/>
    <p:sldId id="282" r:id="rId8"/>
    <p:sldId id="276" r:id="rId9"/>
    <p:sldId id="288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3976"/>
    <a:srgbClr val="770176"/>
    <a:srgbClr val="B36183"/>
    <a:srgbClr val="B33376"/>
    <a:srgbClr val="B35574"/>
    <a:srgbClr val="E5CCD3"/>
    <a:srgbClr val="31204B"/>
    <a:srgbClr val="800080"/>
    <a:srgbClr val="3E2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2"/>
    <p:restoredTop sz="85407"/>
  </p:normalViewPr>
  <p:slideViewPr>
    <p:cSldViewPr snapToGrid="0" snapToObjects="1">
      <p:cViewPr>
        <p:scale>
          <a:sx n="98" d="100"/>
          <a:sy n="98" d="100"/>
        </p:scale>
        <p:origin x="7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73732-7EDB-D648-A6FC-717CA4FA9F7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4A184-2DBA-9D40-B8B7-B65527D6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0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everyone. </a:t>
            </a:r>
            <a:r>
              <a:rPr lang="en-US" altLang="zh-CN" baseline="0" dirty="0" smtClean="0"/>
              <a:t>We all know that UPMC health insurance is an excellent company 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doubled their membership in only 5 years.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UPMC’s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market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advantage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retain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evaluate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customer‘s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lifestyle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condition.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UPMC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evaluation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9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UPMC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insurance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provides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changing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insurance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service,I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believe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UPMC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insurance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attract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prospective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splendid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achievement.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INTROUDTION</a:t>
            </a:r>
            <a:r>
              <a:rPr lang="en-US" altLang="zh-CN" dirty="0" smtClean="0"/>
              <a:t>:</a:t>
            </a:r>
            <a:r>
              <a:rPr lang="en-US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mainly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cloud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service.</a:t>
            </a:r>
            <a:r>
              <a:rPr lang="zh-CN" altLang="en-US" baseline="0" dirty="0" smtClean="0"/>
              <a:t> </a:t>
            </a:r>
            <a:r>
              <a:rPr lang="en-US" dirty="0" smtClean="0"/>
              <a:t>what</a:t>
            </a:r>
            <a:r>
              <a:rPr lang="en-US" baseline="0" dirty="0" smtClean="0"/>
              <a:t> is cloud computing:</a:t>
            </a:r>
            <a:r>
              <a:rPr lang="zh-CN" alt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Computing is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AWS,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everyone.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platform,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resources, software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metered service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instance: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scale a database in the cloud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 all of the processing steps within an application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UPMC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and most importantly.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2014, AWS has reduced the cost of databases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an average of 30%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apparently,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UPMC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evaluation’s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system’s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architecture: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pictures,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rekognition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like: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vegetables.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user’s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highchart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Healthscorechart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exactly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website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clearly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scores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several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months,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encourage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establish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lifestyle.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chart,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clearly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distinguish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unhealthy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pictures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non-food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pictures,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charts represent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response 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average number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per second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noticeable difference in the average response time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platforms.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consistently keeps it between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0-200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consistently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consideration,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/>
              <a:t>：</a:t>
            </a:r>
            <a:r>
              <a:rPr lang="en-US" dirty="0" smtClean="0"/>
              <a:t> $0.20/1M invocations</a:t>
            </a:r>
            <a:r>
              <a:rPr lang="en-US" altLang="zh-CN" dirty="0" smtClean="0"/>
              <a:t>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</a:t>
            </a:r>
            <a:r>
              <a:rPr lang="en-US" altLang="zh-CN" dirty="0" smtClean="0"/>
              <a:t>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extensive</a:t>
            </a:r>
            <a:r>
              <a:rPr lang="zh-CN" altLang="en-US" dirty="0" smtClean="0"/>
              <a:t> </a:t>
            </a:r>
            <a:r>
              <a:rPr lang="en-US" dirty="0" smtClean="0"/>
              <a:t>Infrastructure Deployment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countries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definitely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support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chosen/discarded / Rationale 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lambda you choose, S3 bucket you choose,  Database you choose, Among three APIs you give different weighting factor perhaps - or some you discarded; Rationale means a set of reasons - you can bring multiple reasons in terms of Scalability, performance, Cost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importantly,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speed: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Multithreading,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seconds;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Furthermore,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97%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during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daily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test.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almost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limitations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pictures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pictures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smaller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15M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almost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Internet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calculated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least,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algorithm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well-designed,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weighting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factor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implemented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choose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vision’s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tags,which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accurate.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0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1000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major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Amazon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service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includes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EC2,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LAMBDA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storage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S3requests.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second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major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invoke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APIs.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Including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Amazon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rekognition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azure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service.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maintaining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analysis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service’s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6700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dollars,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6.7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dollars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great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budget limitation or time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limitations.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 might be lack of accuracy in case of too complicated lunch box style since the quantity (calories) of each ingredient we don‘t know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hard to tell amount of health food item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dietary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calorie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m01.itaiwantrade.com/86cdd624-48b7-4cb0-98b2-5d8b67cc6729/7b244429-3fe5-40fa-bbb6-8b5d0e3723e0_DSC04111--360x360.jpg" TargetMode="External"/><Relationship Id="rId4" Type="http://schemas.openxmlformats.org/officeDocument/2006/relationships/hyperlink" Target="http://patientsafety.pa.gov/ADVISORIES/Pages/201506_62.aspx" TargetMode="External"/><Relationship Id="rId5" Type="http://schemas.openxmlformats.org/officeDocument/2006/relationships/hyperlink" Target="http://www.cnx-software.com/wp-content/uploads/2015/09/Arbox_HTab_Hospital_Tablet.jpg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7788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1703540" y="3084444"/>
            <a:ext cx="8455068" cy="1032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000" b="1" smtClean="0">
                <a:ln w="0"/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rbel" charset="0"/>
                <a:ea typeface="Corbel" charset="0"/>
                <a:cs typeface="Corbel" charset="0"/>
              </a:rPr>
              <a:t>Smart UPMC System </a:t>
            </a:r>
            <a:endParaRPr lang="en-US" sz="7000" b="1" dirty="0">
              <a:ln w="0"/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 bwMode="gray">
          <a:xfrm>
            <a:off x="1934554" y="4118789"/>
            <a:ext cx="1148705" cy="482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Team 9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54" y="1202146"/>
            <a:ext cx="2896908" cy="5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5243"/>
            <a:ext cx="5613398" cy="3746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1938645"/>
            <a:ext cx="5291666" cy="1494895"/>
          </a:xfrm>
          <a:prstGeom prst="rect">
            <a:avLst/>
          </a:prstGeom>
        </p:spPr>
      </p:pic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blipFill dpi="0" rotWithShape="1">
            <a:blip r:embed="rId5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rcRect/>
            <a:stretch>
              <a:fillRect l="-5901" t="-11550" r="-5901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4" name="Freeform: Shap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609206" y="4900663"/>
            <a:ext cx="2691397" cy="383230"/>
          </a:xfrm>
          <a:custGeom>
            <a:avLst/>
            <a:gdLst>
              <a:gd name="connsiteX0" fmla="*/ 0 w 2691397"/>
              <a:gd name="connsiteY0" fmla="*/ 104335 h 383230"/>
              <a:gd name="connsiteX1" fmla="*/ 6524 w 2691397"/>
              <a:gd name="connsiteY1" fmla="*/ 104577 h 383230"/>
              <a:gd name="connsiteX2" fmla="*/ 98577 w 2691397"/>
              <a:gd name="connsiteY2" fmla="*/ 108077 h 383230"/>
              <a:gd name="connsiteX3" fmla="*/ 191951 w 2691397"/>
              <a:gd name="connsiteY3" fmla="*/ 111410 h 383230"/>
              <a:gd name="connsiteX4" fmla="*/ 285984 w 2691397"/>
              <a:gd name="connsiteY4" fmla="*/ 113494 h 383230"/>
              <a:gd name="connsiteX5" fmla="*/ 381667 w 2691397"/>
              <a:gd name="connsiteY5" fmla="*/ 115494 h 383230"/>
              <a:gd name="connsiteX6" fmla="*/ 478999 w 2691397"/>
              <a:gd name="connsiteY6" fmla="*/ 117577 h 383230"/>
              <a:gd name="connsiteX7" fmla="*/ 577652 w 2691397"/>
              <a:gd name="connsiteY7" fmla="*/ 118994 h 383230"/>
              <a:gd name="connsiteX8" fmla="*/ 677293 w 2691397"/>
              <a:gd name="connsiteY8" fmla="*/ 118994 h 383230"/>
              <a:gd name="connsiteX9" fmla="*/ 778255 w 2691397"/>
              <a:gd name="connsiteY9" fmla="*/ 119577 h 383230"/>
              <a:gd name="connsiteX10" fmla="*/ 880207 w 2691397"/>
              <a:gd name="connsiteY10" fmla="*/ 118994 h 383230"/>
              <a:gd name="connsiteX11" fmla="*/ 983149 w 2691397"/>
              <a:gd name="connsiteY11" fmla="*/ 117577 h 383230"/>
              <a:gd name="connsiteX12" fmla="*/ 1086420 w 2691397"/>
              <a:gd name="connsiteY12" fmla="*/ 116244 h 383230"/>
              <a:gd name="connsiteX13" fmla="*/ 1191011 w 2691397"/>
              <a:gd name="connsiteY13" fmla="*/ 113494 h 383230"/>
              <a:gd name="connsiteX14" fmla="*/ 1296922 w 2691397"/>
              <a:gd name="connsiteY14" fmla="*/ 110827 h 383230"/>
              <a:gd name="connsiteX15" fmla="*/ 1402173 w 2691397"/>
              <a:gd name="connsiteY15" fmla="*/ 107327 h 383230"/>
              <a:gd name="connsiteX16" fmla="*/ 1508744 w 2691397"/>
              <a:gd name="connsiteY16" fmla="*/ 102660 h 383230"/>
              <a:gd name="connsiteX17" fmla="*/ 1616635 w 2691397"/>
              <a:gd name="connsiteY17" fmla="*/ 97160 h 383230"/>
              <a:gd name="connsiteX18" fmla="*/ 1724525 w 2691397"/>
              <a:gd name="connsiteY18" fmla="*/ 91743 h 383230"/>
              <a:gd name="connsiteX19" fmla="*/ 1832416 w 2691397"/>
              <a:gd name="connsiteY19" fmla="*/ 84826 h 383230"/>
              <a:gd name="connsiteX20" fmla="*/ 1942286 w 2691397"/>
              <a:gd name="connsiteY20" fmla="*/ 76660 h 383230"/>
              <a:gd name="connsiteX21" fmla="*/ 2050177 w 2691397"/>
              <a:gd name="connsiteY21" fmla="*/ 68493 h 383230"/>
              <a:gd name="connsiteX22" fmla="*/ 2160047 w 2691397"/>
              <a:gd name="connsiteY22" fmla="*/ 58910 h 383230"/>
              <a:gd name="connsiteX23" fmla="*/ 2270907 w 2691397"/>
              <a:gd name="connsiteY23" fmla="*/ 48659 h 383230"/>
              <a:gd name="connsiteX24" fmla="*/ 2379788 w 2691397"/>
              <a:gd name="connsiteY24" fmla="*/ 37742 h 383230"/>
              <a:gd name="connsiteX25" fmla="*/ 2489988 w 2691397"/>
              <a:gd name="connsiteY25" fmla="*/ 24909 h 383230"/>
              <a:gd name="connsiteX26" fmla="*/ 2600188 w 2691397"/>
              <a:gd name="connsiteY26" fmla="*/ 11242 h 383230"/>
              <a:gd name="connsiteX27" fmla="*/ 2691397 w 2691397"/>
              <a:gd name="connsiteY27" fmla="*/ 0 h 383230"/>
              <a:gd name="connsiteX28" fmla="*/ 2643382 w 2691397"/>
              <a:gd name="connsiteY28" fmla="*/ 383230 h 383230"/>
              <a:gd name="connsiteX29" fmla="*/ 2643381 w 2691397"/>
              <a:gd name="connsiteY29" fmla="*/ 383230 h 383230"/>
              <a:gd name="connsiteX30" fmla="*/ 2673098 w 2691397"/>
              <a:gd name="connsiteY30" fmla="*/ 146043 h 383230"/>
              <a:gd name="connsiteX31" fmla="*/ 2600644 w 2691397"/>
              <a:gd name="connsiteY31" fmla="*/ 148175 h 383230"/>
              <a:gd name="connsiteX32" fmla="*/ 2342303 w 2691397"/>
              <a:gd name="connsiteY32" fmla="*/ 154206 h 383230"/>
              <a:gd name="connsiteX33" fmla="*/ 2084160 w 2691397"/>
              <a:gd name="connsiteY33" fmla="*/ 158662 h 383230"/>
              <a:gd name="connsiteX34" fmla="*/ 1825032 w 2691397"/>
              <a:gd name="connsiteY34" fmla="*/ 158194 h 383230"/>
              <a:gd name="connsiteX35" fmla="*/ 1567480 w 2691397"/>
              <a:gd name="connsiteY35" fmla="*/ 157924 h 383230"/>
              <a:gd name="connsiteX36" fmla="*/ 1308551 w 2691397"/>
              <a:gd name="connsiteY36" fmla="*/ 155882 h 383230"/>
              <a:gd name="connsiteX37" fmla="*/ 1053363 w 2691397"/>
              <a:gd name="connsiteY37" fmla="*/ 149509 h 383230"/>
              <a:gd name="connsiteX38" fmla="*/ 795223 w 2691397"/>
              <a:gd name="connsiteY38" fmla="*/ 141165 h 383230"/>
              <a:gd name="connsiteX39" fmla="*/ 538856 w 2691397"/>
              <a:gd name="connsiteY39" fmla="*/ 131445 h 383230"/>
              <a:gd name="connsiteX40" fmla="*/ 286033 w 2691397"/>
              <a:gd name="connsiteY40" fmla="*/ 118968 h 383230"/>
              <a:gd name="connsiteX41" fmla="*/ 31635 w 2691397"/>
              <a:gd name="connsiteY41" fmla="*/ 106294 h 38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91397" h="383230">
                <a:moveTo>
                  <a:pt x="0" y="104335"/>
                </a:moveTo>
                <a:lnTo>
                  <a:pt x="6524" y="104577"/>
                </a:lnTo>
                <a:lnTo>
                  <a:pt x="98577" y="108077"/>
                </a:lnTo>
                <a:lnTo>
                  <a:pt x="191951" y="111410"/>
                </a:lnTo>
                <a:lnTo>
                  <a:pt x="285984" y="113494"/>
                </a:lnTo>
                <a:lnTo>
                  <a:pt x="381667" y="115494"/>
                </a:lnTo>
                <a:lnTo>
                  <a:pt x="478999" y="117577"/>
                </a:lnTo>
                <a:lnTo>
                  <a:pt x="577652" y="118994"/>
                </a:lnTo>
                <a:lnTo>
                  <a:pt x="677293" y="118994"/>
                </a:lnTo>
                <a:lnTo>
                  <a:pt x="778255" y="119577"/>
                </a:lnTo>
                <a:lnTo>
                  <a:pt x="880207" y="118994"/>
                </a:lnTo>
                <a:lnTo>
                  <a:pt x="983149" y="117577"/>
                </a:lnTo>
                <a:lnTo>
                  <a:pt x="1086420" y="116244"/>
                </a:lnTo>
                <a:lnTo>
                  <a:pt x="1191011" y="113494"/>
                </a:lnTo>
                <a:lnTo>
                  <a:pt x="1296922" y="110827"/>
                </a:lnTo>
                <a:lnTo>
                  <a:pt x="1402173" y="107327"/>
                </a:lnTo>
                <a:lnTo>
                  <a:pt x="1508744" y="102660"/>
                </a:lnTo>
                <a:lnTo>
                  <a:pt x="1616635" y="97160"/>
                </a:lnTo>
                <a:lnTo>
                  <a:pt x="1724525" y="91743"/>
                </a:lnTo>
                <a:lnTo>
                  <a:pt x="1832416" y="84826"/>
                </a:lnTo>
                <a:lnTo>
                  <a:pt x="1942286" y="76660"/>
                </a:lnTo>
                <a:lnTo>
                  <a:pt x="2050177" y="68493"/>
                </a:lnTo>
                <a:lnTo>
                  <a:pt x="2160047" y="58910"/>
                </a:lnTo>
                <a:lnTo>
                  <a:pt x="2270907" y="48659"/>
                </a:lnTo>
                <a:lnTo>
                  <a:pt x="2379788" y="37742"/>
                </a:lnTo>
                <a:lnTo>
                  <a:pt x="2489988" y="24909"/>
                </a:lnTo>
                <a:lnTo>
                  <a:pt x="2600188" y="11242"/>
                </a:lnTo>
                <a:lnTo>
                  <a:pt x="2691397" y="0"/>
                </a:lnTo>
                <a:lnTo>
                  <a:pt x="2643382" y="383230"/>
                </a:lnTo>
                <a:lnTo>
                  <a:pt x="2643381" y="383230"/>
                </a:lnTo>
                <a:lnTo>
                  <a:pt x="2673098" y="146043"/>
                </a:lnTo>
                <a:lnTo>
                  <a:pt x="2600644" y="148175"/>
                </a:lnTo>
                <a:lnTo>
                  <a:pt x="2342303" y="154206"/>
                </a:lnTo>
                <a:lnTo>
                  <a:pt x="2084160" y="158662"/>
                </a:lnTo>
                <a:lnTo>
                  <a:pt x="1825032" y="158194"/>
                </a:lnTo>
                <a:lnTo>
                  <a:pt x="1567480" y="157924"/>
                </a:lnTo>
                <a:lnTo>
                  <a:pt x="1308551" y="155882"/>
                </a:lnTo>
                <a:lnTo>
                  <a:pt x="1053363" y="149509"/>
                </a:lnTo>
                <a:lnTo>
                  <a:pt x="795223" y="141165"/>
                </a:lnTo>
                <a:lnTo>
                  <a:pt x="538856" y="131445"/>
                </a:lnTo>
                <a:lnTo>
                  <a:pt x="286033" y="118968"/>
                </a:lnTo>
                <a:lnTo>
                  <a:pt x="31635" y="1062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Slide Number Placeholder 4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997348" y="6353984"/>
            <a:ext cx="838199" cy="342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3E59737B-AF67-42EE-B20D-05656D79239C}" type="slidenum">
              <a:rPr lang="en-US" sz="1000" b="1" smtClean="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10</a:t>
            </a:fld>
            <a:endParaRPr 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438400"/>
            <a:ext cx="9805146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saimedcode.com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wp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-content/uploads/2017/04/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banner.jpg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cdn.idplate.com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/images/uploads/139_209_large.jpg</a:t>
            </a: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http://ww3.hdnux.com/photos/16/71/52/3906206/7/1024x1024.jpg</a:t>
            </a: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https://cdn1.bigcommerce.com/nww20x/ka7ofex/products/1642/images/3674/1128_UHF_Reader_with_Motorola_TC552_1024x768__24580.1411587981.480.480.jpg?c=2</a:t>
            </a: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mr-IN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http://im01.itaiwantrade.com/86cdd624-48b7-4cb0-98b2-5d8b67cc6729/7b244429-3fe5-40fa-bbb6-8b5d0e3723e0_DSC04111--360x360.jpg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www.healthcarefacilitiestoday.com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/media/graphics/2016/12042-Man-in-hospital-eating-healthy-clinic-food-upset.jpg</a:t>
            </a: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http://patientsafety.pa.gov/ADVISORIES/Pages/201506_62.aspx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http://www.cnx-software.com/wp-content/uploads/2015/09/Arbox_HTab_Hospital_Tablet.jpg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https://3.bp.blogspot.com/-Oh2LpICutKU/WSSWZHa4uPI/AAAAAAAAVGE/UcdCzD8RGYo5hKgiyawTFR4zILF9EClcQCLcB/s1600/11-chipotle.w710.h473.jpg</a:t>
            </a:r>
          </a:p>
        </p:txBody>
      </p:sp>
    </p:spTree>
    <p:extLst>
      <p:ext uri="{BB962C8B-B14F-4D97-AF65-F5344CB8AC3E}">
        <p14:creationId xmlns:p14="http://schemas.microsoft.com/office/powerpoint/2010/main" val="12949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3049028"/>
            <a:ext cx="6342420" cy="2882169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23134" y="2708009"/>
            <a:ext cx="5512526" cy="3589608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16" y="3359813"/>
            <a:ext cx="11811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16" y="3372513"/>
            <a:ext cx="1168400" cy="1117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6" y="4605313"/>
            <a:ext cx="1333500" cy="1117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16" y="4645353"/>
            <a:ext cx="1854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279479" y="759452"/>
            <a:ext cx="8825659" cy="2659207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With Cloud computing</a:t>
            </a:r>
            <a:r>
              <a:rPr lang="mr-IN" sz="3800" b="1" dirty="0" smtClean="0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…</a:t>
            </a:r>
            <a:endParaRPr lang="en-US" sz="3800" b="1" dirty="0">
              <a:solidFill>
                <a:schemeClr val="bg1"/>
              </a:solidFill>
              <a:ea typeface="American Typewriter" charset="0"/>
              <a:cs typeface="American Typewriter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91263" y="3640695"/>
            <a:ext cx="1916482" cy="651353"/>
            <a:chOff x="6391387" y="3755938"/>
            <a:chExt cx="1916482" cy="651353"/>
          </a:xfrm>
        </p:grpSpPr>
        <p:sp>
          <p:nvSpPr>
            <p:cNvPr id="11" name="Terminator 10"/>
            <p:cNvSpPr/>
            <p:nvPr/>
          </p:nvSpPr>
          <p:spPr>
            <a:xfrm>
              <a:off x="6391387" y="3755938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3656" y="3910720"/>
              <a:ext cx="117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speed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08794" y="3654466"/>
            <a:ext cx="1916482" cy="651353"/>
            <a:chOff x="5646445" y="4465368"/>
            <a:chExt cx="1916482" cy="651353"/>
          </a:xfrm>
        </p:grpSpPr>
        <p:sp>
          <p:nvSpPr>
            <p:cNvPr id="13" name="Terminator 12"/>
            <p:cNvSpPr/>
            <p:nvPr/>
          </p:nvSpPr>
          <p:spPr>
            <a:xfrm>
              <a:off x="5646445" y="4465368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27479" y="4622469"/>
              <a:ext cx="117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cost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26326" y="3654466"/>
            <a:ext cx="1916482" cy="651353"/>
            <a:chOff x="9912579" y="3275237"/>
            <a:chExt cx="1916482" cy="651353"/>
          </a:xfrm>
        </p:grpSpPr>
        <p:sp>
          <p:nvSpPr>
            <p:cNvPr id="15" name="Terminator 14"/>
            <p:cNvSpPr/>
            <p:nvPr/>
          </p:nvSpPr>
          <p:spPr>
            <a:xfrm>
              <a:off x="9912579" y="3275237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17897" y="3355806"/>
              <a:ext cx="1546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accuracy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43858" y="3652740"/>
            <a:ext cx="1916482" cy="676962"/>
            <a:chOff x="10506205" y="3232002"/>
            <a:chExt cx="1916482" cy="676962"/>
          </a:xfrm>
        </p:grpSpPr>
        <p:sp>
          <p:nvSpPr>
            <p:cNvPr id="17" name="Terminator 16"/>
            <p:cNvSpPr/>
            <p:nvPr/>
          </p:nvSpPr>
          <p:spPr>
            <a:xfrm>
              <a:off x="10506205" y="3232002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72382" y="3262633"/>
              <a:ext cx="138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Global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Scale</a:t>
              </a:r>
            </a:p>
          </p:txBody>
        </p:sp>
      </p:grpSp>
      <p:pic>
        <p:nvPicPr>
          <p:cNvPr id="23" name="Picture 22" descr="https://azurecomcdn.azureedge.net/cvt-4707105187fa7e9c8ff55110d8de433bd0cb1643e9cd67a4d83d2c41aeb0264a/images/page/overview/what-is-cloud-computing/cos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23" y="4507218"/>
            <a:ext cx="672829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ttps://azurecomcdn.azureedge.net/cvt-a8128136e89853bfc18832aa1d43559387403a3ad4aaa884b6cb510dedc6aba7/images/page/overview/what-is-cloud-computing/spee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73" y="4479068"/>
            <a:ext cx="722633" cy="66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https://azurecomcdn.azureedge.net/cvt-25fc830828f86af2b5d38bf2afe14c11662f784a08c590446dbd2e5e879808ff/images/page/overview/what-is-cloud-computing/productivity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99" y="4539900"/>
            <a:ext cx="624736" cy="62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https://azurecomcdn.azureedge.net/cvt-35ed17c511fdc1f227f3be63e66d6f3229b216913af1cd7e1f7568b5408e619b/images/page/overview/what-is-cloud-computing/global-scale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96" y="4539900"/>
            <a:ext cx="678678" cy="6955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own Arrow 3"/>
          <p:cNvSpPr/>
          <p:nvPr/>
        </p:nvSpPr>
        <p:spPr>
          <a:xfrm>
            <a:off x="4897972" y="4652295"/>
            <a:ext cx="235131" cy="470725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71626" y="4684824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30%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2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of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our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system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66" y="-796835"/>
            <a:ext cx="11834948" cy="8234397"/>
          </a:xfrm>
        </p:spPr>
      </p:pic>
    </p:spTree>
    <p:extLst>
      <p:ext uri="{BB962C8B-B14F-4D97-AF65-F5344CB8AC3E}">
        <p14:creationId xmlns:p14="http://schemas.microsoft.com/office/powerpoint/2010/main" val="4167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Scores&amp;charts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05" y="1130422"/>
            <a:ext cx="11585686" cy="706964"/>
          </a:xfrm>
        </p:spPr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08" y="3229427"/>
            <a:ext cx="5858893" cy="234841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test(&lt;200ms);</a:t>
            </a:r>
          </a:p>
          <a:p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owest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  <a:r>
              <a:rPr lang="zh-CN" altLang="en-US" dirty="0" smtClean="0"/>
              <a:t>：</a:t>
            </a:r>
            <a:r>
              <a:rPr lang="en-US" dirty="0"/>
              <a:t> $0.20/1M invocations</a:t>
            </a:r>
            <a:r>
              <a:rPr lang="en-US" dirty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extensive</a:t>
            </a:r>
            <a:r>
              <a:rPr lang="zh-CN" altLang="en-US" dirty="0" smtClean="0"/>
              <a:t> </a:t>
            </a:r>
            <a:r>
              <a:rPr lang="en-US" dirty="0" smtClean="0"/>
              <a:t>Infrastructure Deployment</a:t>
            </a:r>
            <a:r>
              <a:rPr lang="en-US" altLang="zh-CN" dirty="0"/>
              <a:t>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56" y="2403565"/>
            <a:ext cx="4361906" cy="1918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57" y="4687353"/>
            <a:ext cx="4295412" cy="2077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40600" y="5254674"/>
            <a:ext cx="111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Google</a:t>
            </a:r>
            <a:r>
              <a:rPr lang="zh-CN" altLang="en-US" dirty="0" smtClean="0">
                <a:solidFill>
                  <a:schemeClr val="accent1"/>
                </a:solidFill>
              </a:rPr>
              <a:t>   </a:t>
            </a:r>
            <a:r>
              <a:rPr lang="en-US" altLang="zh-CN" dirty="0" smtClean="0">
                <a:solidFill>
                  <a:schemeClr val="accent1"/>
                </a:solidFill>
              </a:rPr>
              <a:t>Cloud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94002" y="30447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AWS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747" y="1549015"/>
            <a:ext cx="8831816" cy="1372986"/>
          </a:xfrm>
        </p:spPr>
        <p:txBody>
          <a:bodyPr>
            <a:normAutofit/>
          </a:bodyPr>
          <a:lstStyle/>
          <a:p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- </a:t>
            </a:r>
            <a:r>
              <a:rPr lang="en-US" sz="2600" dirty="0" smtClean="0"/>
              <a:t>Real-time Assessment</a:t>
            </a:r>
            <a:br>
              <a:rPr lang="en-US" sz="2600" dirty="0" smtClean="0"/>
            </a:br>
            <a:r>
              <a:rPr lang="en-US" sz="2600" dirty="0" smtClean="0"/>
              <a:t>- Automatic Generation of Health Reports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827472" y="528609"/>
            <a:ext cx="8825659" cy="106506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Distinctive Advantage of our system</a:t>
            </a:r>
            <a:endParaRPr lang="en-US" sz="3800" b="1" dirty="0">
              <a:solidFill>
                <a:schemeClr val="bg1"/>
              </a:solidFill>
              <a:ea typeface="American Typewriter" charset="0"/>
              <a:cs typeface="American Typewriter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037268" y="3781550"/>
            <a:ext cx="1916482" cy="651353"/>
            <a:chOff x="9810992" y="3882419"/>
            <a:chExt cx="1916482" cy="651353"/>
          </a:xfrm>
        </p:grpSpPr>
        <p:sp>
          <p:nvSpPr>
            <p:cNvPr id="11" name="Terminator 10"/>
            <p:cNvSpPr/>
            <p:nvPr/>
          </p:nvSpPr>
          <p:spPr>
            <a:xfrm>
              <a:off x="9810992" y="3882419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80509" y="3993452"/>
              <a:ext cx="117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</a:t>
              </a:r>
              <a:r>
                <a:rPr lang="en-US" b="1" dirty="0" smtClean="0">
                  <a:solidFill>
                    <a:schemeClr val="bg1"/>
                  </a:solidFill>
                </a:rPr>
                <a:t>peed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68611" y="3821258"/>
            <a:ext cx="1916482" cy="651353"/>
            <a:chOff x="17228182" y="3373623"/>
            <a:chExt cx="1916482" cy="651353"/>
          </a:xfrm>
        </p:grpSpPr>
        <p:sp>
          <p:nvSpPr>
            <p:cNvPr id="15" name="Terminator 14"/>
            <p:cNvSpPr/>
            <p:nvPr/>
          </p:nvSpPr>
          <p:spPr>
            <a:xfrm>
              <a:off x="17228182" y="3373623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228182" y="3493505"/>
              <a:ext cx="1546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r>
                <a:rPr lang="en-US" b="1" dirty="0" smtClean="0">
                  <a:solidFill>
                    <a:schemeClr val="bg1"/>
                  </a:solidFill>
                </a:rPr>
                <a:t>ccuracy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10412" y="5439773"/>
            <a:ext cx="1916482" cy="710495"/>
            <a:chOff x="10822621" y="3210484"/>
            <a:chExt cx="1916482" cy="710495"/>
          </a:xfrm>
        </p:grpSpPr>
        <p:sp>
          <p:nvSpPr>
            <p:cNvPr id="17" name="Terminator 16"/>
            <p:cNvSpPr/>
            <p:nvPr/>
          </p:nvSpPr>
          <p:spPr>
            <a:xfrm>
              <a:off x="10822621" y="3269626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31989" y="3210484"/>
              <a:ext cx="138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Algorithm</a:t>
              </a:r>
              <a:endParaRPr lang="en-US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 descr="https://azurecomcdn.azureedge.net/cvt-a8128136e89853bfc18832aa1d43559387403a3ad4aaa884b6cb510dedc6aba7/images/page/overview/what-is-cloud-computing/spe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05" y="3781550"/>
            <a:ext cx="722633" cy="66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https://azurecomcdn.azureedge.net/cvt-25fc830828f86af2b5d38bf2afe14c11662f784a08c590446dbd2e5e879808ff/images/page/overview/what-is-cloud-computing/productivit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62" y="3850535"/>
            <a:ext cx="624736" cy="6275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777248" y="627731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altLang="zh-CN" dirty="0" smtClean="0"/>
              <a:t>Well-designed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7472" y="4610759"/>
            <a:ext cx="377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Multithreading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1s/per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9" y="5183796"/>
            <a:ext cx="1508468" cy="1201435"/>
          </a:xfrm>
          <a:prstGeom prst="rect">
            <a:avLst/>
          </a:prstGeom>
        </p:spPr>
      </p:pic>
      <p:sp>
        <p:nvSpPr>
          <p:cNvPr id="23" name="Terminator 22"/>
          <p:cNvSpPr/>
          <p:nvPr/>
        </p:nvSpPr>
        <p:spPr>
          <a:xfrm>
            <a:off x="2037268" y="5480919"/>
            <a:ext cx="1916482" cy="6513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575" y="5627588"/>
            <a:ext cx="127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File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Size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7471" y="6263768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15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39312" y="4599658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altLang="zh-CN" dirty="0" smtClean="0"/>
              <a:t>97%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96" y="5279545"/>
            <a:ext cx="1117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58" y="958884"/>
            <a:ext cx="7939052" cy="706964"/>
          </a:xfrm>
        </p:spPr>
        <p:txBody>
          <a:bodyPr/>
          <a:lstStyle/>
          <a:p>
            <a:r>
              <a:rPr lang="en-US" b="1" dirty="0" smtClean="0"/>
              <a:t>Cost </a:t>
            </a:r>
            <a:r>
              <a:rPr lang="en-US" b="1" dirty="0" smtClean="0"/>
              <a:t>Estimation</a:t>
            </a:r>
            <a:r>
              <a:rPr lang="en-US" altLang="zh-CN" b="1" dirty="0" smtClean="0"/>
              <a:t>(per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users)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57300" y="2854411"/>
            <a:ext cx="2555717" cy="3805294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89410" y="4512862"/>
            <a:ext cx="2034922" cy="1934856"/>
          </a:xfrm>
          <a:prstGeom prst="roundRect">
            <a:avLst/>
          </a:prstGeom>
          <a:solidFill>
            <a:srgbClr val="E5CCD3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989339" y="4278323"/>
            <a:ext cx="596527" cy="596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6514795" y="4257526"/>
            <a:ext cx="596527" cy="596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9511" y="2335941"/>
            <a:ext cx="344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Amazon Web </a:t>
            </a:r>
            <a:r>
              <a:rPr lang="en-US" sz="2400" dirty="0" smtClean="0"/>
              <a:t>Service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20013" y="2295331"/>
            <a:ext cx="169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API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9464" y="3074242"/>
            <a:ext cx="1896982" cy="550103"/>
            <a:chOff x="258960" y="1627187"/>
            <a:chExt cx="2063749" cy="1633802"/>
          </a:xfrm>
        </p:grpSpPr>
        <p:sp>
          <p:nvSpPr>
            <p:cNvPr id="22" name="Rounded Rectangle 21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7888" y="3175411"/>
            <a:ext cx="184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EC2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97889" y="3769656"/>
            <a:ext cx="1888557" cy="550103"/>
            <a:chOff x="258960" y="1627187"/>
            <a:chExt cx="2063749" cy="1633802"/>
          </a:xfrm>
        </p:grpSpPr>
        <p:sp>
          <p:nvSpPr>
            <p:cNvPr id="29" name="Rounded Rectangle 28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478722" y="4629515"/>
            <a:ext cx="1750830" cy="663599"/>
            <a:chOff x="258960" y="1675039"/>
            <a:chExt cx="2063749" cy="1538098"/>
          </a:xfrm>
        </p:grpSpPr>
        <p:sp>
          <p:nvSpPr>
            <p:cNvPr id="32" name="Rounded Rectangle 31"/>
            <p:cNvSpPr/>
            <p:nvPr/>
          </p:nvSpPr>
          <p:spPr>
            <a:xfrm>
              <a:off x="258960" y="1725009"/>
              <a:ext cx="2063749" cy="8903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9464" y="4469777"/>
            <a:ext cx="1896982" cy="550103"/>
            <a:chOff x="258960" y="1627187"/>
            <a:chExt cx="2063749" cy="1633802"/>
          </a:xfrm>
        </p:grpSpPr>
        <p:sp>
          <p:nvSpPr>
            <p:cNvPr id="35" name="Rounded Rectangle 34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9464" y="4561385"/>
            <a:ext cx="185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S3 Storage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87629" y="4649480"/>
            <a:ext cx="17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Training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fee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97889" y="5192092"/>
            <a:ext cx="1888558" cy="550103"/>
            <a:chOff x="258960" y="1627187"/>
            <a:chExt cx="2063749" cy="1633802"/>
          </a:xfrm>
        </p:grpSpPr>
        <p:sp>
          <p:nvSpPr>
            <p:cNvPr id="53" name="Rounded Rectangle 5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73175" y="5275621"/>
            <a:ext cx="191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S3 Request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9158" y="3857637"/>
            <a:ext cx="185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LAMBDA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289410" y="2735540"/>
            <a:ext cx="2034922" cy="1653573"/>
          </a:xfrm>
          <a:prstGeom prst="roundRect">
            <a:avLst/>
          </a:prstGeom>
          <a:solidFill>
            <a:srgbClr val="E5CCD3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7483444" y="3102048"/>
            <a:ext cx="1753451" cy="506330"/>
            <a:chOff x="258960" y="1627187"/>
            <a:chExt cx="2063749" cy="1633802"/>
          </a:xfrm>
        </p:grpSpPr>
        <p:sp>
          <p:nvSpPr>
            <p:cNvPr id="58" name="Rounded Rectangle 57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62" name="Equal 61"/>
          <p:cNvSpPr/>
          <p:nvPr/>
        </p:nvSpPr>
        <p:spPr>
          <a:xfrm>
            <a:off x="9370855" y="4356893"/>
            <a:ext cx="630194" cy="5801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70267" y="4359429"/>
            <a:ext cx="2387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$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6765.98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11006" y="2834687"/>
            <a:ext cx="2555717" cy="3825017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084224" y="3324907"/>
            <a:ext cx="1896982" cy="550103"/>
            <a:chOff x="258960" y="1627187"/>
            <a:chExt cx="2063749" cy="1633802"/>
          </a:xfrm>
        </p:grpSpPr>
        <p:sp>
          <p:nvSpPr>
            <p:cNvPr id="48" name="Rounded Rectangle 47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066187" y="3311264"/>
            <a:ext cx="191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Amazon </a:t>
            </a:r>
            <a:r>
              <a:rPr lang="en-US" sz="1600" dirty="0" err="1" smtClean="0">
                <a:solidFill>
                  <a:schemeClr val="bg1"/>
                </a:solidFill>
              </a:rPr>
              <a:t>Rekognition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105546" y="5100227"/>
            <a:ext cx="1888557" cy="550103"/>
            <a:chOff x="258960" y="1627187"/>
            <a:chExt cx="2063749" cy="1633802"/>
          </a:xfrm>
        </p:grpSpPr>
        <p:sp>
          <p:nvSpPr>
            <p:cNvPr id="66" name="Rounded Rectangle 65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62828" y="4194725"/>
            <a:ext cx="1888557" cy="550103"/>
            <a:chOff x="258960" y="1627187"/>
            <a:chExt cx="2063749" cy="1633802"/>
          </a:xfrm>
        </p:grpSpPr>
        <p:sp>
          <p:nvSpPr>
            <p:cNvPr id="69" name="Rounded Rectangle 68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23316" y="4300499"/>
            <a:ext cx="191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Google Vision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94302" y="5105152"/>
            <a:ext cx="191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Azure Computer Vision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41264" y="3192534"/>
            <a:ext cx="17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Chart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85531" y="5930478"/>
            <a:ext cx="1888558" cy="550103"/>
            <a:chOff x="258960" y="1627187"/>
            <a:chExt cx="2063749" cy="1633802"/>
          </a:xfrm>
        </p:grpSpPr>
        <p:sp>
          <p:nvSpPr>
            <p:cNvPr id="61" name="Rounded Rectangle 60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120013" y="5961343"/>
            <a:ext cx="1887623" cy="550103"/>
            <a:chOff x="258960" y="1627187"/>
            <a:chExt cx="2063749" cy="1633802"/>
          </a:xfrm>
        </p:grpSpPr>
        <p:sp>
          <p:nvSpPr>
            <p:cNvPr id="73" name="Rounded Rectangle 7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478721" y="3768194"/>
            <a:ext cx="1710234" cy="446050"/>
            <a:chOff x="258960" y="1627187"/>
            <a:chExt cx="2063749" cy="1633802"/>
          </a:xfrm>
        </p:grpSpPr>
        <p:sp>
          <p:nvSpPr>
            <p:cNvPr id="80" name="Rounded Rectangle 79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483444" y="5632969"/>
            <a:ext cx="1746108" cy="550103"/>
            <a:chOff x="258960" y="1627187"/>
            <a:chExt cx="2063749" cy="1633802"/>
          </a:xfrm>
        </p:grpSpPr>
        <p:sp>
          <p:nvSpPr>
            <p:cNvPr id="83" name="Rounded Rectangle 8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96809" y="60247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$5.48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39862" y="603933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$313.5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16027" y="381563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$595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73262" y="570950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$5852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478721" y="5134227"/>
            <a:ext cx="1758174" cy="441454"/>
            <a:chOff x="258960" y="1627187"/>
            <a:chExt cx="2063749" cy="1633802"/>
          </a:xfrm>
        </p:grpSpPr>
        <p:sp>
          <p:nvSpPr>
            <p:cNvPr id="89" name="Rounded Rectangle 88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412854" y="5165736"/>
            <a:ext cx="208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Maintaining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fee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652" y="1130173"/>
            <a:ext cx="10098384" cy="706964"/>
          </a:xfrm>
        </p:spPr>
        <p:txBody>
          <a:bodyPr/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limitation</a:t>
            </a:r>
            <a:r>
              <a:rPr lang="zh-CN" altLang="en-US" dirty="0" smtClean="0"/>
              <a:t> 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Incoming improvement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57444" y="3949845"/>
            <a:ext cx="914400" cy="378823"/>
          </a:xfrm>
          <a:prstGeom prst="rightArrow">
            <a:avLst>
              <a:gd name="adj1" fmla="val 568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25" y="2384149"/>
            <a:ext cx="4297656" cy="3886024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71054" y="2789682"/>
            <a:ext cx="3259852" cy="754631"/>
            <a:chOff x="258960" y="1627187"/>
            <a:chExt cx="2063749" cy="1633802"/>
          </a:xfrm>
        </p:grpSpPr>
        <p:sp>
          <p:nvSpPr>
            <p:cNvPr id="12" name="Rounded Rectangle 11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556174" y="3949845"/>
            <a:ext cx="3259852" cy="75463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ounded Rectangle 14"/>
          <p:cNvSpPr/>
          <p:nvPr/>
        </p:nvSpPr>
        <p:spPr>
          <a:xfrm>
            <a:off x="1556174" y="5149278"/>
            <a:ext cx="3259852" cy="75463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2006275" y="2867450"/>
            <a:ext cx="318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Lack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of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accuracy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of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complicated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lunch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box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1382" y="4169965"/>
            <a:ext cx="3420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Lack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of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accuracy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of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food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weight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56174" y="5357316"/>
            <a:ext cx="3420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Lack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of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calculation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of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calories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17207" y="2396230"/>
            <a:ext cx="4297656" cy="3886024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936109" y="2789682"/>
            <a:ext cx="3259852" cy="754631"/>
            <a:chOff x="258960" y="1627187"/>
            <a:chExt cx="2063749" cy="1633802"/>
          </a:xfrm>
        </p:grpSpPr>
        <p:sp>
          <p:nvSpPr>
            <p:cNvPr id="21" name="Rounded Rectangle 20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6109" y="3949844"/>
            <a:ext cx="3259852" cy="754631"/>
            <a:chOff x="258960" y="1627187"/>
            <a:chExt cx="2063749" cy="1633802"/>
          </a:xfrm>
        </p:grpSpPr>
        <p:sp>
          <p:nvSpPr>
            <p:cNvPr id="24" name="Rounded Rectangle 23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41334" y="5146277"/>
            <a:ext cx="3259852" cy="754631"/>
            <a:chOff x="258960" y="1627187"/>
            <a:chExt cx="2063749" cy="1633802"/>
          </a:xfrm>
        </p:grpSpPr>
        <p:sp>
          <p:nvSpPr>
            <p:cNvPr id="27" name="Rounded Rectangle 26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202765" y="2990560"/>
            <a:ext cx="318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Add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d</a:t>
            </a:r>
            <a:r>
              <a:rPr lang="en-US" sz="1600" b="1" dirty="0">
                <a:solidFill>
                  <a:schemeClr val="bg1"/>
                </a:solidFill>
              </a:rPr>
              <a:t>ietary balance API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71146" y="4138643"/>
            <a:ext cx="318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Add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calorie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measure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1695" y="5264624"/>
            <a:ext cx="318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Train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more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data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for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machine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998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7162</TotalTime>
  <Words>781</Words>
  <Application>Microsoft Macintosh PowerPoint</Application>
  <PresentationFormat>Widescreen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American Typewriter</vt:lpstr>
      <vt:lpstr>Calibri</vt:lpstr>
      <vt:lpstr>Century Gothic</vt:lpstr>
      <vt:lpstr>Corbel</vt:lpstr>
      <vt:lpstr>DengXian</vt:lpstr>
      <vt:lpstr>Mangal</vt:lpstr>
      <vt:lpstr>Wingdings 3</vt:lpstr>
      <vt:lpstr>宋体</vt:lpstr>
      <vt:lpstr>Arial</vt:lpstr>
      <vt:lpstr>Ion Boardroom</vt:lpstr>
      <vt:lpstr>PowerPoint Presentation</vt:lpstr>
      <vt:lpstr>What is Cloud Computing?</vt:lpstr>
      <vt:lpstr>PowerPoint Presentation</vt:lpstr>
      <vt:lpstr>Architecture of our system</vt:lpstr>
      <vt:lpstr>Scores&amp;charts</vt:lpstr>
      <vt:lpstr>Why choose the AWS Platform &amp; Lambda functions</vt:lpstr>
      <vt:lpstr> - Real-time Assessment - Automatic Generation of Health Reports</vt:lpstr>
      <vt:lpstr>Cost Estimation(per 1000 users)</vt:lpstr>
      <vt:lpstr>Solution limitation  &amp;  Incoming improvement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UPMC </dc:title>
  <dc:creator>administrator</dc:creator>
  <cp:lastModifiedBy>yanlinl1</cp:lastModifiedBy>
  <cp:revision>119</cp:revision>
  <cp:lastPrinted>2017-09-08T01:28:30Z</cp:lastPrinted>
  <dcterms:created xsi:type="dcterms:W3CDTF">2017-09-07T17:29:17Z</dcterms:created>
  <dcterms:modified xsi:type="dcterms:W3CDTF">2017-09-25T14:36:15Z</dcterms:modified>
</cp:coreProperties>
</file>