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1"/>
  </p:sldMasterIdLst>
  <p:notesMasterIdLst>
    <p:notesMasterId r:id="rId14"/>
  </p:notesMasterIdLst>
  <p:sldIdLst>
    <p:sldId id="270" r:id="rId2"/>
    <p:sldId id="290" r:id="rId3"/>
    <p:sldId id="284" r:id="rId4"/>
    <p:sldId id="292" r:id="rId5"/>
    <p:sldId id="294" r:id="rId6"/>
    <p:sldId id="293" r:id="rId7"/>
    <p:sldId id="296" r:id="rId8"/>
    <p:sldId id="276" r:id="rId9"/>
    <p:sldId id="297" r:id="rId10"/>
    <p:sldId id="288" r:id="rId11"/>
    <p:sldId id="271"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CCD3"/>
    <a:srgbClr val="800080"/>
    <a:srgbClr val="770176"/>
    <a:srgbClr val="B35574"/>
    <a:srgbClr val="733976"/>
    <a:srgbClr val="B36183"/>
    <a:srgbClr val="B33376"/>
    <a:srgbClr val="31204B"/>
    <a:srgbClr val="3E24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43"/>
    <p:restoredTop sz="85440"/>
  </p:normalViewPr>
  <p:slideViewPr>
    <p:cSldViewPr snapToGrid="0" snapToObjects="1">
      <p:cViewPr>
        <p:scale>
          <a:sx n="100" d="100"/>
          <a:sy n="100" d="100"/>
        </p:scale>
        <p:origin x="1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973732-7EDB-D648-A6FC-717CA4FA9F79}" type="datetimeFigureOut">
              <a:rPr lang="en-US" smtClean="0"/>
              <a:t>9/25/17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4A184-2DBA-9D40-B8B7-B65527D65A27}" type="slidenum">
              <a:rPr lang="en-US" smtClean="0"/>
              <a:t>‹#›</a:t>
            </a:fld>
            <a:endParaRPr lang="en-US"/>
          </a:p>
        </p:txBody>
      </p:sp>
    </p:spTree>
    <p:extLst>
      <p:ext uri="{BB962C8B-B14F-4D97-AF65-F5344CB8AC3E}">
        <p14:creationId xmlns:p14="http://schemas.microsoft.com/office/powerpoint/2010/main" val="2079801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Hello</a:t>
            </a:r>
            <a:r>
              <a:rPr lang="en-US" altLang="zh-CN" baseline="0" dirty="0" smtClean="0"/>
              <a:t> </a:t>
            </a:r>
            <a:r>
              <a:rPr lang="en-US" altLang="zh-CN" dirty="0" smtClean="0"/>
              <a:t>everyone. </a:t>
            </a:r>
            <a:r>
              <a:rPr lang="en-US" altLang="zh-CN" baseline="0" dirty="0" smtClean="0"/>
              <a:t>We all know that UPMC health insurance is an excellent company and</a:t>
            </a:r>
            <a:r>
              <a:rPr lang="zh-CN" altLang="en-US" baseline="0" dirty="0" smtClean="0"/>
              <a:t> </a:t>
            </a:r>
            <a:r>
              <a:rPr lang="en-US" altLang="zh-CN" baseline="0" dirty="0" smtClean="0"/>
              <a:t>have</a:t>
            </a:r>
            <a:r>
              <a:rPr lang="zh-CN" altLang="en-US" baseline="0" dirty="0" smtClean="0"/>
              <a:t> </a:t>
            </a:r>
            <a:r>
              <a:rPr lang="en-US" altLang="zh-CN" baseline="0" dirty="0" smtClean="0"/>
              <a:t>doubled their membership in only 5 years.</a:t>
            </a:r>
            <a:r>
              <a:rPr lang="zh-CN" altLang="en-US" baseline="0" dirty="0" smtClean="0"/>
              <a:t> </a:t>
            </a:r>
            <a:r>
              <a:rPr lang="en-US" altLang="zh-CN" baseline="0" dirty="0" smtClean="0"/>
              <a:t>In</a:t>
            </a:r>
            <a:r>
              <a:rPr lang="zh-CN" altLang="en-US" baseline="0" dirty="0" smtClean="0"/>
              <a:t> </a:t>
            </a:r>
            <a:r>
              <a:rPr lang="en-US" altLang="zh-CN" baseline="0" dirty="0" smtClean="0"/>
              <a:t>order</a:t>
            </a:r>
            <a:r>
              <a:rPr lang="zh-CN" altLang="en-US" baseline="0" dirty="0" smtClean="0"/>
              <a:t> </a:t>
            </a:r>
            <a:r>
              <a:rPr lang="en-US" altLang="zh-CN" baseline="0" dirty="0" smtClean="0"/>
              <a:t>to</a:t>
            </a:r>
            <a:r>
              <a:rPr lang="zh-CN" altLang="en-US" baseline="0" dirty="0" smtClean="0"/>
              <a:t> </a:t>
            </a:r>
            <a:r>
              <a:rPr lang="en-US" altLang="zh-CN" baseline="0" dirty="0" smtClean="0"/>
              <a:t>expend</a:t>
            </a:r>
            <a:r>
              <a:rPr lang="zh-CN" altLang="en-US" baseline="0" dirty="0" smtClean="0"/>
              <a:t> </a:t>
            </a:r>
            <a:r>
              <a:rPr lang="en-US" altLang="zh-CN" baseline="0" dirty="0" smtClean="0"/>
              <a:t>UPMC’s</a:t>
            </a:r>
            <a:r>
              <a:rPr lang="zh-CN" altLang="en-US" baseline="0" dirty="0" smtClean="0"/>
              <a:t>  </a:t>
            </a:r>
            <a:r>
              <a:rPr lang="en-US" altLang="zh-CN" baseline="0" dirty="0" smtClean="0"/>
              <a:t>market</a:t>
            </a:r>
            <a:r>
              <a:rPr lang="zh-CN" altLang="en-US" baseline="0" dirty="0" smtClean="0"/>
              <a:t> </a:t>
            </a:r>
            <a:r>
              <a:rPr lang="en-US" altLang="zh-CN" baseline="0" dirty="0" smtClean="0"/>
              <a:t>advantage</a:t>
            </a:r>
            <a:r>
              <a:rPr lang="zh-CN" altLang="en-US" baseline="0" dirty="0" smtClean="0"/>
              <a:t> </a:t>
            </a:r>
            <a:r>
              <a:rPr lang="en-US" altLang="zh-CN" baseline="0" dirty="0" smtClean="0"/>
              <a:t>and</a:t>
            </a:r>
            <a:r>
              <a:rPr lang="zh-CN" altLang="en-US" baseline="0" dirty="0" smtClean="0"/>
              <a:t>  </a:t>
            </a:r>
            <a:r>
              <a:rPr lang="en-US" altLang="zh-CN" baseline="0" dirty="0" smtClean="0"/>
              <a:t>retain</a:t>
            </a:r>
            <a:r>
              <a:rPr lang="zh-CN" altLang="en-US" baseline="0" dirty="0" smtClean="0"/>
              <a:t> </a:t>
            </a:r>
            <a:r>
              <a:rPr lang="en-US" altLang="zh-CN" baseline="0" dirty="0" smtClean="0"/>
              <a:t>more</a:t>
            </a:r>
            <a:r>
              <a:rPr lang="zh-CN" altLang="en-US" baseline="0" dirty="0" smtClean="0"/>
              <a:t> </a:t>
            </a:r>
            <a:r>
              <a:rPr lang="en-US" altLang="zh-CN" baseline="0" dirty="0" smtClean="0"/>
              <a:t>healthy</a:t>
            </a:r>
            <a:r>
              <a:rPr lang="zh-CN" altLang="en-US" baseline="0" dirty="0" smtClean="0"/>
              <a:t> </a:t>
            </a:r>
            <a:r>
              <a:rPr lang="en-US" altLang="zh-CN" baseline="0" dirty="0" smtClean="0"/>
              <a:t>customers,</a:t>
            </a:r>
            <a:r>
              <a:rPr lang="zh-CN" altLang="en-US" baseline="0" dirty="0" smtClean="0"/>
              <a:t> </a:t>
            </a:r>
            <a:r>
              <a:rPr lang="en-US" altLang="zh-CN" baseline="0" dirty="0" smtClean="0"/>
              <a:t>we</a:t>
            </a:r>
            <a:r>
              <a:rPr lang="zh-CN" altLang="en-US" baseline="0" dirty="0" smtClean="0"/>
              <a:t> </a:t>
            </a:r>
            <a:r>
              <a:rPr lang="en-US" altLang="zh-CN" baseline="0" dirty="0" smtClean="0"/>
              <a:t>designed</a:t>
            </a:r>
            <a:r>
              <a:rPr lang="zh-CN" altLang="en-US" baseline="0" dirty="0" smtClean="0"/>
              <a:t> </a:t>
            </a:r>
            <a:r>
              <a:rPr lang="en-US" altLang="zh-CN" baseline="0" dirty="0" smtClean="0"/>
              <a:t>this</a:t>
            </a:r>
            <a:r>
              <a:rPr lang="zh-CN" altLang="en-US" baseline="0" dirty="0" smtClean="0"/>
              <a:t> </a:t>
            </a:r>
            <a:r>
              <a:rPr lang="en-US" altLang="zh-CN" baseline="0" dirty="0" smtClean="0"/>
              <a:t>smart</a:t>
            </a:r>
            <a:r>
              <a:rPr lang="zh-CN" altLang="en-US" baseline="0" dirty="0" smtClean="0"/>
              <a:t> </a:t>
            </a:r>
            <a:r>
              <a:rPr lang="en-US" altLang="zh-CN" baseline="0" dirty="0" smtClean="0"/>
              <a:t>system</a:t>
            </a:r>
            <a:r>
              <a:rPr lang="zh-CN" altLang="en-US" baseline="0" dirty="0" smtClean="0"/>
              <a:t> </a:t>
            </a:r>
            <a:r>
              <a:rPr lang="en-US" altLang="zh-CN" baseline="0" dirty="0" smtClean="0"/>
              <a:t>to</a:t>
            </a:r>
            <a:r>
              <a:rPr lang="zh-CN" altLang="en-US" baseline="0" dirty="0" smtClean="0"/>
              <a:t> </a:t>
            </a:r>
            <a:r>
              <a:rPr lang="en-US" altLang="zh-CN" baseline="0" dirty="0" smtClean="0"/>
              <a:t>help</a:t>
            </a:r>
            <a:r>
              <a:rPr lang="zh-CN" altLang="en-US" baseline="0" dirty="0" smtClean="0"/>
              <a:t> </a:t>
            </a:r>
            <a:r>
              <a:rPr lang="en-US" altLang="zh-CN" baseline="0" dirty="0" smtClean="0"/>
              <a:t>you</a:t>
            </a:r>
            <a:r>
              <a:rPr lang="zh-CN" altLang="en-US" baseline="0" dirty="0" smtClean="0"/>
              <a:t> </a:t>
            </a:r>
            <a:r>
              <a:rPr lang="en-US" altLang="zh-CN" baseline="0" dirty="0" smtClean="0"/>
              <a:t>evaluate</a:t>
            </a:r>
            <a:r>
              <a:rPr lang="zh-CN" altLang="en-US" baseline="0" dirty="0" smtClean="0"/>
              <a:t> </a:t>
            </a:r>
            <a:r>
              <a:rPr lang="en-US" altLang="zh-CN" baseline="0" dirty="0" smtClean="0"/>
              <a:t>the</a:t>
            </a:r>
            <a:r>
              <a:rPr lang="zh-CN" altLang="en-US" baseline="0" dirty="0" smtClean="0"/>
              <a:t> </a:t>
            </a:r>
            <a:r>
              <a:rPr lang="en-US" altLang="zh-CN" baseline="0" dirty="0" smtClean="0"/>
              <a:t>customer‘s</a:t>
            </a:r>
            <a:r>
              <a:rPr lang="zh-CN" altLang="en-US" baseline="0" dirty="0" smtClean="0"/>
              <a:t> </a:t>
            </a:r>
            <a:r>
              <a:rPr lang="en-US" altLang="zh-CN" baseline="0" dirty="0" smtClean="0"/>
              <a:t>lifestyle</a:t>
            </a:r>
            <a:r>
              <a:rPr lang="zh-CN" altLang="en-US" baseline="0" dirty="0" smtClean="0"/>
              <a:t> </a:t>
            </a:r>
            <a:r>
              <a:rPr lang="en-US" altLang="zh-CN" baseline="0" dirty="0" smtClean="0"/>
              <a:t>and</a:t>
            </a:r>
            <a:r>
              <a:rPr lang="zh-CN" altLang="en-US" baseline="0" dirty="0" smtClean="0"/>
              <a:t> </a:t>
            </a:r>
            <a:r>
              <a:rPr lang="en-US" altLang="zh-CN" baseline="0" dirty="0" smtClean="0"/>
              <a:t>health</a:t>
            </a:r>
            <a:r>
              <a:rPr lang="zh-CN" altLang="en-US" baseline="0" dirty="0" smtClean="0"/>
              <a:t> </a:t>
            </a:r>
            <a:r>
              <a:rPr lang="en-US" altLang="zh-CN" baseline="0" dirty="0" smtClean="0"/>
              <a:t>condition.</a:t>
            </a:r>
            <a:r>
              <a:rPr lang="zh-CN" altLang="en-US" baseline="0" dirty="0" smtClean="0"/>
              <a:t> </a:t>
            </a:r>
            <a:r>
              <a:rPr lang="en-US" altLang="zh-CN" baseline="0" dirty="0" smtClean="0"/>
              <a:t>Now</a:t>
            </a:r>
            <a:r>
              <a:rPr lang="zh-CN" altLang="en-US" baseline="0" dirty="0" smtClean="0"/>
              <a:t> </a:t>
            </a:r>
            <a:r>
              <a:rPr lang="en-US" altLang="zh-CN" baseline="0" dirty="0" smtClean="0"/>
              <a:t>I</a:t>
            </a:r>
            <a:r>
              <a:rPr lang="zh-CN" altLang="en-US" baseline="0" dirty="0" smtClean="0"/>
              <a:t> </a:t>
            </a:r>
            <a:r>
              <a:rPr lang="en-US" altLang="zh-CN" baseline="0" dirty="0" smtClean="0"/>
              <a:t>am</a:t>
            </a:r>
            <a:r>
              <a:rPr lang="zh-CN" altLang="en-US" baseline="0" dirty="0" smtClean="0"/>
              <a:t> </a:t>
            </a:r>
            <a:r>
              <a:rPr lang="en-US" altLang="zh-CN" baseline="0" dirty="0" smtClean="0"/>
              <a:t>going</a:t>
            </a:r>
            <a:r>
              <a:rPr lang="zh-CN" altLang="en-US" baseline="0" dirty="0" smtClean="0"/>
              <a:t> </a:t>
            </a:r>
            <a:r>
              <a:rPr lang="en-US" altLang="zh-CN" baseline="0" dirty="0" smtClean="0"/>
              <a:t>to</a:t>
            </a:r>
            <a:r>
              <a:rPr lang="zh-CN" altLang="en-US" baseline="0" dirty="0" smtClean="0"/>
              <a:t> </a:t>
            </a:r>
            <a:r>
              <a:rPr lang="en-US" altLang="zh-CN" baseline="0" dirty="0" smtClean="0"/>
              <a:t>introduce</a:t>
            </a:r>
            <a:r>
              <a:rPr lang="zh-CN" altLang="en-US" baseline="0" dirty="0" smtClean="0"/>
              <a:t> </a:t>
            </a:r>
            <a:r>
              <a:rPr lang="en-US" altLang="zh-CN" baseline="0" dirty="0" smtClean="0"/>
              <a:t>you</a:t>
            </a:r>
            <a:r>
              <a:rPr lang="zh-CN" altLang="en-US" baseline="0" dirty="0" smtClean="0"/>
              <a:t> </a:t>
            </a:r>
            <a:r>
              <a:rPr lang="en-US" altLang="zh-CN" baseline="0" dirty="0" smtClean="0"/>
              <a:t>our</a:t>
            </a:r>
            <a:r>
              <a:rPr lang="zh-CN" altLang="en-US" baseline="0" dirty="0" smtClean="0"/>
              <a:t> </a:t>
            </a:r>
            <a:r>
              <a:rPr lang="en-US" altLang="zh-CN" baseline="0" dirty="0" smtClean="0"/>
              <a:t>SMART</a:t>
            </a:r>
            <a:r>
              <a:rPr lang="zh-CN" altLang="en-US" baseline="0" dirty="0" smtClean="0"/>
              <a:t> </a:t>
            </a:r>
            <a:r>
              <a:rPr lang="en-US" altLang="zh-CN" baseline="0" dirty="0" smtClean="0"/>
              <a:t>UPMC</a:t>
            </a:r>
            <a:r>
              <a:rPr lang="zh-CN" altLang="en-US" baseline="0" dirty="0" smtClean="0"/>
              <a:t> </a:t>
            </a:r>
            <a:r>
              <a:rPr lang="en-US" altLang="zh-CN" baseline="0" dirty="0" smtClean="0"/>
              <a:t>health</a:t>
            </a:r>
            <a:r>
              <a:rPr lang="zh-CN" altLang="en-US" baseline="0" dirty="0" smtClean="0"/>
              <a:t> </a:t>
            </a:r>
            <a:r>
              <a:rPr lang="en-US" altLang="zh-CN" baseline="0" dirty="0" smtClean="0"/>
              <a:t>evaluation</a:t>
            </a:r>
            <a:r>
              <a:rPr lang="zh-CN" altLang="en-US" baseline="0" dirty="0" smtClean="0"/>
              <a:t> </a:t>
            </a:r>
            <a:r>
              <a:rPr lang="en-US" altLang="zh-CN" baseline="0" dirty="0" smtClean="0"/>
              <a:t>system.</a:t>
            </a:r>
            <a:endParaRPr lang="en-US" dirty="0"/>
          </a:p>
        </p:txBody>
      </p:sp>
      <p:sp>
        <p:nvSpPr>
          <p:cNvPr id="4" name="Slide Number Placeholder 3"/>
          <p:cNvSpPr>
            <a:spLocks noGrp="1"/>
          </p:cNvSpPr>
          <p:nvPr>
            <p:ph type="sldNum" sz="quarter" idx="10"/>
          </p:nvPr>
        </p:nvSpPr>
        <p:spPr/>
        <p:txBody>
          <a:bodyPr/>
          <a:lstStyle/>
          <a:p>
            <a:fld id="{94E4A184-2DBA-9D40-B8B7-B65527D65A27}" type="slidenum">
              <a:rPr lang="en-US" smtClean="0"/>
              <a:t>1</a:t>
            </a:fld>
            <a:endParaRPr lang="en-US"/>
          </a:p>
        </p:txBody>
      </p:sp>
    </p:spTree>
    <p:extLst>
      <p:ext uri="{BB962C8B-B14F-4D97-AF65-F5344CB8AC3E}">
        <p14:creationId xmlns:p14="http://schemas.microsoft.com/office/powerpoint/2010/main" val="975349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E4A184-2DBA-9D40-B8B7-B65527D65A27}" type="slidenum">
              <a:rPr lang="en-US" smtClean="0"/>
              <a:t>12</a:t>
            </a:fld>
            <a:endParaRPr lang="en-US"/>
          </a:p>
        </p:txBody>
      </p:sp>
    </p:spTree>
    <p:extLst>
      <p:ext uri="{BB962C8B-B14F-4D97-AF65-F5344CB8AC3E}">
        <p14:creationId xmlns:p14="http://schemas.microsoft.com/office/powerpoint/2010/main" val="1432248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INTROUDTION</a:t>
            </a:r>
            <a:r>
              <a:rPr lang="en-US" altLang="zh-CN" dirty="0" smtClean="0"/>
              <a:t>:</a:t>
            </a:r>
            <a:r>
              <a:rPr lang="en-US" dirty="0" smtClean="0"/>
              <a:t> </a:t>
            </a:r>
            <a:r>
              <a:rPr lang="en-US" altLang="zh-CN" baseline="0" dirty="0" smtClean="0"/>
              <a:t>our</a:t>
            </a:r>
            <a:r>
              <a:rPr lang="zh-CN" altLang="en-US" baseline="0" dirty="0" smtClean="0"/>
              <a:t> </a:t>
            </a:r>
            <a:r>
              <a:rPr lang="en-US" altLang="zh-CN" baseline="0" dirty="0" smtClean="0"/>
              <a:t>system</a:t>
            </a:r>
            <a:r>
              <a:rPr lang="zh-CN" altLang="en-US" baseline="0" dirty="0" smtClean="0"/>
              <a:t> </a:t>
            </a:r>
            <a:r>
              <a:rPr lang="en-US" altLang="zh-CN" baseline="0" dirty="0" smtClean="0"/>
              <a:t>is</a:t>
            </a:r>
            <a:r>
              <a:rPr lang="zh-CN" altLang="en-US" baseline="0" dirty="0" smtClean="0"/>
              <a:t> </a:t>
            </a:r>
            <a:r>
              <a:rPr lang="en-US" altLang="zh-CN" baseline="0" dirty="0" smtClean="0"/>
              <a:t>mainly</a:t>
            </a:r>
            <a:r>
              <a:rPr lang="zh-CN" altLang="en-US" baseline="0" dirty="0" smtClean="0"/>
              <a:t> </a:t>
            </a:r>
            <a:r>
              <a:rPr lang="en-US" altLang="zh-CN" baseline="0" dirty="0" smtClean="0"/>
              <a:t>based</a:t>
            </a:r>
            <a:r>
              <a:rPr lang="zh-CN" altLang="en-US" baseline="0" dirty="0" smtClean="0"/>
              <a:t> </a:t>
            </a:r>
            <a:r>
              <a:rPr lang="en-US" altLang="zh-CN" baseline="0" dirty="0" smtClean="0"/>
              <a:t>on</a:t>
            </a:r>
            <a:r>
              <a:rPr lang="zh-CN" altLang="en-US" baseline="0" dirty="0" smtClean="0"/>
              <a:t> </a:t>
            </a:r>
            <a:r>
              <a:rPr lang="en-US" altLang="zh-CN" baseline="0" dirty="0" smtClean="0"/>
              <a:t>cloud</a:t>
            </a:r>
            <a:r>
              <a:rPr lang="zh-CN" altLang="en-US" baseline="0" dirty="0" smtClean="0"/>
              <a:t> </a:t>
            </a:r>
            <a:r>
              <a:rPr lang="en-US" altLang="zh-CN" baseline="0" dirty="0" smtClean="0"/>
              <a:t>computing</a:t>
            </a:r>
            <a:r>
              <a:rPr lang="zh-CN" altLang="en-US" baseline="0" dirty="0" smtClean="0"/>
              <a:t> </a:t>
            </a:r>
            <a:r>
              <a:rPr lang="en-US" altLang="zh-CN" baseline="0" dirty="0" smtClean="0"/>
              <a:t>service.</a:t>
            </a:r>
            <a:r>
              <a:rPr lang="zh-CN" altLang="en-US" baseline="0" dirty="0" smtClean="0"/>
              <a:t> </a:t>
            </a:r>
            <a:r>
              <a:rPr lang="en-US" dirty="0" smtClean="0"/>
              <a:t>what</a:t>
            </a:r>
            <a:r>
              <a:rPr lang="en-US" baseline="0" dirty="0" smtClean="0"/>
              <a:t> is cloud computing:</a:t>
            </a:r>
            <a:r>
              <a:rPr lang="zh-CN" altLang="en-US" baseline="0" dirty="0" smtClean="0"/>
              <a:t> </a:t>
            </a:r>
            <a:r>
              <a:rPr lang="en-US" sz="1200" kern="1200" dirty="0" smtClean="0">
                <a:solidFill>
                  <a:schemeClr val="tx1"/>
                </a:solidFill>
                <a:effectLst/>
                <a:latin typeface="+mn-lt"/>
                <a:ea typeface="+mn-ea"/>
                <a:cs typeface="+mn-cs"/>
              </a:rPr>
              <a:t>Cloud Computing is </a:t>
            </a:r>
            <a:r>
              <a:rPr lang="en-US" altLang="zh-CN" sz="1200" kern="1200" dirty="0" smtClean="0">
                <a:solidFill>
                  <a:schemeClr val="tx1"/>
                </a:solidFill>
                <a:effectLst/>
                <a:latin typeface="+mn-lt"/>
                <a:ea typeface="+mn-ea"/>
                <a:cs typeface="+mn-cs"/>
              </a:rPr>
              <a:t>a</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kind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of</a:t>
            </a:r>
            <a:r>
              <a:rPr lang="zh-CN" alt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service</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provided</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by</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companies</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like</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AWS,</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and</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shared</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by</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everyone.</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In</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the</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cloud</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platform,</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we</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can</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share</a:t>
            </a:r>
            <a:r>
              <a:rPr lang="zh-CN" altLang="en-US" sz="1200" b="1"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resources, software</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information </a:t>
            </a:r>
            <a:r>
              <a:rPr lang="en-US" sz="1200" kern="1200" dirty="0" smtClean="0">
                <a:solidFill>
                  <a:schemeClr val="tx1"/>
                </a:solidFill>
                <a:effectLst/>
                <a:latin typeface="+mn-lt"/>
                <a:ea typeface="+mn-ea"/>
                <a:cs typeface="+mn-cs"/>
              </a:rPr>
              <a:t>as a </a:t>
            </a:r>
            <a:r>
              <a:rPr lang="en-US" sz="1200" b="1" kern="1200" dirty="0" smtClean="0">
                <a:solidFill>
                  <a:schemeClr val="tx1"/>
                </a:solidFill>
                <a:effectLst/>
                <a:latin typeface="+mn-lt"/>
                <a:ea typeface="+mn-ea"/>
                <a:cs typeface="+mn-cs"/>
              </a:rPr>
              <a:t>metered service </a:t>
            </a:r>
            <a:r>
              <a:rPr lang="en-US" sz="1200" kern="1200" dirty="0" smtClean="0">
                <a:solidFill>
                  <a:schemeClr val="tx1"/>
                </a:solidFill>
                <a:effectLst/>
                <a:latin typeface="+mn-lt"/>
                <a:ea typeface="+mn-ea"/>
                <a:cs typeface="+mn-cs"/>
              </a:rPr>
              <a:t>over a </a:t>
            </a:r>
            <a:r>
              <a:rPr lang="en-US" sz="1200" b="1" kern="1200" dirty="0" smtClean="0">
                <a:solidFill>
                  <a:schemeClr val="tx1"/>
                </a:solidFill>
                <a:effectLst/>
                <a:latin typeface="+mn-lt"/>
                <a:ea typeface="+mn-ea"/>
                <a:cs typeface="+mn-cs"/>
              </a:rPr>
              <a:t>network</a:t>
            </a:r>
            <a:r>
              <a:rPr lang="en-US" altLang="zh-CN" sz="1200" b="1" kern="1200" dirty="0" smtClean="0">
                <a:solidFill>
                  <a:schemeClr val="tx1"/>
                </a:solidFill>
                <a:effectLst/>
                <a:latin typeface="+mn-lt"/>
                <a:ea typeface="+mn-ea"/>
                <a:cs typeface="+mn-cs"/>
              </a:rPr>
              <a:t>,</a:t>
            </a:r>
            <a:r>
              <a:rPr lang="zh-CN" altLang="en-US" sz="1200" b="1"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for</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instance:</a:t>
            </a:r>
            <a:r>
              <a:rPr lang="zh-CN" altLang="en-US" sz="1200" b="1"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operate</a:t>
            </a:r>
            <a:r>
              <a:rPr lang="zh-CN" alt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and scale a database in the cloud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back</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up</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and</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storage</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data</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in</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the</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cloud</a:t>
            </a:r>
            <a:r>
              <a:rPr lang="zh-CN" altLang="en-US" sz="1200" b="1" kern="1200" baseline="0" dirty="0" smtClean="0">
                <a:solidFill>
                  <a:schemeClr val="tx1"/>
                </a:solidFill>
                <a:effectLst/>
                <a:latin typeface="+mn-lt"/>
                <a:ea typeface="+mn-ea"/>
                <a:cs typeface="+mn-cs"/>
              </a:rPr>
              <a:t> </a:t>
            </a:r>
            <a:r>
              <a:rPr lang="en-US" altLang="zh-CN" sz="1200" b="1" kern="1200" baseline="0" dirty="0" smtClean="0">
                <a:solidFill>
                  <a:schemeClr val="tx1"/>
                </a:solidFill>
                <a:effectLst/>
                <a:latin typeface="+mn-lt"/>
                <a:ea typeface="+mn-ea"/>
                <a:cs typeface="+mn-cs"/>
              </a:rPr>
              <a:t>or</a:t>
            </a:r>
            <a:r>
              <a:rPr lang="zh-CN" altLang="en-US" sz="1200" b="1"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coordinate all of the processing steps within an application</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94E4A184-2DBA-9D40-B8B7-B65527D65A27}" type="slidenum">
              <a:rPr lang="en-US" smtClean="0"/>
              <a:t>3</a:t>
            </a:fld>
            <a:endParaRPr lang="en-US"/>
          </a:p>
        </p:txBody>
      </p:sp>
    </p:spTree>
    <p:extLst>
      <p:ext uri="{BB962C8B-B14F-4D97-AF65-F5344CB8AC3E}">
        <p14:creationId xmlns:p14="http://schemas.microsoft.com/office/powerpoint/2010/main" val="569197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zh-CN" altLang="en-US" dirty="0" smtClean="0"/>
              <a:t>硬件 收集每天的生活</a:t>
            </a:r>
            <a:r>
              <a:rPr lang="en-US" altLang="zh-CN" dirty="0" smtClean="0"/>
              <a:t>image</a:t>
            </a:r>
          </a:p>
          <a:p>
            <a:pPr marL="228600" indent="-228600">
              <a:buAutoNum type="arabicPeriod"/>
            </a:pPr>
            <a:r>
              <a:rPr lang="zh-CN" altLang="en-US" dirty="0" smtClean="0"/>
              <a:t>软件介绍：每个东西一句话介绍作用，他是什么，我们用它干嘛</a:t>
            </a:r>
            <a:endParaRPr lang="en-US" altLang="zh-CN" dirty="0" smtClean="0"/>
          </a:p>
          <a:p>
            <a:pPr marL="228600" indent="-228600">
              <a:buAutoNum type="arabicPeriod"/>
            </a:pPr>
            <a:r>
              <a:rPr lang="zh-CN" altLang="en-US" dirty="0" smtClean="0"/>
              <a:t>一句话介绍三个</a:t>
            </a:r>
            <a:r>
              <a:rPr lang="en-US" altLang="zh-CN" dirty="0" err="1" smtClean="0"/>
              <a:t>api</a:t>
            </a:r>
            <a:r>
              <a:rPr lang="zh-CN" altLang="en-US" dirty="0" smtClean="0"/>
              <a:t>（图片分析，返回</a:t>
            </a:r>
            <a:r>
              <a:rPr lang="en-US" altLang="zh-CN" dirty="0" smtClean="0"/>
              <a:t>labels</a:t>
            </a:r>
            <a:r>
              <a:rPr lang="zh-CN" altLang="en-US" dirty="0" smtClean="0"/>
              <a:t> 的</a:t>
            </a:r>
            <a:r>
              <a:rPr lang="en-US" altLang="zh-CN" dirty="0" smtClean="0"/>
              <a:t>or</a:t>
            </a:r>
            <a:r>
              <a:rPr lang="zh-CN" altLang="en-US" dirty="0" smtClean="0"/>
              <a:t> </a:t>
            </a:r>
            <a:r>
              <a:rPr lang="en-US" altLang="zh-CN" dirty="0" err="1" smtClean="0"/>
              <a:t>api</a:t>
            </a:r>
            <a:r>
              <a:rPr lang="zh-CN" altLang="en-US" dirty="0" smtClean="0"/>
              <a:t>）</a:t>
            </a:r>
            <a:endParaRPr lang="en-US" altLang="zh-CN" dirty="0" smtClean="0"/>
          </a:p>
        </p:txBody>
      </p:sp>
      <p:sp>
        <p:nvSpPr>
          <p:cNvPr id="4" name="Slide Number Placeholder 3"/>
          <p:cNvSpPr>
            <a:spLocks noGrp="1"/>
          </p:cNvSpPr>
          <p:nvPr>
            <p:ph type="sldNum" sz="quarter" idx="10"/>
          </p:nvPr>
        </p:nvSpPr>
        <p:spPr/>
        <p:txBody>
          <a:bodyPr/>
          <a:lstStyle/>
          <a:p>
            <a:fld id="{94E4A184-2DBA-9D40-B8B7-B65527D65A27}" type="slidenum">
              <a:rPr lang="en-US" smtClean="0"/>
              <a:t>4</a:t>
            </a:fld>
            <a:endParaRPr lang="en-US"/>
          </a:p>
        </p:txBody>
      </p:sp>
    </p:spTree>
    <p:extLst>
      <p:ext uri="{BB962C8B-B14F-4D97-AF65-F5344CB8AC3E}">
        <p14:creationId xmlns:p14="http://schemas.microsoft.com/office/powerpoint/2010/main" val="347973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Common: Scalability auto</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As far as AWS Lambda, scalability is completely and transparently handled by the system, which means that you don’t need to know how many instances or machines your functions are running. But you can monitor the usage of your Lambda functions anytime.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Associated service</a:t>
            </a:r>
            <a:endParaRPr lang="en-US" dirty="0" smtClean="0"/>
          </a:p>
          <a:p>
            <a:endParaRPr lang="en-US" dirty="0"/>
          </a:p>
        </p:txBody>
      </p:sp>
      <p:sp>
        <p:nvSpPr>
          <p:cNvPr id="4" name="Slide Number Placeholder 3"/>
          <p:cNvSpPr>
            <a:spLocks noGrp="1"/>
          </p:cNvSpPr>
          <p:nvPr>
            <p:ph type="sldNum" sz="quarter" idx="10"/>
          </p:nvPr>
        </p:nvSpPr>
        <p:spPr/>
        <p:txBody>
          <a:bodyPr/>
          <a:lstStyle/>
          <a:p>
            <a:fld id="{94E4A184-2DBA-9D40-B8B7-B65527D65A27}" type="slidenum">
              <a:rPr lang="en-US" smtClean="0"/>
              <a:t>5</a:t>
            </a:fld>
            <a:endParaRPr lang="en-US"/>
          </a:p>
        </p:txBody>
      </p:sp>
    </p:spTree>
    <p:extLst>
      <p:ext uri="{BB962C8B-B14F-4D97-AF65-F5344CB8AC3E}">
        <p14:creationId xmlns:p14="http://schemas.microsoft.com/office/powerpoint/2010/main" val="597610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算法：对于每个</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分的图片，加权重</a:t>
            </a:r>
            <a:r>
              <a:rPr lang="en-US" altLang="zh-CN" sz="1200" b="0" i="0" kern="1200" dirty="0" smtClean="0">
                <a:solidFill>
                  <a:schemeClr val="tx1"/>
                </a:solidFill>
                <a:effectLst/>
                <a:latin typeface="+mn-lt"/>
                <a:ea typeface="+mn-ea"/>
                <a:cs typeface="+mn-cs"/>
              </a:rPr>
              <a:t>after</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testing</a:t>
            </a:r>
            <a:r>
              <a:rPr lang="zh-CN" alt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Component chosen/discarded / Rationale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lambda you choose, S3 bucket you choose,  Database you choose, Among three APIs you give different weighting factor perhaps - or some you discarded; Rationale means a set of reasons - you can bring multiple reasons in terms of Scalability, performance, Cost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a:t>
            </a:r>
          </a:p>
          <a:p>
            <a:r>
              <a:rPr lang="en-US" altLang="zh-CN" sz="1200" b="0" i="0" kern="1200" dirty="0" smtClean="0">
                <a:solidFill>
                  <a:schemeClr val="tx1"/>
                </a:solidFill>
                <a:effectLst/>
                <a:latin typeface="+mn-lt"/>
                <a:ea typeface="+mn-ea"/>
                <a:cs typeface="+mn-cs"/>
              </a:rPr>
              <a:t>Most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importantly,</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we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are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different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from</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other</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companies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because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of</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our</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speed:</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By</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implementing</a:t>
            </a:r>
            <a:r>
              <a:rPr lang="zh-CN" altLang="en-US" sz="1200" b="0" i="0" kern="1200" baseline="0" dirty="0" smtClean="0">
                <a:solidFill>
                  <a:schemeClr val="tx1"/>
                </a:solidFill>
                <a:effectLst/>
                <a:latin typeface="+mn-lt"/>
                <a:ea typeface="+mn-ea"/>
                <a:cs typeface="+mn-cs"/>
              </a:rPr>
              <a:t> </a:t>
            </a:r>
            <a:r>
              <a:rPr lang="en-US" altLang="zh-CN" dirty="0" smtClean="0"/>
              <a:t>Multithreading,</a:t>
            </a:r>
            <a:r>
              <a:rPr lang="zh-CN" altLang="en-US" dirty="0" smtClean="0"/>
              <a:t> </a:t>
            </a:r>
            <a:r>
              <a:rPr lang="en-US" altLang="zh-CN" dirty="0" smtClean="0"/>
              <a:t>the</a:t>
            </a:r>
            <a:r>
              <a:rPr lang="zh-CN" altLang="en-US" baseline="0" dirty="0" smtClean="0"/>
              <a:t> </a:t>
            </a:r>
            <a:r>
              <a:rPr lang="en-US" altLang="zh-CN" baseline="0" dirty="0" smtClean="0"/>
              <a:t>system</a:t>
            </a:r>
            <a:r>
              <a:rPr lang="zh-CN" altLang="en-US" baseline="0" dirty="0" smtClean="0"/>
              <a:t> </a:t>
            </a:r>
            <a:r>
              <a:rPr lang="en-US" altLang="zh-CN" baseline="0" dirty="0" smtClean="0"/>
              <a:t>can</a:t>
            </a:r>
            <a:r>
              <a:rPr lang="zh-CN" altLang="en-US" baseline="0" dirty="0" smtClean="0"/>
              <a:t> </a:t>
            </a:r>
            <a:r>
              <a:rPr lang="en-US" altLang="zh-CN" baseline="0" dirty="0" smtClean="0"/>
              <a:t>process</a:t>
            </a:r>
            <a:r>
              <a:rPr lang="zh-CN" altLang="en-US" baseline="0" dirty="0" smtClean="0"/>
              <a:t> </a:t>
            </a:r>
            <a:r>
              <a:rPr lang="en-US" altLang="zh-CN" baseline="0" dirty="0" smtClean="0"/>
              <a:t>one</a:t>
            </a:r>
            <a:r>
              <a:rPr lang="zh-CN" altLang="en-US" baseline="0" dirty="0" smtClean="0"/>
              <a:t> </a:t>
            </a:r>
            <a:r>
              <a:rPr lang="en-US" altLang="zh-CN" baseline="0" dirty="0" smtClean="0"/>
              <a:t>pic</a:t>
            </a:r>
            <a:r>
              <a:rPr lang="zh-CN" altLang="en-US" baseline="0" dirty="0" smtClean="0"/>
              <a:t> </a:t>
            </a:r>
            <a:r>
              <a:rPr lang="en-US" altLang="zh-CN" baseline="0" dirty="0" smtClean="0"/>
              <a:t>in</a:t>
            </a:r>
            <a:r>
              <a:rPr lang="zh-CN" altLang="en-US" baseline="0" dirty="0" smtClean="0"/>
              <a:t> </a:t>
            </a:r>
            <a:r>
              <a:rPr lang="en-US" altLang="zh-CN" baseline="0" dirty="0" smtClean="0"/>
              <a:t>1</a:t>
            </a:r>
            <a:r>
              <a:rPr lang="zh-CN" altLang="en-US" baseline="0" dirty="0" smtClean="0"/>
              <a:t> </a:t>
            </a:r>
            <a:r>
              <a:rPr lang="en-US" altLang="zh-CN" baseline="0" dirty="0" smtClean="0"/>
              <a:t>seconds;</a:t>
            </a:r>
            <a:r>
              <a:rPr lang="zh-CN" altLang="en-US" baseline="0" dirty="0" smtClean="0"/>
              <a:t> </a:t>
            </a:r>
            <a:r>
              <a:rPr lang="en-US" altLang="zh-CN" baseline="0" dirty="0" smtClean="0"/>
              <a:t>Furthermore,</a:t>
            </a:r>
            <a:r>
              <a:rPr lang="zh-CN" altLang="en-US" baseline="0" dirty="0" smtClean="0"/>
              <a:t> </a:t>
            </a:r>
            <a:r>
              <a:rPr lang="en-US" altLang="zh-CN" baseline="0" dirty="0" smtClean="0"/>
              <a:t>our</a:t>
            </a:r>
            <a:r>
              <a:rPr lang="zh-CN" altLang="en-US" baseline="0" dirty="0" smtClean="0"/>
              <a:t> </a:t>
            </a:r>
            <a:r>
              <a:rPr lang="en-US" altLang="zh-CN" baseline="0" dirty="0" smtClean="0"/>
              <a:t>system’s</a:t>
            </a:r>
            <a:r>
              <a:rPr lang="zh-CN" altLang="en-US" baseline="0" dirty="0" smtClean="0"/>
              <a:t> </a:t>
            </a:r>
            <a:r>
              <a:rPr lang="en-US" altLang="zh-CN" baseline="0" dirty="0" smtClean="0"/>
              <a:t>accuracy</a:t>
            </a:r>
            <a:r>
              <a:rPr lang="zh-CN" altLang="en-US" baseline="0" dirty="0" smtClean="0"/>
              <a:t> </a:t>
            </a:r>
            <a:r>
              <a:rPr lang="en-US" altLang="zh-CN" baseline="0" dirty="0" smtClean="0"/>
              <a:t>is</a:t>
            </a:r>
            <a:r>
              <a:rPr lang="zh-CN" altLang="en-US" baseline="0" dirty="0" smtClean="0"/>
              <a:t> </a:t>
            </a:r>
            <a:r>
              <a:rPr lang="en-US" altLang="zh-CN" baseline="0" dirty="0" smtClean="0"/>
              <a:t>more</a:t>
            </a:r>
            <a:r>
              <a:rPr lang="zh-CN" altLang="en-US" baseline="0" dirty="0" smtClean="0"/>
              <a:t> </a:t>
            </a:r>
            <a:r>
              <a:rPr lang="en-US" altLang="zh-CN" baseline="0" dirty="0" smtClean="0"/>
              <a:t>than</a:t>
            </a:r>
            <a:r>
              <a:rPr lang="zh-CN" altLang="en-US" baseline="0" dirty="0" smtClean="0"/>
              <a:t> </a:t>
            </a:r>
            <a:r>
              <a:rPr lang="en-US" altLang="zh-CN" baseline="0" dirty="0" smtClean="0"/>
              <a:t>97%</a:t>
            </a:r>
            <a:r>
              <a:rPr lang="zh-CN" altLang="en-US" baseline="0" dirty="0" smtClean="0"/>
              <a:t> </a:t>
            </a:r>
            <a:r>
              <a:rPr lang="en-US" altLang="zh-CN" baseline="0" dirty="0" smtClean="0"/>
              <a:t>during</a:t>
            </a:r>
            <a:r>
              <a:rPr lang="zh-CN" altLang="en-US" baseline="0" dirty="0" smtClean="0"/>
              <a:t> </a:t>
            </a:r>
            <a:r>
              <a:rPr lang="en-US" altLang="zh-CN" baseline="0" dirty="0" smtClean="0"/>
              <a:t>the</a:t>
            </a:r>
            <a:r>
              <a:rPr lang="zh-CN" altLang="en-US" baseline="0" dirty="0" smtClean="0"/>
              <a:t> </a:t>
            </a:r>
            <a:r>
              <a:rPr lang="en-US" altLang="zh-CN" baseline="0" dirty="0" smtClean="0"/>
              <a:t>daily</a:t>
            </a:r>
            <a:r>
              <a:rPr lang="zh-CN" altLang="en-US" baseline="0" dirty="0" smtClean="0"/>
              <a:t> </a:t>
            </a:r>
            <a:r>
              <a:rPr lang="en-US" altLang="zh-CN" baseline="0" dirty="0" smtClean="0"/>
              <a:t>test.</a:t>
            </a:r>
            <a:r>
              <a:rPr lang="zh-CN" altLang="en-US" baseline="0" dirty="0" smtClean="0"/>
              <a:t> </a:t>
            </a:r>
            <a:r>
              <a:rPr lang="en-US" altLang="zh-CN" baseline="0" dirty="0" smtClean="0"/>
              <a:t>Also,</a:t>
            </a:r>
            <a:r>
              <a:rPr lang="zh-CN" altLang="en-US" baseline="0" dirty="0" smtClean="0"/>
              <a:t> </a:t>
            </a:r>
            <a:r>
              <a:rPr lang="en-US" altLang="zh-CN" baseline="0" dirty="0" smtClean="0"/>
              <a:t>there</a:t>
            </a:r>
            <a:r>
              <a:rPr lang="zh-CN" altLang="en-US" baseline="0" dirty="0" smtClean="0"/>
              <a:t> </a:t>
            </a:r>
            <a:r>
              <a:rPr lang="en-US" altLang="zh-CN" baseline="0" dirty="0" smtClean="0"/>
              <a:t>is</a:t>
            </a:r>
            <a:r>
              <a:rPr lang="zh-CN" altLang="en-US" baseline="0" dirty="0" smtClean="0"/>
              <a:t> </a:t>
            </a:r>
            <a:r>
              <a:rPr lang="en-US" altLang="zh-CN" baseline="0" dirty="0" smtClean="0"/>
              <a:t>almost</a:t>
            </a:r>
            <a:r>
              <a:rPr lang="zh-CN" altLang="en-US" baseline="0" dirty="0" smtClean="0"/>
              <a:t> </a:t>
            </a:r>
            <a:r>
              <a:rPr lang="en-US" altLang="zh-CN" baseline="0" dirty="0" smtClean="0"/>
              <a:t>no</a:t>
            </a:r>
            <a:r>
              <a:rPr lang="zh-CN" altLang="en-US" baseline="0" dirty="0" smtClean="0"/>
              <a:t> </a:t>
            </a:r>
            <a:r>
              <a:rPr lang="en-US" altLang="zh-CN" baseline="0" dirty="0" smtClean="0"/>
              <a:t>size</a:t>
            </a:r>
            <a:r>
              <a:rPr lang="zh-CN" altLang="en-US" baseline="0" dirty="0" smtClean="0"/>
              <a:t> </a:t>
            </a:r>
            <a:r>
              <a:rPr lang="en-US" altLang="zh-CN" baseline="0" dirty="0" smtClean="0"/>
              <a:t>limitations</a:t>
            </a:r>
            <a:r>
              <a:rPr lang="zh-CN" altLang="en-US" baseline="0" dirty="0" smtClean="0"/>
              <a:t> </a:t>
            </a:r>
            <a:r>
              <a:rPr lang="en-US" altLang="zh-CN" baseline="0" dirty="0" smtClean="0"/>
              <a:t>for</a:t>
            </a:r>
            <a:r>
              <a:rPr lang="zh-CN" altLang="en-US" baseline="0" dirty="0" smtClean="0"/>
              <a:t> </a:t>
            </a:r>
            <a:r>
              <a:rPr lang="en-US" altLang="zh-CN" baseline="0" dirty="0" smtClean="0"/>
              <a:t>pictures</a:t>
            </a:r>
            <a:r>
              <a:rPr lang="zh-CN" altLang="en-US" baseline="0" dirty="0" smtClean="0"/>
              <a:t> </a:t>
            </a:r>
            <a:r>
              <a:rPr lang="en-US" altLang="zh-CN" baseline="0" dirty="0" smtClean="0"/>
              <a:t>is</a:t>
            </a:r>
            <a:r>
              <a:rPr lang="zh-CN" altLang="en-US" baseline="0" dirty="0" smtClean="0"/>
              <a:t> </a:t>
            </a:r>
            <a:r>
              <a:rPr lang="en-US" altLang="zh-CN" baseline="0" dirty="0" smtClean="0"/>
              <a:t>our</a:t>
            </a:r>
            <a:r>
              <a:rPr lang="zh-CN" altLang="en-US" baseline="0" dirty="0" smtClean="0"/>
              <a:t> </a:t>
            </a:r>
            <a:r>
              <a:rPr lang="en-US" altLang="zh-CN" baseline="0" dirty="0" smtClean="0"/>
              <a:t>system.</a:t>
            </a:r>
            <a:r>
              <a:rPr lang="zh-CN" altLang="en-US" baseline="0" dirty="0" smtClean="0"/>
              <a:t> </a:t>
            </a:r>
            <a:r>
              <a:rPr lang="en-US" altLang="zh-CN" baseline="0" dirty="0" smtClean="0"/>
              <a:t>Because</a:t>
            </a:r>
            <a:r>
              <a:rPr lang="zh-CN" altLang="en-US" baseline="0" dirty="0" smtClean="0"/>
              <a:t> </a:t>
            </a:r>
            <a:r>
              <a:rPr lang="en-US" altLang="zh-CN" baseline="0" dirty="0" smtClean="0"/>
              <a:t>pictures</a:t>
            </a:r>
            <a:r>
              <a:rPr lang="zh-CN" altLang="en-US" baseline="0" dirty="0" smtClean="0"/>
              <a:t> </a:t>
            </a:r>
            <a:r>
              <a:rPr lang="en-US" altLang="zh-CN" baseline="0" dirty="0" smtClean="0"/>
              <a:t>smaller</a:t>
            </a:r>
            <a:r>
              <a:rPr lang="zh-CN" altLang="en-US" baseline="0" dirty="0" smtClean="0"/>
              <a:t> </a:t>
            </a:r>
            <a:r>
              <a:rPr lang="en-US" altLang="zh-CN" baseline="0" dirty="0" smtClean="0"/>
              <a:t>than</a:t>
            </a:r>
            <a:r>
              <a:rPr lang="zh-CN" altLang="en-US" baseline="0" dirty="0" smtClean="0"/>
              <a:t> </a:t>
            </a:r>
            <a:r>
              <a:rPr lang="en-US" altLang="zh-CN" baseline="0" dirty="0" smtClean="0"/>
              <a:t>15M</a:t>
            </a:r>
            <a:r>
              <a:rPr lang="zh-CN" altLang="en-US" baseline="0" dirty="0" smtClean="0"/>
              <a:t> </a:t>
            </a:r>
            <a:r>
              <a:rPr lang="en-US" altLang="zh-CN" baseline="0" dirty="0" smtClean="0"/>
              <a:t>can</a:t>
            </a:r>
            <a:r>
              <a:rPr lang="zh-CN" altLang="en-US" baseline="0" dirty="0" smtClean="0"/>
              <a:t> </a:t>
            </a:r>
            <a:r>
              <a:rPr lang="en-US" altLang="zh-CN" baseline="0" dirty="0" smtClean="0"/>
              <a:t>all</a:t>
            </a:r>
            <a:r>
              <a:rPr lang="zh-CN" altLang="en-US" baseline="0" dirty="0" smtClean="0"/>
              <a:t> </a:t>
            </a:r>
            <a:r>
              <a:rPr lang="en-US" altLang="zh-CN" baseline="0" dirty="0" smtClean="0"/>
              <a:t>be</a:t>
            </a:r>
            <a:r>
              <a:rPr lang="zh-CN" altLang="en-US" baseline="0" dirty="0" smtClean="0"/>
              <a:t> </a:t>
            </a:r>
            <a:r>
              <a:rPr lang="en-US" altLang="zh-CN" baseline="0" dirty="0" smtClean="0"/>
              <a:t>processed</a:t>
            </a:r>
            <a:r>
              <a:rPr lang="zh-CN" altLang="en-US" baseline="0" dirty="0" smtClean="0"/>
              <a:t> </a:t>
            </a:r>
            <a:r>
              <a:rPr lang="en-US" altLang="zh-CN" baseline="0" dirty="0" smtClean="0"/>
              <a:t>in</a:t>
            </a:r>
            <a:r>
              <a:rPr lang="zh-CN" altLang="en-US" baseline="0" dirty="0" smtClean="0"/>
              <a:t> </a:t>
            </a:r>
            <a:r>
              <a:rPr lang="en-US" altLang="zh-CN" baseline="0" dirty="0" smtClean="0"/>
              <a:t>the</a:t>
            </a:r>
            <a:r>
              <a:rPr lang="zh-CN" altLang="en-US" baseline="0" dirty="0" smtClean="0"/>
              <a:t> </a:t>
            </a:r>
            <a:r>
              <a:rPr lang="en-US" altLang="zh-CN" baseline="0" dirty="0" smtClean="0"/>
              <a:t>system,</a:t>
            </a:r>
            <a:r>
              <a:rPr lang="zh-CN" altLang="en-US" baseline="0" dirty="0" smtClean="0"/>
              <a:t> </a:t>
            </a:r>
            <a:r>
              <a:rPr lang="en-US" altLang="zh-CN" baseline="0" dirty="0" smtClean="0"/>
              <a:t>so</a:t>
            </a:r>
            <a:r>
              <a:rPr lang="zh-CN" altLang="en-US" baseline="0" dirty="0" smtClean="0"/>
              <a:t> </a:t>
            </a:r>
            <a:r>
              <a:rPr lang="en-US" altLang="zh-CN" baseline="0" dirty="0" smtClean="0"/>
              <a:t>that</a:t>
            </a:r>
            <a:r>
              <a:rPr lang="zh-CN" altLang="en-US" baseline="0" dirty="0" smtClean="0"/>
              <a:t> </a:t>
            </a:r>
            <a:r>
              <a:rPr lang="en-US" altLang="zh-CN" baseline="0" dirty="0" smtClean="0"/>
              <a:t>almost</a:t>
            </a:r>
            <a:r>
              <a:rPr lang="zh-CN" altLang="en-US" baseline="0" dirty="0" smtClean="0"/>
              <a:t> </a:t>
            </a:r>
            <a:r>
              <a:rPr lang="en-US" altLang="zh-CN" baseline="0" dirty="0" smtClean="0"/>
              <a:t>every</a:t>
            </a:r>
            <a:r>
              <a:rPr lang="zh-CN" altLang="en-US" baseline="0" dirty="0" smtClean="0"/>
              <a:t> </a:t>
            </a:r>
            <a:r>
              <a:rPr lang="en-US" altLang="zh-CN" baseline="0" dirty="0" smtClean="0"/>
              <a:t>picture</a:t>
            </a:r>
            <a:r>
              <a:rPr lang="zh-CN" altLang="en-US" baseline="0" dirty="0" smtClean="0"/>
              <a:t> </a:t>
            </a:r>
            <a:r>
              <a:rPr lang="en-US" altLang="zh-CN" baseline="0" dirty="0" smtClean="0"/>
              <a:t>in</a:t>
            </a:r>
            <a:r>
              <a:rPr lang="zh-CN" altLang="en-US" baseline="0" dirty="0" smtClean="0"/>
              <a:t> </a:t>
            </a:r>
            <a:r>
              <a:rPr lang="en-US" altLang="zh-CN" baseline="0" dirty="0" smtClean="0"/>
              <a:t>the</a:t>
            </a:r>
            <a:r>
              <a:rPr lang="zh-CN" altLang="en-US" baseline="0" dirty="0" smtClean="0"/>
              <a:t> </a:t>
            </a:r>
            <a:r>
              <a:rPr lang="en-US" altLang="zh-CN" baseline="0" dirty="0" smtClean="0"/>
              <a:t>Internet</a:t>
            </a:r>
            <a:r>
              <a:rPr lang="zh-CN" altLang="en-US" baseline="0" dirty="0" smtClean="0"/>
              <a:t> </a:t>
            </a:r>
            <a:r>
              <a:rPr lang="en-US" altLang="zh-CN" baseline="0" dirty="0" smtClean="0"/>
              <a:t>can</a:t>
            </a:r>
            <a:r>
              <a:rPr lang="zh-CN" altLang="en-US" baseline="0" dirty="0" smtClean="0"/>
              <a:t> </a:t>
            </a:r>
            <a:r>
              <a:rPr lang="en-US" altLang="zh-CN" baseline="0" dirty="0" smtClean="0"/>
              <a:t>be</a:t>
            </a:r>
            <a:r>
              <a:rPr lang="zh-CN" altLang="en-US" baseline="0" dirty="0" smtClean="0"/>
              <a:t> </a:t>
            </a:r>
            <a:r>
              <a:rPr lang="en-US" altLang="zh-CN" baseline="0" dirty="0" smtClean="0"/>
              <a:t>calculated</a:t>
            </a:r>
            <a:r>
              <a:rPr lang="zh-CN" altLang="en-US" baseline="0" dirty="0" smtClean="0"/>
              <a:t> </a:t>
            </a:r>
            <a:r>
              <a:rPr lang="en-US" altLang="zh-CN" baseline="0" dirty="0" smtClean="0"/>
              <a:t>in</a:t>
            </a:r>
            <a:r>
              <a:rPr lang="zh-CN" altLang="en-US" baseline="0" dirty="0" smtClean="0"/>
              <a:t> </a:t>
            </a:r>
            <a:r>
              <a:rPr lang="en-US" altLang="zh-CN" baseline="0" dirty="0" smtClean="0"/>
              <a:t>this</a:t>
            </a:r>
            <a:r>
              <a:rPr lang="zh-CN" altLang="en-US" baseline="0" dirty="0" smtClean="0"/>
              <a:t> </a:t>
            </a:r>
            <a:r>
              <a:rPr lang="en-US" altLang="zh-CN" baseline="0" dirty="0" smtClean="0"/>
              <a:t>system.</a:t>
            </a:r>
            <a:r>
              <a:rPr lang="zh-CN" altLang="en-US" baseline="0" dirty="0" smtClean="0"/>
              <a:t> </a:t>
            </a:r>
            <a:r>
              <a:rPr lang="en-US" altLang="zh-CN" baseline="0" dirty="0" smtClean="0"/>
              <a:t>Last</a:t>
            </a:r>
            <a:r>
              <a:rPr lang="zh-CN" altLang="en-US" baseline="0" dirty="0" smtClean="0"/>
              <a:t> </a:t>
            </a:r>
            <a:r>
              <a:rPr lang="en-US" altLang="zh-CN" baseline="0" dirty="0" smtClean="0"/>
              <a:t>but</a:t>
            </a:r>
            <a:r>
              <a:rPr lang="zh-CN" altLang="en-US" baseline="0" dirty="0" smtClean="0"/>
              <a:t> </a:t>
            </a:r>
            <a:r>
              <a:rPr lang="en-US" altLang="zh-CN" baseline="0" dirty="0" smtClean="0"/>
              <a:t>not</a:t>
            </a:r>
            <a:r>
              <a:rPr lang="zh-CN" altLang="en-US" baseline="0" dirty="0" smtClean="0"/>
              <a:t> </a:t>
            </a:r>
            <a:r>
              <a:rPr lang="en-US" altLang="zh-CN" baseline="0" dirty="0" smtClean="0"/>
              <a:t>least,</a:t>
            </a:r>
            <a:r>
              <a:rPr lang="zh-CN" altLang="en-US" baseline="0" dirty="0" smtClean="0"/>
              <a:t> </a:t>
            </a:r>
            <a:r>
              <a:rPr lang="en-US" altLang="zh-CN" baseline="0" dirty="0" smtClean="0"/>
              <a:t>our</a:t>
            </a:r>
            <a:r>
              <a:rPr lang="zh-CN" altLang="en-US" baseline="0" dirty="0" smtClean="0"/>
              <a:t> </a:t>
            </a:r>
            <a:r>
              <a:rPr lang="en-US" altLang="zh-CN" baseline="0" dirty="0" smtClean="0"/>
              <a:t>algorithm</a:t>
            </a:r>
            <a:r>
              <a:rPr lang="zh-CN" altLang="en-US" baseline="0" dirty="0" smtClean="0"/>
              <a:t> </a:t>
            </a:r>
            <a:r>
              <a:rPr lang="en-US" altLang="zh-CN" baseline="0" dirty="0" smtClean="0"/>
              <a:t>is</a:t>
            </a:r>
            <a:r>
              <a:rPr lang="zh-CN" altLang="en-US" baseline="0" dirty="0" smtClean="0"/>
              <a:t> </a:t>
            </a:r>
            <a:r>
              <a:rPr lang="en-US" altLang="zh-CN" baseline="0" dirty="0" smtClean="0"/>
              <a:t>well-designed,</a:t>
            </a:r>
            <a:r>
              <a:rPr lang="zh-CN" altLang="en-US" baseline="0" dirty="0" smtClean="0"/>
              <a:t> </a:t>
            </a:r>
            <a:r>
              <a:rPr lang="en-US" altLang="zh-CN" baseline="0" dirty="0" smtClean="0"/>
              <a:t>we</a:t>
            </a:r>
            <a:r>
              <a:rPr lang="zh-CN" altLang="en-US" baseline="0" dirty="0" smtClean="0"/>
              <a:t> </a:t>
            </a:r>
            <a:r>
              <a:rPr lang="en-US" altLang="zh-CN" baseline="0" dirty="0" smtClean="0"/>
              <a:t>give</a:t>
            </a:r>
            <a:r>
              <a:rPr lang="zh-CN" altLang="en-US" baseline="0" dirty="0" smtClean="0"/>
              <a:t> </a:t>
            </a:r>
            <a:r>
              <a:rPr lang="en-US" altLang="zh-CN" baseline="0" dirty="0" smtClean="0"/>
              <a:t>different</a:t>
            </a:r>
            <a:r>
              <a:rPr lang="zh-CN" altLang="en-US" baseline="0" dirty="0" smtClean="0"/>
              <a:t> </a:t>
            </a:r>
            <a:r>
              <a:rPr lang="en-US" altLang="zh-CN" baseline="0" dirty="0" smtClean="0"/>
              <a:t>weighting</a:t>
            </a:r>
            <a:r>
              <a:rPr lang="zh-CN" altLang="en-US" baseline="0" dirty="0" smtClean="0"/>
              <a:t> </a:t>
            </a:r>
            <a:r>
              <a:rPr lang="en-US" altLang="zh-CN" baseline="0" dirty="0" smtClean="0"/>
              <a:t>factor</a:t>
            </a:r>
            <a:r>
              <a:rPr lang="zh-CN" altLang="en-US" baseline="0" dirty="0" smtClean="0"/>
              <a:t> </a:t>
            </a:r>
            <a:r>
              <a:rPr lang="en-US" altLang="zh-CN" baseline="0" dirty="0" smtClean="0"/>
              <a:t>in</a:t>
            </a:r>
            <a:r>
              <a:rPr lang="zh-CN" altLang="en-US" baseline="0" dirty="0" smtClean="0"/>
              <a:t> </a:t>
            </a:r>
            <a:r>
              <a:rPr lang="en-US" altLang="zh-CN" baseline="0" dirty="0" smtClean="0"/>
              <a:t>3</a:t>
            </a:r>
            <a:r>
              <a:rPr lang="zh-CN" altLang="en-US" baseline="0" dirty="0" smtClean="0"/>
              <a:t> </a:t>
            </a:r>
            <a:r>
              <a:rPr lang="en-US" altLang="zh-CN" baseline="0" dirty="0" smtClean="0"/>
              <a:t>APIs</a:t>
            </a:r>
            <a:r>
              <a:rPr lang="zh-CN" altLang="en-US" baseline="0" dirty="0" smtClean="0"/>
              <a:t> </a:t>
            </a:r>
            <a:r>
              <a:rPr lang="en-US" altLang="zh-CN" baseline="0" dirty="0" smtClean="0"/>
              <a:t>that</a:t>
            </a:r>
            <a:r>
              <a:rPr lang="zh-CN" altLang="en-US" baseline="0" dirty="0" smtClean="0"/>
              <a:t> </a:t>
            </a:r>
            <a:r>
              <a:rPr lang="en-US" altLang="zh-CN" baseline="0" dirty="0" smtClean="0"/>
              <a:t>we</a:t>
            </a:r>
            <a:r>
              <a:rPr lang="zh-CN" altLang="en-US" baseline="0" dirty="0" smtClean="0"/>
              <a:t> </a:t>
            </a:r>
            <a:r>
              <a:rPr lang="en-US" altLang="zh-CN" baseline="0" dirty="0" smtClean="0"/>
              <a:t>implemented</a:t>
            </a:r>
            <a:r>
              <a:rPr lang="zh-CN" altLang="en-US" baseline="0" dirty="0" smtClean="0"/>
              <a:t> </a:t>
            </a:r>
            <a:r>
              <a:rPr lang="en-US" altLang="zh-CN" baseline="0" dirty="0" smtClean="0"/>
              <a:t>and</a:t>
            </a:r>
            <a:r>
              <a:rPr lang="zh-CN" altLang="en-US" baseline="0" dirty="0" smtClean="0"/>
              <a:t> </a:t>
            </a:r>
            <a:r>
              <a:rPr lang="en-US" altLang="zh-CN" baseline="0" dirty="0" smtClean="0"/>
              <a:t>choose</a:t>
            </a:r>
            <a:r>
              <a:rPr lang="zh-CN" altLang="en-US" baseline="0" dirty="0" smtClean="0"/>
              <a:t> </a:t>
            </a:r>
            <a:r>
              <a:rPr lang="en-US" altLang="zh-CN" baseline="0" dirty="0" smtClean="0"/>
              <a:t>to</a:t>
            </a:r>
            <a:r>
              <a:rPr lang="zh-CN" altLang="en-US" baseline="0" dirty="0" smtClean="0"/>
              <a:t> </a:t>
            </a:r>
            <a:r>
              <a:rPr lang="en-US" altLang="zh-CN" baseline="0" dirty="0" smtClean="0"/>
              <a:t>use</a:t>
            </a:r>
            <a:r>
              <a:rPr lang="zh-CN" altLang="en-US" baseline="0" dirty="0" smtClean="0"/>
              <a:t> </a:t>
            </a:r>
            <a:r>
              <a:rPr lang="en-US" altLang="zh-CN" baseline="0" dirty="0" smtClean="0"/>
              <a:t>Google</a:t>
            </a:r>
            <a:r>
              <a:rPr lang="zh-CN" altLang="en-US" baseline="0" dirty="0" smtClean="0"/>
              <a:t> </a:t>
            </a:r>
            <a:r>
              <a:rPr lang="en-US" altLang="zh-CN" baseline="0" dirty="0" smtClean="0"/>
              <a:t>vision’s</a:t>
            </a:r>
            <a:r>
              <a:rPr lang="zh-CN" altLang="en-US" baseline="0" dirty="0" smtClean="0"/>
              <a:t> </a:t>
            </a:r>
            <a:r>
              <a:rPr lang="en-US" altLang="zh-CN" baseline="0" dirty="0" err="1" smtClean="0"/>
              <a:t>tags,which</a:t>
            </a:r>
            <a:r>
              <a:rPr lang="zh-CN" altLang="en-US" baseline="0" dirty="0" smtClean="0"/>
              <a:t> </a:t>
            </a:r>
            <a:r>
              <a:rPr lang="en-US" altLang="zh-CN" baseline="0" dirty="0" smtClean="0"/>
              <a:t>are</a:t>
            </a:r>
            <a:r>
              <a:rPr lang="zh-CN" altLang="en-US" baseline="0" dirty="0" smtClean="0"/>
              <a:t> </a:t>
            </a:r>
            <a:r>
              <a:rPr lang="en-US" altLang="zh-CN" baseline="0" dirty="0" smtClean="0"/>
              <a:t>more</a:t>
            </a:r>
            <a:r>
              <a:rPr lang="zh-CN" altLang="en-US" baseline="0" dirty="0" smtClean="0"/>
              <a:t> </a:t>
            </a:r>
            <a:r>
              <a:rPr lang="en-US" altLang="zh-CN" baseline="0" dirty="0" smtClean="0"/>
              <a:t>detailed</a:t>
            </a:r>
            <a:r>
              <a:rPr lang="zh-CN" altLang="en-US" baseline="0" dirty="0" smtClean="0"/>
              <a:t> </a:t>
            </a:r>
            <a:r>
              <a:rPr lang="en-US" altLang="zh-CN" baseline="0" dirty="0" smtClean="0"/>
              <a:t>and</a:t>
            </a:r>
            <a:r>
              <a:rPr lang="zh-CN" altLang="en-US" baseline="0" dirty="0" smtClean="0"/>
              <a:t> </a:t>
            </a:r>
            <a:r>
              <a:rPr lang="en-US" altLang="zh-CN" baseline="0" dirty="0" smtClean="0"/>
              <a:t>accurate.</a:t>
            </a:r>
            <a:endParaRPr lang="en-US" sz="1200" b="0" i="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94E4A184-2DBA-9D40-B8B7-B65527D65A27}" type="slidenum">
              <a:rPr lang="en-US" smtClean="0"/>
              <a:t>7</a:t>
            </a:fld>
            <a:endParaRPr lang="en-US"/>
          </a:p>
        </p:txBody>
      </p:sp>
    </p:spTree>
    <p:extLst>
      <p:ext uri="{BB962C8B-B14F-4D97-AF65-F5344CB8AC3E}">
        <p14:creationId xmlns:p14="http://schemas.microsoft.com/office/powerpoint/2010/main" val="2079389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每一项的</a:t>
            </a:r>
            <a:r>
              <a:rPr lang="en-US" altLang="zh-CN" dirty="0" smtClean="0"/>
              <a:t>subtotal</a:t>
            </a:r>
            <a:r>
              <a:rPr lang="zh-CN" altLang="en-US" dirty="0" smtClean="0"/>
              <a:t> </a:t>
            </a:r>
            <a:r>
              <a:rPr lang="en-US" altLang="zh-CN" dirty="0" smtClean="0"/>
              <a:t>cost</a:t>
            </a:r>
            <a:r>
              <a:rPr lang="zh-CN" altLang="en-US" dirty="0" smtClean="0"/>
              <a:t>要列出来！！！</a:t>
            </a:r>
            <a:r>
              <a:rPr lang="en-US" altLang="zh-CN" dirty="0" smtClean="0"/>
              <a:t>This</a:t>
            </a:r>
            <a:r>
              <a:rPr lang="zh-CN" altLang="en-US" dirty="0" smtClean="0"/>
              <a:t> </a:t>
            </a:r>
            <a:r>
              <a:rPr lang="en-US" altLang="zh-CN" dirty="0" smtClean="0"/>
              <a:t>cost</a:t>
            </a:r>
            <a:r>
              <a:rPr lang="zh-CN" altLang="en-US" dirty="0" smtClean="0"/>
              <a:t> </a:t>
            </a:r>
            <a:r>
              <a:rPr lang="en-US" altLang="zh-CN" dirty="0" smtClean="0"/>
              <a:t>estimation</a:t>
            </a:r>
            <a:r>
              <a:rPr lang="zh-CN" altLang="en-US" dirty="0" smtClean="0"/>
              <a:t> </a:t>
            </a:r>
            <a:r>
              <a:rPr lang="en-US" altLang="zh-CN" dirty="0" smtClean="0"/>
              <a:t>is</a:t>
            </a:r>
            <a:r>
              <a:rPr lang="zh-CN" altLang="en-US" dirty="0" smtClean="0"/>
              <a:t> </a:t>
            </a:r>
            <a:r>
              <a:rPr lang="en-US" altLang="zh-CN" dirty="0" smtClean="0"/>
              <a:t>based</a:t>
            </a:r>
            <a:r>
              <a:rPr lang="zh-CN" altLang="en-US" baseline="0" dirty="0" smtClean="0"/>
              <a:t> </a:t>
            </a:r>
            <a:r>
              <a:rPr lang="en-US" altLang="zh-CN" baseline="0" dirty="0" smtClean="0"/>
              <a:t>on</a:t>
            </a:r>
            <a:r>
              <a:rPr lang="zh-CN" altLang="en-US" baseline="0" dirty="0" smtClean="0"/>
              <a:t> </a:t>
            </a:r>
            <a:r>
              <a:rPr lang="en-US" altLang="zh-CN" baseline="0" dirty="0" smtClean="0"/>
              <a:t>1000</a:t>
            </a:r>
            <a:r>
              <a:rPr lang="zh-CN" altLang="en-US" baseline="0" dirty="0" smtClean="0"/>
              <a:t> </a:t>
            </a:r>
            <a:r>
              <a:rPr lang="en-US" altLang="zh-CN" baseline="0" dirty="0" smtClean="0"/>
              <a:t>users.</a:t>
            </a:r>
            <a:r>
              <a:rPr lang="zh-CN" altLang="en-US" baseline="0" dirty="0" smtClean="0"/>
              <a:t> </a:t>
            </a:r>
            <a:r>
              <a:rPr lang="en-US" altLang="zh-CN" baseline="0" dirty="0" smtClean="0"/>
              <a:t>It</a:t>
            </a:r>
            <a:r>
              <a:rPr lang="zh-CN" altLang="en-US" baseline="0" dirty="0" smtClean="0"/>
              <a:t> </a:t>
            </a:r>
            <a:r>
              <a:rPr lang="en-US" altLang="zh-CN" baseline="0" dirty="0" smtClean="0"/>
              <a:t>consists</a:t>
            </a:r>
            <a:r>
              <a:rPr lang="zh-CN" altLang="en-US" baseline="0" dirty="0" smtClean="0"/>
              <a:t> </a:t>
            </a:r>
            <a:r>
              <a:rPr lang="en-US" altLang="zh-CN" baseline="0" dirty="0" smtClean="0"/>
              <a:t>4</a:t>
            </a:r>
            <a:r>
              <a:rPr lang="zh-CN" altLang="en-US" baseline="0" dirty="0" smtClean="0"/>
              <a:t> </a:t>
            </a:r>
            <a:r>
              <a:rPr lang="en-US" altLang="zh-CN" baseline="0" dirty="0" smtClean="0"/>
              <a:t>major</a:t>
            </a:r>
            <a:r>
              <a:rPr lang="zh-CN" altLang="en-US" baseline="0" dirty="0" smtClean="0"/>
              <a:t> </a:t>
            </a:r>
            <a:r>
              <a:rPr lang="en-US" altLang="zh-CN" baseline="0" dirty="0" smtClean="0"/>
              <a:t>parts:</a:t>
            </a:r>
            <a:r>
              <a:rPr lang="zh-CN" altLang="en-US" baseline="0" dirty="0" smtClean="0"/>
              <a:t> </a:t>
            </a:r>
            <a:r>
              <a:rPr lang="en-US" altLang="zh-CN" baseline="0" dirty="0" smtClean="0"/>
              <a:t>The</a:t>
            </a:r>
            <a:r>
              <a:rPr lang="zh-CN" altLang="en-US" baseline="0" dirty="0" smtClean="0"/>
              <a:t> </a:t>
            </a:r>
            <a:r>
              <a:rPr lang="en-US" altLang="zh-CN" baseline="0" dirty="0" smtClean="0"/>
              <a:t>first</a:t>
            </a:r>
            <a:r>
              <a:rPr lang="zh-CN" altLang="en-US" baseline="0" dirty="0" smtClean="0"/>
              <a:t> </a:t>
            </a:r>
            <a:r>
              <a:rPr lang="en-US" altLang="zh-CN" baseline="0" dirty="0" smtClean="0"/>
              <a:t>part</a:t>
            </a:r>
            <a:r>
              <a:rPr lang="zh-CN" altLang="en-US" baseline="0" dirty="0" smtClean="0"/>
              <a:t> </a:t>
            </a:r>
            <a:r>
              <a:rPr lang="en-US" altLang="zh-CN" baseline="0" dirty="0" smtClean="0"/>
              <a:t>is</a:t>
            </a:r>
            <a:r>
              <a:rPr lang="zh-CN" altLang="en-US" baseline="0" dirty="0" smtClean="0"/>
              <a:t> </a:t>
            </a:r>
            <a:r>
              <a:rPr lang="en-US" altLang="zh-CN" baseline="0" dirty="0" smtClean="0"/>
              <a:t>the</a:t>
            </a:r>
            <a:r>
              <a:rPr lang="zh-CN" altLang="en-US" baseline="0" dirty="0" smtClean="0"/>
              <a:t> </a:t>
            </a:r>
            <a:r>
              <a:rPr lang="en-US" altLang="zh-CN" baseline="0" dirty="0" smtClean="0"/>
              <a:t>cost</a:t>
            </a:r>
            <a:r>
              <a:rPr lang="zh-CN" altLang="en-US" baseline="0" dirty="0" smtClean="0"/>
              <a:t> </a:t>
            </a:r>
            <a:r>
              <a:rPr lang="en-US" altLang="zh-CN" baseline="0" dirty="0" smtClean="0"/>
              <a:t>of</a:t>
            </a:r>
            <a:r>
              <a:rPr lang="zh-CN" altLang="en-US" baseline="0" dirty="0" smtClean="0"/>
              <a:t> </a:t>
            </a:r>
            <a:r>
              <a:rPr lang="en-US" altLang="zh-CN" baseline="0" dirty="0" smtClean="0"/>
              <a:t>Amazon</a:t>
            </a:r>
            <a:r>
              <a:rPr lang="zh-CN" altLang="en-US" baseline="0" dirty="0" smtClean="0"/>
              <a:t> </a:t>
            </a:r>
            <a:r>
              <a:rPr lang="en-US" altLang="zh-CN" baseline="0" dirty="0" smtClean="0"/>
              <a:t>Web</a:t>
            </a:r>
            <a:r>
              <a:rPr lang="zh-CN" altLang="en-US" baseline="0" dirty="0" smtClean="0"/>
              <a:t> </a:t>
            </a:r>
            <a:r>
              <a:rPr lang="en-US" altLang="zh-CN" baseline="0" dirty="0" smtClean="0"/>
              <a:t>service</a:t>
            </a:r>
            <a:r>
              <a:rPr lang="zh-CN" altLang="en-US" baseline="0" dirty="0" smtClean="0"/>
              <a:t> </a:t>
            </a:r>
            <a:r>
              <a:rPr lang="en-US" altLang="zh-CN" baseline="0" dirty="0" smtClean="0"/>
              <a:t>includes</a:t>
            </a:r>
            <a:r>
              <a:rPr lang="zh-CN" altLang="en-US" baseline="0" dirty="0" smtClean="0"/>
              <a:t> </a:t>
            </a:r>
            <a:r>
              <a:rPr lang="en-US" altLang="zh-CN" baseline="0" dirty="0" smtClean="0"/>
              <a:t>the</a:t>
            </a:r>
            <a:r>
              <a:rPr lang="zh-CN" altLang="en-US" baseline="0" dirty="0" smtClean="0"/>
              <a:t> </a:t>
            </a:r>
            <a:r>
              <a:rPr lang="en-US" altLang="zh-CN" baseline="0" dirty="0" smtClean="0"/>
              <a:t>cost</a:t>
            </a:r>
            <a:r>
              <a:rPr lang="zh-CN" altLang="en-US" baseline="0" dirty="0" smtClean="0"/>
              <a:t> </a:t>
            </a:r>
            <a:r>
              <a:rPr lang="en-US" altLang="zh-CN" baseline="0" dirty="0" smtClean="0"/>
              <a:t>of</a:t>
            </a:r>
            <a:r>
              <a:rPr lang="zh-CN" altLang="en-US" baseline="0" dirty="0" smtClean="0"/>
              <a:t> </a:t>
            </a:r>
            <a:r>
              <a:rPr lang="en-US" altLang="zh-CN" baseline="0" dirty="0" smtClean="0"/>
              <a:t>EC2,</a:t>
            </a:r>
            <a:r>
              <a:rPr lang="zh-CN" altLang="en-US" baseline="0" dirty="0" smtClean="0"/>
              <a:t> </a:t>
            </a:r>
            <a:r>
              <a:rPr lang="en-US" altLang="zh-CN" baseline="0" dirty="0" smtClean="0"/>
              <a:t>LAMBDA</a:t>
            </a:r>
            <a:r>
              <a:rPr lang="zh-CN" altLang="en-US" baseline="0" dirty="0" smtClean="0"/>
              <a:t> </a:t>
            </a:r>
            <a:r>
              <a:rPr lang="en-US" altLang="zh-CN" baseline="0" dirty="0" smtClean="0"/>
              <a:t>functions,</a:t>
            </a:r>
            <a:r>
              <a:rPr lang="zh-CN" altLang="en-US" baseline="0" dirty="0" smtClean="0"/>
              <a:t> </a:t>
            </a:r>
            <a:r>
              <a:rPr lang="en-US" altLang="zh-CN" baseline="0" dirty="0" smtClean="0"/>
              <a:t>S3</a:t>
            </a:r>
            <a:r>
              <a:rPr lang="zh-CN" altLang="en-US" baseline="0" dirty="0" smtClean="0"/>
              <a:t> </a:t>
            </a:r>
            <a:r>
              <a:rPr lang="en-US" altLang="zh-CN" baseline="0" dirty="0" smtClean="0"/>
              <a:t>storage</a:t>
            </a:r>
            <a:r>
              <a:rPr lang="zh-CN" altLang="en-US" baseline="0" dirty="0" smtClean="0"/>
              <a:t> </a:t>
            </a:r>
            <a:r>
              <a:rPr lang="en-US" altLang="zh-CN" baseline="0" dirty="0" smtClean="0"/>
              <a:t>and</a:t>
            </a:r>
            <a:r>
              <a:rPr lang="zh-CN" altLang="en-US" baseline="0" dirty="0" smtClean="0"/>
              <a:t> </a:t>
            </a:r>
            <a:r>
              <a:rPr lang="en-US" altLang="zh-CN" baseline="0" dirty="0" smtClean="0"/>
              <a:t>S3requests.</a:t>
            </a:r>
            <a:r>
              <a:rPr lang="zh-CN" altLang="en-US" baseline="0" dirty="0" smtClean="0"/>
              <a:t> </a:t>
            </a:r>
            <a:r>
              <a:rPr lang="en-US" altLang="zh-CN" baseline="0" dirty="0" smtClean="0"/>
              <a:t>The</a:t>
            </a:r>
            <a:r>
              <a:rPr lang="zh-CN" altLang="en-US" baseline="0" dirty="0" smtClean="0"/>
              <a:t> </a:t>
            </a:r>
            <a:r>
              <a:rPr lang="en-US" altLang="zh-CN" baseline="0" dirty="0" smtClean="0"/>
              <a:t>second</a:t>
            </a:r>
            <a:r>
              <a:rPr lang="zh-CN" altLang="en-US" baseline="0" dirty="0" smtClean="0"/>
              <a:t> </a:t>
            </a:r>
            <a:r>
              <a:rPr lang="en-US" altLang="zh-CN" baseline="0" dirty="0" smtClean="0"/>
              <a:t>major</a:t>
            </a:r>
            <a:r>
              <a:rPr lang="zh-CN" altLang="en-US" baseline="0" dirty="0" smtClean="0"/>
              <a:t> </a:t>
            </a:r>
            <a:r>
              <a:rPr lang="en-US" altLang="zh-CN" baseline="0" dirty="0" smtClean="0"/>
              <a:t>part</a:t>
            </a:r>
            <a:r>
              <a:rPr lang="zh-CN" altLang="en-US" baseline="0" dirty="0" smtClean="0"/>
              <a:t> </a:t>
            </a:r>
            <a:r>
              <a:rPr lang="en-US" altLang="zh-CN" baseline="0" dirty="0" smtClean="0"/>
              <a:t>is</a:t>
            </a:r>
            <a:r>
              <a:rPr lang="zh-CN" altLang="en-US" baseline="0" dirty="0" smtClean="0"/>
              <a:t> </a:t>
            </a:r>
            <a:r>
              <a:rPr lang="en-US" altLang="zh-CN" baseline="0" dirty="0" smtClean="0"/>
              <a:t>the</a:t>
            </a:r>
            <a:r>
              <a:rPr lang="zh-CN" altLang="en-US" baseline="0" dirty="0" smtClean="0"/>
              <a:t> </a:t>
            </a:r>
            <a:r>
              <a:rPr lang="en-US" altLang="zh-CN" baseline="0" dirty="0" smtClean="0"/>
              <a:t>cost</a:t>
            </a:r>
            <a:r>
              <a:rPr lang="zh-CN" altLang="en-US" baseline="0" dirty="0" smtClean="0"/>
              <a:t> </a:t>
            </a:r>
            <a:r>
              <a:rPr lang="en-US" altLang="zh-CN" baseline="0" dirty="0" smtClean="0"/>
              <a:t>to</a:t>
            </a:r>
            <a:r>
              <a:rPr lang="zh-CN" altLang="en-US" baseline="0" dirty="0" smtClean="0"/>
              <a:t> </a:t>
            </a:r>
            <a:r>
              <a:rPr lang="en-US" altLang="zh-CN" baseline="0" dirty="0" smtClean="0"/>
              <a:t>invoke</a:t>
            </a:r>
            <a:r>
              <a:rPr lang="zh-CN" altLang="en-US" baseline="0" dirty="0" smtClean="0"/>
              <a:t> </a:t>
            </a:r>
            <a:r>
              <a:rPr lang="en-US" altLang="zh-CN" baseline="0" dirty="0" smtClean="0"/>
              <a:t>the</a:t>
            </a:r>
            <a:r>
              <a:rPr lang="zh-CN" altLang="en-US" baseline="0" dirty="0" smtClean="0"/>
              <a:t> </a:t>
            </a:r>
            <a:r>
              <a:rPr lang="en-US" altLang="zh-CN" baseline="0" dirty="0" smtClean="0"/>
              <a:t>3</a:t>
            </a:r>
            <a:r>
              <a:rPr lang="zh-CN" altLang="en-US" baseline="0" dirty="0" smtClean="0"/>
              <a:t> </a:t>
            </a:r>
            <a:r>
              <a:rPr lang="en-US" altLang="zh-CN" baseline="0" dirty="0" smtClean="0"/>
              <a:t>APIs.</a:t>
            </a:r>
            <a:r>
              <a:rPr lang="zh-CN" altLang="en-US" baseline="0" dirty="0" smtClean="0"/>
              <a:t> </a:t>
            </a:r>
            <a:r>
              <a:rPr lang="en-US" altLang="zh-CN" baseline="0" dirty="0" smtClean="0"/>
              <a:t>Including</a:t>
            </a:r>
            <a:r>
              <a:rPr lang="zh-CN" altLang="en-US" baseline="0" dirty="0" smtClean="0"/>
              <a:t> </a:t>
            </a:r>
            <a:r>
              <a:rPr lang="en-US" altLang="zh-CN" baseline="0" dirty="0" smtClean="0"/>
              <a:t>Amazon</a:t>
            </a:r>
            <a:r>
              <a:rPr lang="zh-CN" altLang="en-US" baseline="0" dirty="0" smtClean="0"/>
              <a:t> </a:t>
            </a:r>
            <a:r>
              <a:rPr lang="en-US" altLang="zh-CN" baseline="0" dirty="0" err="1" smtClean="0"/>
              <a:t>rekognition</a:t>
            </a:r>
            <a:r>
              <a:rPr lang="en-US" altLang="zh-CN" baseline="0" dirty="0" smtClean="0"/>
              <a:t>,</a:t>
            </a:r>
            <a:r>
              <a:rPr lang="zh-CN" altLang="en-US" baseline="0" dirty="0" smtClean="0"/>
              <a:t> </a:t>
            </a:r>
            <a:r>
              <a:rPr lang="en-US" altLang="zh-CN" baseline="0" dirty="0" smtClean="0"/>
              <a:t>google</a:t>
            </a:r>
            <a:r>
              <a:rPr lang="zh-CN" altLang="en-US" baseline="0" dirty="0" smtClean="0"/>
              <a:t> </a:t>
            </a:r>
            <a:r>
              <a:rPr lang="en-US" altLang="zh-CN" baseline="0" dirty="0" smtClean="0"/>
              <a:t>vision</a:t>
            </a:r>
            <a:r>
              <a:rPr lang="zh-CN" altLang="en-US" baseline="0" dirty="0" smtClean="0"/>
              <a:t> </a:t>
            </a:r>
            <a:r>
              <a:rPr lang="en-US" altLang="zh-CN" baseline="0" dirty="0" smtClean="0"/>
              <a:t>and</a:t>
            </a:r>
            <a:r>
              <a:rPr lang="zh-CN" altLang="en-US" baseline="0" dirty="0" smtClean="0"/>
              <a:t> </a:t>
            </a:r>
            <a:r>
              <a:rPr lang="en-US" altLang="zh-CN" baseline="0" dirty="0" smtClean="0"/>
              <a:t>azure</a:t>
            </a:r>
            <a:r>
              <a:rPr lang="zh-CN" altLang="en-US" baseline="0" dirty="0" smtClean="0"/>
              <a:t> </a:t>
            </a:r>
            <a:r>
              <a:rPr lang="en-US" altLang="zh-CN" baseline="0" dirty="0" smtClean="0"/>
              <a:t>computer</a:t>
            </a:r>
            <a:r>
              <a:rPr lang="zh-CN" altLang="en-US" baseline="0" dirty="0" smtClean="0"/>
              <a:t> </a:t>
            </a:r>
            <a:r>
              <a:rPr lang="en-US" altLang="zh-CN" baseline="0" dirty="0" smtClean="0"/>
              <a:t>vision</a:t>
            </a:r>
            <a:r>
              <a:rPr lang="zh-CN" altLang="en-US" baseline="0" dirty="0" smtClean="0"/>
              <a:t> </a:t>
            </a:r>
            <a:r>
              <a:rPr lang="en-US" altLang="zh-CN" baseline="0" dirty="0" smtClean="0"/>
              <a:t>service.</a:t>
            </a:r>
            <a:r>
              <a:rPr lang="zh-CN" altLang="en-US" baseline="0" dirty="0" smtClean="0"/>
              <a:t> </a:t>
            </a:r>
            <a:r>
              <a:rPr lang="en-US" altLang="zh-CN" baseline="0" dirty="0" smtClean="0"/>
              <a:t>Also,</a:t>
            </a:r>
            <a:r>
              <a:rPr lang="zh-CN" altLang="en-US" baseline="0" dirty="0" smtClean="0"/>
              <a:t> </a:t>
            </a:r>
            <a:r>
              <a:rPr lang="en-US" altLang="zh-CN" baseline="0" dirty="0" smtClean="0"/>
              <a:t>we</a:t>
            </a:r>
            <a:r>
              <a:rPr lang="zh-CN" altLang="en-US" baseline="0" dirty="0" smtClean="0"/>
              <a:t> </a:t>
            </a:r>
            <a:r>
              <a:rPr lang="en-US" altLang="zh-CN" baseline="0" dirty="0" smtClean="0"/>
              <a:t>have</a:t>
            </a:r>
            <a:r>
              <a:rPr lang="zh-CN" altLang="en-US" baseline="0" dirty="0" smtClean="0"/>
              <a:t> </a:t>
            </a:r>
            <a:r>
              <a:rPr lang="en-US" altLang="zh-CN" baseline="0" dirty="0" smtClean="0"/>
              <a:t>training</a:t>
            </a:r>
            <a:r>
              <a:rPr lang="zh-CN" altLang="en-US" baseline="0" dirty="0" smtClean="0"/>
              <a:t> </a:t>
            </a:r>
            <a:r>
              <a:rPr lang="en-US" altLang="zh-CN" baseline="0" dirty="0" smtClean="0"/>
              <a:t>fee,</a:t>
            </a:r>
            <a:r>
              <a:rPr lang="zh-CN" altLang="en-US" baseline="0" dirty="0" smtClean="0"/>
              <a:t> </a:t>
            </a:r>
            <a:r>
              <a:rPr lang="en-US" altLang="zh-CN" baseline="0" dirty="0" smtClean="0"/>
              <a:t>maintaining</a:t>
            </a:r>
            <a:r>
              <a:rPr lang="zh-CN" altLang="en-US" baseline="0" dirty="0" smtClean="0"/>
              <a:t> </a:t>
            </a:r>
            <a:r>
              <a:rPr lang="en-US" altLang="zh-CN" baseline="0" dirty="0" smtClean="0"/>
              <a:t>fee</a:t>
            </a:r>
            <a:r>
              <a:rPr lang="zh-CN" altLang="en-US" baseline="0" dirty="0" smtClean="0"/>
              <a:t> </a:t>
            </a:r>
            <a:r>
              <a:rPr lang="en-US" altLang="zh-CN" baseline="0" dirty="0" smtClean="0"/>
              <a:t>and</a:t>
            </a:r>
            <a:r>
              <a:rPr lang="zh-CN" altLang="en-US" baseline="0" dirty="0" smtClean="0"/>
              <a:t> </a:t>
            </a:r>
            <a:r>
              <a:rPr lang="en-US" altLang="zh-CN" baseline="0" dirty="0" smtClean="0"/>
              <a:t>chart</a:t>
            </a:r>
            <a:r>
              <a:rPr lang="zh-CN" altLang="en-US" baseline="0" dirty="0" smtClean="0"/>
              <a:t> </a:t>
            </a:r>
            <a:r>
              <a:rPr lang="en-US" altLang="zh-CN" baseline="0" dirty="0" smtClean="0"/>
              <a:t>analysis</a:t>
            </a:r>
            <a:r>
              <a:rPr lang="zh-CN" altLang="en-US" baseline="0" dirty="0" smtClean="0"/>
              <a:t> </a:t>
            </a:r>
            <a:r>
              <a:rPr lang="en-US" altLang="zh-CN" baseline="0" dirty="0" smtClean="0"/>
              <a:t>service’s</a:t>
            </a:r>
            <a:r>
              <a:rPr lang="zh-CN" altLang="en-US" baseline="0" dirty="0" smtClean="0"/>
              <a:t> </a:t>
            </a:r>
            <a:r>
              <a:rPr lang="en-US" altLang="zh-CN" baseline="0" dirty="0" smtClean="0"/>
              <a:t>cost.</a:t>
            </a:r>
            <a:r>
              <a:rPr lang="zh-CN" altLang="en-US" baseline="0" dirty="0" smtClean="0"/>
              <a:t> </a:t>
            </a:r>
            <a:r>
              <a:rPr lang="en-US" altLang="zh-CN" baseline="0" dirty="0" smtClean="0"/>
              <a:t>All</a:t>
            </a:r>
            <a:r>
              <a:rPr lang="zh-CN" altLang="en-US" baseline="0" dirty="0" smtClean="0"/>
              <a:t> </a:t>
            </a:r>
            <a:r>
              <a:rPr lang="en-US" altLang="zh-CN" baseline="0" dirty="0" smtClean="0"/>
              <a:t>these</a:t>
            </a:r>
            <a:r>
              <a:rPr lang="zh-CN" altLang="en-US" baseline="0" dirty="0" smtClean="0"/>
              <a:t> </a:t>
            </a:r>
            <a:r>
              <a:rPr lang="en-US" altLang="zh-CN" baseline="0" dirty="0" smtClean="0"/>
              <a:t>cost</a:t>
            </a:r>
            <a:r>
              <a:rPr lang="zh-CN" altLang="en-US" baseline="0" dirty="0" smtClean="0"/>
              <a:t> </a:t>
            </a:r>
            <a:r>
              <a:rPr lang="en-US" altLang="zh-CN" baseline="0" dirty="0" smtClean="0"/>
              <a:t>6700</a:t>
            </a:r>
            <a:r>
              <a:rPr lang="zh-CN" altLang="en-US" baseline="0" dirty="0" smtClean="0"/>
              <a:t> </a:t>
            </a:r>
            <a:r>
              <a:rPr lang="en-US" altLang="zh-CN" baseline="0" dirty="0" smtClean="0"/>
              <a:t>dollars,</a:t>
            </a:r>
            <a:r>
              <a:rPr lang="zh-CN" altLang="en-US" baseline="0" dirty="0" smtClean="0"/>
              <a:t> </a:t>
            </a:r>
            <a:r>
              <a:rPr lang="en-US" altLang="zh-CN" baseline="0" dirty="0" smtClean="0"/>
              <a:t>about</a:t>
            </a:r>
            <a:r>
              <a:rPr lang="zh-CN" altLang="en-US" baseline="0" dirty="0" smtClean="0"/>
              <a:t> </a:t>
            </a:r>
            <a:r>
              <a:rPr lang="en-US" altLang="zh-CN" baseline="0" dirty="0" smtClean="0"/>
              <a:t>6.7</a:t>
            </a:r>
            <a:r>
              <a:rPr lang="zh-CN" altLang="en-US" baseline="0" dirty="0" smtClean="0"/>
              <a:t> </a:t>
            </a:r>
            <a:r>
              <a:rPr lang="en-US" altLang="zh-CN" baseline="0" dirty="0" smtClean="0"/>
              <a:t>dollars</a:t>
            </a:r>
            <a:r>
              <a:rPr lang="zh-CN" altLang="en-US" baseline="0" dirty="0" smtClean="0"/>
              <a:t> </a:t>
            </a:r>
            <a:r>
              <a:rPr lang="en-US" altLang="zh-CN" baseline="0" dirty="0" smtClean="0"/>
              <a:t>per</a:t>
            </a:r>
            <a:r>
              <a:rPr lang="zh-CN" altLang="en-US" baseline="0" dirty="0" smtClean="0"/>
              <a:t> </a:t>
            </a:r>
            <a:r>
              <a:rPr lang="en-US" altLang="zh-CN" baseline="0" dirty="0" smtClean="0"/>
              <a:t>customers,</a:t>
            </a:r>
            <a:r>
              <a:rPr lang="zh-CN" altLang="en-US" baseline="0" dirty="0" smtClean="0"/>
              <a:t> </a:t>
            </a:r>
            <a:r>
              <a:rPr lang="en-US" altLang="zh-CN" baseline="0" dirty="0" smtClean="0"/>
              <a:t>which</a:t>
            </a:r>
            <a:r>
              <a:rPr lang="zh-CN" altLang="en-US" baseline="0" dirty="0" smtClean="0"/>
              <a:t> </a:t>
            </a:r>
            <a:r>
              <a:rPr lang="en-US" altLang="zh-CN" baseline="0" dirty="0" smtClean="0"/>
              <a:t>is</a:t>
            </a:r>
            <a:r>
              <a:rPr lang="zh-CN" altLang="en-US" baseline="0" dirty="0" smtClean="0"/>
              <a:t> </a:t>
            </a:r>
            <a:r>
              <a:rPr lang="en-US" altLang="zh-CN" baseline="0" dirty="0" smtClean="0"/>
              <a:t>a</a:t>
            </a:r>
            <a:r>
              <a:rPr lang="zh-CN" altLang="en-US" baseline="0" dirty="0" smtClean="0"/>
              <a:t> </a:t>
            </a:r>
            <a:r>
              <a:rPr lang="en-US" altLang="zh-CN" baseline="0" dirty="0" smtClean="0"/>
              <a:t>great</a:t>
            </a:r>
            <a:r>
              <a:rPr lang="zh-CN" altLang="en-US" baseline="0" dirty="0" smtClean="0"/>
              <a:t> </a:t>
            </a:r>
            <a:r>
              <a:rPr lang="en-US" altLang="zh-CN" baseline="0" dirty="0" smtClean="0"/>
              <a:t>deal.</a:t>
            </a:r>
            <a:endParaRPr lang="en-US" dirty="0"/>
          </a:p>
        </p:txBody>
      </p:sp>
      <p:sp>
        <p:nvSpPr>
          <p:cNvPr id="4" name="Slide Number Placeholder 3"/>
          <p:cNvSpPr>
            <a:spLocks noGrp="1"/>
          </p:cNvSpPr>
          <p:nvPr>
            <p:ph type="sldNum" sz="quarter" idx="10"/>
          </p:nvPr>
        </p:nvSpPr>
        <p:spPr/>
        <p:txBody>
          <a:bodyPr/>
          <a:lstStyle/>
          <a:p>
            <a:fld id="{94E4A184-2DBA-9D40-B8B7-B65527D65A27}" type="slidenum">
              <a:rPr lang="en-US" smtClean="0"/>
              <a:t>8</a:t>
            </a:fld>
            <a:endParaRPr lang="en-US"/>
          </a:p>
        </p:txBody>
      </p:sp>
    </p:spTree>
    <p:extLst>
      <p:ext uri="{BB962C8B-B14F-4D97-AF65-F5344CB8AC3E}">
        <p14:creationId xmlns:p14="http://schemas.microsoft.com/office/powerpoint/2010/main" val="858394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每一项的</a:t>
            </a:r>
            <a:r>
              <a:rPr lang="en-US" altLang="zh-CN" dirty="0" smtClean="0"/>
              <a:t>subtotal</a:t>
            </a:r>
            <a:r>
              <a:rPr lang="zh-CN" altLang="en-US" dirty="0" smtClean="0"/>
              <a:t> </a:t>
            </a:r>
            <a:r>
              <a:rPr lang="en-US" altLang="zh-CN" dirty="0" smtClean="0"/>
              <a:t>cost</a:t>
            </a:r>
            <a:r>
              <a:rPr lang="zh-CN" altLang="en-US" smtClean="0"/>
              <a:t>要列出来！！！</a:t>
            </a:r>
            <a:r>
              <a:rPr lang="en-US" altLang="zh-CN" smtClean="0"/>
              <a:t>This</a:t>
            </a:r>
            <a:r>
              <a:rPr lang="zh-CN" altLang="en-US" dirty="0" smtClean="0"/>
              <a:t> </a:t>
            </a:r>
            <a:r>
              <a:rPr lang="en-US" altLang="zh-CN" dirty="0" smtClean="0"/>
              <a:t>cost</a:t>
            </a:r>
            <a:r>
              <a:rPr lang="zh-CN" altLang="en-US" dirty="0" smtClean="0"/>
              <a:t> </a:t>
            </a:r>
            <a:r>
              <a:rPr lang="en-US" altLang="zh-CN" dirty="0" smtClean="0"/>
              <a:t>estimation</a:t>
            </a:r>
            <a:r>
              <a:rPr lang="zh-CN" altLang="en-US" dirty="0" smtClean="0"/>
              <a:t> </a:t>
            </a:r>
            <a:r>
              <a:rPr lang="en-US" altLang="zh-CN" dirty="0" smtClean="0"/>
              <a:t>is</a:t>
            </a:r>
            <a:r>
              <a:rPr lang="zh-CN" altLang="en-US" dirty="0" smtClean="0"/>
              <a:t> </a:t>
            </a:r>
            <a:r>
              <a:rPr lang="en-US" altLang="zh-CN" dirty="0" smtClean="0"/>
              <a:t>based</a:t>
            </a:r>
            <a:r>
              <a:rPr lang="zh-CN" altLang="en-US" baseline="0" dirty="0" smtClean="0"/>
              <a:t> </a:t>
            </a:r>
            <a:r>
              <a:rPr lang="en-US" altLang="zh-CN" baseline="0" dirty="0" smtClean="0"/>
              <a:t>on</a:t>
            </a:r>
            <a:r>
              <a:rPr lang="zh-CN" altLang="en-US" baseline="0" dirty="0" smtClean="0"/>
              <a:t> </a:t>
            </a:r>
            <a:r>
              <a:rPr lang="en-US" altLang="zh-CN" baseline="0" dirty="0" smtClean="0"/>
              <a:t>1000</a:t>
            </a:r>
            <a:r>
              <a:rPr lang="zh-CN" altLang="en-US" baseline="0" dirty="0" smtClean="0"/>
              <a:t> </a:t>
            </a:r>
            <a:r>
              <a:rPr lang="en-US" altLang="zh-CN" baseline="0" dirty="0" smtClean="0"/>
              <a:t>users.</a:t>
            </a:r>
            <a:r>
              <a:rPr lang="zh-CN" altLang="en-US" baseline="0" dirty="0" smtClean="0"/>
              <a:t> </a:t>
            </a:r>
            <a:r>
              <a:rPr lang="en-US" altLang="zh-CN" baseline="0" dirty="0" smtClean="0"/>
              <a:t>It</a:t>
            </a:r>
            <a:r>
              <a:rPr lang="zh-CN" altLang="en-US" baseline="0" dirty="0" smtClean="0"/>
              <a:t> </a:t>
            </a:r>
            <a:r>
              <a:rPr lang="en-US" altLang="zh-CN" baseline="0" dirty="0" smtClean="0"/>
              <a:t>consists</a:t>
            </a:r>
            <a:r>
              <a:rPr lang="zh-CN" altLang="en-US" baseline="0" dirty="0" smtClean="0"/>
              <a:t> </a:t>
            </a:r>
            <a:r>
              <a:rPr lang="en-US" altLang="zh-CN" baseline="0" dirty="0" smtClean="0"/>
              <a:t>4</a:t>
            </a:r>
            <a:r>
              <a:rPr lang="zh-CN" altLang="en-US" baseline="0" dirty="0" smtClean="0"/>
              <a:t> </a:t>
            </a:r>
            <a:r>
              <a:rPr lang="en-US" altLang="zh-CN" baseline="0" dirty="0" smtClean="0"/>
              <a:t>major</a:t>
            </a:r>
            <a:r>
              <a:rPr lang="zh-CN" altLang="en-US" baseline="0" dirty="0" smtClean="0"/>
              <a:t> </a:t>
            </a:r>
            <a:r>
              <a:rPr lang="en-US" altLang="zh-CN" baseline="0" dirty="0" smtClean="0"/>
              <a:t>parts:</a:t>
            </a:r>
            <a:r>
              <a:rPr lang="zh-CN" altLang="en-US" baseline="0" dirty="0" smtClean="0"/>
              <a:t> </a:t>
            </a:r>
            <a:r>
              <a:rPr lang="en-US" altLang="zh-CN" baseline="0" dirty="0" smtClean="0"/>
              <a:t>The</a:t>
            </a:r>
            <a:r>
              <a:rPr lang="zh-CN" altLang="en-US" baseline="0" dirty="0" smtClean="0"/>
              <a:t> </a:t>
            </a:r>
            <a:r>
              <a:rPr lang="en-US" altLang="zh-CN" baseline="0" dirty="0" smtClean="0"/>
              <a:t>first</a:t>
            </a:r>
            <a:r>
              <a:rPr lang="zh-CN" altLang="en-US" baseline="0" dirty="0" smtClean="0"/>
              <a:t> </a:t>
            </a:r>
            <a:r>
              <a:rPr lang="en-US" altLang="zh-CN" baseline="0" dirty="0" smtClean="0"/>
              <a:t>part</a:t>
            </a:r>
            <a:r>
              <a:rPr lang="zh-CN" altLang="en-US" baseline="0" dirty="0" smtClean="0"/>
              <a:t> </a:t>
            </a:r>
            <a:r>
              <a:rPr lang="en-US" altLang="zh-CN" baseline="0" dirty="0" smtClean="0"/>
              <a:t>is</a:t>
            </a:r>
            <a:r>
              <a:rPr lang="zh-CN" altLang="en-US" baseline="0" dirty="0" smtClean="0"/>
              <a:t> </a:t>
            </a:r>
            <a:r>
              <a:rPr lang="en-US" altLang="zh-CN" baseline="0" dirty="0" smtClean="0"/>
              <a:t>the</a:t>
            </a:r>
            <a:r>
              <a:rPr lang="zh-CN" altLang="en-US" baseline="0" dirty="0" smtClean="0"/>
              <a:t> </a:t>
            </a:r>
            <a:r>
              <a:rPr lang="en-US" altLang="zh-CN" baseline="0" dirty="0" smtClean="0"/>
              <a:t>cost</a:t>
            </a:r>
            <a:r>
              <a:rPr lang="zh-CN" altLang="en-US" baseline="0" dirty="0" smtClean="0"/>
              <a:t> </a:t>
            </a:r>
            <a:r>
              <a:rPr lang="en-US" altLang="zh-CN" baseline="0" dirty="0" smtClean="0"/>
              <a:t>of</a:t>
            </a:r>
            <a:r>
              <a:rPr lang="zh-CN" altLang="en-US" baseline="0" dirty="0" smtClean="0"/>
              <a:t> </a:t>
            </a:r>
            <a:r>
              <a:rPr lang="en-US" altLang="zh-CN" baseline="0" dirty="0" smtClean="0"/>
              <a:t>Amazon</a:t>
            </a:r>
            <a:r>
              <a:rPr lang="zh-CN" altLang="en-US" baseline="0" dirty="0" smtClean="0"/>
              <a:t> </a:t>
            </a:r>
            <a:r>
              <a:rPr lang="en-US" altLang="zh-CN" baseline="0" dirty="0" smtClean="0"/>
              <a:t>Web</a:t>
            </a:r>
            <a:r>
              <a:rPr lang="zh-CN" altLang="en-US" baseline="0" dirty="0" smtClean="0"/>
              <a:t> </a:t>
            </a:r>
            <a:r>
              <a:rPr lang="en-US" altLang="zh-CN" baseline="0" dirty="0" smtClean="0"/>
              <a:t>service</a:t>
            </a:r>
            <a:r>
              <a:rPr lang="zh-CN" altLang="en-US" baseline="0" dirty="0" smtClean="0"/>
              <a:t> </a:t>
            </a:r>
            <a:r>
              <a:rPr lang="en-US" altLang="zh-CN" baseline="0" dirty="0" smtClean="0"/>
              <a:t>includes</a:t>
            </a:r>
            <a:r>
              <a:rPr lang="zh-CN" altLang="en-US" baseline="0" dirty="0" smtClean="0"/>
              <a:t> </a:t>
            </a:r>
            <a:r>
              <a:rPr lang="en-US" altLang="zh-CN" baseline="0" dirty="0" smtClean="0"/>
              <a:t>the</a:t>
            </a:r>
            <a:r>
              <a:rPr lang="zh-CN" altLang="en-US" baseline="0" dirty="0" smtClean="0"/>
              <a:t> </a:t>
            </a:r>
            <a:r>
              <a:rPr lang="en-US" altLang="zh-CN" baseline="0" dirty="0" smtClean="0"/>
              <a:t>cost</a:t>
            </a:r>
            <a:r>
              <a:rPr lang="zh-CN" altLang="en-US" baseline="0" dirty="0" smtClean="0"/>
              <a:t> </a:t>
            </a:r>
            <a:r>
              <a:rPr lang="en-US" altLang="zh-CN" baseline="0" dirty="0" smtClean="0"/>
              <a:t>of</a:t>
            </a:r>
            <a:r>
              <a:rPr lang="zh-CN" altLang="en-US" baseline="0" dirty="0" smtClean="0"/>
              <a:t> </a:t>
            </a:r>
            <a:r>
              <a:rPr lang="en-US" altLang="zh-CN" baseline="0" dirty="0" smtClean="0"/>
              <a:t>EC2,</a:t>
            </a:r>
            <a:r>
              <a:rPr lang="zh-CN" altLang="en-US" baseline="0" dirty="0" smtClean="0"/>
              <a:t> </a:t>
            </a:r>
            <a:r>
              <a:rPr lang="en-US" altLang="zh-CN" baseline="0" dirty="0" smtClean="0"/>
              <a:t>LAMBDA</a:t>
            </a:r>
            <a:r>
              <a:rPr lang="zh-CN" altLang="en-US" baseline="0" dirty="0" smtClean="0"/>
              <a:t> </a:t>
            </a:r>
            <a:r>
              <a:rPr lang="en-US" altLang="zh-CN" baseline="0" dirty="0" smtClean="0"/>
              <a:t>functions,</a:t>
            </a:r>
            <a:r>
              <a:rPr lang="zh-CN" altLang="en-US" baseline="0" dirty="0" smtClean="0"/>
              <a:t> </a:t>
            </a:r>
            <a:r>
              <a:rPr lang="en-US" altLang="zh-CN" baseline="0" dirty="0" smtClean="0"/>
              <a:t>S3</a:t>
            </a:r>
            <a:r>
              <a:rPr lang="zh-CN" altLang="en-US" baseline="0" dirty="0" smtClean="0"/>
              <a:t> </a:t>
            </a:r>
            <a:r>
              <a:rPr lang="en-US" altLang="zh-CN" baseline="0" dirty="0" smtClean="0"/>
              <a:t>storage</a:t>
            </a:r>
            <a:r>
              <a:rPr lang="zh-CN" altLang="en-US" baseline="0" dirty="0" smtClean="0"/>
              <a:t> </a:t>
            </a:r>
            <a:r>
              <a:rPr lang="en-US" altLang="zh-CN" baseline="0" dirty="0" smtClean="0"/>
              <a:t>and</a:t>
            </a:r>
            <a:r>
              <a:rPr lang="zh-CN" altLang="en-US" baseline="0" dirty="0" smtClean="0"/>
              <a:t> </a:t>
            </a:r>
            <a:r>
              <a:rPr lang="en-US" altLang="zh-CN" baseline="0" dirty="0" smtClean="0"/>
              <a:t>S3requests.</a:t>
            </a:r>
            <a:r>
              <a:rPr lang="zh-CN" altLang="en-US" baseline="0" dirty="0" smtClean="0"/>
              <a:t> </a:t>
            </a:r>
            <a:r>
              <a:rPr lang="en-US" altLang="zh-CN" baseline="0" dirty="0" smtClean="0"/>
              <a:t>The</a:t>
            </a:r>
            <a:r>
              <a:rPr lang="zh-CN" altLang="en-US" baseline="0" dirty="0" smtClean="0"/>
              <a:t> </a:t>
            </a:r>
            <a:r>
              <a:rPr lang="en-US" altLang="zh-CN" baseline="0" dirty="0" smtClean="0"/>
              <a:t>second</a:t>
            </a:r>
            <a:r>
              <a:rPr lang="zh-CN" altLang="en-US" baseline="0" dirty="0" smtClean="0"/>
              <a:t> </a:t>
            </a:r>
            <a:r>
              <a:rPr lang="en-US" altLang="zh-CN" baseline="0" dirty="0" smtClean="0"/>
              <a:t>major</a:t>
            </a:r>
            <a:r>
              <a:rPr lang="zh-CN" altLang="en-US" baseline="0" dirty="0" smtClean="0"/>
              <a:t> </a:t>
            </a:r>
            <a:r>
              <a:rPr lang="en-US" altLang="zh-CN" baseline="0" dirty="0" smtClean="0"/>
              <a:t>part</a:t>
            </a:r>
            <a:r>
              <a:rPr lang="zh-CN" altLang="en-US" baseline="0" dirty="0" smtClean="0"/>
              <a:t> </a:t>
            </a:r>
            <a:r>
              <a:rPr lang="en-US" altLang="zh-CN" baseline="0" dirty="0" smtClean="0"/>
              <a:t>is</a:t>
            </a:r>
            <a:r>
              <a:rPr lang="zh-CN" altLang="en-US" baseline="0" dirty="0" smtClean="0"/>
              <a:t> </a:t>
            </a:r>
            <a:r>
              <a:rPr lang="en-US" altLang="zh-CN" baseline="0" dirty="0" smtClean="0"/>
              <a:t>the</a:t>
            </a:r>
            <a:r>
              <a:rPr lang="zh-CN" altLang="en-US" baseline="0" dirty="0" smtClean="0"/>
              <a:t> </a:t>
            </a:r>
            <a:r>
              <a:rPr lang="en-US" altLang="zh-CN" baseline="0" dirty="0" smtClean="0"/>
              <a:t>cost</a:t>
            </a:r>
            <a:r>
              <a:rPr lang="zh-CN" altLang="en-US" baseline="0" dirty="0" smtClean="0"/>
              <a:t> </a:t>
            </a:r>
            <a:r>
              <a:rPr lang="en-US" altLang="zh-CN" baseline="0" dirty="0" smtClean="0"/>
              <a:t>to</a:t>
            </a:r>
            <a:r>
              <a:rPr lang="zh-CN" altLang="en-US" baseline="0" dirty="0" smtClean="0"/>
              <a:t> </a:t>
            </a:r>
            <a:r>
              <a:rPr lang="en-US" altLang="zh-CN" baseline="0" dirty="0" smtClean="0"/>
              <a:t>invoke</a:t>
            </a:r>
            <a:r>
              <a:rPr lang="zh-CN" altLang="en-US" baseline="0" dirty="0" smtClean="0"/>
              <a:t> </a:t>
            </a:r>
            <a:r>
              <a:rPr lang="en-US" altLang="zh-CN" baseline="0" dirty="0" smtClean="0"/>
              <a:t>the</a:t>
            </a:r>
            <a:r>
              <a:rPr lang="zh-CN" altLang="en-US" baseline="0" dirty="0" smtClean="0"/>
              <a:t> </a:t>
            </a:r>
            <a:r>
              <a:rPr lang="en-US" altLang="zh-CN" baseline="0" dirty="0" smtClean="0"/>
              <a:t>3</a:t>
            </a:r>
            <a:r>
              <a:rPr lang="zh-CN" altLang="en-US" baseline="0" dirty="0" smtClean="0"/>
              <a:t> </a:t>
            </a:r>
            <a:r>
              <a:rPr lang="en-US" altLang="zh-CN" baseline="0" dirty="0" smtClean="0"/>
              <a:t>APIs.</a:t>
            </a:r>
            <a:r>
              <a:rPr lang="zh-CN" altLang="en-US" baseline="0" dirty="0" smtClean="0"/>
              <a:t> </a:t>
            </a:r>
            <a:r>
              <a:rPr lang="en-US" altLang="zh-CN" baseline="0" dirty="0" smtClean="0"/>
              <a:t>Including</a:t>
            </a:r>
            <a:r>
              <a:rPr lang="zh-CN" altLang="en-US" baseline="0" dirty="0" smtClean="0"/>
              <a:t> </a:t>
            </a:r>
            <a:r>
              <a:rPr lang="en-US" altLang="zh-CN" baseline="0" dirty="0" smtClean="0"/>
              <a:t>Amazon</a:t>
            </a:r>
            <a:r>
              <a:rPr lang="zh-CN" altLang="en-US" baseline="0" dirty="0" smtClean="0"/>
              <a:t> </a:t>
            </a:r>
            <a:r>
              <a:rPr lang="en-US" altLang="zh-CN" baseline="0" dirty="0" err="1" smtClean="0"/>
              <a:t>rekognition</a:t>
            </a:r>
            <a:r>
              <a:rPr lang="en-US" altLang="zh-CN" baseline="0" dirty="0" smtClean="0"/>
              <a:t>,</a:t>
            </a:r>
            <a:r>
              <a:rPr lang="zh-CN" altLang="en-US" baseline="0" dirty="0" smtClean="0"/>
              <a:t> </a:t>
            </a:r>
            <a:r>
              <a:rPr lang="en-US" altLang="zh-CN" baseline="0" dirty="0" smtClean="0"/>
              <a:t>google</a:t>
            </a:r>
            <a:r>
              <a:rPr lang="zh-CN" altLang="en-US" baseline="0" dirty="0" smtClean="0"/>
              <a:t> </a:t>
            </a:r>
            <a:r>
              <a:rPr lang="en-US" altLang="zh-CN" baseline="0" dirty="0" smtClean="0"/>
              <a:t>vision</a:t>
            </a:r>
            <a:r>
              <a:rPr lang="zh-CN" altLang="en-US" baseline="0" dirty="0" smtClean="0"/>
              <a:t> </a:t>
            </a:r>
            <a:r>
              <a:rPr lang="en-US" altLang="zh-CN" baseline="0" dirty="0" smtClean="0"/>
              <a:t>and</a:t>
            </a:r>
            <a:r>
              <a:rPr lang="zh-CN" altLang="en-US" baseline="0" dirty="0" smtClean="0"/>
              <a:t> </a:t>
            </a:r>
            <a:r>
              <a:rPr lang="en-US" altLang="zh-CN" baseline="0" dirty="0" smtClean="0"/>
              <a:t>azure</a:t>
            </a:r>
            <a:r>
              <a:rPr lang="zh-CN" altLang="en-US" baseline="0" dirty="0" smtClean="0"/>
              <a:t> </a:t>
            </a:r>
            <a:r>
              <a:rPr lang="en-US" altLang="zh-CN" baseline="0" dirty="0" smtClean="0"/>
              <a:t>computer</a:t>
            </a:r>
            <a:r>
              <a:rPr lang="zh-CN" altLang="en-US" baseline="0" dirty="0" smtClean="0"/>
              <a:t> </a:t>
            </a:r>
            <a:r>
              <a:rPr lang="en-US" altLang="zh-CN" baseline="0" dirty="0" smtClean="0"/>
              <a:t>vision</a:t>
            </a:r>
            <a:r>
              <a:rPr lang="zh-CN" altLang="en-US" baseline="0" dirty="0" smtClean="0"/>
              <a:t> </a:t>
            </a:r>
            <a:r>
              <a:rPr lang="en-US" altLang="zh-CN" baseline="0" dirty="0" smtClean="0"/>
              <a:t>service.</a:t>
            </a:r>
            <a:r>
              <a:rPr lang="zh-CN" altLang="en-US" baseline="0" dirty="0" smtClean="0"/>
              <a:t> </a:t>
            </a:r>
            <a:r>
              <a:rPr lang="en-US" altLang="zh-CN" baseline="0" dirty="0" smtClean="0"/>
              <a:t>Also,</a:t>
            </a:r>
            <a:r>
              <a:rPr lang="zh-CN" altLang="en-US" baseline="0" dirty="0" smtClean="0"/>
              <a:t> </a:t>
            </a:r>
            <a:r>
              <a:rPr lang="en-US" altLang="zh-CN" baseline="0" dirty="0" smtClean="0"/>
              <a:t>we</a:t>
            </a:r>
            <a:r>
              <a:rPr lang="zh-CN" altLang="en-US" baseline="0" dirty="0" smtClean="0"/>
              <a:t> </a:t>
            </a:r>
            <a:r>
              <a:rPr lang="en-US" altLang="zh-CN" baseline="0" dirty="0" smtClean="0"/>
              <a:t>have</a:t>
            </a:r>
            <a:r>
              <a:rPr lang="zh-CN" altLang="en-US" baseline="0" dirty="0" smtClean="0"/>
              <a:t> </a:t>
            </a:r>
            <a:r>
              <a:rPr lang="en-US" altLang="zh-CN" baseline="0" dirty="0" smtClean="0"/>
              <a:t>training</a:t>
            </a:r>
            <a:r>
              <a:rPr lang="zh-CN" altLang="en-US" baseline="0" dirty="0" smtClean="0"/>
              <a:t> </a:t>
            </a:r>
            <a:r>
              <a:rPr lang="en-US" altLang="zh-CN" baseline="0" dirty="0" smtClean="0"/>
              <a:t>fee,</a:t>
            </a:r>
            <a:r>
              <a:rPr lang="zh-CN" altLang="en-US" baseline="0" dirty="0" smtClean="0"/>
              <a:t> </a:t>
            </a:r>
            <a:r>
              <a:rPr lang="en-US" altLang="zh-CN" baseline="0" dirty="0" smtClean="0"/>
              <a:t>maintaining</a:t>
            </a:r>
            <a:r>
              <a:rPr lang="zh-CN" altLang="en-US" baseline="0" dirty="0" smtClean="0"/>
              <a:t> </a:t>
            </a:r>
            <a:r>
              <a:rPr lang="en-US" altLang="zh-CN" baseline="0" dirty="0" smtClean="0"/>
              <a:t>fee</a:t>
            </a:r>
            <a:r>
              <a:rPr lang="zh-CN" altLang="en-US" baseline="0" dirty="0" smtClean="0"/>
              <a:t> </a:t>
            </a:r>
            <a:r>
              <a:rPr lang="en-US" altLang="zh-CN" baseline="0" dirty="0" smtClean="0"/>
              <a:t>and</a:t>
            </a:r>
            <a:r>
              <a:rPr lang="zh-CN" altLang="en-US" baseline="0" dirty="0" smtClean="0"/>
              <a:t> </a:t>
            </a:r>
            <a:r>
              <a:rPr lang="en-US" altLang="zh-CN" baseline="0" dirty="0" smtClean="0"/>
              <a:t>chart</a:t>
            </a:r>
            <a:r>
              <a:rPr lang="zh-CN" altLang="en-US" baseline="0" dirty="0" smtClean="0"/>
              <a:t> </a:t>
            </a:r>
            <a:r>
              <a:rPr lang="en-US" altLang="zh-CN" baseline="0" dirty="0" smtClean="0"/>
              <a:t>analysis</a:t>
            </a:r>
            <a:r>
              <a:rPr lang="zh-CN" altLang="en-US" baseline="0" dirty="0" smtClean="0"/>
              <a:t> </a:t>
            </a:r>
            <a:r>
              <a:rPr lang="en-US" altLang="zh-CN" baseline="0" dirty="0" smtClean="0"/>
              <a:t>service’s</a:t>
            </a:r>
            <a:r>
              <a:rPr lang="zh-CN" altLang="en-US" baseline="0" dirty="0" smtClean="0"/>
              <a:t> </a:t>
            </a:r>
            <a:r>
              <a:rPr lang="en-US" altLang="zh-CN" baseline="0" dirty="0" smtClean="0"/>
              <a:t>cost.</a:t>
            </a:r>
            <a:r>
              <a:rPr lang="zh-CN" altLang="en-US" baseline="0" dirty="0" smtClean="0"/>
              <a:t> </a:t>
            </a:r>
            <a:r>
              <a:rPr lang="en-US" altLang="zh-CN" baseline="0" dirty="0" smtClean="0"/>
              <a:t>All</a:t>
            </a:r>
            <a:r>
              <a:rPr lang="zh-CN" altLang="en-US" baseline="0" dirty="0" smtClean="0"/>
              <a:t> </a:t>
            </a:r>
            <a:r>
              <a:rPr lang="en-US" altLang="zh-CN" baseline="0" dirty="0" smtClean="0"/>
              <a:t>these</a:t>
            </a:r>
            <a:r>
              <a:rPr lang="zh-CN" altLang="en-US" baseline="0" dirty="0" smtClean="0"/>
              <a:t> </a:t>
            </a:r>
            <a:r>
              <a:rPr lang="en-US" altLang="zh-CN" baseline="0" dirty="0" smtClean="0"/>
              <a:t>cost</a:t>
            </a:r>
            <a:r>
              <a:rPr lang="zh-CN" altLang="en-US" baseline="0" dirty="0" smtClean="0"/>
              <a:t> </a:t>
            </a:r>
            <a:r>
              <a:rPr lang="en-US" altLang="zh-CN" baseline="0" dirty="0" smtClean="0"/>
              <a:t>6700</a:t>
            </a:r>
            <a:r>
              <a:rPr lang="zh-CN" altLang="en-US" baseline="0" dirty="0" smtClean="0"/>
              <a:t> </a:t>
            </a:r>
            <a:r>
              <a:rPr lang="en-US" altLang="zh-CN" baseline="0" dirty="0" smtClean="0"/>
              <a:t>dollars,</a:t>
            </a:r>
            <a:r>
              <a:rPr lang="zh-CN" altLang="en-US" baseline="0" dirty="0" smtClean="0"/>
              <a:t> </a:t>
            </a:r>
            <a:r>
              <a:rPr lang="en-US" altLang="zh-CN" baseline="0" dirty="0" smtClean="0"/>
              <a:t>about</a:t>
            </a:r>
            <a:r>
              <a:rPr lang="zh-CN" altLang="en-US" baseline="0" dirty="0" smtClean="0"/>
              <a:t> </a:t>
            </a:r>
            <a:r>
              <a:rPr lang="en-US" altLang="zh-CN" baseline="0" dirty="0" smtClean="0"/>
              <a:t>6.7</a:t>
            </a:r>
            <a:r>
              <a:rPr lang="zh-CN" altLang="en-US" baseline="0" dirty="0" smtClean="0"/>
              <a:t> </a:t>
            </a:r>
            <a:r>
              <a:rPr lang="en-US" altLang="zh-CN" baseline="0" dirty="0" smtClean="0"/>
              <a:t>dollars</a:t>
            </a:r>
            <a:r>
              <a:rPr lang="zh-CN" altLang="en-US" baseline="0" dirty="0" smtClean="0"/>
              <a:t> </a:t>
            </a:r>
            <a:r>
              <a:rPr lang="en-US" altLang="zh-CN" baseline="0" dirty="0" smtClean="0"/>
              <a:t>per</a:t>
            </a:r>
            <a:r>
              <a:rPr lang="zh-CN" altLang="en-US" baseline="0" dirty="0" smtClean="0"/>
              <a:t> </a:t>
            </a:r>
            <a:r>
              <a:rPr lang="en-US" altLang="zh-CN" baseline="0" dirty="0" smtClean="0"/>
              <a:t>customers,</a:t>
            </a:r>
            <a:r>
              <a:rPr lang="zh-CN" altLang="en-US" baseline="0" dirty="0" smtClean="0"/>
              <a:t> </a:t>
            </a:r>
            <a:r>
              <a:rPr lang="en-US" altLang="zh-CN" baseline="0" dirty="0" smtClean="0"/>
              <a:t>which</a:t>
            </a:r>
            <a:r>
              <a:rPr lang="zh-CN" altLang="en-US" baseline="0" dirty="0" smtClean="0"/>
              <a:t> </a:t>
            </a:r>
            <a:r>
              <a:rPr lang="en-US" altLang="zh-CN" baseline="0" dirty="0" smtClean="0"/>
              <a:t>is</a:t>
            </a:r>
            <a:r>
              <a:rPr lang="zh-CN" altLang="en-US" baseline="0" dirty="0" smtClean="0"/>
              <a:t> </a:t>
            </a:r>
            <a:r>
              <a:rPr lang="en-US" altLang="zh-CN" baseline="0" dirty="0" smtClean="0"/>
              <a:t>a</a:t>
            </a:r>
            <a:r>
              <a:rPr lang="zh-CN" altLang="en-US" baseline="0" dirty="0" smtClean="0"/>
              <a:t> </a:t>
            </a:r>
            <a:r>
              <a:rPr lang="en-US" altLang="zh-CN" baseline="0" dirty="0" smtClean="0"/>
              <a:t>great</a:t>
            </a:r>
            <a:r>
              <a:rPr lang="zh-CN" altLang="en-US" baseline="0" dirty="0" smtClean="0"/>
              <a:t> </a:t>
            </a:r>
            <a:r>
              <a:rPr lang="en-US" altLang="zh-CN" baseline="0" dirty="0" smtClean="0"/>
              <a:t>deal.</a:t>
            </a:r>
            <a:endParaRPr lang="en-US" dirty="0"/>
          </a:p>
        </p:txBody>
      </p:sp>
      <p:sp>
        <p:nvSpPr>
          <p:cNvPr id="4" name="Slide Number Placeholder 3"/>
          <p:cNvSpPr>
            <a:spLocks noGrp="1"/>
          </p:cNvSpPr>
          <p:nvPr>
            <p:ph type="sldNum" sz="quarter" idx="10"/>
          </p:nvPr>
        </p:nvSpPr>
        <p:spPr/>
        <p:txBody>
          <a:bodyPr/>
          <a:lstStyle/>
          <a:p>
            <a:fld id="{94E4A184-2DBA-9D40-B8B7-B65527D65A27}" type="slidenum">
              <a:rPr lang="en-US" smtClean="0"/>
              <a:t>9</a:t>
            </a:fld>
            <a:endParaRPr lang="en-US"/>
          </a:p>
        </p:txBody>
      </p:sp>
    </p:spTree>
    <p:extLst>
      <p:ext uri="{BB962C8B-B14F-4D97-AF65-F5344CB8AC3E}">
        <p14:creationId xmlns:p14="http://schemas.microsoft.com/office/powerpoint/2010/main" val="1314648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solidFill>
                  <a:schemeClr val="bg1"/>
                </a:solidFill>
              </a:rPr>
              <a:t>complicated</a:t>
            </a:r>
            <a:r>
              <a:rPr lang="zh-CN" altLang="en-US" sz="1200" b="1" dirty="0" smtClean="0">
                <a:solidFill>
                  <a:schemeClr val="bg1"/>
                </a:solidFill>
              </a:rPr>
              <a:t> </a:t>
            </a:r>
            <a:r>
              <a:rPr lang="en-US" altLang="zh-CN" sz="1200" b="1" dirty="0" smtClean="0">
                <a:solidFill>
                  <a:schemeClr val="bg1"/>
                </a:solidFill>
              </a:rPr>
              <a:t>lunch</a:t>
            </a:r>
            <a:r>
              <a:rPr lang="zh-CN" altLang="en-US" sz="1200" b="1" dirty="0" smtClean="0">
                <a:solidFill>
                  <a:schemeClr val="bg1"/>
                </a:solidFill>
              </a:rPr>
              <a:t> </a:t>
            </a:r>
            <a:r>
              <a:rPr lang="en-US" altLang="zh-CN" sz="1200" b="1" dirty="0" smtClean="0">
                <a:solidFill>
                  <a:schemeClr val="bg1"/>
                </a:solidFill>
              </a:rPr>
              <a:t>box, of</a:t>
            </a:r>
            <a:r>
              <a:rPr lang="zh-CN" altLang="en-US" sz="1200" b="1" dirty="0" smtClean="0">
                <a:solidFill>
                  <a:schemeClr val="bg1"/>
                </a:solidFill>
              </a:rPr>
              <a:t> </a:t>
            </a:r>
            <a:r>
              <a:rPr lang="en-US" altLang="zh-CN" sz="1200" b="1" dirty="0" smtClean="0">
                <a:solidFill>
                  <a:schemeClr val="bg1"/>
                </a:solidFill>
              </a:rPr>
              <a:t>food</a:t>
            </a:r>
            <a:r>
              <a:rPr lang="zh-CN" altLang="en-US" sz="1200" b="1" dirty="0" smtClean="0">
                <a:solidFill>
                  <a:schemeClr val="bg1"/>
                </a:solidFill>
              </a:rPr>
              <a:t> </a:t>
            </a:r>
            <a:r>
              <a:rPr lang="en-US" altLang="zh-CN" sz="1200" b="1" dirty="0" smtClean="0">
                <a:solidFill>
                  <a:schemeClr val="bg1"/>
                </a:solidFill>
              </a:rPr>
              <a:t>quantity, nutrition level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b="1" dirty="0" smtClean="0">
                <a:solidFill>
                  <a:schemeClr val="bg1"/>
                </a:solidFill>
              </a:rPr>
              <a:t>Add </a:t>
            </a:r>
            <a:r>
              <a:rPr lang="en-US" altLang="zh-CN" sz="1200" b="1" dirty="0" err="1" smtClean="0">
                <a:solidFill>
                  <a:schemeClr val="bg1"/>
                </a:solidFill>
              </a:rPr>
              <a:t>api</a:t>
            </a:r>
            <a:r>
              <a:rPr lang="en-US" altLang="zh-CN" sz="1200" b="1" dirty="0" smtClean="0">
                <a:solidFill>
                  <a:schemeClr val="bg1"/>
                </a:solidFill>
              </a:rPr>
              <a:t>: Dietary</a:t>
            </a:r>
            <a:r>
              <a:rPr lang="en-US" altLang="zh-CN" sz="1200" b="1" baseline="0" dirty="0" smtClean="0">
                <a:solidFill>
                  <a:schemeClr val="bg1"/>
                </a:solidFill>
              </a:rPr>
              <a:t> balance </a:t>
            </a:r>
            <a:r>
              <a:rPr lang="en-US" altLang="zh-CN" sz="1200" b="1" baseline="0" dirty="0" err="1" smtClean="0">
                <a:solidFill>
                  <a:schemeClr val="bg1"/>
                </a:solidFill>
              </a:rPr>
              <a:t>api</a:t>
            </a:r>
            <a:r>
              <a:rPr lang="en-US" altLang="zh-CN" sz="1200" b="1" baseline="0" dirty="0" smtClean="0">
                <a:solidFill>
                  <a:schemeClr val="bg1"/>
                </a:solidFill>
              </a:rPr>
              <a:t>, calorie calculate </a:t>
            </a:r>
            <a:r>
              <a:rPr lang="en-US" altLang="zh-CN" sz="1200" b="1" baseline="0" dirty="0" err="1" smtClean="0">
                <a:solidFill>
                  <a:schemeClr val="bg1"/>
                </a:solidFill>
              </a:rPr>
              <a:t>api</a:t>
            </a:r>
            <a:r>
              <a:rPr lang="en-US" altLang="zh-CN" sz="1200" b="1" baseline="0" dirty="0" smtClean="0">
                <a:solidFill>
                  <a:schemeClr val="bg1"/>
                </a:solidFill>
              </a:rPr>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b="1" baseline="0" dirty="0" smtClean="0">
                <a:solidFill>
                  <a:schemeClr val="bg1"/>
                </a:solidFill>
              </a:rPr>
              <a:t>Train more data (because we have limited label list)</a:t>
            </a:r>
            <a:endParaRPr lang="en-US" altLang="zh-CN" sz="1200" b="1"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smtClean="0">
              <a:solidFill>
                <a:schemeClr val="bg1"/>
              </a:solidFill>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Although</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due</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to</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the</a:t>
            </a:r>
            <a:r>
              <a:rPr lang="zh-CN" alt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budget limitation or time</a:t>
            </a:r>
            <a:r>
              <a:rPr lang="en-US" altLang="zh-CN" sz="1200" b="0" i="0" kern="1200" dirty="0" smtClean="0">
                <a:solidFill>
                  <a:schemeClr val="tx1"/>
                </a:solidFill>
                <a:effectLst/>
                <a:latin typeface="+mn-lt"/>
                <a:ea typeface="+mn-ea"/>
                <a:cs typeface="+mn-cs"/>
              </a:rPr>
              <a: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our</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solution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still</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has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some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limitations.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For</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instance,</a:t>
            </a:r>
            <a:r>
              <a:rPr lang="zh-CN" altLang="en-US"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our</a:t>
            </a:r>
            <a:r>
              <a:rPr lang="zh-CN" alt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solution might be lack of accuracy in case of too complicated lunch box style since the quantity (calories) of each ingredient we don‘t know </a:t>
            </a:r>
            <a:r>
              <a:rPr lang="en-US" altLang="zh-CN" sz="1200" b="0" i="0" kern="1200" dirty="0" smtClean="0">
                <a:solidFill>
                  <a:schemeClr val="tx1"/>
                </a:solidFill>
                <a:effectLst/>
                <a:latin typeface="+mn-lt"/>
                <a:ea typeface="+mn-ea"/>
                <a:cs typeface="+mn-cs"/>
              </a:rPr>
              <a:t>and</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we</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lack</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of</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accuracy</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of</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food</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weight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so</a:t>
            </a:r>
            <a:r>
              <a:rPr lang="zh-CN" alt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it’s hard to tell amount of health food item</a:t>
            </a:r>
            <a:r>
              <a:rPr lang="en-US" altLang="zh-CN" sz="1200" b="0" i="0" kern="1200" dirty="0" smtClean="0">
                <a:solidFill>
                  <a:schemeClr val="tx1"/>
                </a:solidFill>
                <a:effectLst/>
                <a:latin typeface="+mn-lt"/>
                <a:ea typeface="+mn-ea"/>
                <a:cs typeface="+mn-cs"/>
              </a:rPr>
              <a: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But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if</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we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have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more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time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and</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budge,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we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will</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solve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these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problems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by</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like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adding</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dietary</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API,</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adding</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calorie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measure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API</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or</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training</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more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data</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for</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machine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learning.</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4E4A184-2DBA-9D40-B8B7-B65527D65A27}" type="slidenum">
              <a:rPr lang="en-US" smtClean="0"/>
              <a:t>10</a:t>
            </a:fld>
            <a:endParaRPr lang="en-US"/>
          </a:p>
        </p:txBody>
      </p:sp>
    </p:spTree>
    <p:extLst>
      <p:ext uri="{BB962C8B-B14F-4D97-AF65-F5344CB8AC3E}">
        <p14:creationId xmlns:p14="http://schemas.microsoft.com/office/powerpoint/2010/main" val="223843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UPMC</a:t>
            </a:r>
            <a:r>
              <a:rPr lang="zh-CN" altLang="en-US" baseline="0" dirty="0" smtClean="0"/>
              <a:t> </a:t>
            </a:r>
            <a:r>
              <a:rPr lang="en-US" altLang="zh-CN" baseline="0" dirty="0" smtClean="0"/>
              <a:t>health</a:t>
            </a:r>
            <a:r>
              <a:rPr lang="zh-CN" altLang="en-US" baseline="0" dirty="0" smtClean="0"/>
              <a:t> </a:t>
            </a:r>
            <a:r>
              <a:rPr lang="en-US" altLang="zh-CN" baseline="0" dirty="0" smtClean="0"/>
              <a:t>insurance</a:t>
            </a:r>
            <a:r>
              <a:rPr lang="zh-CN" altLang="en-US" baseline="0" dirty="0" smtClean="0"/>
              <a:t> </a:t>
            </a:r>
            <a:r>
              <a:rPr lang="en-US" altLang="zh-CN" baseline="0" dirty="0" smtClean="0"/>
              <a:t>provides</a:t>
            </a:r>
            <a:r>
              <a:rPr lang="zh-CN" altLang="en-US" baseline="0" dirty="0" smtClean="0"/>
              <a:t> </a:t>
            </a:r>
            <a:r>
              <a:rPr lang="en-US" altLang="zh-CN" baseline="0" dirty="0" smtClean="0"/>
              <a:t>life</a:t>
            </a:r>
            <a:r>
              <a:rPr lang="zh-CN" altLang="en-US" baseline="0" dirty="0" smtClean="0"/>
              <a:t> </a:t>
            </a:r>
            <a:r>
              <a:rPr lang="en-US" altLang="zh-CN" baseline="0" dirty="0" smtClean="0"/>
              <a:t>changing</a:t>
            </a:r>
            <a:r>
              <a:rPr lang="zh-CN" altLang="en-US" baseline="0" dirty="0" smtClean="0"/>
              <a:t> </a:t>
            </a:r>
            <a:r>
              <a:rPr lang="en-US" altLang="zh-CN" baseline="0" dirty="0" smtClean="0"/>
              <a:t>insurance</a:t>
            </a:r>
            <a:r>
              <a:rPr lang="zh-CN" altLang="en-US" baseline="0" dirty="0" smtClean="0"/>
              <a:t> </a:t>
            </a:r>
            <a:r>
              <a:rPr lang="en-US" altLang="zh-CN" baseline="0" dirty="0" smtClean="0"/>
              <a:t>and</a:t>
            </a:r>
            <a:r>
              <a:rPr lang="zh-CN" altLang="en-US" baseline="0" dirty="0" smtClean="0"/>
              <a:t> </a:t>
            </a:r>
            <a:r>
              <a:rPr lang="en-US" altLang="zh-CN" baseline="0" dirty="0" err="1" smtClean="0"/>
              <a:t>service,I</a:t>
            </a:r>
            <a:r>
              <a:rPr lang="zh-CN" altLang="en-US" baseline="0" dirty="0" smtClean="0"/>
              <a:t> </a:t>
            </a:r>
            <a:r>
              <a:rPr lang="en-US" altLang="zh-CN" baseline="0" dirty="0" smtClean="0"/>
              <a:t>believe</a:t>
            </a:r>
            <a:r>
              <a:rPr lang="zh-CN" altLang="en-US" baseline="0" dirty="0" smtClean="0"/>
              <a:t> </a:t>
            </a:r>
            <a:r>
              <a:rPr lang="en-US" altLang="zh-CN" baseline="0" dirty="0" smtClean="0"/>
              <a:t>that</a:t>
            </a:r>
            <a:r>
              <a:rPr lang="zh-CN" altLang="en-US" baseline="0" dirty="0" smtClean="0"/>
              <a:t> </a:t>
            </a:r>
            <a:r>
              <a:rPr lang="en-US" altLang="zh-CN" baseline="0" dirty="0" smtClean="0"/>
              <a:t>with</a:t>
            </a:r>
            <a:r>
              <a:rPr lang="zh-CN" altLang="en-US" baseline="0" dirty="0" smtClean="0"/>
              <a:t> </a:t>
            </a:r>
            <a:r>
              <a:rPr lang="en-US" altLang="zh-CN" baseline="0" dirty="0" smtClean="0"/>
              <a:t>our</a:t>
            </a:r>
            <a:r>
              <a:rPr lang="zh-CN" altLang="en-US" baseline="0" dirty="0" smtClean="0"/>
              <a:t> </a:t>
            </a:r>
            <a:r>
              <a:rPr lang="en-US" altLang="zh-CN" baseline="0" dirty="0" smtClean="0"/>
              <a:t>SMART</a:t>
            </a:r>
            <a:r>
              <a:rPr lang="zh-CN" altLang="en-US" baseline="0" dirty="0" smtClean="0"/>
              <a:t> </a:t>
            </a:r>
            <a:r>
              <a:rPr lang="en-US" altLang="zh-CN" baseline="0" dirty="0" smtClean="0"/>
              <a:t>system,</a:t>
            </a:r>
            <a:r>
              <a:rPr lang="zh-CN" altLang="en-US" baseline="0" dirty="0" smtClean="0"/>
              <a:t> </a:t>
            </a:r>
            <a:r>
              <a:rPr lang="en-US" altLang="zh-CN" baseline="0" dirty="0" smtClean="0"/>
              <a:t>UPMC</a:t>
            </a:r>
            <a:r>
              <a:rPr lang="zh-CN" altLang="en-US" baseline="0" dirty="0" smtClean="0"/>
              <a:t> </a:t>
            </a:r>
            <a:r>
              <a:rPr lang="en-US" altLang="zh-CN" baseline="0" dirty="0" smtClean="0"/>
              <a:t>health</a:t>
            </a:r>
            <a:r>
              <a:rPr lang="zh-CN" altLang="en-US" baseline="0" dirty="0" smtClean="0"/>
              <a:t> </a:t>
            </a:r>
            <a:r>
              <a:rPr lang="en-US" altLang="zh-CN" baseline="0" dirty="0" smtClean="0"/>
              <a:t>insurance</a:t>
            </a:r>
            <a:r>
              <a:rPr lang="zh-CN" altLang="en-US" baseline="0" dirty="0" smtClean="0"/>
              <a:t> </a:t>
            </a:r>
            <a:r>
              <a:rPr lang="en-US" altLang="zh-CN" baseline="0" dirty="0" smtClean="0"/>
              <a:t>will</a:t>
            </a:r>
            <a:r>
              <a:rPr lang="zh-CN" altLang="en-US" baseline="0" dirty="0" smtClean="0"/>
              <a:t> </a:t>
            </a:r>
            <a:r>
              <a:rPr lang="en-US" altLang="zh-CN" baseline="0" dirty="0" smtClean="0"/>
              <a:t>attract</a:t>
            </a:r>
            <a:r>
              <a:rPr lang="zh-CN" altLang="en-US" baseline="0" dirty="0" smtClean="0"/>
              <a:t> </a:t>
            </a:r>
            <a:r>
              <a:rPr lang="en-US" altLang="zh-CN" baseline="0" dirty="0" smtClean="0"/>
              <a:t>more</a:t>
            </a:r>
            <a:r>
              <a:rPr lang="zh-CN" altLang="en-US" baseline="0" dirty="0" smtClean="0"/>
              <a:t> </a:t>
            </a:r>
            <a:r>
              <a:rPr lang="en-US" altLang="zh-CN" baseline="0" dirty="0" smtClean="0"/>
              <a:t>prospective</a:t>
            </a:r>
            <a:r>
              <a:rPr lang="zh-CN" altLang="en-US" baseline="0" dirty="0" smtClean="0"/>
              <a:t> </a:t>
            </a:r>
            <a:r>
              <a:rPr lang="en-US" altLang="zh-CN" baseline="0" dirty="0" smtClean="0"/>
              <a:t>customers</a:t>
            </a:r>
            <a:r>
              <a:rPr lang="zh-CN" altLang="en-US" baseline="0" dirty="0" smtClean="0"/>
              <a:t> </a:t>
            </a:r>
            <a:r>
              <a:rPr lang="en-US" altLang="zh-CN" baseline="0" dirty="0" smtClean="0"/>
              <a:t>and</a:t>
            </a:r>
            <a:r>
              <a:rPr lang="zh-CN" altLang="en-US" baseline="0" dirty="0" smtClean="0"/>
              <a:t> </a:t>
            </a:r>
            <a:r>
              <a:rPr lang="en-US" altLang="zh-CN" baseline="0" dirty="0" smtClean="0"/>
              <a:t>make</a:t>
            </a:r>
            <a:r>
              <a:rPr lang="zh-CN" altLang="en-US" baseline="0" dirty="0" smtClean="0"/>
              <a:t> </a:t>
            </a:r>
            <a:r>
              <a:rPr lang="en-US" altLang="zh-CN" baseline="0" dirty="0" smtClean="0"/>
              <a:t>another</a:t>
            </a:r>
            <a:r>
              <a:rPr lang="zh-CN" altLang="en-US" baseline="0" dirty="0" smtClean="0"/>
              <a:t> </a:t>
            </a:r>
            <a:r>
              <a:rPr lang="en-US" altLang="zh-CN" baseline="0" dirty="0" smtClean="0"/>
              <a:t>splendid</a:t>
            </a:r>
            <a:r>
              <a:rPr lang="zh-CN" altLang="en-US" baseline="0" dirty="0" smtClean="0"/>
              <a:t> </a:t>
            </a:r>
            <a:r>
              <a:rPr lang="en-US" altLang="zh-CN" baseline="0" dirty="0" smtClean="0"/>
              <a:t>achievement.</a:t>
            </a:r>
            <a:endParaRPr lang="en-US" dirty="0"/>
          </a:p>
        </p:txBody>
      </p:sp>
      <p:sp>
        <p:nvSpPr>
          <p:cNvPr id="4" name="Slide Number Placeholder 3"/>
          <p:cNvSpPr>
            <a:spLocks noGrp="1"/>
          </p:cNvSpPr>
          <p:nvPr>
            <p:ph type="sldNum" sz="quarter" idx="10"/>
          </p:nvPr>
        </p:nvSpPr>
        <p:spPr/>
        <p:txBody>
          <a:bodyPr/>
          <a:lstStyle/>
          <a:p>
            <a:fld id="{94E4A184-2DBA-9D40-B8B7-B65527D65A27}" type="slidenum">
              <a:rPr lang="en-US" smtClean="0"/>
              <a:t>11</a:t>
            </a:fld>
            <a:endParaRPr lang="en-US"/>
          </a:p>
        </p:txBody>
      </p:sp>
    </p:spTree>
    <p:extLst>
      <p:ext uri="{BB962C8B-B14F-4D97-AF65-F5344CB8AC3E}">
        <p14:creationId xmlns:p14="http://schemas.microsoft.com/office/powerpoint/2010/main" val="1977697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9/25/17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9/25/17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9/25/17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9/25/17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9/25/17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9/25/17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9/25/17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9/25/17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9/25/17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9/25/17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9/25/17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9/25/17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9/25/17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9/25/17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9/25/17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9/25/17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Drag picture to placeholder or click icon to add</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9/25/17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9/25/17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19627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4" Type="http://schemas.openxmlformats.org/officeDocument/2006/relationships/image" Target="../media/image25.jpg"/><Relationship Id="rId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hyperlink" Target="http://im01.itaiwantrade.com/86cdd624-48b7-4cb0-98b2-5d8b67cc6729/7b244429-3fe5-40fa-bbb6-8b5d0e3723e0_DSC04111--360x360.jpg" TargetMode="External"/><Relationship Id="rId4" Type="http://schemas.openxmlformats.org/officeDocument/2006/relationships/hyperlink" Target="http://patientsafety.pa.gov/ADVISORIES/Pages/201506_62.aspx" TargetMode="External"/><Relationship Id="rId5" Type="http://schemas.openxmlformats.org/officeDocument/2006/relationships/hyperlink" Target="http://www.cnx-software.com/wp-content/uploads/2015/09/Arbox_HTab_Hospital_Tablet.jpg" TargetMode="External"/><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16.png"/><Relationship Id="rId8"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 name="Picture 3"/>
          <p:cNvPicPr>
            <a:picLocks noChangeAspect="1"/>
          </p:cNvPicPr>
          <p:nvPr/>
        </p:nvPicPr>
        <p:blipFill rotWithShape="1">
          <a:blip r:embed="rId4">
            <a:duotone>
              <a:prstClr val="black"/>
              <a:schemeClr val="accent5">
                <a:tint val="45000"/>
                <a:satMod val="400000"/>
              </a:schemeClr>
            </a:duotone>
            <a:alphaModFix amt="25000"/>
            <a:extLst>
              <a:ext uri="{28A0092B-C50C-407E-A947-70E740481C1C}">
                <a14:useLocalDpi xmlns:a14="http://schemas.microsoft.com/office/drawing/2010/main" val="0"/>
              </a:ext>
            </a:extLst>
          </a:blip>
          <a:srcRect t="9091" r="27788" b="-1"/>
          <a:stretch/>
        </p:blipFill>
        <p:spPr>
          <a:xfrm>
            <a:off x="474133" y="475488"/>
            <a:ext cx="11243734" cy="5909733"/>
          </a:xfrm>
          <a:prstGeom prst="rect">
            <a:avLst/>
          </a:prstGeom>
        </p:spPr>
      </p:pic>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Title 1"/>
          <p:cNvSpPr txBox="1">
            <a:spLocks/>
          </p:cNvSpPr>
          <p:nvPr/>
        </p:nvSpPr>
        <p:spPr bwMode="gray">
          <a:xfrm>
            <a:off x="1868466" y="2942489"/>
            <a:ext cx="8455068" cy="1032758"/>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dirty="0" smtClean="0">
                <a:ln w="0"/>
                <a:solidFill>
                  <a:schemeClr val="bg1"/>
                </a:solidFill>
                <a:effectLst>
                  <a:outerShdw blurRad="50800" dist="76200" dir="2700000" algn="tl" rotWithShape="0">
                    <a:prstClr val="black">
                      <a:alpha val="40000"/>
                    </a:prstClr>
                  </a:outerShdw>
                </a:effectLst>
                <a:latin typeface="Corbel" charset="0"/>
                <a:ea typeface="Corbel" charset="0"/>
                <a:cs typeface="Corbel" charset="0"/>
              </a:rPr>
              <a:t>Smart UPMC</a:t>
            </a:r>
            <a:endParaRPr lang="en-US" sz="7000" b="1" dirty="0">
              <a:ln w="0"/>
              <a:solidFill>
                <a:schemeClr val="bg1"/>
              </a:solidFill>
              <a:effectLst>
                <a:outerShdw blurRad="50800" dist="76200" dir="2700000" algn="tl" rotWithShape="0">
                  <a:prstClr val="black">
                    <a:alpha val="40000"/>
                  </a:prstClr>
                </a:outerShdw>
              </a:effectLst>
              <a:latin typeface="Corbel" charset="0"/>
              <a:ea typeface="Corbel" charset="0"/>
              <a:cs typeface="Corbel" charset="0"/>
            </a:endParaRPr>
          </a:p>
        </p:txBody>
      </p:sp>
      <p:sp>
        <p:nvSpPr>
          <p:cNvPr id="14" name="Subtitle 2"/>
          <p:cNvSpPr txBox="1">
            <a:spLocks/>
          </p:cNvSpPr>
          <p:nvPr/>
        </p:nvSpPr>
        <p:spPr bwMode="gray">
          <a:xfrm>
            <a:off x="1934554" y="4896324"/>
            <a:ext cx="1148705" cy="48289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sz="2000" smtClean="0"/>
              <a:t>Team 9</a:t>
            </a:r>
            <a:endParaRPr lang="en-US" sz="2000"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4554" y="1202146"/>
            <a:ext cx="2896908" cy="577820"/>
          </a:xfrm>
          <a:prstGeom prst="rect">
            <a:avLst/>
          </a:prstGeom>
        </p:spPr>
      </p:pic>
      <p:sp>
        <p:nvSpPr>
          <p:cNvPr id="15" name="Title 1"/>
          <p:cNvSpPr txBox="1">
            <a:spLocks/>
          </p:cNvSpPr>
          <p:nvPr/>
        </p:nvSpPr>
        <p:spPr bwMode="gray">
          <a:xfrm>
            <a:off x="1934554" y="3288897"/>
            <a:ext cx="8455068" cy="1032758"/>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ln w="0"/>
                <a:solidFill>
                  <a:schemeClr val="bg1"/>
                </a:solidFill>
                <a:effectLst>
                  <a:outerShdw blurRad="50800" dist="76200" dir="2700000" algn="tl" rotWithShape="0">
                    <a:prstClr val="black">
                      <a:alpha val="40000"/>
                    </a:prstClr>
                  </a:outerShdw>
                </a:effectLst>
                <a:latin typeface="Corbel" charset="0"/>
                <a:ea typeface="Corbel" charset="0"/>
                <a:cs typeface="Corbel" charset="0"/>
              </a:rPr>
              <a:t>Health Insurance Evaluation System</a:t>
            </a:r>
            <a:endParaRPr lang="en-US" sz="2800" dirty="0">
              <a:ln w="0"/>
              <a:solidFill>
                <a:schemeClr val="bg1"/>
              </a:solidFill>
              <a:effectLst>
                <a:outerShdw blurRad="50800" dist="76200" dir="2700000" algn="tl" rotWithShape="0">
                  <a:prstClr val="black">
                    <a:alpha val="40000"/>
                  </a:prstClr>
                </a:outerShdw>
              </a:effectLst>
              <a:latin typeface="Corbel" charset="0"/>
              <a:ea typeface="Corbel" charset="0"/>
              <a:cs typeface="Corbel" charset="0"/>
            </a:endParaRPr>
          </a:p>
        </p:txBody>
      </p:sp>
    </p:spTree>
    <p:extLst>
      <p:ext uri="{BB962C8B-B14F-4D97-AF65-F5344CB8AC3E}">
        <p14:creationId xmlns:p14="http://schemas.microsoft.com/office/powerpoint/2010/main" val="194859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25" y="899305"/>
            <a:ext cx="10098384" cy="706964"/>
          </a:xfrm>
        </p:spPr>
        <p:txBody>
          <a:bodyPr/>
          <a:lstStyle/>
          <a:p>
            <a:r>
              <a:rPr lang="en-US" altLang="zh-CN" dirty="0" smtClean="0"/>
              <a:t>Incoming </a:t>
            </a:r>
            <a:r>
              <a:rPr lang="en-US" altLang="zh-CN" dirty="0" smtClean="0"/>
              <a:t>improvement</a:t>
            </a:r>
            <a:endParaRPr lang="en-US" dirty="0"/>
          </a:p>
        </p:txBody>
      </p:sp>
      <p:sp>
        <p:nvSpPr>
          <p:cNvPr id="6" name="Rounded Rectangle 5"/>
          <p:cNvSpPr/>
          <p:nvPr/>
        </p:nvSpPr>
        <p:spPr>
          <a:xfrm>
            <a:off x="914425" y="2384149"/>
            <a:ext cx="4297656" cy="3886024"/>
          </a:xfrm>
          <a:prstGeom prst="roundRect">
            <a:avLst/>
          </a:prstGeom>
          <a:solidFill>
            <a:srgbClr val="E5CC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1571054" y="2789682"/>
            <a:ext cx="3259852" cy="754631"/>
            <a:chOff x="258960" y="1627187"/>
            <a:chExt cx="2063749" cy="1633802"/>
          </a:xfrm>
        </p:grpSpPr>
        <p:sp>
          <p:nvSpPr>
            <p:cNvPr id="12" name="Rounded Rectangle 11"/>
            <p:cNvSpPr/>
            <p:nvPr/>
          </p:nvSpPr>
          <p:spPr>
            <a:xfrm>
              <a:off x="258960" y="1627187"/>
              <a:ext cx="2063749" cy="1633802"/>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sp>
        <p:nvSpPr>
          <p:cNvPr id="14" name="Rounded Rectangle 13"/>
          <p:cNvSpPr/>
          <p:nvPr/>
        </p:nvSpPr>
        <p:spPr>
          <a:xfrm>
            <a:off x="1556174" y="3949845"/>
            <a:ext cx="3259852" cy="754631"/>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5" name="Rounded Rectangle 14"/>
          <p:cNvSpPr/>
          <p:nvPr/>
        </p:nvSpPr>
        <p:spPr>
          <a:xfrm>
            <a:off x="1556174" y="5149278"/>
            <a:ext cx="3259852" cy="754631"/>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6" name="TextBox 15"/>
          <p:cNvSpPr txBox="1"/>
          <p:nvPr/>
        </p:nvSpPr>
        <p:spPr>
          <a:xfrm>
            <a:off x="2270857" y="2997720"/>
            <a:ext cx="2362525" cy="338554"/>
          </a:xfrm>
          <a:prstGeom prst="rect">
            <a:avLst/>
          </a:prstGeom>
          <a:noFill/>
        </p:spPr>
        <p:txBody>
          <a:bodyPr wrap="square" rtlCol="0">
            <a:spAutoFit/>
          </a:bodyPr>
          <a:lstStyle/>
          <a:p>
            <a:r>
              <a:rPr lang="en-US" altLang="zh-CN" sz="1600" b="1" dirty="0" smtClean="0">
                <a:solidFill>
                  <a:schemeClr val="bg1"/>
                </a:solidFill>
              </a:rPr>
              <a:t>More accurate</a:t>
            </a:r>
            <a:endParaRPr lang="en-US" altLang="zh-CN" sz="1600" b="1" dirty="0">
              <a:solidFill>
                <a:schemeClr val="bg1"/>
              </a:solidFill>
            </a:endParaRPr>
          </a:p>
        </p:txBody>
      </p:sp>
      <p:sp>
        <p:nvSpPr>
          <p:cNvPr id="17" name="TextBox 16"/>
          <p:cNvSpPr txBox="1"/>
          <p:nvPr/>
        </p:nvSpPr>
        <p:spPr>
          <a:xfrm>
            <a:off x="1937431" y="4152916"/>
            <a:ext cx="2584809" cy="338554"/>
          </a:xfrm>
          <a:prstGeom prst="rect">
            <a:avLst/>
          </a:prstGeom>
          <a:noFill/>
        </p:spPr>
        <p:txBody>
          <a:bodyPr wrap="square" rtlCol="0">
            <a:spAutoFit/>
          </a:bodyPr>
          <a:lstStyle/>
          <a:p>
            <a:r>
              <a:rPr lang="en-US" altLang="zh-CN" sz="1600" b="1" dirty="0" smtClean="0">
                <a:solidFill>
                  <a:schemeClr val="bg1"/>
                </a:solidFill>
              </a:rPr>
              <a:t>Shorter processing Time </a:t>
            </a:r>
            <a:endParaRPr lang="en-US" altLang="zh-CN" sz="1600" b="1" dirty="0">
              <a:solidFill>
                <a:schemeClr val="bg1"/>
              </a:solidFill>
            </a:endParaRPr>
          </a:p>
        </p:txBody>
      </p:sp>
      <p:sp>
        <p:nvSpPr>
          <p:cNvPr id="18" name="TextBox 17"/>
          <p:cNvSpPr txBox="1"/>
          <p:nvPr/>
        </p:nvSpPr>
        <p:spPr>
          <a:xfrm>
            <a:off x="2040137" y="5367599"/>
            <a:ext cx="2291926" cy="338554"/>
          </a:xfrm>
          <a:prstGeom prst="rect">
            <a:avLst/>
          </a:prstGeom>
          <a:noFill/>
        </p:spPr>
        <p:txBody>
          <a:bodyPr wrap="square" rtlCol="0">
            <a:spAutoFit/>
          </a:bodyPr>
          <a:lstStyle/>
          <a:p>
            <a:r>
              <a:rPr lang="en-US" altLang="zh-CN" sz="1600" b="1" dirty="0" smtClean="0">
                <a:solidFill>
                  <a:schemeClr val="bg1"/>
                </a:solidFill>
              </a:rPr>
              <a:t>More Professional UI</a:t>
            </a:r>
            <a:endParaRPr lang="en-US" altLang="zh-CN" sz="1600" b="1" dirty="0">
              <a:solidFill>
                <a:schemeClr val="bg1"/>
              </a:solidFill>
            </a:endParaRPr>
          </a:p>
        </p:txBody>
      </p:sp>
      <p:sp>
        <p:nvSpPr>
          <p:cNvPr id="19" name="Rounded Rectangle 18"/>
          <p:cNvSpPr/>
          <p:nvPr/>
        </p:nvSpPr>
        <p:spPr>
          <a:xfrm>
            <a:off x="6417207" y="2396230"/>
            <a:ext cx="4297656" cy="3886024"/>
          </a:xfrm>
          <a:prstGeom prst="roundRect">
            <a:avLst/>
          </a:prstGeom>
          <a:solidFill>
            <a:srgbClr val="E5CC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096303" y="3336274"/>
            <a:ext cx="3778754" cy="1415772"/>
          </a:xfrm>
          <a:prstGeom prst="rect">
            <a:avLst/>
          </a:prstGeom>
          <a:noFill/>
        </p:spPr>
        <p:txBody>
          <a:bodyPr wrap="square" rtlCol="0">
            <a:spAutoFit/>
          </a:bodyPr>
          <a:lstStyle/>
          <a:p>
            <a:r>
              <a:rPr lang="en-US" sz="1400" b="1" dirty="0" smtClean="0">
                <a:solidFill>
                  <a:schemeClr val="bg1"/>
                </a:solidFill>
              </a:rPr>
              <a:t>ICON:</a:t>
            </a:r>
          </a:p>
          <a:p>
            <a:endParaRPr lang="en-US" sz="1400" b="1" dirty="0" smtClean="0">
              <a:solidFill>
                <a:schemeClr val="bg1"/>
              </a:solidFill>
            </a:endParaRPr>
          </a:p>
          <a:p>
            <a:r>
              <a:rPr lang="en-US" sz="1400" b="1" dirty="0" smtClean="0">
                <a:solidFill>
                  <a:schemeClr val="bg1"/>
                </a:solidFill>
              </a:rPr>
              <a:t>1. Nutrition</a:t>
            </a:r>
            <a:r>
              <a:rPr lang="en-US" sz="1600" b="1" dirty="0" smtClean="0">
                <a:solidFill>
                  <a:schemeClr val="bg1"/>
                </a:solidFill>
              </a:rPr>
              <a:t> </a:t>
            </a:r>
            <a:r>
              <a:rPr lang="en-US" sz="1400" b="1" dirty="0" smtClean="0">
                <a:solidFill>
                  <a:schemeClr val="bg1"/>
                </a:solidFill>
              </a:rPr>
              <a:t>APIs</a:t>
            </a:r>
          </a:p>
          <a:p>
            <a:r>
              <a:rPr lang="en-US" altLang="zh-CN" sz="1400" b="1" dirty="0" smtClean="0">
                <a:solidFill>
                  <a:schemeClr val="bg1"/>
                </a:solidFill>
              </a:rPr>
              <a:t>2. Machine learning </a:t>
            </a:r>
            <a:r>
              <a:rPr lang="en-US" altLang="zh-CN" sz="1400" b="1" dirty="0" err="1" smtClean="0">
                <a:solidFill>
                  <a:schemeClr val="bg1"/>
                </a:solidFill>
              </a:rPr>
              <a:t>api</a:t>
            </a:r>
            <a:endParaRPr lang="en-US" altLang="zh-CN" sz="1400" b="1" dirty="0" smtClean="0">
              <a:solidFill>
                <a:schemeClr val="bg1"/>
              </a:solidFill>
            </a:endParaRPr>
          </a:p>
          <a:p>
            <a:r>
              <a:rPr lang="en-US" sz="1400" b="1" dirty="0" smtClean="0">
                <a:solidFill>
                  <a:schemeClr val="bg1"/>
                </a:solidFill>
              </a:rPr>
              <a:t>3. </a:t>
            </a:r>
            <a:r>
              <a:rPr lang="zh-CN" altLang="en-US" sz="1400" b="1" dirty="0" smtClean="0">
                <a:solidFill>
                  <a:schemeClr val="bg1"/>
                </a:solidFill>
              </a:rPr>
              <a:t>好看</a:t>
            </a:r>
            <a:r>
              <a:rPr lang="en-US" altLang="zh-CN" sz="1400" b="1" dirty="0" err="1" smtClean="0">
                <a:solidFill>
                  <a:schemeClr val="bg1"/>
                </a:solidFill>
              </a:rPr>
              <a:t>ui</a:t>
            </a:r>
            <a:r>
              <a:rPr lang="zh-CN" altLang="en-US" sz="1400" b="1" dirty="0" smtClean="0">
                <a:solidFill>
                  <a:schemeClr val="bg1"/>
                </a:solidFill>
              </a:rPr>
              <a:t>的</a:t>
            </a:r>
            <a:r>
              <a:rPr lang="en-US" altLang="zh-CN" sz="1400" b="1" dirty="0" err="1" smtClean="0">
                <a:solidFill>
                  <a:schemeClr val="bg1"/>
                </a:solidFill>
              </a:rPr>
              <a:t>api</a:t>
            </a:r>
            <a:endParaRPr lang="en-US" altLang="zh-CN" sz="1400" b="1" dirty="0" smtClean="0">
              <a:solidFill>
                <a:schemeClr val="bg1"/>
              </a:solidFill>
            </a:endParaRPr>
          </a:p>
          <a:p>
            <a:r>
              <a:rPr lang="en-US" altLang="zh-CN" sz="1400" b="1" dirty="0" smtClean="0">
                <a:solidFill>
                  <a:schemeClr val="bg1"/>
                </a:solidFill>
              </a:rPr>
              <a:t>4.</a:t>
            </a:r>
            <a:r>
              <a:rPr lang="zh-CN" altLang="en-US" sz="1400" b="1" dirty="0" smtClean="0">
                <a:solidFill>
                  <a:schemeClr val="bg1"/>
                </a:solidFill>
              </a:rPr>
              <a:t> </a:t>
            </a:r>
            <a:r>
              <a:rPr lang="en-US" altLang="zh-CN" sz="1400" b="1" dirty="0" smtClean="0">
                <a:solidFill>
                  <a:schemeClr val="bg1"/>
                </a:solidFill>
              </a:rPr>
              <a:t>……</a:t>
            </a:r>
            <a:endParaRPr lang="en-US" sz="1400" b="1" dirty="0">
              <a:solidFill>
                <a:schemeClr val="bg1"/>
              </a:solidFill>
            </a:endParaRPr>
          </a:p>
        </p:txBody>
      </p:sp>
      <p:sp>
        <p:nvSpPr>
          <p:cNvPr id="32" name="Right Arrow 31"/>
          <p:cNvSpPr/>
          <p:nvPr/>
        </p:nvSpPr>
        <p:spPr>
          <a:xfrm>
            <a:off x="5342613" y="4126394"/>
            <a:ext cx="914400" cy="378823"/>
          </a:xfrm>
          <a:prstGeom prst="rightArrow">
            <a:avLst>
              <a:gd name="adj1" fmla="val 5689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9868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8" name="Rectangle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Rectangle 2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705243"/>
            <a:ext cx="5613398" cy="3746943"/>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256865" y="1938645"/>
            <a:ext cx="5291666" cy="1494895"/>
          </a:xfrm>
          <a:prstGeom prst="rect">
            <a:avLst/>
          </a:prstGeom>
        </p:spPr>
      </p:pic>
      <p:sp>
        <p:nvSpPr>
          <p:cNvPr id="32" name="Freeform: Shape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4928325"/>
            <a:ext cx="10905067" cy="1286209"/>
          </a:xfrm>
          <a:custGeom>
            <a:avLst/>
            <a:gdLst>
              <a:gd name="connsiteX0" fmla="*/ 5080191 w 10905067"/>
              <a:gd name="connsiteY0" fmla="*/ 0 h 1286209"/>
              <a:gd name="connsiteX1" fmla="*/ 5315140 w 10905067"/>
              <a:gd name="connsiteY1" fmla="*/ 1588 h 1286209"/>
              <a:gd name="connsiteX2" fmla="*/ 5546915 w 10905067"/>
              <a:gd name="connsiteY2" fmla="*/ 1588 h 1286209"/>
              <a:gd name="connsiteX3" fmla="*/ 5777103 w 10905067"/>
              <a:gd name="connsiteY3" fmla="*/ 4763 h 1286209"/>
              <a:gd name="connsiteX4" fmla="*/ 6002528 w 10905067"/>
              <a:gd name="connsiteY4" fmla="*/ 9525 h 1286209"/>
              <a:gd name="connsiteX5" fmla="*/ 6226365 w 10905067"/>
              <a:gd name="connsiteY5" fmla="*/ 14288 h 1286209"/>
              <a:gd name="connsiteX6" fmla="*/ 6445440 w 10905067"/>
              <a:gd name="connsiteY6" fmla="*/ 19050 h 1286209"/>
              <a:gd name="connsiteX7" fmla="*/ 6662928 w 10905067"/>
              <a:gd name="connsiteY7" fmla="*/ 26988 h 1286209"/>
              <a:gd name="connsiteX8" fmla="*/ 6877240 w 10905067"/>
              <a:gd name="connsiteY8" fmla="*/ 34925 h 1286209"/>
              <a:gd name="connsiteX9" fmla="*/ 7086790 w 10905067"/>
              <a:gd name="connsiteY9" fmla="*/ 42863 h 1286209"/>
              <a:gd name="connsiteX10" fmla="*/ 7496365 w 10905067"/>
              <a:gd name="connsiteY10" fmla="*/ 63500 h 1286209"/>
              <a:gd name="connsiteX11" fmla="*/ 7888478 w 10905067"/>
              <a:gd name="connsiteY11" fmla="*/ 85725 h 1286209"/>
              <a:gd name="connsiteX12" fmla="*/ 8264715 w 10905067"/>
              <a:gd name="connsiteY12" fmla="*/ 109538 h 1286209"/>
              <a:gd name="connsiteX13" fmla="*/ 8621902 w 10905067"/>
              <a:gd name="connsiteY13" fmla="*/ 134938 h 1286209"/>
              <a:gd name="connsiteX14" fmla="*/ 8961628 w 10905067"/>
              <a:gd name="connsiteY14" fmla="*/ 161925 h 1286209"/>
              <a:gd name="connsiteX15" fmla="*/ 9277540 w 10905067"/>
              <a:gd name="connsiteY15" fmla="*/ 190500 h 1286209"/>
              <a:gd name="connsiteX16" fmla="*/ 9574402 w 10905067"/>
              <a:gd name="connsiteY16" fmla="*/ 219075 h 1286209"/>
              <a:gd name="connsiteX17" fmla="*/ 9847452 w 10905067"/>
              <a:gd name="connsiteY17" fmla="*/ 247650 h 1286209"/>
              <a:gd name="connsiteX18" fmla="*/ 10098278 w 10905067"/>
              <a:gd name="connsiteY18" fmla="*/ 274638 h 1286209"/>
              <a:gd name="connsiteX19" fmla="*/ 10320528 w 10905067"/>
              <a:gd name="connsiteY19" fmla="*/ 300038 h 1286209"/>
              <a:gd name="connsiteX20" fmla="*/ 10520552 w 10905067"/>
              <a:gd name="connsiteY20" fmla="*/ 323850 h 1286209"/>
              <a:gd name="connsiteX21" fmla="*/ 10690415 w 10905067"/>
              <a:gd name="connsiteY21" fmla="*/ 344488 h 1286209"/>
              <a:gd name="connsiteX22" fmla="*/ 10831702 w 10905067"/>
              <a:gd name="connsiteY22" fmla="*/ 363538 h 1286209"/>
              <a:gd name="connsiteX23" fmla="*/ 10905067 w 10905067"/>
              <a:gd name="connsiteY23" fmla="*/ 373678 h 1286209"/>
              <a:gd name="connsiteX24" fmla="*/ 10905067 w 10905067"/>
              <a:gd name="connsiteY24" fmla="*/ 1286209 h 1286209"/>
              <a:gd name="connsiteX25" fmla="*/ 0 w 10905067"/>
              <a:gd name="connsiteY25" fmla="*/ 1286209 h 1286209"/>
              <a:gd name="connsiteX26" fmla="*/ 0 w 10905067"/>
              <a:gd name="connsiteY26" fmla="*/ 369898 h 1286209"/>
              <a:gd name="connsiteX27" fmla="*/ 71628 w 10905067"/>
              <a:gd name="connsiteY27" fmla="*/ 358775 h 1286209"/>
              <a:gd name="connsiteX28" fmla="*/ 327215 w 10905067"/>
              <a:gd name="connsiteY28" fmla="*/ 320675 h 1286209"/>
              <a:gd name="connsiteX29" fmla="*/ 582802 w 10905067"/>
              <a:gd name="connsiteY29" fmla="*/ 284163 h 1286209"/>
              <a:gd name="connsiteX30" fmla="*/ 839978 w 10905067"/>
              <a:gd name="connsiteY30" fmla="*/ 252413 h 1286209"/>
              <a:gd name="connsiteX31" fmla="*/ 1095565 w 10905067"/>
              <a:gd name="connsiteY31" fmla="*/ 220663 h 1286209"/>
              <a:gd name="connsiteX32" fmla="*/ 1352740 w 10905067"/>
              <a:gd name="connsiteY32" fmla="*/ 190500 h 1286209"/>
              <a:gd name="connsiteX33" fmla="*/ 1606740 w 10905067"/>
              <a:gd name="connsiteY33" fmla="*/ 165100 h 1286209"/>
              <a:gd name="connsiteX34" fmla="*/ 1863915 w 10905067"/>
              <a:gd name="connsiteY34" fmla="*/ 141288 h 1286209"/>
              <a:gd name="connsiteX35" fmla="*/ 2119502 w 10905067"/>
              <a:gd name="connsiteY35" fmla="*/ 119063 h 1286209"/>
              <a:gd name="connsiteX36" fmla="*/ 2371915 w 10905067"/>
              <a:gd name="connsiteY36" fmla="*/ 100013 h 1286209"/>
              <a:gd name="connsiteX37" fmla="*/ 2625915 w 10905067"/>
              <a:gd name="connsiteY37" fmla="*/ 80963 h 1286209"/>
              <a:gd name="connsiteX38" fmla="*/ 2878328 w 10905067"/>
              <a:gd name="connsiteY38" fmla="*/ 65088 h 1286209"/>
              <a:gd name="connsiteX39" fmla="*/ 3129153 w 10905067"/>
              <a:gd name="connsiteY39" fmla="*/ 52388 h 1286209"/>
              <a:gd name="connsiteX40" fmla="*/ 3379978 w 10905067"/>
              <a:gd name="connsiteY40" fmla="*/ 39688 h 1286209"/>
              <a:gd name="connsiteX41" fmla="*/ 3627628 w 10905067"/>
              <a:gd name="connsiteY41" fmla="*/ 28575 h 1286209"/>
              <a:gd name="connsiteX42" fmla="*/ 3873690 w 10905067"/>
              <a:gd name="connsiteY42" fmla="*/ 20638 h 1286209"/>
              <a:gd name="connsiteX43" fmla="*/ 4119754 w 10905067"/>
              <a:gd name="connsiteY43" fmla="*/ 14288 h 1286209"/>
              <a:gd name="connsiteX44" fmla="*/ 4362640 w 10905067"/>
              <a:gd name="connsiteY44" fmla="*/ 7938 h 1286209"/>
              <a:gd name="connsiteX45" fmla="*/ 4603941 w 10905067"/>
              <a:gd name="connsiteY45" fmla="*/ 4763 h 1286209"/>
              <a:gd name="connsiteX46" fmla="*/ 4843653 w 10905067"/>
              <a:gd name="connsiteY46" fmla="*/ 1588 h 128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905067" h="1286209">
                <a:moveTo>
                  <a:pt x="5080191" y="0"/>
                </a:moveTo>
                <a:lnTo>
                  <a:pt x="5315140" y="1588"/>
                </a:lnTo>
                <a:lnTo>
                  <a:pt x="5546915" y="1588"/>
                </a:lnTo>
                <a:lnTo>
                  <a:pt x="5777103" y="4763"/>
                </a:lnTo>
                <a:lnTo>
                  <a:pt x="6002528" y="9525"/>
                </a:lnTo>
                <a:lnTo>
                  <a:pt x="6226365" y="14288"/>
                </a:lnTo>
                <a:lnTo>
                  <a:pt x="6445440" y="19050"/>
                </a:lnTo>
                <a:lnTo>
                  <a:pt x="6662928" y="26988"/>
                </a:lnTo>
                <a:lnTo>
                  <a:pt x="6877240" y="34925"/>
                </a:lnTo>
                <a:lnTo>
                  <a:pt x="7086790" y="42863"/>
                </a:lnTo>
                <a:lnTo>
                  <a:pt x="7496365" y="63500"/>
                </a:lnTo>
                <a:lnTo>
                  <a:pt x="7888478" y="85725"/>
                </a:lnTo>
                <a:lnTo>
                  <a:pt x="8264715" y="109538"/>
                </a:lnTo>
                <a:lnTo>
                  <a:pt x="8621902" y="134938"/>
                </a:lnTo>
                <a:lnTo>
                  <a:pt x="8961628" y="161925"/>
                </a:lnTo>
                <a:lnTo>
                  <a:pt x="9277540" y="190500"/>
                </a:lnTo>
                <a:lnTo>
                  <a:pt x="9574402" y="219075"/>
                </a:lnTo>
                <a:lnTo>
                  <a:pt x="9847452" y="247650"/>
                </a:lnTo>
                <a:lnTo>
                  <a:pt x="10098278" y="274638"/>
                </a:lnTo>
                <a:lnTo>
                  <a:pt x="10320528" y="300038"/>
                </a:lnTo>
                <a:lnTo>
                  <a:pt x="10520552" y="323850"/>
                </a:lnTo>
                <a:lnTo>
                  <a:pt x="10690415" y="344488"/>
                </a:lnTo>
                <a:lnTo>
                  <a:pt x="10831702" y="363538"/>
                </a:lnTo>
                <a:lnTo>
                  <a:pt x="10905067" y="373678"/>
                </a:lnTo>
                <a:lnTo>
                  <a:pt x="10905067" y="1286209"/>
                </a:lnTo>
                <a:lnTo>
                  <a:pt x="0" y="1286209"/>
                </a:lnTo>
                <a:lnTo>
                  <a:pt x="0" y="369898"/>
                </a:lnTo>
                <a:lnTo>
                  <a:pt x="71628" y="358775"/>
                </a:lnTo>
                <a:lnTo>
                  <a:pt x="327215" y="320675"/>
                </a:lnTo>
                <a:lnTo>
                  <a:pt x="582802" y="284163"/>
                </a:lnTo>
                <a:lnTo>
                  <a:pt x="839978" y="252413"/>
                </a:lnTo>
                <a:lnTo>
                  <a:pt x="1095565" y="220663"/>
                </a:lnTo>
                <a:lnTo>
                  <a:pt x="1352740" y="190500"/>
                </a:lnTo>
                <a:lnTo>
                  <a:pt x="1606740" y="165100"/>
                </a:lnTo>
                <a:lnTo>
                  <a:pt x="1863915" y="141288"/>
                </a:lnTo>
                <a:lnTo>
                  <a:pt x="2119502" y="119063"/>
                </a:lnTo>
                <a:lnTo>
                  <a:pt x="2371915" y="100013"/>
                </a:lnTo>
                <a:lnTo>
                  <a:pt x="2625915" y="80963"/>
                </a:lnTo>
                <a:lnTo>
                  <a:pt x="2878328" y="65088"/>
                </a:lnTo>
                <a:lnTo>
                  <a:pt x="3129153" y="52388"/>
                </a:lnTo>
                <a:lnTo>
                  <a:pt x="3379978" y="39688"/>
                </a:lnTo>
                <a:lnTo>
                  <a:pt x="3627628" y="28575"/>
                </a:lnTo>
                <a:lnTo>
                  <a:pt x="3873690" y="20638"/>
                </a:lnTo>
                <a:lnTo>
                  <a:pt x="4119754" y="14288"/>
                </a:lnTo>
                <a:lnTo>
                  <a:pt x="4362640" y="7938"/>
                </a:lnTo>
                <a:lnTo>
                  <a:pt x="4603941" y="4763"/>
                </a:lnTo>
                <a:lnTo>
                  <a:pt x="4843653" y="1588"/>
                </a:lnTo>
                <a:close/>
              </a:path>
            </a:pathLst>
          </a:custGeom>
          <a:blipFill dpi="0" rotWithShape="1">
            <a:blip r:embed="rId5">
              <a:duotone>
                <a:schemeClr val="dk2">
                  <a:shade val="69000"/>
                  <a:hueMod val="91000"/>
                  <a:satMod val="164000"/>
                  <a:lumMod val="74000"/>
                </a:schemeClr>
                <a:schemeClr val="dk2">
                  <a:hueMod val="124000"/>
                  <a:satMod val="140000"/>
                  <a:lumMod val="142000"/>
                </a:schemeClr>
              </a:duotone>
            </a:blip>
            <a:srcRect/>
            <a:stretch>
              <a:fillRect l="-5901" t="-11550" r="-5901" b="-1155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a:noAutofit/>
          </a:bodyPr>
          <a:lstStyle/>
          <a:p>
            <a:endParaRPr lang="en-US" dirty="0"/>
          </a:p>
        </p:txBody>
      </p:sp>
      <p:sp>
        <p:nvSpPr>
          <p:cNvPr id="34" name="Freeform: Shape 3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609206" y="4900663"/>
            <a:ext cx="2691397" cy="383230"/>
          </a:xfrm>
          <a:custGeom>
            <a:avLst/>
            <a:gdLst>
              <a:gd name="connsiteX0" fmla="*/ 0 w 2691397"/>
              <a:gd name="connsiteY0" fmla="*/ 104335 h 383230"/>
              <a:gd name="connsiteX1" fmla="*/ 6524 w 2691397"/>
              <a:gd name="connsiteY1" fmla="*/ 104577 h 383230"/>
              <a:gd name="connsiteX2" fmla="*/ 98577 w 2691397"/>
              <a:gd name="connsiteY2" fmla="*/ 108077 h 383230"/>
              <a:gd name="connsiteX3" fmla="*/ 191951 w 2691397"/>
              <a:gd name="connsiteY3" fmla="*/ 111410 h 383230"/>
              <a:gd name="connsiteX4" fmla="*/ 285984 w 2691397"/>
              <a:gd name="connsiteY4" fmla="*/ 113494 h 383230"/>
              <a:gd name="connsiteX5" fmla="*/ 381667 w 2691397"/>
              <a:gd name="connsiteY5" fmla="*/ 115494 h 383230"/>
              <a:gd name="connsiteX6" fmla="*/ 478999 w 2691397"/>
              <a:gd name="connsiteY6" fmla="*/ 117577 h 383230"/>
              <a:gd name="connsiteX7" fmla="*/ 577652 w 2691397"/>
              <a:gd name="connsiteY7" fmla="*/ 118994 h 383230"/>
              <a:gd name="connsiteX8" fmla="*/ 677293 w 2691397"/>
              <a:gd name="connsiteY8" fmla="*/ 118994 h 383230"/>
              <a:gd name="connsiteX9" fmla="*/ 778255 w 2691397"/>
              <a:gd name="connsiteY9" fmla="*/ 119577 h 383230"/>
              <a:gd name="connsiteX10" fmla="*/ 880207 w 2691397"/>
              <a:gd name="connsiteY10" fmla="*/ 118994 h 383230"/>
              <a:gd name="connsiteX11" fmla="*/ 983149 w 2691397"/>
              <a:gd name="connsiteY11" fmla="*/ 117577 h 383230"/>
              <a:gd name="connsiteX12" fmla="*/ 1086420 w 2691397"/>
              <a:gd name="connsiteY12" fmla="*/ 116244 h 383230"/>
              <a:gd name="connsiteX13" fmla="*/ 1191011 w 2691397"/>
              <a:gd name="connsiteY13" fmla="*/ 113494 h 383230"/>
              <a:gd name="connsiteX14" fmla="*/ 1296922 w 2691397"/>
              <a:gd name="connsiteY14" fmla="*/ 110827 h 383230"/>
              <a:gd name="connsiteX15" fmla="*/ 1402173 w 2691397"/>
              <a:gd name="connsiteY15" fmla="*/ 107327 h 383230"/>
              <a:gd name="connsiteX16" fmla="*/ 1508744 w 2691397"/>
              <a:gd name="connsiteY16" fmla="*/ 102660 h 383230"/>
              <a:gd name="connsiteX17" fmla="*/ 1616635 w 2691397"/>
              <a:gd name="connsiteY17" fmla="*/ 97160 h 383230"/>
              <a:gd name="connsiteX18" fmla="*/ 1724525 w 2691397"/>
              <a:gd name="connsiteY18" fmla="*/ 91743 h 383230"/>
              <a:gd name="connsiteX19" fmla="*/ 1832416 w 2691397"/>
              <a:gd name="connsiteY19" fmla="*/ 84826 h 383230"/>
              <a:gd name="connsiteX20" fmla="*/ 1942286 w 2691397"/>
              <a:gd name="connsiteY20" fmla="*/ 76660 h 383230"/>
              <a:gd name="connsiteX21" fmla="*/ 2050177 w 2691397"/>
              <a:gd name="connsiteY21" fmla="*/ 68493 h 383230"/>
              <a:gd name="connsiteX22" fmla="*/ 2160047 w 2691397"/>
              <a:gd name="connsiteY22" fmla="*/ 58910 h 383230"/>
              <a:gd name="connsiteX23" fmla="*/ 2270907 w 2691397"/>
              <a:gd name="connsiteY23" fmla="*/ 48659 h 383230"/>
              <a:gd name="connsiteX24" fmla="*/ 2379788 w 2691397"/>
              <a:gd name="connsiteY24" fmla="*/ 37742 h 383230"/>
              <a:gd name="connsiteX25" fmla="*/ 2489988 w 2691397"/>
              <a:gd name="connsiteY25" fmla="*/ 24909 h 383230"/>
              <a:gd name="connsiteX26" fmla="*/ 2600188 w 2691397"/>
              <a:gd name="connsiteY26" fmla="*/ 11242 h 383230"/>
              <a:gd name="connsiteX27" fmla="*/ 2691397 w 2691397"/>
              <a:gd name="connsiteY27" fmla="*/ 0 h 383230"/>
              <a:gd name="connsiteX28" fmla="*/ 2643382 w 2691397"/>
              <a:gd name="connsiteY28" fmla="*/ 383230 h 383230"/>
              <a:gd name="connsiteX29" fmla="*/ 2643381 w 2691397"/>
              <a:gd name="connsiteY29" fmla="*/ 383230 h 383230"/>
              <a:gd name="connsiteX30" fmla="*/ 2673098 w 2691397"/>
              <a:gd name="connsiteY30" fmla="*/ 146043 h 383230"/>
              <a:gd name="connsiteX31" fmla="*/ 2600644 w 2691397"/>
              <a:gd name="connsiteY31" fmla="*/ 148175 h 383230"/>
              <a:gd name="connsiteX32" fmla="*/ 2342303 w 2691397"/>
              <a:gd name="connsiteY32" fmla="*/ 154206 h 383230"/>
              <a:gd name="connsiteX33" fmla="*/ 2084160 w 2691397"/>
              <a:gd name="connsiteY33" fmla="*/ 158662 h 383230"/>
              <a:gd name="connsiteX34" fmla="*/ 1825032 w 2691397"/>
              <a:gd name="connsiteY34" fmla="*/ 158194 h 383230"/>
              <a:gd name="connsiteX35" fmla="*/ 1567480 w 2691397"/>
              <a:gd name="connsiteY35" fmla="*/ 157924 h 383230"/>
              <a:gd name="connsiteX36" fmla="*/ 1308551 w 2691397"/>
              <a:gd name="connsiteY36" fmla="*/ 155882 h 383230"/>
              <a:gd name="connsiteX37" fmla="*/ 1053363 w 2691397"/>
              <a:gd name="connsiteY37" fmla="*/ 149509 h 383230"/>
              <a:gd name="connsiteX38" fmla="*/ 795223 w 2691397"/>
              <a:gd name="connsiteY38" fmla="*/ 141165 h 383230"/>
              <a:gd name="connsiteX39" fmla="*/ 538856 w 2691397"/>
              <a:gd name="connsiteY39" fmla="*/ 131445 h 383230"/>
              <a:gd name="connsiteX40" fmla="*/ 286033 w 2691397"/>
              <a:gd name="connsiteY40" fmla="*/ 118968 h 383230"/>
              <a:gd name="connsiteX41" fmla="*/ 31635 w 2691397"/>
              <a:gd name="connsiteY41" fmla="*/ 106294 h 38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691397" h="383230">
                <a:moveTo>
                  <a:pt x="0" y="104335"/>
                </a:moveTo>
                <a:lnTo>
                  <a:pt x="6524" y="104577"/>
                </a:lnTo>
                <a:lnTo>
                  <a:pt x="98577" y="108077"/>
                </a:lnTo>
                <a:lnTo>
                  <a:pt x="191951" y="111410"/>
                </a:lnTo>
                <a:lnTo>
                  <a:pt x="285984" y="113494"/>
                </a:lnTo>
                <a:lnTo>
                  <a:pt x="381667" y="115494"/>
                </a:lnTo>
                <a:lnTo>
                  <a:pt x="478999" y="117577"/>
                </a:lnTo>
                <a:lnTo>
                  <a:pt x="577652" y="118994"/>
                </a:lnTo>
                <a:lnTo>
                  <a:pt x="677293" y="118994"/>
                </a:lnTo>
                <a:lnTo>
                  <a:pt x="778255" y="119577"/>
                </a:lnTo>
                <a:lnTo>
                  <a:pt x="880207" y="118994"/>
                </a:lnTo>
                <a:lnTo>
                  <a:pt x="983149" y="117577"/>
                </a:lnTo>
                <a:lnTo>
                  <a:pt x="1086420" y="116244"/>
                </a:lnTo>
                <a:lnTo>
                  <a:pt x="1191011" y="113494"/>
                </a:lnTo>
                <a:lnTo>
                  <a:pt x="1296922" y="110827"/>
                </a:lnTo>
                <a:lnTo>
                  <a:pt x="1402173" y="107327"/>
                </a:lnTo>
                <a:lnTo>
                  <a:pt x="1508744" y="102660"/>
                </a:lnTo>
                <a:lnTo>
                  <a:pt x="1616635" y="97160"/>
                </a:lnTo>
                <a:lnTo>
                  <a:pt x="1724525" y="91743"/>
                </a:lnTo>
                <a:lnTo>
                  <a:pt x="1832416" y="84826"/>
                </a:lnTo>
                <a:lnTo>
                  <a:pt x="1942286" y="76660"/>
                </a:lnTo>
                <a:lnTo>
                  <a:pt x="2050177" y="68493"/>
                </a:lnTo>
                <a:lnTo>
                  <a:pt x="2160047" y="58910"/>
                </a:lnTo>
                <a:lnTo>
                  <a:pt x="2270907" y="48659"/>
                </a:lnTo>
                <a:lnTo>
                  <a:pt x="2379788" y="37742"/>
                </a:lnTo>
                <a:lnTo>
                  <a:pt x="2489988" y="24909"/>
                </a:lnTo>
                <a:lnTo>
                  <a:pt x="2600188" y="11242"/>
                </a:lnTo>
                <a:lnTo>
                  <a:pt x="2691397" y="0"/>
                </a:lnTo>
                <a:lnTo>
                  <a:pt x="2643382" y="383230"/>
                </a:lnTo>
                <a:lnTo>
                  <a:pt x="2643381" y="383230"/>
                </a:lnTo>
                <a:lnTo>
                  <a:pt x="2673098" y="146043"/>
                </a:lnTo>
                <a:lnTo>
                  <a:pt x="2600644" y="148175"/>
                </a:lnTo>
                <a:lnTo>
                  <a:pt x="2342303" y="154206"/>
                </a:lnTo>
                <a:lnTo>
                  <a:pt x="2084160" y="158662"/>
                </a:lnTo>
                <a:lnTo>
                  <a:pt x="1825032" y="158194"/>
                </a:lnTo>
                <a:lnTo>
                  <a:pt x="1567480" y="157924"/>
                </a:lnTo>
                <a:lnTo>
                  <a:pt x="1308551" y="155882"/>
                </a:lnTo>
                <a:lnTo>
                  <a:pt x="1053363" y="149509"/>
                </a:lnTo>
                <a:lnTo>
                  <a:pt x="795223" y="141165"/>
                </a:lnTo>
                <a:lnTo>
                  <a:pt x="538856" y="131445"/>
                </a:lnTo>
                <a:lnTo>
                  <a:pt x="286033" y="118968"/>
                </a:lnTo>
                <a:lnTo>
                  <a:pt x="31635" y="106294"/>
                </a:lnTo>
                <a:close/>
              </a:path>
            </a:pathLst>
          </a:custGeom>
          <a:solidFill>
            <a:srgbClr val="FFFFFF">
              <a:alpha val="20000"/>
            </a:srgbClr>
          </a:solidFill>
          <a:ln>
            <a:noFill/>
          </a:ln>
        </p:spPr>
        <p:txBody>
          <a:bodyPr wrap="square">
            <a:noAutofit/>
          </a:bodyPr>
          <a:lstStyle/>
          <a:p>
            <a:endParaRPr lang="en-US" dirty="0"/>
          </a:p>
        </p:txBody>
      </p:sp>
      <p:sp>
        <p:nvSpPr>
          <p:cNvPr id="36" name="Slide Number Placeholder 4"/>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0997348" y="6353984"/>
            <a:ext cx="838199" cy="342653"/>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spcAft>
                <a:spcPts val="600"/>
              </a:spcAft>
            </a:pPr>
            <a:fld id="{3E59737B-AF67-42EE-B20D-05656D79239C}" type="slidenum">
              <a:rPr lang="en-US" sz="1000" b="1" smtClean="0">
                <a:solidFill>
                  <a:schemeClr val="accent1"/>
                </a:solidFill>
              </a:rPr>
              <a:pPr algn="r">
                <a:spcAft>
                  <a:spcPts val="600"/>
                </a:spcAft>
              </a:pPr>
              <a:t>11</a:t>
            </a:fld>
            <a:endParaRPr lang="en-US" sz="1000" b="1" dirty="0">
              <a:solidFill>
                <a:schemeClr val="accent1"/>
              </a:solidFill>
            </a:endParaRPr>
          </a:p>
        </p:txBody>
      </p:sp>
    </p:spTree>
    <p:extLst>
      <p:ext uri="{BB962C8B-B14F-4D97-AF65-F5344CB8AC3E}">
        <p14:creationId xmlns:p14="http://schemas.microsoft.com/office/powerpoint/2010/main" val="1052893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TextBox 2"/>
          <p:cNvSpPr txBox="1"/>
          <p:nvPr/>
        </p:nvSpPr>
        <p:spPr>
          <a:xfrm>
            <a:off x="1154954" y="2438400"/>
            <a:ext cx="9805146" cy="3703578"/>
          </a:xfrm>
          <a:prstGeom prst="rect">
            <a:avLst/>
          </a:prstGeom>
          <a:noFill/>
        </p:spPr>
        <p:txBody>
          <a:bodyPr wrap="square" rtlCol="0">
            <a:spAutoFit/>
          </a:bodyPr>
          <a:lstStyle/>
          <a:p>
            <a:pPr marL="342900" indent="-342900">
              <a:lnSpc>
                <a:spcPct val="80000"/>
              </a:lnSpc>
              <a:spcBef>
                <a:spcPts val="1000"/>
              </a:spcBef>
              <a:buClr>
                <a:schemeClr val="accent1"/>
              </a:buClr>
              <a:buSzPct val="80000"/>
              <a:buFont typeface="Wingdings 3" charset="2"/>
              <a:buChar char=""/>
            </a:pPr>
            <a:r>
              <a:rPr lang="en-US" sz="1500" dirty="0">
                <a:solidFill>
                  <a:schemeClr val="tx1">
                    <a:lumMod val="75000"/>
                    <a:lumOff val="25000"/>
                  </a:schemeClr>
                </a:solidFill>
              </a:rPr>
              <a:t>http://</a:t>
            </a:r>
            <a:r>
              <a:rPr lang="en-US" sz="1500" dirty="0" err="1">
                <a:solidFill>
                  <a:schemeClr val="tx1">
                    <a:lumMod val="75000"/>
                    <a:lumOff val="25000"/>
                  </a:schemeClr>
                </a:solidFill>
              </a:rPr>
              <a:t>saimedcode.com</a:t>
            </a:r>
            <a:r>
              <a:rPr lang="en-US" sz="1500" dirty="0">
                <a:solidFill>
                  <a:schemeClr val="tx1">
                    <a:lumMod val="75000"/>
                    <a:lumOff val="25000"/>
                  </a:schemeClr>
                </a:solidFill>
              </a:rPr>
              <a:t>/</a:t>
            </a:r>
            <a:r>
              <a:rPr lang="en-US" sz="1500" dirty="0" err="1">
                <a:solidFill>
                  <a:schemeClr val="tx1">
                    <a:lumMod val="75000"/>
                    <a:lumOff val="25000"/>
                  </a:schemeClr>
                </a:solidFill>
              </a:rPr>
              <a:t>wp</a:t>
            </a:r>
            <a:r>
              <a:rPr lang="en-US" sz="1500" dirty="0">
                <a:solidFill>
                  <a:schemeClr val="tx1">
                    <a:lumMod val="75000"/>
                    <a:lumOff val="25000"/>
                  </a:schemeClr>
                </a:solidFill>
              </a:rPr>
              <a:t>-content/uploads/2017/04/</a:t>
            </a:r>
            <a:r>
              <a:rPr lang="en-US" sz="1500" dirty="0" err="1">
                <a:solidFill>
                  <a:schemeClr val="tx1">
                    <a:lumMod val="75000"/>
                    <a:lumOff val="25000"/>
                  </a:schemeClr>
                </a:solidFill>
              </a:rPr>
              <a:t>banner.jpg</a:t>
            </a:r>
            <a:endParaRPr lang="en-US" sz="1500" dirty="0">
              <a:solidFill>
                <a:schemeClr val="tx1">
                  <a:lumMod val="75000"/>
                  <a:lumOff val="25000"/>
                </a:schemeClr>
              </a:solidFill>
            </a:endParaRPr>
          </a:p>
          <a:p>
            <a:pPr marL="342900" indent="-342900">
              <a:lnSpc>
                <a:spcPct val="80000"/>
              </a:lnSpc>
              <a:spcBef>
                <a:spcPts val="1000"/>
              </a:spcBef>
              <a:buClr>
                <a:schemeClr val="accent1"/>
              </a:buClr>
              <a:buSzPct val="80000"/>
              <a:buFont typeface="Wingdings 3" charset="2"/>
              <a:buChar char=""/>
            </a:pPr>
            <a:r>
              <a:rPr lang="en-US" sz="1500" dirty="0">
                <a:solidFill>
                  <a:schemeClr val="tx1">
                    <a:lumMod val="75000"/>
                    <a:lumOff val="25000"/>
                  </a:schemeClr>
                </a:solidFill>
              </a:rPr>
              <a:t>http://</a:t>
            </a:r>
            <a:r>
              <a:rPr lang="en-US" sz="1500" dirty="0" err="1">
                <a:solidFill>
                  <a:schemeClr val="tx1">
                    <a:lumMod val="75000"/>
                    <a:lumOff val="25000"/>
                  </a:schemeClr>
                </a:solidFill>
              </a:rPr>
              <a:t>cdn.idplate.com</a:t>
            </a:r>
            <a:r>
              <a:rPr lang="en-US" sz="1500" dirty="0">
                <a:solidFill>
                  <a:schemeClr val="tx1">
                    <a:lumMod val="75000"/>
                    <a:lumOff val="25000"/>
                  </a:schemeClr>
                </a:solidFill>
              </a:rPr>
              <a:t>/images/uploads/139_209_large.jpg</a:t>
            </a:r>
          </a:p>
          <a:p>
            <a:pPr marL="342900" indent="-342900">
              <a:lnSpc>
                <a:spcPct val="80000"/>
              </a:lnSpc>
              <a:spcBef>
                <a:spcPts val="1000"/>
              </a:spcBef>
              <a:buClr>
                <a:schemeClr val="accent1"/>
              </a:buClr>
              <a:buSzPct val="80000"/>
              <a:buFont typeface="Wingdings 3" charset="2"/>
              <a:buChar char=""/>
            </a:pPr>
            <a:r>
              <a:rPr lang="en-US" sz="1500" dirty="0">
                <a:solidFill>
                  <a:schemeClr val="tx1">
                    <a:lumMod val="75000"/>
                    <a:lumOff val="25000"/>
                  </a:schemeClr>
                </a:solidFill>
              </a:rPr>
              <a:t>http://ww3.hdnux.com/photos/16/71/52/3906206/7/1024x1024.jpg</a:t>
            </a:r>
          </a:p>
          <a:p>
            <a:pPr marL="342900" indent="-342900">
              <a:lnSpc>
                <a:spcPct val="80000"/>
              </a:lnSpc>
              <a:spcBef>
                <a:spcPts val="1000"/>
              </a:spcBef>
              <a:buClr>
                <a:schemeClr val="accent1"/>
              </a:buClr>
              <a:buSzPct val="80000"/>
              <a:buFont typeface="Wingdings 3" charset="2"/>
              <a:buChar char=""/>
            </a:pPr>
            <a:r>
              <a:rPr lang="en-US" sz="1500" dirty="0">
                <a:solidFill>
                  <a:schemeClr val="tx1">
                    <a:lumMod val="75000"/>
                    <a:lumOff val="25000"/>
                  </a:schemeClr>
                </a:solidFill>
              </a:rPr>
              <a:t>https://cdn1.bigcommerce.com/nww20x/ka7ofex/products/1642/images/3674/1128_UHF_Reader_with_Motorola_TC552_1024x768__24580.1411587981.480.480.jpg?c=2</a:t>
            </a:r>
          </a:p>
          <a:p>
            <a:pPr marL="342900" indent="-342900">
              <a:lnSpc>
                <a:spcPct val="80000"/>
              </a:lnSpc>
              <a:spcBef>
                <a:spcPts val="1000"/>
              </a:spcBef>
              <a:buClr>
                <a:schemeClr val="accent1"/>
              </a:buClr>
              <a:buSzPct val="80000"/>
              <a:buFont typeface="Wingdings 3" charset="2"/>
              <a:buChar char=""/>
            </a:pPr>
            <a:r>
              <a:rPr lang="mr-IN" sz="1500" dirty="0">
                <a:solidFill>
                  <a:schemeClr val="tx1">
                    <a:lumMod val="75000"/>
                    <a:lumOff val="25000"/>
                  </a:schemeClr>
                </a:solidFill>
                <a:hlinkClick r:id="rId3"/>
              </a:rPr>
              <a:t>http://im01.itaiwantrade.com/86cdd624-48b7-4cb0-98b2-5d8b67cc6729/7b244429-3fe5-40fa-bbb6-8b5d0e3723e0_DSC04111--360x360.jpg</a:t>
            </a:r>
            <a:endParaRPr lang="en-US" sz="1500" dirty="0">
              <a:solidFill>
                <a:schemeClr val="tx1">
                  <a:lumMod val="75000"/>
                  <a:lumOff val="25000"/>
                </a:schemeClr>
              </a:solidFill>
            </a:endParaRPr>
          </a:p>
          <a:p>
            <a:pPr marL="342900" indent="-342900">
              <a:lnSpc>
                <a:spcPct val="80000"/>
              </a:lnSpc>
              <a:spcBef>
                <a:spcPts val="1000"/>
              </a:spcBef>
              <a:buClr>
                <a:schemeClr val="accent1"/>
              </a:buClr>
              <a:buSzPct val="80000"/>
              <a:buFont typeface="Wingdings 3" charset="2"/>
              <a:buChar char=""/>
            </a:pPr>
            <a:r>
              <a:rPr lang="en-US" sz="1500" dirty="0">
                <a:solidFill>
                  <a:schemeClr val="tx1">
                    <a:lumMod val="75000"/>
                    <a:lumOff val="25000"/>
                  </a:schemeClr>
                </a:solidFill>
              </a:rPr>
              <a:t>http://</a:t>
            </a:r>
            <a:r>
              <a:rPr lang="en-US" sz="1500" dirty="0" err="1">
                <a:solidFill>
                  <a:schemeClr val="tx1">
                    <a:lumMod val="75000"/>
                    <a:lumOff val="25000"/>
                  </a:schemeClr>
                </a:solidFill>
              </a:rPr>
              <a:t>www.healthcarefacilitiestoday.com</a:t>
            </a:r>
            <a:r>
              <a:rPr lang="en-US" sz="1500" dirty="0">
                <a:solidFill>
                  <a:schemeClr val="tx1">
                    <a:lumMod val="75000"/>
                    <a:lumOff val="25000"/>
                  </a:schemeClr>
                </a:solidFill>
              </a:rPr>
              <a:t>/media/graphics/2016/12042-Man-in-hospital-eating-healthy-clinic-food-upset.jpg</a:t>
            </a:r>
          </a:p>
          <a:p>
            <a:pPr marL="342900" indent="-342900">
              <a:lnSpc>
                <a:spcPct val="80000"/>
              </a:lnSpc>
              <a:spcBef>
                <a:spcPts val="1000"/>
              </a:spcBef>
              <a:buClr>
                <a:schemeClr val="accent1"/>
              </a:buClr>
              <a:buSzPct val="80000"/>
              <a:buFont typeface="Wingdings 3" charset="2"/>
              <a:buChar char=""/>
            </a:pPr>
            <a:r>
              <a:rPr lang="en-US" sz="1500" dirty="0">
                <a:solidFill>
                  <a:schemeClr val="tx1">
                    <a:lumMod val="75000"/>
                    <a:lumOff val="25000"/>
                  </a:schemeClr>
                </a:solidFill>
                <a:hlinkClick r:id="rId4"/>
              </a:rPr>
              <a:t>http://patientsafety.pa.gov/ADVISORIES/Pages/201506_62.aspx</a:t>
            </a:r>
            <a:endParaRPr lang="en-US" sz="1500" dirty="0">
              <a:solidFill>
                <a:schemeClr val="tx1">
                  <a:lumMod val="75000"/>
                  <a:lumOff val="25000"/>
                </a:schemeClr>
              </a:solidFill>
            </a:endParaRPr>
          </a:p>
          <a:p>
            <a:pPr marL="342900" indent="-342900">
              <a:lnSpc>
                <a:spcPct val="80000"/>
              </a:lnSpc>
              <a:spcBef>
                <a:spcPts val="1000"/>
              </a:spcBef>
              <a:buClr>
                <a:schemeClr val="accent1"/>
              </a:buClr>
              <a:buSzPct val="80000"/>
              <a:buFont typeface="Wingdings 3" charset="2"/>
              <a:buChar char=""/>
            </a:pPr>
            <a:r>
              <a:rPr lang="en-US" sz="1500" dirty="0">
                <a:solidFill>
                  <a:schemeClr val="tx1">
                    <a:lumMod val="75000"/>
                    <a:lumOff val="25000"/>
                  </a:schemeClr>
                </a:solidFill>
                <a:hlinkClick r:id="rId5"/>
              </a:rPr>
              <a:t>http://www.cnx-software.com/wp-content/uploads/2015/09/Arbox_HTab_Hospital_Tablet.jpg</a:t>
            </a:r>
            <a:endParaRPr lang="en-US" sz="1500" dirty="0">
              <a:solidFill>
                <a:schemeClr val="tx1">
                  <a:lumMod val="75000"/>
                  <a:lumOff val="25000"/>
                </a:schemeClr>
              </a:solidFill>
            </a:endParaRPr>
          </a:p>
          <a:p>
            <a:pPr marL="342900" indent="-342900">
              <a:lnSpc>
                <a:spcPct val="80000"/>
              </a:lnSpc>
              <a:spcBef>
                <a:spcPts val="1000"/>
              </a:spcBef>
              <a:buClr>
                <a:schemeClr val="accent1"/>
              </a:buClr>
              <a:buSzPct val="80000"/>
              <a:buFont typeface="Wingdings 3" charset="2"/>
              <a:buChar char=""/>
            </a:pPr>
            <a:r>
              <a:rPr lang="en-US" sz="1500" dirty="0">
                <a:solidFill>
                  <a:schemeClr val="tx1">
                    <a:lumMod val="75000"/>
                    <a:lumOff val="25000"/>
                  </a:schemeClr>
                </a:solidFill>
              </a:rPr>
              <a:t>https://3.bp.blogspot.com/-Oh2LpICutKU/WSSWZHa4uPI/AAAAAAAAVGE/UcdCzD8RGYo5hKgiyawTFR4zILF9EClcQCLcB/s1600/11-chipotle.w710.h473.jpg</a:t>
            </a:r>
          </a:p>
        </p:txBody>
      </p:sp>
    </p:spTree>
    <p:extLst>
      <p:ext uri="{BB962C8B-B14F-4D97-AF65-F5344CB8AC3E}">
        <p14:creationId xmlns:p14="http://schemas.microsoft.com/office/powerpoint/2010/main" val="1294901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UPMC Requirement</a:t>
            </a:r>
            <a:endParaRPr lang="en-US" dirty="0"/>
          </a:p>
        </p:txBody>
      </p:sp>
      <p:sp>
        <p:nvSpPr>
          <p:cNvPr id="4" name="TextBox 3"/>
          <p:cNvSpPr txBox="1"/>
          <p:nvPr/>
        </p:nvSpPr>
        <p:spPr>
          <a:xfrm>
            <a:off x="1154954" y="2895600"/>
            <a:ext cx="6604746" cy="2031325"/>
          </a:xfrm>
          <a:prstGeom prst="rect">
            <a:avLst/>
          </a:prstGeom>
          <a:noFill/>
        </p:spPr>
        <p:txBody>
          <a:bodyPr wrap="square" rtlCol="0">
            <a:spAutoFit/>
          </a:bodyPr>
          <a:lstStyle/>
          <a:p>
            <a:r>
              <a:rPr lang="en-US" dirty="0" smtClean="0"/>
              <a:t>1. Healthcare cost rise, insurance cost rise</a:t>
            </a:r>
          </a:p>
          <a:p>
            <a:r>
              <a:rPr lang="en-US" dirty="0" smtClean="0"/>
              <a:t>2. UPMC wants to design a health insurance plan to </a:t>
            </a:r>
            <a:r>
              <a:rPr lang="en-US" dirty="0"/>
              <a:t>attract healthy </a:t>
            </a:r>
            <a:r>
              <a:rPr lang="en-US" dirty="0" smtClean="0"/>
              <a:t>clients by offering a </a:t>
            </a:r>
            <a:r>
              <a:rPr lang="en-US" dirty="0"/>
              <a:t>discount to clients who lead healthy </a:t>
            </a:r>
            <a:r>
              <a:rPr lang="en-US" dirty="0" smtClean="0"/>
              <a:t>lifestyles. Evaluate healthy lifestyle </a:t>
            </a:r>
            <a:endParaRPr lang="en-US" dirty="0"/>
          </a:p>
          <a:p>
            <a:endParaRPr lang="en-US" dirty="0" smtClean="0"/>
          </a:p>
          <a:p>
            <a:r>
              <a:rPr lang="en-US" dirty="0" smtClean="0"/>
              <a:t>3. Traditional survey </a:t>
            </a:r>
            <a:r>
              <a:rPr lang="zh-CN" altLang="en-US" dirty="0" smtClean="0"/>
              <a:t>不行（</a:t>
            </a:r>
            <a:r>
              <a:rPr lang="en-US" altLang="zh-CN" dirty="0" smtClean="0"/>
              <a:t>lying, time consuming</a:t>
            </a:r>
            <a:r>
              <a:rPr lang="zh-CN" altLang="en-US" dirty="0" smtClean="0"/>
              <a:t>）</a:t>
            </a:r>
            <a:endParaRPr lang="en-US" altLang="zh-CN" dirty="0" smtClean="0"/>
          </a:p>
          <a:p>
            <a:r>
              <a:rPr lang="en-US" dirty="0" smtClean="0"/>
              <a:t>4. Our system uses cloud computing</a:t>
            </a:r>
            <a:endParaRPr lang="en-US" dirty="0"/>
          </a:p>
        </p:txBody>
      </p:sp>
    </p:spTree>
    <p:extLst>
      <p:ext uri="{BB962C8B-B14F-4D97-AF65-F5344CB8AC3E}">
        <p14:creationId xmlns:p14="http://schemas.microsoft.com/office/powerpoint/2010/main" val="119493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0886" y="2393047"/>
            <a:ext cx="1181100" cy="114300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4886" y="2405747"/>
            <a:ext cx="1168400" cy="1117600"/>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8486" y="3638547"/>
            <a:ext cx="1333500" cy="1117600"/>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61986" y="3678587"/>
            <a:ext cx="1854200" cy="1104900"/>
          </a:xfrm>
          <a:prstGeom prst="rect">
            <a:avLst/>
          </a:prstGeom>
        </p:spPr>
      </p:pic>
      <p:grpSp>
        <p:nvGrpSpPr>
          <p:cNvPr id="9" name="Group 8"/>
          <p:cNvGrpSpPr/>
          <p:nvPr/>
        </p:nvGrpSpPr>
        <p:grpSpPr>
          <a:xfrm>
            <a:off x="1154954" y="4755944"/>
            <a:ext cx="1916482" cy="651353"/>
            <a:chOff x="6391387" y="3755938"/>
            <a:chExt cx="1916482" cy="651353"/>
          </a:xfrm>
        </p:grpSpPr>
        <p:sp>
          <p:nvSpPr>
            <p:cNvPr id="10" name="Terminator 9"/>
            <p:cNvSpPr/>
            <p:nvPr/>
          </p:nvSpPr>
          <p:spPr>
            <a:xfrm>
              <a:off x="6391387" y="3755938"/>
              <a:ext cx="1916482" cy="6513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873656" y="3910720"/>
              <a:ext cx="1177447" cy="369332"/>
            </a:xfrm>
            <a:prstGeom prst="rect">
              <a:avLst/>
            </a:prstGeom>
            <a:noFill/>
          </p:spPr>
          <p:txBody>
            <a:bodyPr wrap="square" rtlCol="0">
              <a:spAutoFit/>
            </a:bodyPr>
            <a:lstStyle/>
            <a:p>
              <a:pPr algn="ctr"/>
              <a:r>
                <a:rPr lang="en-US" b="1" dirty="0" smtClean="0">
                  <a:solidFill>
                    <a:schemeClr val="bg1"/>
                  </a:solidFill>
                </a:rPr>
                <a:t>speed</a:t>
              </a:r>
              <a:endParaRPr lang="en-US" b="1" dirty="0">
                <a:solidFill>
                  <a:schemeClr val="bg1"/>
                </a:solidFill>
              </a:endParaRPr>
            </a:p>
          </p:txBody>
        </p:sp>
      </p:grpSp>
      <p:grpSp>
        <p:nvGrpSpPr>
          <p:cNvPr id="17" name="Group 16"/>
          <p:cNvGrpSpPr/>
          <p:nvPr/>
        </p:nvGrpSpPr>
        <p:grpSpPr>
          <a:xfrm>
            <a:off x="3572485" y="4769715"/>
            <a:ext cx="1916482" cy="651353"/>
            <a:chOff x="5646445" y="4465368"/>
            <a:chExt cx="1916482" cy="651353"/>
          </a:xfrm>
        </p:grpSpPr>
        <p:sp>
          <p:nvSpPr>
            <p:cNvPr id="18" name="Terminator 17"/>
            <p:cNvSpPr/>
            <p:nvPr/>
          </p:nvSpPr>
          <p:spPr>
            <a:xfrm>
              <a:off x="5646445" y="4465368"/>
              <a:ext cx="1916482" cy="6513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27479" y="4622469"/>
              <a:ext cx="1177447" cy="369332"/>
            </a:xfrm>
            <a:prstGeom prst="rect">
              <a:avLst/>
            </a:prstGeom>
            <a:noFill/>
          </p:spPr>
          <p:txBody>
            <a:bodyPr wrap="square" rtlCol="0">
              <a:spAutoFit/>
            </a:bodyPr>
            <a:lstStyle/>
            <a:p>
              <a:pPr algn="ctr"/>
              <a:r>
                <a:rPr lang="en-US" b="1" dirty="0" smtClean="0">
                  <a:solidFill>
                    <a:schemeClr val="bg1"/>
                  </a:solidFill>
                </a:rPr>
                <a:t>cost</a:t>
              </a:r>
              <a:endParaRPr lang="en-US" b="1" dirty="0">
                <a:solidFill>
                  <a:schemeClr val="bg1"/>
                </a:solidFill>
              </a:endParaRPr>
            </a:p>
          </p:txBody>
        </p:sp>
      </p:grpSp>
      <p:grpSp>
        <p:nvGrpSpPr>
          <p:cNvPr id="20" name="Group 19"/>
          <p:cNvGrpSpPr/>
          <p:nvPr/>
        </p:nvGrpSpPr>
        <p:grpSpPr>
          <a:xfrm>
            <a:off x="5990017" y="4769715"/>
            <a:ext cx="1916482" cy="651353"/>
            <a:chOff x="9912579" y="3275237"/>
            <a:chExt cx="1916482" cy="651353"/>
          </a:xfrm>
        </p:grpSpPr>
        <p:sp>
          <p:nvSpPr>
            <p:cNvPr id="21" name="Terminator 20"/>
            <p:cNvSpPr/>
            <p:nvPr/>
          </p:nvSpPr>
          <p:spPr>
            <a:xfrm>
              <a:off x="9912579" y="3275237"/>
              <a:ext cx="1916482" cy="6513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117897" y="3355806"/>
              <a:ext cx="1546965" cy="369332"/>
            </a:xfrm>
            <a:prstGeom prst="rect">
              <a:avLst/>
            </a:prstGeom>
            <a:noFill/>
          </p:spPr>
          <p:txBody>
            <a:bodyPr wrap="square" rtlCol="0">
              <a:spAutoFit/>
            </a:bodyPr>
            <a:lstStyle/>
            <a:p>
              <a:pPr algn="ctr"/>
              <a:r>
                <a:rPr lang="en-US" b="1" dirty="0" smtClean="0">
                  <a:solidFill>
                    <a:schemeClr val="bg1"/>
                  </a:solidFill>
                </a:rPr>
                <a:t>accuracy</a:t>
              </a:r>
              <a:endParaRPr lang="en-US" b="1" dirty="0">
                <a:solidFill>
                  <a:schemeClr val="bg1"/>
                </a:solidFill>
              </a:endParaRPr>
            </a:p>
          </p:txBody>
        </p:sp>
      </p:grpSp>
      <p:grpSp>
        <p:nvGrpSpPr>
          <p:cNvPr id="23" name="Group 22"/>
          <p:cNvGrpSpPr/>
          <p:nvPr/>
        </p:nvGrpSpPr>
        <p:grpSpPr>
          <a:xfrm>
            <a:off x="8407549" y="4767989"/>
            <a:ext cx="1916482" cy="676962"/>
            <a:chOff x="10506205" y="3232002"/>
            <a:chExt cx="1916482" cy="676962"/>
          </a:xfrm>
        </p:grpSpPr>
        <p:sp>
          <p:nvSpPr>
            <p:cNvPr id="24" name="Terminator 23"/>
            <p:cNvSpPr/>
            <p:nvPr/>
          </p:nvSpPr>
          <p:spPr>
            <a:xfrm>
              <a:off x="10506205" y="3232002"/>
              <a:ext cx="1916482" cy="6513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0772382" y="3262633"/>
              <a:ext cx="1384127" cy="646331"/>
            </a:xfrm>
            <a:prstGeom prst="rect">
              <a:avLst/>
            </a:prstGeom>
            <a:noFill/>
          </p:spPr>
          <p:txBody>
            <a:bodyPr wrap="square" rtlCol="0">
              <a:spAutoFit/>
            </a:bodyPr>
            <a:lstStyle/>
            <a:p>
              <a:pPr algn="ctr"/>
              <a:r>
                <a:rPr lang="en-US" b="1" dirty="0" smtClean="0">
                  <a:solidFill>
                    <a:schemeClr val="bg1"/>
                  </a:solidFill>
                </a:rPr>
                <a:t>Global </a:t>
              </a:r>
            </a:p>
            <a:p>
              <a:pPr algn="ctr"/>
              <a:r>
                <a:rPr lang="en-US" b="1" dirty="0" smtClean="0">
                  <a:solidFill>
                    <a:schemeClr val="bg1"/>
                  </a:solidFill>
                </a:rPr>
                <a:t>Scale</a:t>
              </a:r>
            </a:p>
          </p:txBody>
        </p:sp>
      </p:grpSp>
      <p:pic>
        <p:nvPicPr>
          <p:cNvPr id="26" name="Picture 25" descr="https://azurecomcdn.azureedge.net/cvt-4707105187fa7e9c8ff55110d8de433bd0cb1643e9cd67a4d83d2c41aeb0264a/images/page/overview/what-is-cloud-computing/cost.png"/>
          <p:cNvPicPr/>
          <p:nvPr/>
        </p:nvPicPr>
        <p:blipFill>
          <a:blip r:embed="rId7">
            <a:extLst>
              <a:ext uri="{28A0092B-C50C-407E-A947-70E740481C1C}">
                <a14:useLocalDpi xmlns:a14="http://schemas.microsoft.com/office/drawing/2010/main" val="0"/>
              </a:ext>
            </a:extLst>
          </a:blip>
          <a:srcRect/>
          <a:stretch>
            <a:fillRect/>
          </a:stretch>
        </p:blipFill>
        <p:spPr bwMode="auto">
          <a:xfrm>
            <a:off x="3934314" y="5622467"/>
            <a:ext cx="672829" cy="660247"/>
          </a:xfrm>
          <a:prstGeom prst="rect">
            <a:avLst/>
          </a:prstGeom>
          <a:noFill/>
          <a:ln>
            <a:noFill/>
          </a:ln>
        </p:spPr>
      </p:pic>
      <p:pic>
        <p:nvPicPr>
          <p:cNvPr id="27" name="Picture 26" descr="https://azurecomcdn.azureedge.net/cvt-a8128136e89853bfc18832aa1d43559387403a3ad4aaa884b6cb510dedc6aba7/images/page/overview/what-is-cloud-computing/speed.png"/>
          <p:cNvPicPr/>
          <p:nvPr/>
        </p:nvPicPr>
        <p:blipFill>
          <a:blip r:embed="rId8">
            <a:extLst>
              <a:ext uri="{28A0092B-C50C-407E-A947-70E740481C1C}">
                <a14:useLocalDpi xmlns:a14="http://schemas.microsoft.com/office/drawing/2010/main" val="0"/>
              </a:ext>
            </a:extLst>
          </a:blip>
          <a:srcRect/>
          <a:stretch>
            <a:fillRect/>
          </a:stretch>
        </p:blipFill>
        <p:spPr bwMode="auto">
          <a:xfrm>
            <a:off x="1855764" y="5594317"/>
            <a:ext cx="722633" cy="669119"/>
          </a:xfrm>
          <a:prstGeom prst="rect">
            <a:avLst/>
          </a:prstGeom>
          <a:noFill/>
          <a:ln>
            <a:noFill/>
          </a:ln>
        </p:spPr>
      </p:pic>
      <p:pic>
        <p:nvPicPr>
          <p:cNvPr id="28" name="Picture 27" descr="https://azurecomcdn.azureedge.net/cvt-25fc830828f86af2b5d38bf2afe14c11662f784a08c590446dbd2e5e879808ff/images/page/overview/what-is-cloud-computing/productivity.png"/>
          <p:cNvPicPr/>
          <p:nvPr/>
        </p:nvPicPr>
        <p:blipFill>
          <a:blip r:embed="rId9">
            <a:extLst>
              <a:ext uri="{28A0092B-C50C-407E-A947-70E740481C1C}">
                <a14:useLocalDpi xmlns:a14="http://schemas.microsoft.com/office/drawing/2010/main" val="0"/>
              </a:ext>
            </a:extLst>
          </a:blip>
          <a:srcRect/>
          <a:stretch>
            <a:fillRect/>
          </a:stretch>
        </p:blipFill>
        <p:spPr bwMode="auto">
          <a:xfrm>
            <a:off x="6635890" y="5655149"/>
            <a:ext cx="624736" cy="627565"/>
          </a:xfrm>
          <a:prstGeom prst="rect">
            <a:avLst/>
          </a:prstGeom>
          <a:noFill/>
          <a:ln>
            <a:noFill/>
          </a:ln>
        </p:spPr>
      </p:pic>
      <p:pic>
        <p:nvPicPr>
          <p:cNvPr id="29" name="Picture 28" descr="https://azurecomcdn.azureedge.net/cvt-35ed17c511fdc1f227f3be63e66d6f3229b216913af1cd7e1f7568b5408e619b/images/page/overview/what-is-cloud-computing/global-scale.png"/>
          <p:cNvPicPr/>
          <p:nvPr/>
        </p:nvPicPr>
        <p:blipFill>
          <a:blip r:embed="rId10">
            <a:extLst>
              <a:ext uri="{28A0092B-C50C-407E-A947-70E740481C1C}">
                <a14:useLocalDpi xmlns:a14="http://schemas.microsoft.com/office/drawing/2010/main" val="0"/>
              </a:ext>
            </a:extLst>
          </a:blip>
          <a:srcRect/>
          <a:stretch>
            <a:fillRect/>
          </a:stretch>
        </p:blipFill>
        <p:spPr bwMode="auto">
          <a:xfrm>
            <a:off x="9117287" y="5655149"/>
            <a:ext cx="678678" cy="695516"/>
          </a:xfrm>
          <a:prstGeom prst="rect">
            <a:avLst/>
          </a:prstGeom>
          <a:noFill/>
          <a:ln>
            <a:noFill/>
          </a:ln>
        </p:spPr>
      </p:pic>
      <p:sp>
        <p:nvSpPr>
          <p:cNvPr id="30" name="Down Arrow 29"/>
          <p:cNvSpPr/>
          <p:nvPr/>
        </p:nvSpPr>
        <p:spPr>
          <a:xfrm>
            <a:off x="4661663" y="5767544"/>
            <a:ext cx="235131" cy="470725"/>
          </a:xfrm>
          <a:prstGeom prst="downArrow">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31" name="TextBox 30"/>
          <p:cNvSpPr txBox="1"/>
          <p:nvPr/>
        </p:nvSpPr>
        <p:spPr>
          <a:xfrm>
            <a:off x="4835317" y="5800073"/>
            <a:ext cx="620683" cy="369332"/>
          </a:xfrm>
          <a:prstGeom prst="rect">
            <a:avLst/>
          </a:prstGeom>
          <a:noFill/>
          <a:ln>
            <a:noFill/>
          </a:ln>
        </p:spPr>
        <p:txBody>
          <a:bodyPr wrap="none" rtlCol="0">
            <a:spAutoFit/>
          </a:bodyPr>
          <a:lstStyle/>
          <a:p>
            <a:r>
              <a:rPr lang="en-US" altLang="zh-CN" dirty="0" smtClean="0">
                <a:solidFill>
                  <a:schemeClr val="accent4"/>
                </a:solidFill>
              </a:rPr>
              <a:t>30%</a:t>
            </a:r>
            <a:endParaRPr lang="en-US" dirty="0">
              <a:solidFill>
                <a:schemeClr val="accent4"/>
              </a:solidFill>
            </a:endParaRPr>
          </a:p>
        </p:txBody>
      </p:sp>
      <p:sp>
        <p:nvSpPr>
          <p:cNvPr id="3" name="TextBox 2"/>
          <p:cNvSpPr txBox="1"/>
          <p:nvPr/>
        </p:nvSpPr>
        <p:spPr>
          <a:xfrm>
            <a:off x="7162800" y="3124202"/>
            <a:ext cx="3161231" cy="1200329"/>
          </a:xfrm>
          <a:prstGeom prst="rect">
            <a:avLst/>
          </a:prstGeom>
          <a:noFill/>
        </p:spPr>
        <p:txBody>
          <a:bodyPr wrap="square" rtlCol="0">
            <a:spAutoFit/>
          </a:bodyPr>
          <a:lstStyle/>
          <a:p>
            <a:r>
              <a:rPr lang="en-US" dirty="0" smtClean="0"/>
              <a:t>Kick off </a:t>
            </a:r>
            <a:r>
              <a:rPr lang="en-US" dirty="0" err="1" smtClean="0"/>
              <a:t>ppt</a:t>
            </a:r>
            <a:r>
              <a:rPr lang="en-US" dirty="0" smtClean="0"/>
              <a:t> </a:t>
            </a:r>
            <a:r>
              <a:rPr lang="mr-IN" dirty="0" smtClean="0"/>
              <a:t>–</a:t>
            </a:r>
            <a:r>
              <a:rPr lang="en-US" dirty="0" smtClean="0"/>
              <a:t> </a:t>
            </a:r>
            <a:r>
              <a:rPr lang="en-US" dirty="0" err="1" smtClean="0"/>
              <a:t>cc</a:t>
            </a:r>
            <a:r>
              <a:rPr lang="en-US" altLang="zh-CN" dirty="0" err="1" smtClean="0"/>
              <a:t>d</a:t>
            </a:r>
            <a:r>
              <a:rPr lang="zh-CN" altLang="en-US" dirty="0" smtClean="0"/>
              <a:t>的优点</a:t>
            </a:r>
            <a:endParaRPr lang="en-US" dirty="0" smtClean="0"/>
          </a:p>
          <a:p>
            <a:r>
              <a:rPr lang="en-US" dirty="0" smtClean="0"/>
              <a:t>Scalability</a:t>
            </a:r>
          </a:p>
          <a:p>
            <a:r>
              <a:rPr lang="en-US" dirty="0" err="1" smtClean="0"/>
              <a:t>Serverless</a:t>
            </a:r>
            <a:endParaRPr lang="en-US" dirty="0" smtClean="0"/>
          </a:p>
          <a:p>
            <a:endParaRPr lang="en-US" dirty="0"/>
          </a:p>
        </p:txBody>
      </p:sp>
    </p:spTree>
    <p:extLst>
      <p:ext uri="{BB962C8B-B14F-4D97-AF65-F5344CB8AC3E}">
        <p14:creationId xmlns:p14="http://schemas.microsoft.com/office/powerpoint/2010/main" val="2074303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0051" t="2980" r="1027" b="3714"/>
          <a:stretch/>
        </p:blipFill>
        <p:spPr>
          <a:xfrm>
            <a:off x="1175125" y="2395594"/>
            <a:ext cx="2021613" cy="228283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4393" y="2395594"/>
            <a:ext cx="2920435" cy="109808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8601" y="3704614"/>
            <a:ext cx="521367" cy="625640"/>
          </a:xfrm>
          <a:prstGeom prst="rect">
            <a:avLst/>
          </a:prstGeom>
        </p:spPr>
      </p:pic>
      <p:sp>
        <p:nvSpPr>
          <p:cNvPr id="11" name="TextBox 10"/>
          <p:cNvSpPr txBox="1"/>
          <p:nvPr/>
        </p:nvSpPr>
        <p:spPr>
          <a:xfrm>
            <a:off x="5123524" y="4408996"/>
            <a:ext cx="731520" cy="155632"/>
          </a:xfrm>
          <a:prstGeom prst="rect">
            <a:avLst/>
          </a:prstGeom>
          <a:noFill/>
        </p:spPr>
        <p:txBody>
          <a:bodyPr wrap="square" lIns="0" tIns="0" rIns="0" bIns="0" rtlCol="0" anchor="t">
            <a:noAutofit/>
          </a:bodyPr>
          <a:lstStyle/>
          <a:p>
            <a:pPr algn="ctr"/>
            <a:r>
              <a:rPr lang="en-US" sz="1000" b="1" dirty="0" smtClean="0">
                <a:solidFill>
                  <a:srgbClr val="E5CCD3"/>
                </a:solidFill>
              </a:rPr>
              <a:t>Amazon</a:t>
            </a:r>
            <a:br>
              <a:rPr lang="en-US" sz="1000" b="1" dirty="0" smtClean="0">
                <a:solidFill>
                  <a:srgbClr val="E5CCD3"/>
                </a:solidFill>
              </a:rPr>
            </a:br>
            <a:r>
              <a:rPr lang="en-US" sz="1000" b="1" dirty="0" smtClean="0">
                <a:solidFill>
                  <a:srgbClr val="E5CCD3"/>
                </a:solidFill>
              </a:rPr>
              <a:t>S3</a:t>
            </a:r>
            <a:endParaRPr lang="en-US" b="1" dirty="0">
              <a:solidFill>
                <a:srgbClr val="E5CCD3"/>
              </a:solidFill>
            </a:endParaRPr>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71189" y="3723574"/>
            <a:ext cx="543639" cy="564959"/>
          </a:xfrm>
          <a:prstGeom prst="rect">
            <a:avLst/>
          </a:prstGeom>
        </p:spPr>
      </p:pic>
      <p:sp>
        <p:nvSpPr>
          <p:cNvPr id="13" name="TextBox 12"/>
          <p:cNvSpPr txBox="1"/>
          <p:nvPr/>
        </p:nvSpPr>
        <p:spPr>
          <a:xfrm>
            <a:off x="6230505" y="4408996"/>
            <a:ext cx="825006" cy="155632"/>
          </a:xfrm>
          <a:prstGeom prst="rect">
            <a:avLst/>
          </a:prstGeom>
          <a:noFill/>
        </p:spPr>
        <p:txBody>
          <a:bodyPr wrap="square" lIns="0" tIns="0" rIns="0" bIns="0" rtlCol="0" anchor="t">
            <a:noAutofit/>
          </a:bodyPr>
          <a:lstStyle/>
          <a:p>
            <a:pPr algn="ctr"/>
            <a:r>
              <a:rPr lang="en-US" sz="1000" b="1" dirty="0" smtClean="0">
                <a:solidFill>
                  <a:srgbClr val="E5CCD3"/>
                </a:solidFill>
              </a:rPr>
              <a:t>AWS</a:t>
            </a:r>
          </a:p>
          <a:p>
            <a:pPr algn="ctr"/>
            <a:r>
              <a:rPr lang="en-US" sz="1000" b="1" dirty="0" smtClean="0">
                <a:solidFill>
                  <a:srgbClr val="E5CCD3"/>
                </a:solidFill>
              </a:rPr>
              <a:t>Lambda</a:t>
            </a:r>
            <a:endParaRPr lang="en-US" sz="1000" b="1" dirty="0">
              <a:solidFill>
                <a:srgbClr val="E5CCD3"/>
              </a:solidFill>
            </a:endParaRP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94393" y="3693234"/>
            <a:ext cx="521366" cy="625640"/>
          </a:xfrm>
          <a:prstGeom prst="rect">
            <a:avLst/>
          </a:prstGeom>
        </p:spPr>
      </p:pic>
      <p:sp>
        <p:nvSpPr>
          <p:cNvPr id="15" name="TextBox 14"/>
          <p:cNvSpPr txBox="1"/>
          <p:nvPr/>
        </p:nvSpPr>
        <p:spPr>
          <a:xfrm>
            <a:off x="3806057" y="4408996"/>
            <a:ext cx="894752" cy="155632"/>
          </a:xfrm>
          <a:prstGeom prst="rect">
            <a:avLst/>
          </a:prstGeom>
          <a:noFill/>
        </p:spPr>
        <p:txBody>
          <a:bodyPr wrap="square" lIns="0" tIns="0" rIns="0" bIns="0" rtlCol="0" anchor="t">
            <a:noAutofit/>
          </a:bodyPr>
          <a:lstStyle/>
          <a:p>
            <a:pPr algn="ctr"/>
            <a:r>
              <a:rPr lang="en-US" sz="1000" b="1" dirty="0" smtClean="0">
                <a:solidFill>
                  <a:srgbClr val="E5CCD3"/>
                </a:solidFill>
              </a:rPr>
              <a:t>Amazon API Gateway</a:t>
            </a:r>
            <a:endParaRPr lang="en-US" b="1" dirty="0">
              <a:solidFill>
                <a:srgbClr val="E5CCD3"/>
              </a:solidFill>
            </a:endParaRPr>
          </a:p>
        </p:txBody>
      </p:sp>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74771" y="3615114"/>
            <a:ext cx="583606" cy="703761"/>
          </a:xfrm>
          <a:prstGeom prst="rect">
            <a:avLst/>
          </a:prstGeom>
        </p:spPr>
      </p:pic>
      <p:sp>
        <p:nvSpPr>
          <p:cNvPr id="17" name="TextBox 16"/>
          <p:cNvSpPr txBox="1"/>
          <p:nvPr/>
        </p:nvSpPr>
        <p:spPr>
          <a:xfrm>
            <a:off x="8694799" y="4438008"/>
            <a:ext cx="943550" cy="375291"/>
          </a:xfrm>
          <a:prstGeom prst="rect">
            <a:avLst/>
          </a:prstGeom>
          <a:noFill/>
        </p:spPr>
        <p:txBody>
          <a:bodyPr wrap="square" lIns="0" tIns="0" rIns="0" bIns="0" rtlCol="0" anchor="t">
            <a:noAutofit/>
          </a:bodyPr>
          <a:lstStyle/>
          <a:p>
            <a:pPr algn="ctr"/>
            <a:r>
              <a:rPr lang="en-US" sz="1000" b="1" dirty="0" smtClean="0">
                <a:solidFill>
                  <a:srgbClr val="E5CCD3"/>
                </a:solidFill>
              </a:rPr>
              <a:t>Amazon </a:t>
            </a:r>
            <a:r>
              <a:rPr lang="en-US" sz="1000" b="1" dirty="0" err="1" smtClean="0">
                <a:solidFill>
                  <a:srgbClr val="E5CCD3"/>
                </a:solidFill>
              </a:rPr>
              <a:t>Rekognition</a:t>
            </a:r>
            <a:endParaRPr lang="en-US" sz="1000" b="1" dirty="0">
              <a:solidFill>
                <a:srgbClr val="E5CCD3"/>
              </a:solidFill>
            </a:endParaRPr>
          </a:p>
        </p:txBody>
      </p:sp>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09911" y="3574098"/>
            <a:ext cx="898468" cy="863911"/>
          </a:xfrm>
          <a:prstGeom prst="rect">
            <a:avLst/>
          </a:prstGeom>
        </p:spPr>
      </p:pic>
      <p:pic>
        <p:nvPicPr>
          <p:cNvPr id="19" name="Picture 18"/>
          <p:cNvPicPr>
            <a:picLocks noChangeAspect="1"/>
          </p:cNvPicPr>
          <p:nvPr/>
        </p:nvPicPr>
        <p:blipFill rotWithShape="1">
          <a:blip r:embed="rId10">
            <a:extLst>
              <a:ext uri="{28A0092B-C50C-407E-A947-70E740481C1C}">
                <a14:useLocalDpi xmlns:a14="http://schemas.microsoft.com/office/drawing/2010/main" val="0"/>
              </a:ext>
            </a:extLst>
          </a:blip>
          <a:srcRect l="11179" t="6556" b="5399"/>
          <a:stretch/>
        </p:blipFill>
        <p:spPr>
          <a:xfrm>
            <a:off x="9737469" y="3493678"/>
            <a:ext cx="1046102" cy="915319"/>
          </a:xfrm>
          <a:prstGeom prst="rect">
            <a:avLst/>
          </a:prstGeom>
        </p:spPr>
      </p:pic>
      <p:sp>
        <p:nvSpPr>
          <p:cNvPr id="21" name="Title 1"/>
          <p:cNvSpPr txBox="1">
            <a:spLocks/>
          </p:cNvSpPr>
          <p:nvPr/>
        </p:nvSpPr>
        <p:spPr bwMode="gray">
          <a:xfrm>
            <a:off x="1108577" y="832013"/>
            <a:ext cx="8761413" cy="70696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800" dirty="0" smtClean="0"/>
              <a:t>Tools &amp; Services</a:t>
            </a:r>
            <a:endParaRPr lang="en-US" sz="3800" dirty="0"/>
          </a:p>
        </p:txBody>
      </p:sp>
      <p:sp>
        <p:nvSpPr>
          <p:cNvPr id="23" name="TextBox 22"/>
          <p:cNvSpPr txBox="1"/>
          <p:nvPr/>
        </p:nvSpPr>
        <p:spPr>
          <a:xfrm>
            <a:off x="7664829" y="4492520"/>
            <a:ext cx="943550" cy="375291"/>
          </a:xfrm>
          <a:prstGeom prst="rect">
            <a:avLst/>
          </a:prstGeom>
          <a:noFill/>
        </p:spPr>
        <p:txBody>
          <a:bodyPr wrap="square" lIns="0" tIns="0" rIns="0" bIns="0" rtlCol="0" anchor="t">
            <a:noAutofit/>
          </a:bodyPr>
          <a:lstStyle/>
          <a:p>
            <a:pPr algn="ctr"/>
            <a:r>
              <a:rPr lang="en-US" sz="1000" b="1" dirty="0" smtClean="0">
                <a:solidFill>
                  <a:srgbClr val="E5CCD3"/>
                </a:solidFill>
              </a:rPr>
              <a:t>Google Vision</a:t>
            </a:r>
            <a:endParaRPr lang="en-US" sz="1000" b="1" dirty="0">
              <a:solidFill>
                <a:srgbClr val="E5CCD3"/>
              </a:solidFill>
            </a:endParaRPr>
          </a:p>
        </p:txBody>
      </p:sp>
      <p:sp>
        <p:nvSpPr>
          <p:cNvPr id="24" name="TextBox 23"/>
          <p:cNvSpPr txBox="1"/>
          <p:nvPr/>
        </p:nvSpPr>
        <p:spPr>
          <a:xfrm>
            <a:off x="9776044" y="4438008"/>
            <a:ext cx="1095155" cy="375291"/>
          </a:xfrm>
          <a:prstGeom prst="rect">
            <a:avLst/>
          </a:prstGeom>
          <a:noFill/>
        </p:spPr>
        <p:txBody>
          <a:bodyPr wrap="square" lIns="0" tIns="0" rIns="0" bIns="0" rtlCol="0" anchor="t">
            <a:noAutofit/>
          </a:bodyPr>
          <a:lstStyle/>
          <a:p>
            <a:pPr algn="ctr"/>
            <a:r>
              <a:rPr lang="en-US" sz="1000" b="1" dirty="0" smtClean="0">
                <a:solidFill>
                  <a:srgbClr val="E5CCD3"/>
                </a:solidFill>
              </a:rPr>
              <a:t>MS </a:t>
            </a:r>
            <a:r>
              <a:rPr lang="en-US" sz="1000" b="1" smtClean="0">
                <a:solidFill>
                  <a:srgbClr val="E5CCD3"/>
                </a:solidFill>
              </a:rPr>
              <a:t>Azure Computer </a:t>
            </a:r>
            <a:r>
              <a:rPr lang="en-US" sz="1000" b="1" dirty="0" smtClean="0">
                <a:solidFill>
                  <a:srgbClr val="E5CCD3"/>
                </a:solidFill>
              </a:rPr>
              <a:t>Vision</a:t>
            </a:r>
            <a:endParaRPr lang="en-US" sz="1000" b="1" dirty="0">
              <a:solidFill>
                <a:srgbClr val="E5CCD3"/>
              </a:solidFill>
            </a:endParaRPr>
          </a:p>
        </p:txBody>
      </p:sp>
      <p:sp>
        <p:nvSpPr>
          <p:cNvPr id="25" name="TextBox 24"/>
          <p:cNvSpPr txBox="1"/>
          <p:nvPr/>
        </p:nvSpPr>
        <p:spPr>
          <a:xfrm>
            <a:off x="7523272" y="2684504"/>
            <a:ext cx="3507499" cy="523220"/>
          </a:xfrm>
          <a:prstGeom prst="rect">
            <a:avLst/>
          </a:prstGeom>
          <a:noFill/>
        </p:spPr>
        <p:txBody>
          <a:bodyPr wrap="none" rtlCol="0">
            <a:spAutoFit/>
          </a:bodyPr>
          <a:lstStyle/>
          <a:p>
            <a:r>
              <a:rPr lang="en-US" sz="2800" b="1" dirty="0" smtClean="0">
                <a:latin typeface="Abadi MT Condensed Extra Bold" charset="0"/>
                <a:ea typeface="Abadi MT Condensed Extra Bold" charset="0"/>
                <a:cs typeface="Abadi MT Condensed Extra Bold" charset="0"/>
              </a:rPr>
              <a:t>Object Recognition APIs</a:t>
            </a:r>
            <a:endParaRPr lang="en-US" sz="2800" b="1" dirty="0">
              <a:latin typeface="Abadi MT Condensed Extra Bold" charset="0"/>
              <a:ea typeface="Abadi MT Condensed Extra Bold" charset="0"/>
              <a:cs typeface="Abadi MT Condensed Extra Bold" charset="0"/>
            </a:endParaRPr>
          </a:p>
        </p:txBody>
      </p:sp>
      <p:cxnSp>
        <p:nvCxnSpPr>
          <p:cNvPr id="27" name="Straight Connector 26"/>
          <p:cNvCxnSpPr/>
          <p:nvPr/>
        </p:nvCxnSpPr>
        <p:spPr>
          <a:xfrm flipH="1">
            <a:off x="3532748" y="1906964"/>
            <a:ext cx="0" cy="3416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233311" y="1906964"/>
            <a:ext cx="0" cy="34163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39436" y="4813299"/>
            <a:ext cx="2492990" cy="400110"/>
          </a:xfrm>
          <a:prstGeom prst="rect">
            <a:avLst/>
          </a:prstGeom>
          <a:noFill/>
        </p:spPr>
        <p:txBody>
          <a:bodyPr wrap="none" rtlCol="0">
            <a:spAutoFit/>
          </a:bodyPr>
          <a:lstStyle/>
          <a:p>
            <a:pPr algn="ctr"/>
            <a:r>
              <a:rPr lang="en-US" sz="2000" b="1" dirty="0" smtClean="0"/>
              <a:t>Wearable Camera</a:t>
            </a:r>
            <a:endParaRPr lang="en-US" sz="2000" b="1" dirty="0"/>
          </a:p>
        </p:txBody>
      </p:sp>
    </p:spTree>
    <p:extLst>
      <p:ext uri="{BB962C8B-B14F-4D97-AF65-F5344CB8AC3E}">
        <p14:creationId xmlns:p14="http://schemas.microsoft.com/office/powerpoint/2010/main" val="158368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47" y="821268"/>
            <a:ext cx="8761413" cy="706964"/>
          </a:xfrm>
        </p:spPr>
        <p:txBody>
          <a:bodyPr/>
          <a:lstStyle/>
          <a:p>
            <a:r>
              <a:rPr lang="en-US" altLang="zh-CN" dirty="0"/>
              <a:t>Tools &amp; Services Comparison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66206090"/>
              </p:ext>
            </p:extLst>
          </p:nvPr>
        </p:nvGraphicFramePr>
        <p:xfrm>
          <a:off x="609644" y="2524760"/>
          <a:ext cx="10896555" cy="3787139"/>
        </p:xfrm>
        <a:graphic>
          <a:graphicData uri="http://schemas.openxmlformats.org/drawingml/2006/table">
            <a:tbl>
              <a:tblPr firstRow="1" bandRow="1">
                <a:tableStyleId>{5C22544A-7EE6-4342-B048-85BDC9FD1C3A}</a:tableStyleId>
              </a:tblPr>
              <a:tblGrid>
                <a:gridCol w="1606761"/>
                <a:gridCol w="3054020"/>
                <a:gridCol w="3098681"/>
                <a:gridCol w="3137093"/>
              </a:tblGrid>
              <a:tr h="694451">
                <a:tc>
                  <a:txBody>
                    <a:bodyPr/>
                    <a:lstStyle/>
                    <a:p>
                      <a:pPr algn="ctr"/>
                      <a:endParaRPr lang="en-US" dirty="0"/>
                    </a:p>
                  </a:txBody>
                  <a:tcPr anchor="ctr"/>
                </a:tc>
                <a:tc>
                  <a:txBody>
                    <a:bodyPr/>
                    <a:lstStyle/>
                    <a:p>
                      <a:pPr algn="ctr"/>
                      <a:r>
                        <a:rPr lang="en-US" sz="1600" dirty="0" smtClean="0"/>
                        <a:t>AWS Lambda Function</a:t>
                      </a:r>
                      <a:endParaRPr lang="en-US" sz="1600" dirty="0"/>
                    </a:p>
                  </a:txBody>
                  <a:tcPr anchor="ctr"/>
                </a:tc>
                <a:tc>
                  <a:txBody>
                    <a:bodyPr/>
                    <a:lstStyle/>
                    <a:p>
                      <a:pPr algn="ctr"/>
                      <a:r>
                        <a:rPr lang="en-US" sz="1600" dirty="0" smtClean="0"/>
                        <a:t>Google Cloud</a:t>
                      </a:r>
                      <a:r>
                        <a:rPr lang="en-US" sz="1600" baseline="0" dirty="0" smtClean="0"/>
                        <a:t> Function</a:t>
                      </a:r>
                      <a:endParaRPr lang="en-US" sz="1600" dirty="0"/>
                    </a:p>
                  </a:txBody>
                  <a:tcPr anchor="ctr"/>
                </a:tc>
                <a:tc>
                  <a:txBody>
                    <a:bodyPr/>
                    <a:lstStyle/>
                    <a:p>
                      <a:pPr algn="ctr"/>
                      <a:r>
                        <a:rPr lang="en-US" sz="1600" dirty="0" smtClean="0"/>
                        <a:t>MS Azure Cloud Function</a:t>
                      </a:r>
                      <a:endParaRPr lang="en-US" sz="1600" dirty="0"/>
                    </a:p>
                  </a:txBody>
                  <a:tcPr anchor="ctr"/>
                </a:tc>
              </a:tr>
              <a:tr h="1030896">
                <a:tc>
                  <a:txBody>
                    <a:bodyPr/>
                    <a:lstStyle/>
                    <a:p>
                      <a:pPr algn="ctr"/>
                      <a:r>
                        <a:rPr lang="en-US" dirty="0" smtClean="0"/>
                        <a:t>Pricing</a:t>
                      </a:r>
                      <a:endParaRPr lang="en-US" dirty="0"/>
                    </a:p>
                  </a:txBody>
                  <a:tcPr anchor="ctr"/>
                </a:tc>
                <a:tc>
                  <a:txBody>
                    <a:bodyPr/>
                    <a:lstStyle/>
                    <a:p>
                      <a:pPr algn="ctr"/>
                      <a:r>
                        <a:rPr lang="en-US" sz="1800" b="0" i="0" kern="1200" dirty="0" smtClean="0">
                          <a:solidFill>
                            <a:schemeClr val="dk1"/>
                          </a:solidFill>
                          <a:effectLst/>
                          <a:latin typeface="+mn-lt"/>
                          <a:ea typeface="+mn-ea"/>
                          <a:cs typeface="+mn-cs"/>
                        </a:rPr>
                        <a:t>1M requests for free, then $0.20/1M invocations, plus $0.00001667/GB-sec</a:t>
                      </a:r>
                      <a:endParaRPr lang="en-US" dirty="0"/>
                    </a:p>
                  </a:txBody>
                  <a:tcPr anchor="ctr"/>
                </a:tc>
                <a:tc>
                  <a:txBody>
                    <a:bodyPr/>
                    <a:lstStyle/>
                    <a:p>
                      <a:pPr algn="ctr"/>
                      <a:r>
                        <a:rPr lang="en-US" sz="1800" b="0" i="0" kern="1200" dirty="0" smtClean="0">
                          <a:solidFill>
                            <a:schemeClr val="dk1"/>
                          </a:solidFill>
                          <a:effectLst/>
                          <a:latin typeface="+mn-lt"/>
                          <a:ea typeface="+mn-ea"/>
                          <a:cs typeface="+mn-cs"/>
                        </a:rPr>
                        <a:t>1M requests for free, then $0.40/1M invocations, plus $0.00000231/GB-sec</a:t>
                      </a:r>
                      <a:endParaRPr lang="en-US" dirty="0"/>
                    </a:p>
                  </a:txBody>
                  <a:tcPr anchor="ctr"/>
                </a:tc>
                <a:tc>
                  <a:txBody>
                    <a:bodyPr/>
                    <a:lstStyle/>
                    <a:p>
                      <a:pPr algn="ctr"/>
                      <a:r>
                        <a:rPr lang="en-US" sz="1800" b="0" i="0" kern="1200" dirty="0" smtClean="0">
                          <a:solidFill>
                            <a:schemeClr val="dk1"/>
                          </a:solidFill>
                          <a:effectLst/>
                          <a:latin typeface="+mn-lt"/>
                          <a:ea typeface="+mn-ea"/>
                          <a:cs typeface="+mn-cs"/>
                        </a:rPr>
                        <a:t>1M requests for free, then $0.20/1M invocations, plus $0.000016/GB-sec</a:t>
                      </a:r>
                      <a:endParaRPr lang="en-US" dirty="0"/>
                    </a:p>
                  </a:txBody>
                  <a:tcPr anchor="ctr"/>
                </a:tc>
              </a:tr>
              <a:tr h="1030896">
                <a:tc>
                  <a:txBody>
                    <a:bodyPr/>
                    <a:lstStyle/>
                    <a:p>
                      <a:pPr algn="ctr"/>
                      <a:r>
                        <a:rPr lang="en-US" dirty="0" smtClean="0"/>
                        <a:t>Event-driven</a:t>
                      </a:r>
                      <a:endParaRPr lang="en-US" dirty="0"/>
                    </a:p>
                  </a:txBody>
                  <a:tcPr anchor="ctr"/>
                </a:tc>
                <a:tc>
                  <a:txBody>
                    <a:bodyPr/>
                    <a:lstStyle/>
                    <a:p>
                      <a:pPr algn="ctr"/>
                      <a:r>
                        <a:rPr lang="en-US" sz="1800" b="0" i="0" kern="1200" dirty="0" smtClean="0">
                          <a:solidFill>
                            <a:schemeClr val="dk1"/>
                          </a:solidFill>
                          <a:effectLst/>
                          <a:latin typeface="+mn-lt"/>
                          <a:ea typeface="+mn-ea"/>
                          <a:cs typeface="+mn-cs"/>
                        </a:rPr>
                        <a:t>S3, SNS, </a:t>
                      </a:r>
                      <a:r>
                        <a:rPr lang="en-US" sz="1800" b="0" i="0" kern="1200" dirty="0" err="1" smtClean="0">
                          <a:solidFill>
                            <a:schemeClr val="dk1"/>
                          </a:solidFill>
                          <a:effectLst/>
                          <a:latin typeface="+mn-lt"/>
                          <a:ea typeface="+mn-ea"/>
                          <a:cs typeface="+mn-cs"/>
                        </a:rPr>
                        <a:t>DynamoDB</a:t>
                      </a:r>
                      <a:r>
                        <a:rPr lang="en-US" sz="1800" b="0" i="0" kern="1200" dirty="0" smtClean="0">
                          <a:solidFill>
                            <a:schemeClr val="dk1"/>
                          </a:solidFill>
                          <a:effectLst/>
                          <a:latin typeface="+mn-lt"/>
                          <a:ea typeface="+mn-ea"/>
                          <a:cs typeface="+mn-cs"/>
                        </a:rPr>
                        <a:t>, Kinesis, </a:t>
                      </a:r>
                      <a:r>
                        <a:rPr lang="en-US" sz="1800" b="0" i="0" kern="1200" dirty="0" err="1" smtClean="0">
                          <a:solidFill>
                            <a:schemeClr val="dk1"/>
                          </a:solidFill>
                          <a:effectLst/>
                          <a:latin typeface="+mn-lt"/>
                          <a:ea typeface="+mn-ea"/>
                          <a:cs typeface="+mn-cs"/>
                        </a:rPr>
                        <a:t>CloudWatch</a:t>
                      </a:r>
                      <a:r>
                        <a:rPr lang="en-US" sz="1800" b="0" i="0" kern="1200" dirty="0" smtClean="0">
                          <a:solidFill>
                            <a:schemeClr val="dk1"/>
                          </a:solidFill>
                          <a:effectLst/>
                          <a:latin typeface="+mn-lt"/>
                          <a:ea typeface="+mn-ea"/>
                          <a:cs typeface="+mn-cs"/>
                        </a:rPr>
                        <a:t>, API Gateway, etc.</a:t>
                      </a:r>
                      <a:endParaRPr lang="en-US" dirty="0"/>
                    </a:p>
                  </a:txBody>
                  <a:tcPr anchor="ctr"/>
                </a:tc>
                <a:tc>
                  <a:txBody>
                    <a:bodyPr/>
                    <a:lstStyle/>
                    <a:p>
                      <a:pPr algn="ctr"/>
                      <a:r>
                        <a:rPr lang="en-US" sz="1800" b="0" i="0" kern="1200" dirty="0" smtClean="0">
                          <a:solidFill>
                            <a:schemeClr val="dk1"/>
                          </a:solidFill>
                          <a:effectLst/>
                          <a:latin typeface="+mn-lt"/>
                          <a:ea typeface="+mn-ea"/>
                          <a:cs typeface="+mn-cs"/>
                        </a:rPr>
                        <a:t>Cloud Storage Object Change Notifications</a:t>
                      </a:r>
                      <a:endParaRPr lang="en-US" dirty="0"/>
                    </a:p>
                  </a:txBody>
                  <a:tcPr anchor="ctr"/>
                </a:tc>
                <a:tc>
                  <a:txBody>
                    <a:bodyPr/>
                    <a:lstStyle/>
                    <a:p>
                      <a:pPr algn="ctr"/>
                      <a:r>
                        <a:rPr lang="en-US" sz="1800" b="0" i="0" kern="1200" dirty="0" smtClean="0">
                          <a:solidFill>
                            <a:schemeClr val="dk1"/>
                          </a:solidFill>
                          <a:effectLst/>
                          <a:latin typeface="+mn-lt"/>
                          <a:ea typeface="+mn-ea"/>
                          <a:cs typeface="+mn-cs"/>
                        </a:rPr>
                        <a:t>Service Bus Topic, Timer triggers, Http</a:t>
                      </a:r>
                      <a:endParaRPr lang="en-US" dirty="0"/>
                    </a:p>
                  </a:txBody>
                  <a:tcPr anchor="ctr"/>
                </a:tc>
              </a:tr>
              <a:tr h="103089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Supported languages </a:t>
                      </a:r>
                      <a:endParaRPr lang="en-US"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JavaScript, Python,</a:t>
                      </a:r>
                    </a:p>
                    <a:p>
                      <a:pPr algn="ctr"/>
                      <a:r>
                        <a:rPr lang="en-US" sz="1800" kern="1200" dirty="0" smtClean="0">
                          <a:solidFill>
                            <a:schemeClr val="dk1"/>
                          </a:solidFill>
                          <a:effectLst/>
                          <a:latin typeface="+mn-lt"/>
                          <a:ea typeface="+mn-ea"/>
                          <a:cs typeface="+mn-cs"/>
                        </a:rPr>
                        <a:t>Java, Ruby, C#, Go,</a:t>
                      </a:r>
                      <a:r>
                        <a:rPr lang="en-US" sz="1800" kern="1200" baseline="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Node.js</a:t>
                      </a:r>
                      <a:r>
                        <a:rPr lang="en-US" sz="1800" kern="1200" dirty="0" smtClean="0">
                          <a:solidFill>
                            <a:schemeClr val="dk1"/>
                          </a:solidFill>
                          <a:effectLst/>
                          <a:latin typeface="+mn-lt"/>
                          <a:ea typeface="+mn-ea"/>
                          <a:cs typeface="+mn-cs"/>
                        </a:rPr>
                        <a:t>,</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PHP</a:t>
                      </a:r>
                      <a:endParaRPr lang="en-US"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Only JAVA Script</a:t>
                      </a:r>
                      <a:r>
                        <a:rPr lang="en-US" dirty="0" smtClean="0">
                          <a:effectLst/>
                        </a:rPr>
                        <a:t> </a:t>
                      </a:r>
                      <a:endParaRPr lang="en-US"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C#, JavaScript, F#, Python, </a:t>
                      </a:r>
                      <a:r>
                        <a:rPr lang="en-US" sz="1800" kern="1200" dirty="0" err="1" smtClean="0">
                          <a:solidFill>
                            <a:schemeClr val="dk1"/>
                          </a:solidFill>
                          <a:effectLst/>
                          <a:latin typeface="+mn-lt"/>
                          <a:ea typeface="+mn-ea"/>
                          <a:cs typeface="+mn-cs"/>
                        </a:rPr>
                        <a:t>Node.js</a:t>
                      </a:r>
                      <a:endParaRPr lang="en-US" sz="1800" kern="1200" dirty="0" smtClean="0">
                        <a:solidFill>
                          <a:schemeClr val="dk1"/>
                        </a:solidFill>
                        <a:effectLst/>
                        <a:latin typeface="+mn-lt"/>
                        <a:ea typeface="+mn-ea"/>
                        <a:cs typeface="+mn-cs"/>
                      </a:endParaRPr>
                    </a:p>
                  </a:txBody>
                  <a:tcPr anchor="ctr"/>
                </a:tc>
              </a:tr>
            </a:tbl>
          </a:graphicData>
        </a:graphic>
      </p:graphicFrame>
    </p:spTree>
    <p:extLst>
      <p:ext uri="{BB962C8B-B14F-4D97-AF65-F5344CB8AC3E}">
        <p14:creationId xmlns:p14="http://schemas.microsoft.com/office/powerpoint/2010/main" val="1489997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415" y="1758652"/>
            <a:ext cx="793570" cy="82296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6185" y="1774372"/>
            <a:ext cx="793570" cy="82296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6015" y="1774372"/>
            <a:ext cx="791904" cy="82296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8811" y="1748206"/>
            <a:ext cx="682455" cy="822960"/>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9854786" y="564668"/>
            <a:ext cx="945906" cy="914400"/>
          </a:xfrm>
          <a:prstGeom prst="rect">
            <a:avLst/>
          </a:prstGeom>
        </p:spPr>
      </p:pic>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l="8120" r="-1"/>
          <a:stretch/>
        </p:blipFill>
        <p:spPr>
          <a:xfrm>
            <a:off x="9842143" y="2724915"/>
            <a:ext cx="922020" cy="100584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36868" y="708081"/>
            <a:ext cx="609599" cy="731520"/>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4349" y="5093667"/>
            <a:ext cx="793570" cy="822960"/>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7664" y="5095954"/>
            <a:ext cx="791904" cy="822960"/>
          </a:xfrm>
          <a:prstGeom prst="rect">
            <a:avLst/>
          </a:prstGeom>
        </p:spPr>
      </p:pic>
      <p:pic>
        <p:nvPicPr>
          <p:cNvPr id="16" name="Picture 15"/>
          <p:cNvPicPr>
            <a:picLocks noChangeAspect="1"/>
          </p:cNvPicPr>
          <p:nvPr/>
        </p:nvPicPr>
        <p:blipFill rotWithShape="1">
          <a:blip r:embed="rId8">
            <a:extLst>
              <a:ext uri="{28A0092B-C50C-407E-A947-70E740481C1C}">
                <a14:useLocalDpi xmlns:a14="http://schemas.microsoft.com/office/drawing/2010/main" val="0"/>
              </a:ext>
            </a:extLst>
          </a:blip>
          <a:srcRect l="3331" t="8776" r="15158" b="15306"/>
          <a:stretch/>
        </p:blipFill>
        <p:spPr>
          <a:xfrm>
            <a:off x="931753" y="5031857"/>
            <a:ext cx="989562" cy="914400"/>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34689" y="3528199"/>
            <a:ext cx="609599" cy="731520"/>
          </a:xfrm>
          <a:prstGeom prst="rect">
            <a:avLst/>
          </a:prstGeom>
        </p:spPr>
      </p:pic>
      <p:cxnSp>
        <p:nvCxnSpPr>
          <p:cNvPr id="20" name="Straight Arrow Connector 19"/>
          <p:cNvCxnSpPr/>
          <p:nvPr/>
        </p:nvCxnSpPr>
        <p:spPr>
          <a:xfrm>
            <a:off x="2130912" y="2170132"/>
            <a:ext cx="1371600" cy="0"/>
          </a:xfrm>
          <a:prstGeom prst="straightConnector1">
            <a:avLst/>
          </a:prstGeom>
          <a:ln w="19050" cap="sq" cmpd="sng">
            <a:solidFill>
              <a:srgbClr val="E5CCD3"/>
            </a:solidFill>
            <a:prstDash val="sysDash"/>
            <a:beve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918784" y="2170132"/>
            <a:ext cx="1846174" cy="0"/>
          </a:xfrm>
          <a:prstGeom prst="straightConnector1">
            <a:avLst/>
          </a:prstGeom>
          <a:ln w="19050" cap="sq" cmpd="sng">
            <a:solidFill>
              <a:srgbClr val="E5CCD3"/>
            </a:solidFill>
            <a:prstDash val="sysDash"/>
            <a:beve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5791200" y="5474297"/>
            <a:ext cx="1062658" cy="0"/>
          </a:xfrm>
          <a:prstGeom prst="straightConnector1">
            <a:avLst/>
          </a:prstGeom>
          <a:ln w="19050" cap="sq" cmpd="sng">
            <a:solidFill>
              <a:srgbClr val="E5CCD3"/>
            </a:solidFill>
            <a:prstDash val="sysDash"/>
            <a:beve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961244" y="5652097"/>
            <a:ext cx="2521856" cy="0"/>
          </a:xfrm>
          <a:prstGeom prst="straightConnector1">
            <a:avLst/>
          </a:prstGeom>
          <a:ln w="19050" cap="sq" cmpd="sng">
            <a:solidFill>
              <a:srgbClr val="E5CCD3"/>
            </a:solidFill>
            <a:prstDash val="sysDash"/>
            <a:beve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521967" y="2913017"/>
            <a:ext cx="0" cy="1864965"/>
          </a:xfrm>
          <a:prstGeom prst="straightConnector1">
            <a:avLst/>
          </a:prstGeom>
          <a:ln w="19050" cap="sq" cmpd="sng">
            <a:solidFill>
              <a:srgbClr val="E5CCD3"/>
            </a:solidFill>
            <a:prstDash val="sysDash"/>
            <a:beve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87" idx="2"/>
          </p:cNvCxnSpPr>
          <p:nvPr/>
        </p:nvCxnSpPr>
        <p:spPr>
          <a:xfrm flipH="1">
            <a:off x="5844440" y="1747378"/>
            <a:ext cx="0" cy="397354"/>
          </a:xfrm>
          <a:prstGeom prst="line">
            <a:avLst/>
          </a:prstGeom>
          <a:ln w="19050">
            <a:solidFill>
              <a:srgbClr val="E5CCD3"/>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339489" y="4699000"/>
            <a:ext cx="975" cy="775297"/>
          </a:xfrm>
          <a:prstGeom prst="line">
            <a:avLst/>
          </a:prstGeom>
          <a:ln w="19050">
            <a:solidFill>
              <a:srgbClr val="E5CCD3"/>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8070277" y="2250939"/>
            <a:ext cx="1129216" cy="0"/>
          </a:xfrm>
          <a:prstGeom prst="straightConnector1">
            <a:avLst/>
          </a:prstGeom>
          <a:ln w="19050" cap="sq" cmpd="sng">
            <a:solidFill>
              <a:srgbClr val="E5CCD3"/>
            </a:solidFill>
            <a:prstDash val="sysDash"/>
            <a:bevel/>
            <a:tailEnd type="arrow"/>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9648830" y="564668"/>
            <a:ext cx="1247243" cy="3133851"/>
          </a:xfrm>
          <a:prstGeom prst="roundRect">
            <a:avLst>
              <a:gd name="adj" fmla="val 9818"/>
            </a:avLst>
          </a:prstGeom>
          <a:noFill/>
          <a:ln w="1905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cxnSp>
        <p:nvCxnSpPr>
          <p:cNvPr id="70" name="Straight Connector 69"/>
          <p:cNvCxnSpPr/>
          <p:nvPr/>
        </p:nvCxnSpPr>
        <p:spPr>
          <a:xfrm>
            <a:off x="8236787" y="2145816"/>
            <a:ext cx="1067621" cy="0"/>
          </a:xfrm>
          <a:prstGeom prst="line">
            <a:avLst/>
          </a:prstGeom>
          <a:ln w="19050">
            <a:solidFill>
              <a:srgbClr val="E5CCD3"/>
            </a:solidFill>
            <a:prstDash val="sysDash"/>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830881" y="2573630"/>
            <a:ext cx="1380506" cy="307777"/>
          </a:xfrm>
          <a:prstGeom prst="rect">
            <a:avLst/>
          </a:prstGeom>
          <a:noFill/>
        </p:spPr>
        <p:txBody>
          <a:bodyPr wrap="none" rtlCol="0">
            <a:spAutoFit/>
          </a:bodyPr>
          <a:lstStyle/>
          <a:p>
            <a:pPr algn="ctr"/>
            <a:r>
              <a:rPr lang="en-US" sz="1400" dirty="0" smtClean="0">
                <a:solidFill>
                  <a:schemeClr val="bg1"/>
                </a:solidFill>
              </a:rPr>
              <a:t>AWS LAMBDA</a:t>
            </a:r>
            <a:endParaRPr lang="en-US" sz="1400" dirty="0">
              <a:solidFill>
                <a:schemeClr val="bg1"/>
              </a:solidFill>
            </a:endParaRPr>
          </a:p>
        </p:txBody>
      </p:sp>
      <p:sp>
        <p:nvSpPr>
          <p:cNvPr id="85" name="TextBox 84"/>
          <p:cNvSpPr txBox="1"/>
          <p:nvPr/>
        </p:nvSpPr>
        <p:spPr>
          <a:xfrm>
            <a:off x="3450694" y="2594479"/>
            <a:ext cx="1845377" cy="307777"/>
          </a:xfrm>
          <a:prstGeom prst="rect">
            <a:avLst/>
          </a:prstGeom>
          <a:noFill/>
        </p:spPr>
        <p:txBody>
          <a:bodyPr wrap="none" rtlCol="0">
            <a:spAutoFit/>
          </a:bodyPr>
          <a:lstStyle/>
          <a:p>
            <a:pPr algn="ctr"/>
            <a:r>
              <a:rPr lang="en-US" sz="1400" dirty="0" smtClean="0">
                <a:solidFill>
                  <a:schemeClr val="bg1"/>
                </a:solidFill>
              </a:rPr>
              <a:t>UPLOAD S3 BUCKET</a:t>
            </a:r>
            <a:endParaRPr lang="en-US" sz="1400" dirty="0">
              <a:solidFill>
                <a:schemeClr val="bg1"/>
              </a:solidFill>
            </a:endParaRPr>
          </a:p>
        </p:txBody>
      </p:sp>
      <p:sp>
        <p:nvSpPr>
          <p:cNvPr id="87" name="TextBox 86"/>
          <p:cNvSpPr txBox="1"/>
          <p:nvPr/>
        </p:nvSpPr>
        <p:spPr>
          <a:xfrm>
            <a:off x="4944420" y="1439601"/>
            <a:ext cx="1834156" cy="307777"/>
          </a:xfrm>
          <a:prstGeom prst="rect">
            <a:avLst/>
          </a:prstGeom>
          <a:noFill/>
        </p:spPr>
        <p:txBody>
          <a:bodyPr wrap="none" rtlCol="0">
            <a:spAutoFit/>
          </a:bodyPr>
          <a:lstStyle/>
          <a:p>
            <a:pPr algn="ctr"/>
            <a:r>
              <a:rPr lang="en-US" sz="1400" dirty="0" smtClean="0">
                <a:solidFill>
                  <a:schemeClr val="bg1"/>
                </a:solidFill>
              </a:rPr>
              <a:t>AWS API GATEWAY</a:t>
            </a:r>
            <a:endParaRPr lang="en-US" sz="1400" dirty="0">
              <a:solidFill>
                <a:schemeClr val="bg1"/>
              </a:solidFill>
            </a:endParaRPr>
          </a:p>
        </p:txBody>
      </p:sp>
      <p:sp>
        <p:nvSpPr>
          <p:cNvPr id="89" name="TextBox 88"/>
          <p:cNvSpPr txBox="1"/>
          <p:nvPr/>
        </p:nvSpPr>
        <p:spPr>
          <a:xfrm>
            <a:off x="779389" y="2575444"/>
            <a:ext cx="1290738" cy="307777"/>
          </a:xfrm>
          <a:prstGeom prst="rect">
            <a:avLst/>
          </a:prstGeom>
          <a:noFill/>
        </p:spPr>
        <p:txBody>
          <a:bodyPr wrap="none" rtlCol="0">
            <a:spAutoFit/>
          </a:bodyPr>
          <a:lstStyle/>
          <a:p>
            <a:pPr algn="ctr"/>
            <a:r>
              <a:rPr lang="en-US" sz="1400" dirty="0" smtClean="0">
                <a:solidFill>
                  <a:schemeClr val="bg1"/>
                </a:solidFill>
              </a:rPr>
              <a:t>USER BUCKET</a:t>
            </a:r>
            <a:endParaRPr lang="en-US" sz="1400" dirty="0">
              <a:solidFill>
                <a:schemeClr val="bg1"/>
              </a:solidFill>
            </a:endParaRPr>
          </a:p>
        </p:txBody>
      </p:sp>
      <p:sp>
        <p:nvSpPr>
          <p:cNvPr id="90" name="TextBox 89"/>
          <p:cNvSpPr txBox="1"/>
          <p:nvPr/>
        </p:nvSpPr>
        <p:spPr>
          <a:xfrm>
            <a:off x="9021516" y="3770496"/>
            <a:ext cx="2537874" cy="307777"/>
          </a:xfrm>
          <a:prstGeom prst="rect">
            <a:avLst/>
          </a:prstGeom>
          <a:noFill/>
        </p:spPr>
        <p:txBody>
          <a:bodyPr wrap="none" rtlCol="0">
            <a:spAutoFit/>
          </a:bodyPr>
          <a:lstStyle/>
          <a:p>
            <a:pPr algn="ctr"/>
            <a:r>
              <a:rPr lang="en-US" sz="1400" dirty="0" smtClean="0">
                <a:solidFill>
                  <a:schemeClr val="bg1"/>
                </a:solidFill>
              </a:rPr>
              <a:t>OBJECT RECOGNITION APIs</a:t>
            </a:r>
            <a:endParaRPr lang="en-US" sz="1400" dirty="0">
              <a:solidFill>
                <a:schemeClr val="bg1"/>
              </a:solidFill>
            </a:endParaRPr>
          </a:p>
        </p:txBody>
      </p:sp>
      <p:sp>
        <p:nvSpPr>
          <p:cNvPr id="92" name="TextBox 91"/>
          <p:cNvSpPr txBox="1"/>
          <p:nvPr/>
        </p:nvSpPr>
        <p:spPr>
          <a:xfrm>
            <a:off x="6631984" y="5946257"/>
            <a:ext cx="1803700" cy="307777"/>
          </a:xfrm>
          <a:prstGeom prst="rect">
            <a:avLst/>
          </a:prstGeom>
          <a:noFill/>
        </p:spPr>
        <p:txBody>
          <a:bodyPr wrap="none" rtlCol="0">
            <a:spAutoFit/>
          </a:bodyPr>
          <a:lstStyle/>
          <a:p>
            <a:pPr algn="ctr"/>
            <a:r>
              <a:rPr lang="en-US" sz="1400" smtClean="0">
                <a:solidFill>
                  <a:schemeClr val="bg1"/>
                </a:solidFill>
              </a:rPr>
              <a:t>SCORES S3 BUCKET</a:t>
            </a:r>
            <a:endParaRPr lang="en-US" sz="1400" dirty="0">
              <a:solidFill>
                <a:schemeClr val="bg1"/>
              </a:solidFill>
            </a:endParaRPr>
          </a:p>
        </p:txBody>
      </p:sp>
      <p:sp>
        <p:nvSpPr>
          <p:cNvPr id="93" name="TextBox 92"/>
          <p:cNvSpPr txBox="1"/>
          <p:nvPr/>
        </p:nvSpPr>
        <p:spPr>
          <a:xfrm>
            <a:off x="4480992" y="5941818"/>
            <a:ext cx="1380506" cy="307777"/>
          </a:xfrm>
          <a:prstGeom prst="rect">
            <a:avLst/>
          </a:prstGeom>
          <a:noFill/>
        </p:spPr>
        <p:txBody>
          <a:bodyPr wrap="none" rtlCol="0">
            <a:spAutoFit/>
          </a:bodyPr>
          <a:lstStyle/>
          <a:p>
            <a:pPr algn="ctr"/>
            <a:r>
              <a:rPr lang="en-US" sz="1400" dirty="0" smtClean="0">
                <a:solidFill>
                  <a:schemeClr val="bg1"/>
                </a:solidFill>
              </a:rPr>
              <a:t>AWS LAMBDA</a:t>
            </a:r>
            <a:endParaRPr lang="en-US" sz="1400" dirty="0">
              <a:solidFill>
                <a:schemeClr val="bg1"/>
              </a:solidFill>
            </a:endParaRPr>
          </a:p>
        </p:txBody>
      </p:sp>
      <p:sp>
        <p:nvSpPr>
          <p:cNvPr id="94" name="TextBox 93"/>
          <p:cNvSpPr txBox="1"/>
          <p:nvPr/>
        </p:nvSpPr>
        <p:spPr>
          <a:xfrm>
            <a:off x="2422411" y="4244181"/>
            <a:ext cx="1834156" cy="307777"/>
          </a:xfrm>
          <a:prstGeom prst="rect">
            <a:avLst/>
          </a:prstGeom>
          <a:noFill/>
        </p:spPr>
        <p:txBody>
          <a:bodyPr wrap="none" rtlCol="0">
            <a:spAutoFit/>
          </a:bodyPr>
          <a:lstStyle/>
          <a:p>
            <a:pPr algn="ctr"/>
            <a:r>
              <a:rPr lang="en-US" sz="1400" dirty="0" smtClean="0">
                <a:solidFill>
                  <a:schemeClr val="bg1"/>
                </a:solidFill>
              </a:rPr>
              <a:t>AWS API GATEWAY</a:t>
            </a:r>
            <a:endParaRPr lang="en-US" sz="1400" dirty="0">
              <a:solidFill>
                <a:schemeClr val="bg1"/>
              </a:solidFill>
            </a:endParaRPr>
          </a:p>
        </p:txBody>
      </p:sp>
      <p:sp>
        <p:nvSpPr>
          <p:cNvPr id="100" name="TextBox 99"/>
          <p:cNvSpPr txBox="1"/>
          <p:nvPr/>
        </p:nvSpPr>
        <p:spPr>
          <a:xfrm>
            <a:off x="2072728" y="1664092"/>
            <a:ext cx="1690555" cy="707886"/>
          </a:xfrm>
          <a:prstGeom prst="rect">
            <a:avLst/>
          </a:prstGeom>
          <a:noFill/>
        </p:spPr>
        <p:txBody>
          <a:bodyPr wrap="square" rtlCol="0">
            <a:spAutoFit/>
          </a:bodyPr>
          <a:lstStyle/>
          <a:p>
            <a:r>
              <a:rPr lang="en-US" sz="1100" i="1" dirty="0" smtClean="0">
                <a:solidFill>
                  <a:srgbClr val="E5CCD3"/>
                </a:solidFill>
              </a:rPr>
              <a:t>Copy images</a:t>
            </a:r>
            <a:r>
              <a:rPr lang="en-US" sz="1100" i="1" dirty="0">
                <a:solidFill>
                  <a:srgbClr val="E5CCD3"/>
                </a:solidFill>
              </a:rPr>
              <a:t> </a:t>
            </a:r>
            <a:r>
              <a:rPr lang="en-US" sz="1100" i="1" dirty="0" smtClean="0">
                <a:solidFill>
                  <a:srgbClr val="E5CCD3"/>
                </a:solidFill>
              </a:rPr>
              <a:t>to</a:t>
            </a:r>
            <a:endParaRPr lang="en-US" sz="1100" i="1" dirty="0">
              <a:solidFill>
                <a:srgbClr val="E5CCD3"/>
              </a:solidFill>
            </a:endParaRPr>
          </a:p>
          <a:p>
            <a:r>
              <a:rPr lang="en-US" sz="1100" i="1" dirty="0" smtClean="0">
                <a:solidFill>
                  <a:srgbClr val="E5CCD3"/>
                </a:solidFill>
              </a:rPr>
              <a:t>the </a:t>
            </a:r>
            <a:r>
              <a:rPr lang="en-US" sz="1100" i="1" dirty="0">
                <a:solidFill>
                  <a:srgbClr val="E5CCD3"/>
                </a:solidFill>
              </a:rPr>
              <a:t>upload bucket</a:t>
            </a:r>
          </a:p>
          <a:p>
            <a:endParaRPr lang="en-US" dirty="0">
              <a:solidFill>
                <a:srgbClr val="E5CCD3"/>
              </a:solidFill>
            </a:endParaRPr>
          </a:p>
        </p:txBody>
      </p:sp>
      <p:sp>
        <p:nvSpPr>
          <p:cNvPr id="102" name="TextBox 101"/>
          <p:cNvSpPr txBox="1"/>
          <p:nvPr/>
        </p:nvSpPr>
        <p:spPr>
          <a:xfrm>
            <a:off x="4840095" y="2194198"/>
            <a:ext cx="2600808" cy="261610"/>
          </a:xfrm>
          <a:prstGeom prst="rect">
            <a:avLst/>
          </a:prstGeom>
          <a:noFill/>
          <a:ln>
            <a:noFill/>
          </a:ln>
        </p:spPr>
        <p:txBody>
          <a:bodyPr wrap="square" rtlCol="0">
            <a:spAutoFit/>
          </a:bodyPr>
          <a:lstStyle/>
          <a:p>
            <a:r>
              <a:rPr lang="en-US" sz="1100" i="1" dirty="0" smtClean="0">
                <a:solidFill>
                  <a:srgbClr val="E5CCD3"/>
                </a:solidFill>
              </a:rPr>
              <a:t>Invoke a Lambda Function</a:t>
            </a:r>
            <a:endParaRPr lang="en-US" sz="1100" i="1" dirty="0">
              <a:solidFill>
                <a:srgbClr val="E5CCD3"/>
              </a:solidFill>
            </a:endParaRPr>
          </a:p>
        </p:txBody>
      </p:sp>
      <p:sp>
        <p:nvSpPr>
          <p:cNvPr id="103" name="TextBox 102"/>
          <p:cNvSpPr txBox="1"/>
          <p:nvPr/>
        </p:nvSpPr>
        <p:spPr>
          <a:xfrm>
            <a:off x="8105119" y="1661660"/>
            <a:ext cx="1252452" cy="430887"/>
          </a:xfrm>
          <a:prstGeom prst="rect">
            <a:avLst/>
          </a:prstGeom>
          <a:noFill/>
          <a:ln>
            <a:noFill/>
          </a:ln>
        </p:spPr>
        <p:txBody>
          <a:bodyPr wrap="square" rtlCol="0">
            <a:spAutoFit/>
          </a:bodyPr>
          <a:lstStyle/>
          <a:p>
            <a:r>
              <a:rPr lang="en-US" sz="1100" i="1" dirty="0" smtClean="0">
                <a:solidFill>
                  <a:srgbClr val="E5CCD3"/>
                </a:solidFill>
              </a:rPr>
              <a:t>Send requests to three APIs</a:t>
            </a:r>
            <a:endParaRPr lang="en-US" sz="1100" i="1" dirty="0">
              <a:solidFill>
                <a:srgbClr val="E5CCD3"/>
              </a:solidFill>
            </a:endParaRPr>
          </a:p>
        </p:txBody>
      </p:sp>
      <p:grpSp>
        <p:nvGrpSpPr>
          <p:cNvPr id="68" name="Group 67"/>
          <p:cNvGrpSpPr/>
          <p:nvPr/>
        </p:nvGrpSpPr>
        <p:grpSpPr>
          <a:xfrm>
            <a:off x="9304408" y="1002332"/>
            <a:ext cx="541768" cy="2286968"/>
            <a:chOff x="8940344" y="1108165"/>
            <a:chExt cx="541768" cy="2155372"/>
          </a:xfrm>
        </p:grpSpPr>
        <p:cxnSp>
          <p:nvCxnSpPr>
            <p:cNvPr id="52" name="Straight Connector 51"/>
            <p:cNvCxnSpPr>
              <a:stCxn id="53" idx="1"/>
            </p:cNvCxnSpPr>
            <p:nvPr/>
          </p:nvCxnSpPr>
          <p:spPr>
            <a:xfrm>
              <a:off x="8940344" y="2185852"/>
              <a:ext cx="444137" cy="0"/>
            </a:xfrm>
            <a:prstGeom prst="line">
              <a:avLst/>
            </a:prstGeom>
            <a:ln w="19050">
              <a:solidFill>
                <a:srgbClr val="E5CCD3"/>
              </a:solidFill>
              <a:prstDash val="sysDash"/>
            </a:ln>
          </p:spPr>
          <p:style>
            <a:lnRef idx="1">
              <a:schemeClr val="accent1"/>
            </a:lnRef>
            <a:fillRef idx="0">
              <a:schemeClr val="accent1"/>
            </a:fillRef>
            <a:effectRef idx="0">
              <a:schemeClr val="accent1"/>
            </a:effectRef>
            <a:fontRef idx="minor">
              <a:schemeClr val="tx1"/>
            </a:fontRef>
          </p:style>
        </p:cxnSp>
        <p:sp>
          <p:nvSpPr>
            <p:cNvPr id="53" name="Left Bracket 52"/>
            <p:cNvSpPr/>
            <p:nvPr/>
          </p:nvSpPr>
          <p:spPr>
            <a:xfrm>
              <a:off x="8940344" y="1108166"/>
              <a:ext cx="470263" cy="2155371"/>
            </a:xfrm>
            <a:prstGeom prst="leftBracket">
              <a:avLst/>
            </a:prstGeom>
            <a:ln w="19050">
              <a:solidFill>
                <a:srgbClr val="E5CCD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5" name="Straight Arrow Connector 54"/>
            <p:cNvCxnSpPr/>
            <p:nvPr/>
          </p:nvCxnSpPr>
          <p:spPr>
            <a:xfrm flipV="1">
              <a:off x="9321630" y="2185851"/>
              <a:ext cx="87866" cy="2657"/>
            </a:xfrm>
            <a:prstGeom prst="straightConnector1">
              <a:avLst/>
            </a:prstGeom>
            <a:ln w="19050" cap="sq" cmpd="sng">
              <a:solidFill>
                <a:srgbClr val="E5CCD3"/>
              </a:solidFill>
              <a:prstDash val="sysDash"/>
              <a:beve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9409496" y="3259086"/>
              <a:ext cx="72616" cy="2657"/>
            </a:xfrm>
            <a:prstGeom prst="straightConnector1">
              <a:avLst/>
            </a:prstGeom>
            <a:ln w="19050" cap="sq" cmpd="sng">
              <a:solidFill>
                <a:srgbClr val="E5CCD3"/>
              </a:solidFill>
              <a:prstDash val="sysDash"/>
              <a:beve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409496" y="1108165"/>
              <a:ext cx="72616" cy="2657"/>
            </a:xfrm>
            <a:prstGeom prst="straightConnector1">
              <a:avLst/>
            </a:prstGeom>
            <a:ln w="19050" cap="sq" cmpd="sng">
              <a:solidFill>
                <a:srgbClr val="E5CCD3"/>
              </a:solidFill>
              <a:prstDash val="sysDash"/>
              <a:bevel/>
              <a:tailEnd type="arrow"/>
            </a:ln>
          </p:spPr>
          <p:style>
            <a:lnRef idx="1">
              <a:schemeClr val="accent1"/>
            </a:lnRef>
            <a:fillRef idx="0">
              <a:schemeClr val="accent1"/>
            </a:fillRef>
            <a:effectRef idx="0">
              <a:schemeClr val="accent1"/>
            </a:effectRef>
            <a:fontRef idx="minor">
              <a:schemeClr val="tx1"/>
            </a:fontRef>
          </p:style>
        </p:cxnSp>
      </p:grpSp>
      <p:sp>
        <p:nvSpPr>
          <p:cNvPr id="107" name="TextBox 106"/>
          <p:cNvSpPr txBox="1"/>
          <p:nvPr/>
        </p:nvSpPr>
        <p:spPr>
          <a:xfrm>
            <a:off x="8152337" y="2294360"/>
            <a:ext cx="1186110" cy="261610"/>
          </a:xfrm>
          <a:prstGeom prst="rect">
            <a:avLst/>
          </a:prstGeom>
          <a:noFill/>
          <a:ln>
            <a:noFill/>
          </a:ln>
        </p:spPr>
        <p:txBody>
          <a:bodyPr wrap="square" rtlCol="0">
            <a:spAutoFit/>
          </a:bodyPr>
          <a:lstStyle/>
          <a:p>
            <a:r>
              <a:rPr lang="en-US" sz="1100" i="1" dirty="0" smtClean="0">
                <a:solidFill>
                  <a:srgbClr val="E5CCD3"/>
                </a:solidFill>
              </a:rPr>
              <a:t>Returns labels</a:t>
            </a:r>
            <a:endParaRPr lang="en-US" sz="1100" i="1" dirty="0">
              <a:solidFill>
                <a:srgbClr val="E5CCD3"/>
              </a:solidFill>
            </a:endParaRPr>
          </a:p>
        </p:txBody>
      </p:sp>
      <p:sp>
        <p:nvSpPr>
          <p:cNvPr id="108" name="TextBox 107"/>
          <p:cNvSpPr txBox="1"/>
          <p:nvPr/>
        </p:nvSpPr>
        <p:spPr>
          <a:xfrm>
            <a:off x="5937930" y="3515671"/>
            <a:ext cx="1578108" cy="600164"/>
          </a:xfrm>
          <a:prstGeom prst="rect">
            <a:avLst/>
          </a:prstGeom>
          <a:noFill/>
          <a:ln>
            <a:noFill/>
          </a:ln>
        </p:spPr>
        <p:txBody>
          <a:bodyPr wrap="square" rtlCol="0">
            <a:spAutoFit/>
          </a:bodyPr>
          <a:lstStyle/>
          <a:p>
            <a:r>
              <a:rPr lang="en-US" sz="1100" i="1" dirty="0" smtClean="0">
                <a:solidFill>
                  <a:srgbClr val="E5CCD3"/>
                </a:solidFill>
              </a:rPr>
              <a:t>Lambda calculates image scores and stores in a </a:t>
            </a:r>
            <a:r>
              <a:rPr lang="en-US" sz="1100" i="1" smtClean="0">
                <a:solidFill>
                  <a:srgbClr val="E5CCD3"/>
                </a:solidFill>
              </a:rPr>
              <a:t>S3 bucket</a:t>
            </a:r>
            <a:endParaRPr lang="en-US" sz="1100" i="1" dirty="0">
              <a:solidFill>
                <a:srgbClr val="E5CCD3"/>
              </a:solidFill>
            </a:endParaRPr>
          </a:p>
        </p:txBody>
      </p:sp>
      <p:sp>
        <p:nvSpPr>
          <p:cNvPr id="109" name="TextBox 108"/>
          <p:cNvSpPr txBox="1"/>
          <p:nvPr/>
        </p:nvSpPr>
        <p:spPr>
          <a:xfrm>
            <a:off x="5993021" y="4832303"/>
            <a:ext cx="822738" cy="600164"/>
          </a:xfrm>
          <a:prstGeom prst="rect">
            <a:avLst/>
          </a:prstGeom>
          <a:noFill/>
          <a:ln>
            <a:noFill/>
          </a:ln>
        </p:spPr>
        <p:txBody>
          <a:bodyPr wrap="square" rtlCol="0">
            <a:spAutoFit/>
          </a:bodyPr>
          <a:lstStyle/>
          <a:p>
            <a:r>
              <a:rPr lang="en-US" sz="1100" i="1" dirty="0" smtClean="0">
                <a:solidFill>
                  <a:srgbClr val="E5CCD3"/>
                </a:solidFill>
              </a:rPr>
              <a:t>Invoke a Lambda Function</a:t>
            </a:r>
            <a:endParaRPr lang="en-US" sz="1100" i="1" dirty="0">
              <a:solidFill>
                <a:srgbClr val="E5CCD3"/>
              </a:solidFill>
            </a:endParaRPr>
          </a:p>
        </p:txBody>
      </p:sp>
      <p:sp>
        <p:nvSpPr>
          <p:cNvPr id="110" name="TextBox 109"/>
          <p:cNvSpPr txBox="1"/>
          <p:nvPr/>
        </p:nvSpPr>
        <p:spPr>
          <a:xfrm>
            <a:off x="3464052" y="4682014"/>
            <a:ext cx="1012444" cy="769441"/>
          </a:xfrm>
          <a:prstGeom prst="rect">
            <a:avLst/>
          </a:prstGeom>
          <a:noFill/>
          <a:ln>
            <a:noFill/>
          </a:ln>
        </p:spPr>
        <p:txBody>
          <a:bodyPr wrap="square" rtlCol="0">
            <a:spAutoFit/>
          </a:bodyPr>
          <a:lstStyle/>
          <a:p>
            <a:r>
              <a:rPr lang="en-US" sz="1100" i="1" dirty="0" smtClean="0">
                <a:solidFill>
                  <a:srgbClr val="E5CCD3"/>
                </a:solidFill>
              </a:rPr>
              <a:t>J2EE Web App </a:t>
            </a:r>
            <a:r>
              <a:rPr lang="en-US" sz="1100" i="1" smtClean="0">
                <a:solidFill>
                  <a:srgbClr val="E5CCD3"/>
                </a:solidFill>
              </a:rPr>
              <a:t>sends requests to Lambda</a:t>
            </a:r>
            <a:endParaRPr lang="en-US" sz="1100" i="1" dirty="0">
              <a:solidFill>
                <a:srgbClr val="E5CCD3"/>
              </a:solidFill>
            </a:endParaRPr>
          </a:p>
        </p:txBody>
      </p:sp>
      <p:cxnSp>
        <p:nvCxnSpPr>
          <p:cNvPr id="111" name="Straight Arrow Connector 110"/>
          <p:cNvCxnSpPr/>
          <p:nvPr/>
        </p:nvCxnSpPr>
        <p:spPr>
          <a:xfrm>
            <a:off x="2156312" y="5530547"/>
            <a:ext cx="2436463" cy="0"/>
          </a:xfrm>
          <a:prstGeom prst="straightConnector1">
            <a:avLst/>
          </a:prstGeom>
          <a:ln w="19050" cap="sq" cmpd="sng">
            <a:solidFill>
              <a:srgbClr val="E5CCD3"/>
            </a:solidFill>
            <a:prstDash val="sysDash"/>
            <a:bevel/>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2196925" y="5688731"/>
            <a:ext cx="2431779" cy="430887"/>
          </a:xfrm>
          <a:prstGeom prst="rect">
            <a:avLst/>
          </a:prstGeom>
          <a:noFill/>
          <a:ln>
            <a:noFill/>
          </a:ln>
        </p:spPr>
        <p:txBody>
          <a:bodyPr wrap="square" rtlCol="0">
            <a:spAutoFit/>
          </a:bodyPr>
          <a:lstStyle/>
          <a:p>
            <a:r>
              <a:rPr lang="en-US" sz="1100" i="1" dirty="0" smtClean="0">
                <a:solidFill>
                  <a:srgbClr val="E5CCD3"/>
                </a:solidFill>
              </a:rPr>
              <a:t>Lambda calculates and </a:t>
            </a:r>
            <a:r>
              <a:rPr lang="en-US" sz="1100" i="1" smtClean="0">
                <a:solidFill>
                  <a:srgbClr val="E5CCD3"/>
                </a:solidFill>
              </a:rPr>
              <a:t>returns overall score to the web </a:t>
            </a:r>
            <a:endParaRPr lang="en-US" sz="1100" i="1" dirty="0">
              <a:solidFill>
                <a:srgbClr val="E5CCD3"/>
              </a:solidFill>
            </a:endParaRPr>
          </a:p>
        </p:txBody>
      </p:sp>
      <p:sp>
        <p:nvSpPr>
          <p:cNvPr id="116" name="TextBox 115"/>
          <p:cNvSpPr txBox="1"/>
          <p:nvPr/>
        </p:nvSpPr>
        <p:spPr>
          <a:xfrm>
            <a:off x="695915" y="5942766"/>
            <a:ext cx="1378904" cy="307777"/>
          </a:xfrm>
          <a:prstGeom prst="rect">
            <a:avLst/>
          </a:prstGeom>
          <a:noFill/>
        </p:spPr>
        <p:txBody>
          <a:bodyPr wrap="none" rtlCol="0">
            <a:spAutoFit/>
          </a:bodyPr>
          <a:lstStyle/>
          <a:p>
            <a:pPr algn="ctr"/>
            <a:r>
              <a:rPr lang="en-US" sz="1400" dirty="0" smtClean="0">
                <a:solidFill>
                  <a:schemeClr val="bg1"/>
                </a:solidFill>
              </a:rPr>
              <a:t>J2EE WEB APP</a:t>
            </a:r>
            <a:endParaRPr lang="en-US" sz="1400" dirty="0">
              <a:solidFill>
                <a:schemeClr val="bg1"/>
              </a:solidFill>
            </a:endParaRPr>
          </a:p>
        </p:txBody>
      </p:sp>
    </p:spTree>
    <p:extLst>
      <p:ext uri="{BB962C8B-B14F-4D97-AF65-F5344CB8AC3E}">
        <p14:creationId xmlns:p14="http://schemas.microsoft.com/office/powerpoint/2010/main" val="198431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1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7"/>
                                        </p:tgtEl>
                                        <p:attrNameLst>
                                          <p:attrName>style.visibility</p:attrName>
                                        </p:attrNameLst>
                                      </p:cBhvr>
                                      <p:to>
                                        <p:strVal val="visible"/>
                                      </p:to>
                                    </p:set>
                                  </p:childTnLst>
                                </p:cTn>
                              </p:par>
                            </p:childTnLst>
                          </p:cTn>
                        </p:par>
                        <p:par>
                          <p:cTn id="91" fill="hold">
                            <p:stCondLst>
                              <p:cond delay="0"/>
                            </p:stCondLst>
                            <p:childTnLst>
                              <p:par>
                                <p:cTn id="92" presetID="1" presetClass="entr" presetSubtype="0" fill="hold" grpId="1" nodeType="afterEffect">
                                  <p:stCondLst>
                                    <p:cond delay="0"/>
                                  </p:stCondLst>
                                  <p:childTnLst>
                                    <p:set>
                                      <p:cBhvr>
                                        <p:cTn id="93" dur="1" fill="hold">
                                          <p:stCondLst>
                                            <p:cond delay="0"/>
                                          </p:stCondLst>
                                        </p:cTn>
                                        <p:tgtEl>
                                          <p:spTgt spid="11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10"/>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26"/>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1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84" grpId="0"/>
      <p:bldP spid="85" grpId="0"/>
      <p:bldP spid="87" grpId="0"/>
      <p:bldP spid="89" grpId="0"/>
      <p:bldP spid="90" grpId="0"/>
      <p:bldP spid="92" grpId="0"/>
      <p:bldP spid="93" grpId="0"/>
      <p:bldP spid="94" grpId="0"/>
      <p:bldP spid="100" grpId="0"/>
      <p:bldP spid="102" grpId="0"/>
      <p:bldP spid="103" grpId="0"/>
      <p:bldP spid="107" grpId="0"/>
      <p:bldP spid="108" grpId="0"/>
      <p:bldP spid="109" grpId="0"/>
      <p:bldP spid="110" grpId="0"/>
      <p:bldP spid="114" grpId="0"/>
      <p:bldP spid="116" grpId="0"/>
      <p:bldP spid="11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6431" y="4744565"/>
            <a:ext cx="849690" cy="849690"/>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666" y="3005302"/>
            <a:ext cx="1117600" cy="1054100"/>
          </a:xfrm>
          <a:prstGeom prst="rect">
            <a:avLst/>
          </a:prstGeom>
        </p:spPr>
      </p:pic>
      <p:sp>
        <p:nvSpPr>
          <p:cNvPr id="2" name="Title 1"/>
          <p:cNvSpPr>
            <a:spLocks noGrp="1"/>
          </p:cNvSpPr>
          <p:nvPr>
            <p:ph type="title"/>
          </p:nvPr>
        </p:nvSpPr>
        <p:spPr/>
        <p:txBody>
          <a:bodyPr/>
          <a:lstStyle/>
          <a:p>
            <a:r>
              <a:rPr lang="en-US" dirty="0" smtClean="0"/>
              <a:t>System Evaluation</a:t>
            </a:r>
            <a:endParaRPr lang="en-US" dirty="0"/>
          </a:p>
        </p:txBody>
      </p:sp>
      <p:grpSp>
        <p:nvGrpSpPr>
          <p:cNvPr id="5" name="Group 4"/>
          <p:cNvGrpSpPr/>
          <p:nvPr/>
        </p:nvGrpSpPr>
        <p:grpSpPr>
          <a:xfrm>
            <a:off x="7210021" y="4843734"/>
            <a:ext cx="1916482" cy="651353"/>
            <a:chOff x="9810992" y="3882419"/>
            <a:chExt cx="1916482" cy="651353"/>
          </a:xfrm>
        </p:grpSpPr>
        <p:sp>
          <p:nvSpPr>
            <p:cNvPr id="6" name="Terminator 5"/>
            <p:cNvSpPr/>
            <p:nvPr/>
          </p:nvSpPr>
          <p:spPr>
            <a:xfrm>
              <a:off x="9810992" y="3882419"/>
              <a:ext cx="1916482" cy="6513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180509" y="3993452"/>
              <a:ext cx="1177447" cy="369332"/>
            </a:xfrm>
            <a:prstGeom prst="rect">
              <a:avLst/>
            </a:prstGeom>
            <a:noFill/>
          </p:spPr>
          <p:txBody>
            <a:bodyPr wrap="square" rtlCol="0">
              <a:spAutoFit/>
            </a:bodyPr>
            <a:lstStyle/>
            <a:p>
              <a:pPr algn="ctr"/>
              <a:r>
                <a:rPr lang="en-US" altLang="zh-CN" b="1" dirty="0" smtClean="0">
                  <a:solidFill>
                    <a:schemeClr val="bg1"/>
                  </a:solidFill>
                </a:rPr>
                <a:t>Cost</a:t>
              </a:r>
              <a:endParaRPr lang="en-US" b="1" dirty="0">
                <a:solidFill>
                  <a:schemeClr val="bg1"/>
                </a:solidFill>
              </a:endParaRPr>
            </a:p>
          </p:txBody>
        </p:sp>
      </p:grpSp>
      <p:grpSp>
        <p:nvGrpSpPr>
          <p:cNvPr id="8" name="Group 7"/>
          <p:cNvGrpSpPr/>
          <p:nvPr/>
        </p:nvGrpSpPr>
        <p:grpSpPr>
          <a:xfrm>
            <a:off x="7229266" y="3160858"/>
            <a:ext cx="1916482" cy="651353"/>
            <a:chOff x="17228182" y="3373623"/>
            <a:chExt cx="1916482" cy="651353"/>
          </a:xfrm>
        </p:grpSpPr>
        <p:sp>
          <p:nvSpPr>
            <p:cNvPr id="9" name="Terminator 8"/>
            <p:cNvSpPr/>
            <p:nvPr/>
          </p:nvSpPr>
          <p:spPr>
            <a:xfrm>
              <a:off x="17228182" y="3373623"/>
              <a:ext cx="1916482" cy="6513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7412940" y="3514633"/>
              <a:ext cx="1546965" cy="369332"/>
            </a:xfrm>
            <a:prstGeom prst="rect">
              <a:avLst/>
            </a:prstGeom>
            <a:noFill/>
          </p:spPr>
          <p:txBody>
            <a:bodyPr wrap="square" rtlCol="0">
              <a:spAutoFit/>
            </a:bodyPr>
            <a:lstStyle/>
            <a:p>
              <a:pPr algn="ctr"/>
              <a:r>
                <a:rPr lang="en-US" altLang="zh-CN" b="1" dirty="0">
                  <a:solidFill>
                    <a:schemeClr val="bg1"/>
                  </a:solidFill>
                </a:rPr>
                <a:t>A</a:t>
              </a:r>
              <a:r>
                <a:rPr lang="en-US" b="1" dirty="0" smtClean="0">
                  <a:solidFill>
                    <a:schemeClr val="bg1"/>
                  </a:solidFill>
                </a:rPr>
                <a:t>ccuracy</a:t>
              </a:r>
              <a:endParaRPr lang="en-US" b="1" dirty="0">
                <a:solidFill>
                  <a:schemeClr val="bg1"/>
                </a:solidFill>
              </a:endParaRPr>
            </a:p>
          </p:txBody>
        </p:sp>
      </p:grpSp>
      <p:grpSp>
        <p:nvGrpSpPr>
          <p:cNvPr id="11" name="Group 10"/>
          <p:cNvGrpSpPr/>
          <p:nvPr/>
        </p:nvGrpSpPr>
        <p:grpSpPr>
          <a:xfrm>
            <a:off x="1849758" y="3005302"/>
            <a:ext cx="1916482" cy="768712"/>
            <a:chOff x="10822621" y="3152267"/>
            <a:chExt cx="1916482" cy="768712"/>
          </a:xfrm>
        </p:grpSpPr>
        <p:sp>
          <p:nvSpPr>
            <p:cNvPr id="12" name="Terminator 11"/>
            <p:cNvSpPr/>
            <p:nvPr/>
          </p:nvSpPr>
          <p:spPr>
            <a:xfrm>
              <a:off x="10822621" y="3269626"/>
              <a:ext cx="1916482" cy="6513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088797" y="3152267"/>
              <a:ext cx="1384127" cy="646331"/>
            </a:xfrm>
            <a:prstGeom prst="rect">
              <a:avLst/>
            </a:prstGeom>
            <a:noFill/>
          </p:spPr>
          <p:txBody>
            <a:bodyPr wrap="square" rtlCol="0">
              <a:spAutoFit/>
            </a:bodyPr>
            <a:lstStyle/>
            <a:p>
              <a:pPr algn="ctr"/>
              <a:r>
                <a:rPr lang="en-US" b="1" dirty="0" smtClean="0">
                  <a:solidFill>
                    <a:schemeClr val="bg1"/>
                  </a:solidFill>
                </a:rPr>
                <a:t> </a:t>
              </a:r>
            </a:p>
            <a:p>
              <a:pPr algn="ctr"/>
              <a:r>
                <a:rPr lang="en-US" b="1" dirty="0" smtClean="0">
                  <a:solidFill>
                    <a:schemeClr val="bg1"/>
                  </a:solidFill>
                </a:rPr>
                <a:t>Scalability</a:t>
              </a:r>
              <a:endParaRPr lang="en-US" b="1" dirty="0" smtClean="0">
                <a:solidFill>
                  <a:schemeClr val="bg1"/>
                </a:solidFill>
              </a:endParaRPr>
            </a:p>
          </p:txBody>
        </p:sp>
      </p:grpSp>
      <p:pic>
        <p:nvPicPr>
          <p:cNvPr id="14" name="Picture 13" descr="https://azurecomcdn.azureedge.net/cvt-a8128136e89853bfc18832aa1d43559387403a3ad4aaa884b6cb510dedc6aba7/images/page/overview/what-is-cloud-computing/speed.png"/>
          <p:cNvPicPr/>
          <p:nvPr/>
        </p:nvPicPr>
        <p:blipFill>
          <a:blip r:embed="rId5">
            <a:extLst>
              <a:ext uri="{28A0092B-C50C-407E-A947-70E740481C1C}">
                <a14:useLocalDpi xmlns:a14="http://schemas.microsoft.com/office/drawing/2010/main" val="0"/>
              </a:ext>
            </a:extLst>
          </a:blip>
          <a:srcRect/>
          <a:stretch>
            <a:fillRect/>
          </a:stretch>
        </p:blipFill>
        <p:spPr bwMode="auto">
          <a:xfrm>
            <a:off x="933276" y="4821441"/>
            <a:ext cx="722633" cy="669119"/>
          </a:xfrm>
          <a:prstGeom prst="rect">
            <a:avLst/>
          </a:prstGeom>
          <a:noFill/>
          <a:ln>
            <a:noFill/>
          </a:ln>
        </p:spPr>
      </p:pic>
      <p:pic>
        <p:nvPicPr>
          <p:cNvPr id="15" name="Picture 14" descr="https://azurecomcdn.azureedge.net/cvt-25fc830828f86af2b5d38bf2afe14c11662f784a08c590446dbd2e5e879808ff/images/page/overview/what-is-cloud-computing/productivity.png"/>
          <p:cNvPicPr/>
          <p:nvPr/>
        </p:nvPicPr>
        <p:blipFill>
          <a:blip r:embed="rId6">
            <a:extLst>
              <a:ext uri="{28A0092B-C50C-407E-A947-70E740481C1C}">
                <a14:useLocalDpi xmlns:a14="http://schemas.microsoft.com/office/drawing/2010/main" val="0"/>
              </a:ext>
            </a:extLst>
          </a:blip>
          <a:srcRect/>
          <a:stretch>
            <a:fillRect/>
          </a:stretch>
        </p:blipFill>
        <p:spPr bwMode="auto">
          <a:xfrm>
            <a:off x="6317317" y="3190135"/>
            <a:ext cx="624736" cy="627565"/>
          </a:xfrm>
          <a:prstGeom prst="rect">
            <a:avLst/>
          </a:prstGeom>
          <a:noFill/>
          <a:ln>
            <a:noFill/>
          </a:ln>
        </p:spPr>
      </p:pic>
      <p:sp>
        <p:nvSpPr>
          <p:cNvPr id="18" name="Terminator 17"/>
          <p:cNvSpPr/>
          <p:nvPr/>
        </p:nvSpPr>
        <p:spPr>
          <a:xfrm>
            <a:off x="1961068" y="4820519"/>
            <a:ext cx="1916482" cy="6513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166467" y="4965686"/>
            <a:ext cx="1711083" cy="369332"/>
          </a:xfrm>
          <a:prstGeom prst="rect">
            <a:avLst/>
          </a:prstGeom>
          <a:noFill/>
        </p:spPr>
        <p:txBody>
          <a:bodyPr wrap="square" rtlCol="0">
            <a:spAutoFit/>
          </a:bodyPr>
          <a:lstStyle/>
          <a:p>
            <a:r>
              <a:rPr lang="en-US" b="1" dirty="0" smtClean="0">
                <a:solidFill>
                  <a:schemeClr val="bg1"/>
                </a:solidFill>
              </a:rPr>
              <a:t>Performance</a:t>
            </a:r>
            <a:endParaRPr lang="en-US" b="1" dirty="0">
              <a:solidFill>
                <a:schemeClr val="bg1"/>
              </a:solidFill>
            </a:endParaRPr>
          </a:p>
        </p:txBody>
      </p:sp>
      <p:sp>
        <p:nvSpPr>
          <p:cNvPr id="20" name="TextBox 19"/>
          <p:cNvSpPr txBox="1"/>
          <p:nvPr/>
        </p:nvSpPr>
        <p:spPr>
          <a:xfrm>
            <a:off x="1655909" y="5707451"/>
            <a:ext cx="4221434" cy="923330"/>
          </a:xfrm>
          <a:prstGeom prst="rect">
            <a:avLst/>
          </a:prstGeom>
          <a:noFill/>
        </p:spPr>
        <p:txBody>
          <a:bodyPr wrap="square" rtlCol="0">
            <a:spAutoFit/>
          </a:bodyPr>
          <a:lstStyle/>
          <a:p>
            <a:pPr marL="285750" indent="-285750">
              <a:buFontTx/>
              <a:buChar char="-"/>
            </a:pPr>
            <a:r>
              <a:rPr lang="en-US" dirty="0" smtClean="0">
                <a:solidFill>
                  <a:schemeClr val="accent2"/>
                </a:solidFill>
              </a:rPr>
              <a:t>how many</a:t>
            </a:r>
            <a:r>
              <a:rPr lang="zh-CN" altLang="en-US" dirty="0" smtClean="0">
                <a:solidFill>
                  <a:schemeClr val="accent2"/>
                </a:solidFill>
              </a:rPr>
              <a:t> </a:t>
            </a:r>
            <a:r>
              <a:rPr lang="en-US" altLang="zh-CN" dirty="0" smtClean="0">
                <a:solidFill>
                  <a:schemeClr val="accent2"/>
                </a:solidFill>
              </a:rPr>
              <a:t>pics </a:t>
            </a:r>
            <a:r>
              <a:rPr lang="en-US" dirty="0" smtClean="0">
                <a:solidFill>
                  <a:schemeClr val="accent2"/>
                </a:solidFill>
              </a:rPr>
              <a:t>one sec</a:t>
            </a:r>
          </a:p>
          <a:p>
            <a:pPr marL="285750" indent="-285750">
              <a:buFontTx/>
              <a:buChar char="-"/>
            </a:pPr>
            <a:r>
              <a:rPr lang="en-US" altLang="zh-CN" dirty="0">
                <a:solidFill>
                  <a:schemeClr val="accent2"/>
                </a:solidFill>
              </a:rPr>
              <a:t>How many sec per pic/per user</a:t>
            </a:r>
            <a:endParaRPr lang="en-US" dirty="0">
              <a:solidFill>
                <a:schemeClr val="accent2"/>
              </a:solidFill>
            </a:endParaRPr>
          </a:p>
          <a:p>
            <a:pPr marL="285750" indent="-285750">
              <a:buFontTx/>
              <a:buChar char="-"/>
            </a:pPr>
            <a:endParaRPr lang="en-US" dirty="0">
              <a:solidFill>
                <a:schemeClr val="accent2"/>
              </a:solidFill>
            </a:endParaRPr>
          </a:p>
        </p:txBody>
      </p:sp>
      <p:sp>
        <p:nvSpPr>
          <p:cNvPr id="23" name="TextBox 22"/>
          <p:cNvSpPr txBox="1"/>
          <p:nvPr/>
        </p:nvSpPr>
        <p:spPr>
          <a:xfrm>
            <a:off x="1655909" y="3925649"/>
            <a:ext cx="3775165" cy="369332"/>
          </a:xfrm>
          <a:prstGeom prst="rect">
            <a:avLst/>
          </a:prstGeom>
          <a:noFill/>
        </p:spPr>
        <p:txBody>
          <a:bodyPr wrap="square" rtlCol="0">
            <a:spAutoFit/>
          </a:bodyPr>
          <a:lstStyle/>
          <a:p>
            <a:r>
              <a:rPr lang="en-US" dirty="0">
                <a:solidFill>
                  <a:schemeClr val="accent2"/>
                </a:solidFill>
              </a:rPr>
              <a:t>- </a:t>
            </a:r>
            <a:r>
              <a:rPr lang="en-US" dirty="0" smtClean="0">
                <a:solidFill>
                  <a:schemeClr val="accent2"/>
                </a:solidFill>
              </a:rPr>
              <a:t>Why </a:t>
            </a:r>
            <a:r>
              <a:rPr lang="en-US" altLang="zh-CN" dirty="0" smtClean="0">
                <a:solidFill>
                  <a:schemeClr val="accent2"/>
                </a:solidFill>
              </a:rPr>
              <a:t>easy to scale(3</a:t>
            </a:r>
            <a:r>
              <a:rPr lang="zh-CN" altLang="en-US" dirty="0" smtClean="0">
                <a:solidFill>
                  <a:schemeClr val="accent2"/>
                </a:solidFill>
              </a:rPr>
              <a:t>个</a:t>
            </a:r>
            <a:r>
              <a:rPr lang="en-US" altLang="zh-CN" dirty="0" smtClean="0">
                <a:solidFill>
                  <a:schemeClr val="accent2"/>
                </a:solidFill>
              </a:rPr>
              <a:t>)</a:t>
            </a:r>
            <a:endParaRPr lang="en-US" dirty="0">
              <a:solidFill>
                <a:schemeClr val="accent2"/>
              </a:solidFill>
            </a:endParaRPr>
          </a:p>
        </p:txBody>
      </p:sp>
      <p:sp>
        <p:nvSpPr>
          <p:cNvPr id="24" name="TextBox 23"/>
          <p:cNvSpPr txBox="1"/>
          <p:nvPr/>
        </p:nvSpPr>
        <p:spPr>
          <a:xfrm>
            <a:off x="6942053" y="3970158"/>
            <a:ext cx="4158988" cy="923330"/>
          </a:xfrm>
          <a:prstGeom prst="rect">
            <a:avLst/>
          </a:prstGeom>
          <a:noFill/>
        </p:spPr>
        <p:txBody>
          <a:bodyPr wrap="square" rtlCol="0">
            <a:spAutoFit/>
          </a:bodyPr>
          <a:lstStyle/>
          <a:p>
            <a:pPr marL="285750" indent="-285750">
              <a:buFontTx/>
              <a:buChar char="-"/>
            </a:pPr>
            <a:r>
              <a:rPr lang="en-US" altLang="zh-CN" dirty="0" smtClean="0">
                <a:solidFill>
                  <a:schemeClr val="accent2"/>
                </a:solidFill>
              </a:rPr>
              <a:t>97</a:t>
            </a:r>
            <a:r>
              <a:rPr lang="en-US" altLang="zh-CN" dirty="0" smtClean="0">
                <a:solidFill>
                  <a:schemeClr val="accent2"/>
                </a:solidFill>
              </a:rPr>
              <a:t>%</a:t>
            </a:r>
            <a:r>
              <a:rPr lang="zh-CN" altLang="en-US" dirty="0" smtClean="0">
                <a:solidFill>
                  <a:schemeClr val="accent2"/>
                </a:solidFill>
              </a:rPr>
              <a:t> </a:t>
            </a:r>
            <a:r>
              <a:rPr lang="en-US" altLang="zh-CN" dirty="0" smtClean="0">
                <a:solidFill>
                  <a:schemeClr val="accent2"/>
                </a:solidFill>
              </a:rPr>
              <a:t>accuracy(based on our test)</a:t>
            </a:r>
          </a:p>
          <a:p>
            <a:pPr marL="285750" indent="-285750">
              <a:buFontTx/>
              <a:buChar char="-"/>
            </a:pPr>
            <a:r>
              <a:rPr lang="zh-CN" altLang="en-US" dirty="0" smtClean="0">
                <a:solidFill>
                  <a:schemeClr val="accent2"/>
                </a:solidFill>
              </a:rPr>
              <a:t>讲算法具体是怎么加权重的，我们考虑了</a:t>
            </a:r>
            <a:r>
              <a:rPr lang="en-US" altLang="zh-CN" dirty="0" smtClean="0">
                <a:solidFill>
                  <a:schemeClr val="accent2"/>
                </a:solidFill>
              </a:rPr>
              <a:t>drug</a:t>
            </a:r>
            <a:r>
              <a:rPr lang="zh-CN" altLang="en-US" dirty="0" smtClean="0">
                <a:solidFill>
                  <a:schemeClr val="accent2"/>
                </a:solidFill>
              </a:rPr>
              <a:t>（负多少分） 吸烟 喝酒。。</a:t>
            </a:r>
            <a:endParaRPr lang="en-US" dirty="0">
              <a:solidFill>
                <a:schemeClr val="accent2"/>
              </a:solidFill>
            </a:endParaRPr>
          </a:p>
        </p:txBody>
      </p:sp>
      <p:sp>
        <p:nvSpPr>
          <p:cNvPr id="25" name="TextBox 24"/>
          <p:cNvSpPr txBox="1"/>
          <p:nvPr/>
        </p:nvSpPr>
        <p:spPr>
          <a:xfrm>
            <a:off x="6791167" y="5733656"/>
            <a:ext cx="3775165" cy="369332"/>
          </a:xfrm>
          <a:prstGeom prst="rect">
            <a:avLst/>
          </a:prstGeom>
          <a:noFill/>
        </p:spPr>
        <p:txBody>
          <a:bodyPr wrap="square" rtlCol="0">
            <a:spAutoFit/>
          </a:bodyPr>
          <a:lstStyle/>
          <a:p>
            <a:r>
              <a:rPr lang="en-US" dirty="0">
                <a:solidFill>
                  <a:schemeClr val="accent2"/>
                </a:solidFill>
              </a:rPr>
              <a:t>- </a:t>
            </a:r>
            <a:r>
              <a:rPr lang="zh-CN" altLang="en-US" dirty="0" smtClean="0">
                <a:solidFill>
                  <a:schemeClr val="accent2"/>
                </a:solidFill>
              </a:rPr>
              <a:t>衔接进入</a:t>
            </a:r>
            <a:r>
              <a:rPr lang="en-US" altLang="zh-CN" dirty="0" smtClean="0">
                <a:solidFill>
                  <a:schemeClr val="accent2"/>
                </a:solidFill>
              </a:rPr>
              <a:t>cost</a:t>
            </a:r>
            <a:r>
              <a:rPr lang="zh-CN" altLang="en-US" dirty="0" smtClean="0">
                <a:solidFill>
                  <a:schemeClr val="accent2"/>
                </a:solidFill>
              </a:rPr>
              <a:t> </a:t>
            </a:r>
            <a:r>
              <a:rPr lang="en-US" altLang="zh-CN" dirty="0" smtClean="0">
                <a:solidFill>
                  <a:schemeClr val="accent2"/>
                </a:solidFill>
              </a:rPr>
              <a:t>analysis</a:t>
            </a:r>
            <a:endParaRPr lang="en-US" dirty="0">
              <a:solidFill>
                <a:schemeClr val="accent2"/>
              </a:solidFill>
            </a:endParaRPr>
          </a:p>
        </p:txBody>
      </p:sp>
    </p:spTree>
    <p:extLst>
      <p:ext uri="{BB962C8B-B14F-4D97-AF65-F5344CB8AC3E}">
        <p14:creationId xmlns:p14="http://schemas.microsoft.com/office/powerpoint/2010/main" val="2096724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ounded Rectangle 96"/>
          <p:cNvSpPr/>
          <p:nvPr/>
        </p:nvSpPr>
        <p:spPr>
          <a:xfrm>
            <a:off x="6976688" y="2844549"/>
            <a:ext cx="2555717" cy="3825017"/>
          </a:xfrm>
          <a:prstGeom prst="roundRect">
            <a:avLst/>
          </a:prstGeom>
          <a:solidFill>
            <a:srgbClr val="E5CC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91810" y="922230"/>
            <a:ext cx="7939052" cy="706964"/>
          </a:xfrm>
        </p:spPr>
        <p:txBody>
          <a:bodyPr/>
          <a:lstStyle/>
          <a:p>
            <a:r>
              <a:rPr lang="en-US" b="1" dirty="0" smtClean="0"/>
              <a:t>Cost </a:t>
            </a:r>
            <a:r>
              <a:rPr lang="en-US" b="1" dirty="0" smtClean="0"/>
              <a:t>Estimation </a:t>
            </a:r>
            <a:r>
              <a:rPr lang="en-US" sz="2000" dirty="0" smtClean="0"/>
              <a:t>(1 million users)</a:t>
            </a:r>
            <a:endParaRPr lang="en-US" sz="2000" dirty="0"/>
          </a:p>
        </p:txBody>
      </p:sp>
      <p:sp>
        <p:nvSpPr>
          <p:cNvPr id="5" name="Rounded Rectangle 4"/>
          <p:cNvSpPr/>
          <p:nvPr/>
        </p:nvSpPr>
        <p:spPr>
          <a:xfrm>
            <a:off x="357300" y="2854411"/>
            <a:ext cx="2555717" cy="3805294"/>
          </a:xfrm>
          <a:prstGeom prst="roundRect">
            <a:avLst/>
          </a:prstGeom>
          <a:solidFill>
            <a:srgbClr val="E5CC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lus 9"/>
          <p:cNvSpPr/>
          <p:nvPr/>
        </p:nvSpPr>
        <p:spPr>
          <a:xfrm>
            <a:off x="2951239" y="4278323"/>
            <a:ext cx="596527" cy="5969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lus 10"/>
          <p:cNvSpPr/>
          <p:nvPr/>
        </p:nvSpPr>
        <p:spPr>
          <a:xfrm>
            <a:off x="6298364" y="4180438"/>
            <a:ext cx="596527" cy="5969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186246" y="2284234"/>
            <a:ext cx="859628" cy="461665"/>
          </a:xfrm>
          <a:prstGeom prst="rect">
            <a:avLst/>
          </a:prstGeom>
          <a:noFill/>
        </p:spPr>
        <p:txBody>
          <a:bodyPr wrap="square" rtlCol="0">
            <a:spAutoFit/>
          </a:bodyPr>
          <a:lstStyle/>
          <a:p>
            <a:r>
              <a:rPr lang="en-US" sz="2400" smtClean="0"/>
              <a:t>AWS</a:t>
            </a:r>
            <a:endParaRPr lang="en-US" sz="2400" dirty="0"/>
          </a:p>
        </p:txBody>
      </p:sp>
      <p:sp>
        <p:nvSpPr>
          <p:cNvPr id="19" name="TextBox 18"/>
          <p:cNvSpPr txBox="1"/>
          <p:nvPr/>
        </p:nvSpPr>
        <p:spPr>
          <a:xfrm>
            <a:off x="4003780" y="2305193"/>
            <a:ext cx="1695637" cy="461665"/>
          </a:xfrm>
          <a:prstGeom prst="rect">
            <a:avLst/>
          </a:prstGeom>
          <a:noFill/>
        </p:spPr>
        <p:txBody>
          <a:bodyPr wrap="square" rtlCol="0">
            <a:spAutoFit/>
          </a:bodyPr>
          <a:lstStyle/>
          <a:p>
            <a:pPr algn="ctr"/>
            <a:r>
              <a:rPr lang="en-US" altLang="zh-CN" sz="2400" dirty="0" smtClean="0"/>
              <a:t>APIs</a:t>
            </a:r>
            <a:endParaRPr lang="en-US" sz="2400" dirty="0"/>
          </a:p>
        </p:txBody>
      </p:sp>
      <p:grpSp>
        <p:nvGrpSpPr>
          <p:cNvPr id="21" name="Group 20"/>
          <p:cNvGrpSpPr/>
          <p:nvPr/>
        </p:nvGrpSpPr>
        <p:grpSpPr>
          <a:xfrm>
            <a:off x="689464" y="3074242"/>
            <a:ext cx="1269092" cy="550103"/>
            <a:chOff x="258960" y="1627187"/>
            <a:chExt cx="2063749" cy="1633802"/>
          </a:xfrm>
        </p:grpSpPr>
        <p:sp>
          <p:nvSpPr>
            <p:cNvPr id="22" name="Rounded Rectangle 21"/>
            <p:cNvSpPr/>
            <p:nvPr/>
          </p:nvSpPr>
          <p:spPr>
            <a:xfrm>
              <a:off x="258960" y="1627187"/>
              <a:ext cx="2063749" cy="1633802"/>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3"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grpSp>
        <p:nvGrpSpPr>
          <p:cNvPr id="28" name="Group 27"/>
          <p:cNvGrpSpPr/>
          <p:nvPr/>
        </p:nvGrpSpPr>
        <p:grpSpPr>
          <a:xfrm>
            <a:off x="697890" y="3769656"/>
            <a:ext cx="1275224" cy="550103"/>
            <a:chOff x="258960" y="1627187"/>
            <a:chExt cx="2063749" cy="1633802"/>
          </a:xfrm>
        </p:grpSpPr>
        <p:sp>
          <p:nvSpPr>
            <p:cNvPr id="29" name="Rounded Rectangle 28"/>
            <p:cNvSpPr/>
            <p:nvPr/>
          </p:nvSpPr>
          <p:spPr>
            <a:xfrm>
              <a:off x="258960" y="1627187"/>
              <a:ext cx="2063749" cy="1633802"/>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0"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grpSp>
        <p:nvGrpSpPr>
          <p:cNvPr id="34" name="Group 33"/>
          <p:cNvGrpSpPr/>
          <p:nvPr/>
        </p:nvGrpSpPr>
        <p:grpSpPr>
          <a:xfrm>
            <a:off x="689464" y="4469777"/>
            <a:ext cx="1283650" cy="550103"/>
            <a:chOff x="258960" y="1627187"/>
            <a:chExt cx="2063749" cy="1633802"/>
          </a:xfrm>
        </p:grpSpPr>
        <p:sp>
          <p:nvSpPr>
            <p:cNvPr id="35" name="Rounded Rectangle 34"/>
            <p:cNvSpPr/>
            <p:nvPr/>
          </p:nvSpPr>
          <p:spPr>
            <a:xfrm>
              <a:off x="258960" y="1627187"/>
              <a:ext cx="2063749" cy="1633802"/>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6"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sp>
        <p:nvSpPr>
          <p:cNvPr id="40" name="TextBox 39"/>
          <p:cNvSpPr txBox="1"/>
          <p:nvPr/>
        </p:nvSpPr>
        <p:spPr>
          <a:xfrm>
            <a:off x="705277" y="3865200"/>
            <a:ext cx="1252023" cy="338554"/>
          </a:xfrm>
          <a:prstGeom prst="rect">
            <a:avLst/>
          </a:prstGeom>
          <a:noFill/>
        </p:spPr>
        <p:txBody>
          <a:bodyPr wrap="square" rtlCol="0">
            <a:spAutoFit/>
          </a:bodyPr>
          <a:lstStyle/>
          <a:p>
            <a:pPr algn="ctr"/>
            <a:r>
              <a:rPr lang="en-US" sz="1600" dirty="0" smtClean="0">
                <a:solidFill>
                  <a:schemeClr val="bg1"/>
                </a:solidFill>
              </a:rPr>
              <a:t>S3 Storage</a:t>
            </a:r>
            <a:endParaRPr lang="en-US" sz="1600" dirty="0">
              <a:solidFill>
                <a:schemeClr val="bg1"/>
              </a:solidFill>
            </a:endParaRPr>
          </a:p>
        </p:txBody>
      </p:sp>
      <p:grpSp>
        <p:nvGrpSpPr>
          <p:cNvPr id="52" name="Group 51"/>
          <p:cNvGrpSpPr/>
          <p:nvPr/>
        </p:nvGrpSpPr>
        <p:grpSpPr>
          <a:xfrm>
            <a:off x="697889" y="5192092"/>
            <a:ext cx="1275225" cy="550103"/>
            <a:chOff x="258960" y="1627187"/>
            <a:chExt cx="2063749" cy="1633802"/>
          </a:xfrm>
        </p:grpSpPr>
        <p:sp>
          <p:nvSpPr>
            <p:cNvPr id="53" name="Rounded Rectangle 52"/>
            <p:cNvSpPr/>
            <p:nvPr/>
          </p:nvSpPr>
          <p:spPr>
            <a:xfrm>
              <a:off x="258960" y="1627187"/>
              <a:ext cx="2063749" cy="1633802"/>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4"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sp>
        <p:nvSpPr>
          <p:cNvPr id="41" name="TextBox 40"/>
          <p:cNvSpPr txBox="1"/>
          <p:nvPr/>
        </p:nvSpPr>
        <p:spPr>
          <a:xfrm>
            <a:off x="706178" y="4553297"/>
            <a:ext cx="1252378" cy="338554"/>
          </a:xfrm>
          <a:prstGeom prst="rect">
            <a:avLst/>
          </a:prstGeom>
          <a:noFill/>
        </p:spPr>
        <p:txBody>
          <a:bodyPr wrap="square" rtlCol="0">
            <a:spAutoFit/>
          </a:bodyPr>
          <a:lstStyle/>
          <a:p>
            <a:pPr algn="ctr"/>
            <a:r>
              <a:rPr lang="en-US" sz="1600" dirty="0" smtClean="0">
                <a:solidFill>
                  <a:schemeClr val="bg1"/>
                </a:solidFill>
              </a:rPr>
              <a:t>S3 Request</a:t>
            </a:r>
            <a:endParaRPr lang="en-US" sz="1600" dirty="0">
              <a:solidFill>
                <a:schemeClr val="bg1"/>
              </a:solidFill>
            </a:endParaRPr>
          </a:p>
        </p:txBody>
      </p:sp>
      <p:sp>
        <p:nvSpPr>
          <p:cNvPr id="55" name="TextBox 54"/>
          <p:cNvSpPr txBox="1"/>
          <p:nvPr/>
        </p:nvSpPr>
        <p:spPr>
          <a:xfrm>
            <a:off x="651030" y="3159299"/>
            <a:ext cx="1307526" cy="338554"/>
          </a:xfrm>
          <a:prstGeom prst="rect">
            <a:avLst/>
          </a:prstGeom>
          <a:noFill/>
        </p:spPr>
        <p:txBody>
          <a:bodyPr wrap="square" rtlCol="0">
            <a:spAutoFit/>
          </a:bodyPr>
          <a:lstStyle/>
          <a:p>
            <a:pPr algn="ctr"/>
            <a:r>
              <a:rPr lang="en-US" sz="1600" dirty="0" smtClean="0">
                <a:solidFill>
                  <a:schemeClr val="bg1"/>
                </a:solidFill>
              </a:rPr>
              <a:t>LAMBDA</a:t>
            </a:r>
            <a:endParaRPr lang="en-US" sz="1600" dirty="0">
              <a:solidFill>
                <a:schemeClr val="bg1"/>
              </a:solidFill>
            </a:endParaRPr>
          </a:p>
        </p:txBody>
      </p:sp>
      <p:sp>
        <p:nvSpPr>
          <p:cNvPr id="62" name="Equal 61"/>
          <p:cNvSpPr/>
          <p:nvPr/>
        </p:nvSpPr>
        <p:spPr>
          <a:xfrm>
            <a:off x="9614202" y="4268235"/>
            <a:ext cx="630194" cy="58018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TextBox 63"/>
          <p:cNvSpPr txBox="1"/>
          <p:nvPr/>
        </p:nvSpPr>
        <p:spPr>
          <a:xfrm>
            <a:off x="10213614" y="4270771"/>
            <a:ext cx="2387436" cy="584775"/>
          </a:xfrm>
          <a:prstGeom prst="rect">
            <a:avLst/>
          </a:prstGeom>
          <a:noFill/>
        </p:spPr>
        <p:txBody>
          <a:bodyPr wrap="square" rtlCol="0">
            <a:spAutoFit/>
          </a:bodyPr>
          <a:lstStyle/>
          <a:p>
            <a:r>
              <a:rPr lang="en-US" sz="3200" b="1" dirty="0" smtClean="0">
                <a:solidFill>
                  <a:schemeClr val="accent1"/>
                </a:solidFill>
              </a:rPr>
              <a:t>$</a:t>
            </a:r>
            <a:endParaRPr lang="en-US" sz="3200" b="1" dirty="0">
              <a:solidFill>
                <a:schemeClr val="accent1"/>
              </a:solidFill>
            </a:endParaRPr>
          </a:p>
        </p:txBody>
      </p:sp>
      <p:sp>
        <p:nvSpPr>
          <p:cNvPr id="46" name="Rounded Rectangle 45"/>
          <p:cNvSpPr/>
          <p:nvPr/>
        </p:nvSpPr>
        <p:spPr>
          <a:xfrm>
            <a:off x="3594773" y="2844549"/>
            <a:ext cx="2555717" cy="3825017"/>
          </a:xfrm>
          <a:prstGeom prst="roundRect">
            <a:avLst/>
          </a:prstGeom>
          <a:solidFill>
            <a:srgbClr val="E5CC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3967991" y="3334769"/>
            <a:ext cx="1132260" cy="550103"/>
            <a:chOff x="258960" y="1627187"/>
            <a:chExt cx="2063749" cy="1633802"/>
          </a:xfrm>
        </p:grpSpPr>
        <p:sp>
          <p:nvSpPr>
            <p:cNvPr id="48" name="Rounded Rectangle 47"/>
            <p:cNvSpPr/>
            <p:nvPr/>
          </p:nvSpPr>
          <p:spPr>
            <a:xfrm>
              <a:off x="258960" y="1627187"/>
              <a:ext cx="2063749" cy="1633802"/>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0"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sp>
        <p:nvSpPr>
          <p:cNvPr id="63" name="TextBox 62"/>
          <p:cNvSpPr txBox="1"/>
          <p:nvPr/>
        </p:nvSpPr>
        <p:spPr>
          <a:xfrm>
            <a:off x="3907083" y="3360496"/>
            <a:ext cx="1153513" cy="461665"/>
          </a:xfrm>
          <a:prstGeom prst="rect">
            <a:avLst/>
          </a:prstGeom>
          <a:noFill/>
        </p:spPr>
        <p:txBody>
          <a:bodyPr wrap="square" rtlCol="0">
            <a:spAutoFit/>
          </a:bodyPr>
          <a:lstStyle/>
          <a:p>
            <a:pPr algn="ctr"/>
            <a:r>
              <a:rPr lang="en-US" sz="1200" dirty="0" smtClean="0">
                <a:solidFill>
                  <a:schemeClr val="bg1"/>
                </a:solidFill>
              </a:rPr>
              <a:t>Amazon </a:t>
            </a:r>
            <a:r>
              <a:rPr lang="en-US" sz="1200" dirty="0" err="1" smtClean="0">
                <a:solidFill>
                  <a:schemeClr val="bg1"/>
                </a:solidFill>
              </a:rPr>
              <a:t>Rekognition</a:t>
            </a:r>
            <a:endParaRPr lang="en-US" sz="1200" dirty="0">
              <a:solidFill>
                <a:schemeClr val="bg1"/>
              </a:solidFill>
            </a:endParaRPr>
          </a:p>
        </p:txBody>
      </p:sp>
      <p:grpSp>
        <p:nvGrpSpPr>
          <p:cNvPr id="65" name="Group 64"/>
          <p:cNvGrpSpPr/>
          <p:nvPr/>
        </p:nvGrpSpPr>
        <p:grpSpPr>
          <a:xfrm>
            <a:off x="3989313" y="5110089"/>
            <a:ext cx="1108379" cy="550103"/>
            <a:chOff x="258960" y="1627187"/>
            <a:chExt cx="2063749" cy="1633802"/>
          </a:xfrm>
        </p:grpSpPr>
        <p:sp>
          <p:nvSpPr>
            <p:cNvPr id="66" name="Rounded Rectangle 65"/>
            <p:cNvSpPr/>
            <p:nvPr/>
          </p:nvSpPr>
          <p:spPr>
            <a:xfrm>
              <a:off x="258960" y="1627187"/>
              <a:ext cx="2063749" cy="1633802"/>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7"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grpSp>
        <p:nvGrpSpPr>
          <p:cNvPr id="68" name="Group 67"/>
          <p:cNvGrpSpPr/>
          <p:nvPr/>
        </p:nvGrpSpPr>
        <p:grpSpPr>
          <a:xfrm>
            <a:off x="3946595" y="4204587"/>
            <a:ext cx="1151097" cy="550103"/>
            <a:chOff x="258960" y="1627187"/>
            <a:chExt cx="2063749" cy="1633802"/>
          </a:xfrm>
        </p:grpSpPr>
        <p:sp>
          <p:nvSpPr>
            <p:cNvPr id="69" name="Rounded Rectangle 68"/>
            <p:cNvSpPr/>
            <p:nvPr/>
          </p:nvSpPr>
          <p:spPr>
            <a:xfrm>
              <a:off x="258960" y="1627187"/>
              <a:ext cx="2063749" cy="1633802"/>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0"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sp>
        <p:nvSpPr>
          <p:cNvPr id="75" name="TextBox 74"/>
          <p:cNvSpPr txBox="1"/>
          <p:nvPr/>
        </p:nvSpPr>
        <p:spPr>
          <a:xfrm>
            <a:off x="3907083" y="4270771"/>
            <a:ext cx="1190609" cy="461665"/>
          </a:xfrm>
          <a:prstGeom prst="rect">
            <a:avLst/>
          </a:prstGeom>
          <a:noFill/>
        </p:spPr>
        <p:txBody>
          <a:bodyPr wrap="square" rtlCol="0">
            <a:spAutoFit/>
          </a:bodyPr>
          <a:lstStyle/>
          <a:p>
            <a:pPr algn="ctr"/>
            <a:r>
              <a:rPr lang="en-US" sz="1200" dirty="0" smtClean="0">
                <a:solidFill>
                  <a:schemeClr val="bg1"/>
                </a:solidFill>
              </a:rPr>
              <a:t>Google Vision </a:t>
            </a:r>
            <a:endParaRPr lang="en-US" sz="1200" dirty="0">
              <a:solidFill>
                <a:schemeClr val="bg1"/>
              </a:solidFill>
            </a:endParaRPr>
          </a:p>
        </p:txBody>
      </p:sp>
      <p:sp>
        <p:nvSpPr>
          <p:cNvPr id="76" name="TextBox 75"/>
          <p:cNvSpPr txBox="1"/>
          <p:nvPr/>
        </p:nvSpPr>
        <p:spPr>
          <a:xfrm>
            <a:off x="3917488" y="5061974"/>
            <a:ext cx="1153513" cy="646331"/>
          </a:xfrm>
          <a:prstGeom prst="rect">
            <a:avLst/>
          </a:prstGeom>
          <a:noFill/>
        </p:spPr>
        <p:txBody>
          <a:bodyPr wrap="square" rtlCol="0">
            <a:spAutoFit/>
          </a:bodyPr>
          <a:lstStyle/>
          <a:p>
            <a:pPr algn="ctr"/>
            <a:r>
              <a:rPr lang="en-US" sz="1200" dirty="0" smtClean="0">
                <a:solidFill>
                  <a:schemeClr val="bg1"/>
                </a:solidFill>
              </a:rPr>
              <a:t>Azure Computer Vision</a:t>
            </a:r>
            <a:endParaRPr lang="en-US" sz="1200" dirty="0">
              <a:solidFill>
                <a:schemeClr val="bg1"/>
              </a:solidFill>
            </a:endParaRPr>
          </a:p>
        </p:txBody>
      </p:sp>
      <p:grpSp>
        <p:nvGrpSpPr>
          <p:cNvPr id="60" name="Group 59"/>
          <p:cNvGrpSpPr/>
          <p:nvPr/>
        </p:nvGrpSpPr>
        <p:grpSpPr>
          <a:xfrm>
            <a:off x="685531" y="5930478"/>
            <a:ext cx="1888558" cy="550103"/>
            <a:chOff x="258960" y="1627187"/>
            <a:chExt cx="2063749" cy="1633802"/>
          </a:xfrm>
        </p:grpSpPr>
        <p:sp>
          <p:nvSpPr>
            <p:cNvPr id="61" name="Rounded Rectangle 60"/>
            <p:cNvSpPr/>
            <p:nvPr/>
          </p:nvSpPr>
          <p:spPr>
            <a:xfrm>
              <a:off x="258960" y="1627187"/>
              <a:ext cx="2063749" cy="1633802"/>
            </a:xfrm>
            <a:prstGeom prst="roundRect">
              <a:avLst>
                <a:gd name="adj" fmla="val 10000"/>
              </a:avLst>
            </a:prstGeom>
            <a:solidFill>
              <a:srgbClr val="733976"/>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1"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grpSp>
        <p:nvGrpSpPr>
          <p:cNvPr id="72" name="Group 71"/>
          <p:cNvGrpSpPr/>
          <p:nvPr/>
        </p:nvGrpSpPr>
        <p:grpSpPr>
          <a:xfrm>
            <a:off x="4003780" y="5971205"/>
            <a:ext cx="1887623" cy="550103"/>
            <a:chOff x="258960" y="1627187"/>
            <a:chExt cx="2063749" cy="1633802"/>
          </a:xfrm>
        </p:grpSpPr>
        <p:sp>
          <p:nvSpPr>
            <p:cNvPr id="73" name="Rounded Rectangle 72"/>
            <p:cNvSpPr/>
            <p:nvPr/>
          </p:nvSpPr>
          <p:spPr>
            <a:xfrm>
              <a:off x="258960" y="1627187"/>
              <a:ext cx="2063749" cy="1633802"/>
            </a:xfrm>
            <a:prstGeom prst="roundRect">
              <a:avLst>
                <a:gd name="adj" fmla="val 10000"/>
              </a:avLst>
            </a:prstGeom>
            <a:solidFill>
              <a:srgbClr val="733976"/>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4"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grpSp>
        <p:nvGrpSpPr>
          <p:cNvPr id="82" name="Group 81"/>
          <p:cNvGrpSpPr/>
          <p:nvPr/>
        </p:nvGrpSpPr>
        <p:grpSpPr>
          <a:xfrm>
            <a:off x="7254673" y="5890843"/>
            <a:ext cx="2088612" cy="550103"/>
            <a:chOff x="258960" y="1627187"/>
            <a:chExt cx="2063749" cy="1633802"/>
          </a:xfrm>
        </p:grpSpPr>
        <p:sp>
          <p:nvSpPr>
            <p:cNvPr id="83" name="Rounded Rectangle 82"/>
            <p:cNvSpPr/>
            <p:nvPr/>
          </p:nvSpPr>
          <p:spPr>
            <a:xfrm>
              <a:off x="258960" y="1627187"/>
              <a:ext cx="2063749" cy="1633802"/>
            </a:xfrm>
            <a:prstGeom prst="roundRect">
              <a:avLst>
                <a:gd name="adj" fmla="val 10000"/>
              </a:avLst>
            </a:prstGeom>
            <a:solidFill>
              <a:srgbClr val="733976"/>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4"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sp>
        <p:nvSpPr>
          <p:cNvPr id="4" name="TextBox 3"/>
          <p:cNvSpPr txBox="1"/>
          <p:nvPr/>
        </p:nvSpPr>
        <p:spPr>
          <a:xfrm>
            <a:off x="1196809" y="6024719"/>
            <a:ext cx="314510" cy="369332"/>
          </a:xfrm>
          <a:prstGeom prst="rect">
            <a:avLst/>
          </a:prstGeom>
          <a:noFill/>
        </p:spPr>
        <p:txBody>
          <a:bodyPr wrap="none" rtlCol="0">
            <a:spAutoFit/>
          </a:bodyPr>
          <a:lstStyle/>
          <a:p>
            <a:r>
              <a:rPr lang="en-US" altLang="zh-CN" b="1" dirty="0" smtClean="0">
                <a:solidFill>
                  <a:schemeClr val="bg1"/>
                </a:solidFill>
              </a:rPr>
              <a:t>$</a:t>
            </a:r>
            <a:endParaRPr lang="en-US" b="1" dirty="0">
              <a:solidFill>
                <a:schemeClr val="bg1"/>
              </a:solidFill>
            </a:endParaRPr>
          </a:p>
        </p:txBody>
      </p:sp>
      <p:sp>
        <p:nvSpPr>
          <p:cNvPr id="85" name="TextBox 84"/>
          <p:cNvSpPr txBox="1"/>
          <p:nvPr/>
        </p:nvSpPr>
        <p:spPr>
          <a:xfrm>
            <a:off x="4423629" y="6049198"/>
            <a:ext cx="898003" cy="369332"/>
          </a:xfrm>
          <a:prstGeom prst="rect">
            <a:avLst/>
          </a:prstGeom>
          <a:noFill/>
        </p:spPr>
        <p:txBody>
          <a:bodyPr wrap="none" rtlCol="0">
            <a:spAutoFit/>
          </a:bodyPr>
          <a:lstStyle/>
          <a:p>
            <a:r>
              <a:rPr lang="en-US" altLang="zh-CN" b="1" dirty="0" smtClean="0">
                <a:solidFill>
                  <a:schemeClr val="bg1"/>
                </a:solidFill>
              </a:rPr>
              <a:t>$313.5</a:t>
            </a:r>
            <a:endParaRPr lang="en-US" b="1" dirty="0">
              <a:solidFill>
                <a:schemeClr val="bg1"/>
              </a:solidFill>
            </a:endParaRPr>
          </a:p>
        </p:txBody>
      </p:sp>
      <p:sp>
        <p:nvSpPr>
          <p:cNvPr id="87" name="TextBox 86"/>
          <p:cNvSpPr txBox="1"/>
          <p:nvPr/>
        </p:nvSpPr>
        <p:spPr>
          <a:xfrm>
            <a:off x="7889219" y="6037239"/>
            <a:ext cx="314510" cy="369332"/>
          </a:xfrm>
          <a:prstGeom prst="rect">
            <a:avLst/>
          </a:prstGeom>
          <a:noFill/>
        </p:spPr>
        <p:txBody>
          <a:bodyPr wrap="none" rtlCol="0">
            <a:spAutoFit/>
          </a:bodyPr>
          <a:lstStyle/>
          <a:p>
            <a:r>
              <a:rPr lang="en-US" altLang="zh-CN" b="1" dirty="0" smtClean="0">
                <a:solidFill>
                  <a:schemeClr val="bg1"/>
                </a:solidFill>
              </a:rPr>
              <a:t>$</a:t>
            </a:r>
            <a:endParaRPr lang="en-US" b="1" dirty="0">
              <a:solidFill>
                <a:schemeClr val="bg1"/>
              </a:solidFill>
            </a:endParaRPr>
          </a:p>
        </p:txBody>
      </p:sp>
      <p:sp>
        <p:nvSpPr>
          <p:cNvPr id="77" name="TextBox 76"/>
          <p:cNvSpPr txBox="1"/>
          <p:nvPr/>
        </p:nvSpPr>
        <p:spPr>
          <a:xfrm>
            <a:off x="693940" y="5179812"/>
            <a:ext cx="1252023" cy="584775"/>
          </a:xfrm>
          <a:prstGeom prst="rect">
            <a:avLst/>
          </a:prstGeom>
          <a:noFill/>
        </p:spPr>
        <p:txBody>
          <a:bodyPr wrap="square" rtlCol="0">
            <a:spAutoFit/>
          </a:bodyPr>
          <a:lstStyle/>
          <a:p>
            <a:pPr algn="ctr"/>
            <a:r>
              <a:rPr lang="en-US" sz="1600" smtClean="0">
                <a:solidFill>
                  <a:schemeClr val="bg1"/>
                </a:solidFill>
              </a:rPr>
              <a:t>API Gateway</a:t>
            </a:r>
            <a:endParaRPr lang="en-US" sz="1600" dirty="0">
              <a:solidFill>
                <a:schemeClr val="bg1"/>
              </a:solidFill>
            </a:endParaRPr>
          </a:p>
        </p:txBody>
      </p:sp>
      <p:sp>
        <p:nvSpPr>
          <p:cNvPr id="92" name="TextBox 91"/>
          <p:cNvSpPr txBox="1"/>
          <p:nvPr/>
        </p:nvSpPr>
        <p:spPr>
          <a:xfrm>
            <a:off x="1996990" y="3180016"/>
            <a:ext cx="767150" cy="338554"/>
          </a:xfrm>
          <a:prstGeom prst="rect">
            <a:avLst/>
          </a:prstGeom>
          <a:noFill/>
        </p:spPr>
        <p:txBody>
          <a:bodyPr wrap="square" rtlCol="0">
            <a:spAutoFit/>
          </a:bodyPr>
          <a:lstStyle/>
          <a:p>
            <a:pPr algn="ctr"/>
            <a:r>
              <a:rPr lang="en-US" sz="1600" dirty="0" smtClean="0">
                <a:solidFill>
                  <a:schemeClr val="accent2"/>
                </a:solidFill>
              </a:rPr>
              <a:t>$888</a:t>
            </a:r>
            <a:endParaRPr lang="en-US" sz="1600" dirty="0">
              <a:solidFill>
                <a:schemeClr val="accent2"/>
              </a:solidFill>
            </a:endParaRPr>
          </a:p>
        </p:txBody>
      </p:sp>
      <p:sp>
        <p:nvSpPr>
          <p:cNvPr id="93" name="TextBox 92"/>
          <p:cNvSpPr txBox="1"/>
          <p:nvPr/>
        </p:nvSpPr>
        <p:spPr>
          <a:xfrm>
            <a:off x="1995296" y="3875430"/>
            <a:ext cx="767150" cy="338554"/>
          </a:xfrm>
          <a:prstGeom prst="rect">
            <a:avLst/>
          </a:prstGeom>
          <a:noFill/>
        </p:spPr>
        <p:txBody>
          <a:bodyPr wrap="square" rtlCol="0">
            <a:spAutoFit/>
          </a:bodyPr>
          <a:lstStyle/>
          <a:p>
            <a:pPr algn="ctr"/>
            <a:r>
              <a:rPr lang="en-US" sz="1600" dirty="0" smtClean="0">
                <a:solidFill>
                  <a:schemeClr val="accent2"/>
                </a:solidFill>
              </a:rPr>
              <a:t>$888</a:t>
            </a:r>
            <a:endParaRPr lang="en-US" sz="1600" dirty="0">
              <a:solidFill>
                <a:schemeClr val="accent2"/>
              </a:solidFill>
            </a:endParaRPr>
          </a:p>
        </p:txBody>
      </p:sp>
      <p:sp>
        <p:nvSpPr>
          <p:cNvPr id="94" name="TextBox 93"/>
          <p:cNvSpPr txBox="1"/>
          <p:nvPr/>
        </p:nvSpPr>
        <p:spPr>
          <a:xfrm>
            <a:off x="2009154" y="4564400"/>
            <a:ext cx="767150" cy="338554"/>
          </a:xfrm>
          <a:prstGeom prst="rect">
            <a:avLst/>
          </a:prstGeom>
          <a:noFill/>
        </p:spPr>
        <p:txBody>
          <a:bodyPr wrap="square" rtlCol="0">
            <a:spAutoFit/>
          </a:bodyPr>
          <a:lstStyle/>
          <a:p>
            <a:pPr algn="ctr"/>
            <a:r>
              <a:rPr lang="en-US" sz="1600" dirty="0" smtClean="0">
                <a:solidFill>
                  <a:schemeClr val="accent2"/>
                </a:solidFill>
              </a:rPr>
              <a:t>$888</a:t>
            </a:r>
            <a:endParaRPr lang="en-US" sz="1600" dirty="0">
              <a:solidFill>
                <a:schemeClr val="accent2"/>
              </a:solidFill>
            </a:endParaRPr>
          </a:p>
        </p:txBody>
      </p:sp>
      <p:sp>
        <p:nvSpPr>
          <p:cNvPr id="95" name="TextBox 94"/>
          <p:cNvSpPr txBox="1"/>
          <p:nvPr/>
        </p:nvSpPr>
        <p:spPr>
          <a:xfrm>
            <a:off x="2009154" y="5300199"/>
            <a:ext cx="767150" cy="338554"/>
          </a:xfrm>
          <a:prstGeom prst="rect">
            <a:avLst/>
          </a:prstGeom>
          <a:noFill/>
        </p:spPr>
        <p:txBody>
          <a:bodyPr wrap="square" rtlCol="0">
            <a:spAutoFit/>
          </a:bodyPr>
          <a:lstStyle/>
          <a:p>
            <a:pPr algn="ctr"/>
            <a:r>
              <a:rPr lang="en-US" sz="1600" dirty="0" smtClean="0">
                <a:solidFill>
                  <a:schemeClr val="accent2"/>
                </a:solidFill>
              </a:rPr>
              <a:t>$888</a:t>
            </a:r>
            <a:endParaRPr lang="en-US" sz="1600" dirty="0">
              <a:solidFill>
                <a:schemeClr val="accent2"/>
              </a:solidFill>
            </a:endParaRPr>
          </a:p>
        </p:txBody>
      </p:sp>
      <p:sp>
        <p:nvSpPr>
          <p:cNvPr id="96" name="TextBox 95"/>
          <p:cNvSpPr txBox="1"/>
          <p:nvPr/>
        </p:nvSpPr>
        <p:spPr>
          <a:xfrm>
            <a:off x="5161159" y="3430510"/>
            <a:ext cx="767150" cy="338554"/>
          </a:xfrm>
          <a:prstGeom prst="rect">
            <a:avLst/>
          </a:prstGeom>
          <a:noFill/>
        </p:spPr>
        <p:txBody>
          <a:bodyPr wrap="square" rtlCol="0">
            <a:spAutoFit/>
          </a:bodyPr>
          <a:lstStyle/>
          <a:p>
            <a:pPr algn="ctr"/>
            <a:r>
              <a:rPr lang="en-US" sz="1600" dirty="0" smtClean="0">
                <a:solidFill>
                  <a:schemeClr val="accent2"/>
                </a:solidFill>
              </a:rPr>
              <a:t>$888</a:t>
            </a:r>
            <a:endParaRPr lang="en-US" sz="1600" dirty="0">
              <a:solidFill>
                <a:schemeClr val="accent2"/>
              </a:solidFill>
            </a:endParaRPr>
          </a:p>
        </p:txBody>
      </p:sp>
      <p:grpSp>
        <p:nvGrpSpPr>
          <p:cNvPr id="107" name="Group 106"/>
          <p:cNvGrpSpPr/>
          <p:nvPr/>
        </p:nvGrpSpPr>
        <p:grpSpPr>
          <a:xfrm>
            <a:off x="7254673" y="3365749"/>
            <a:ext cx="1269092" cy="550103"/>
            <a:chOff x="258960" y="1627187"/>
            <a:chExt cx="2063749" cy="1633802"/>
          </a:xfrm>
        </p:grpSpPr>
        <p:sp>
          <p:nvSpPr>
            <p:cNvPr id="108" name="Rounded Rectangle 107"/>
            <p:cNvSpPr/>
            <p:nvPr/>
          </p:nvSpPr>
          <p:spPr>
            <a:xfrm>
              <a:off x="258960" y="1627187"/>
              <a:ext cx="2063749" cy="1633802"/>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sp>
        <p:nvSpPr>
          <p:cNvPr id="110" name="TextBox 109"/>
          <p:cNvSpPr txBox="1"/>
          <p:nvPr/>
        </p:nvSpPr>
        <p:spPr>
          <a:xfrm>
            <a:off x="7254673" y="3481354"/>
            <a:ext cx="1307526" cy="307777"/>
          </a:xfrm>
          <a:prstGeom prst="rect">
            <a:avLst/>
          </a:prstGeom>
          <a:noFill/>
        </p:spPr>
        <p:txBody>
          <a:bodyPr wrap="square" rtlCol="0">
            <a:spAutoFit/>
          </a:bodyPr>
          <a:lstStyle/>
          <a:p>
            <a:pPr algn="ctr"/>
            <a:r>
              <a:rPr lang="en-US" sz="1400" dirty="0" smtClean="0">
                <a:solidFill>
                  <a:schemeClr val="bg1"/>
                </a:solidFill>
              </a:rPr>
              <a:t>Developing</a:t>
            </a:r>
            <a:endParaRPr lang="en-US" sz="1400" dirty="0">
              <a:solidFill>
                <a:schemeClr val="bg1"/>
              </a:solidFill>
            </a:endParaRPr>
          </a:p>
        </p:txBody>
      </p:sp>
      <p:sp>
        <p:nvSpPr>
          <p:cNvPr id="111" name="TextBox 110"/>
          <p:cNvSpPr txBox="1"/>
          <p:nvPr/>
        </p:nvSpPr>
        <p:spPr>
          <a:xfrm>
            <a:off x="8576135" y="3430510"/>
            <a:ext cx="767150" cy="338554"/>
          </a:xfrm>
          <a:prstGeom prst="rect">
            <a:avLst/>
          </a:prstGeom>
          <a:noFill/>
        </p:spPr>
        <p:txBody>
          <a:bodyPr wrap="square" rtlCol="0">
            <a:spAutoFit/>
          </a:bodyPr>
          <a:lstStyle/>
          <a:p>
            <a:pPr algn="ctr"/>
            <a:r>
              <a:rPr lang="en-US" sz="1600" dirty="0" smtClean="0">
                <a:solidFill>
                  <a:schemeClr val="accent2"/>
                </a:solidFill>
              </a:rPr>
              <a:t>$888</a:t>
            </a:r>
            <a:endParaRPr lang="en-US" sz="1600" dirty="0">
              <a:solidFill>
                <a:schemeClr val="accent2"/>
              </a:solidFill>
            </a:endParaRPr>
          </a:p>
        </p:txBody>
      </p:sp>
      <p:grpSp>
        <p:nvGrpSpPr>
          <p:cNvPr id="112" name="Group 111"/>
          <p:cNvGrpSpPr/>
          <p:nvPr/>
        </p:nvGrpSpPr>
        <p:grpSpPr>
          <a:xfrm>
            <a:off x="7254673" y="4245382"/>
            <a:ext cx="1269092" cy="550103"/>
            <a:chOff x="258960" y="1627187"/>
            <a:chExt cx="2063749" cy="1633802"/>
          </a:xfrm>
        </p:grpSpPr>
        <p:sp>
          <p:nvSpPr>
            <p:cNvPr id="113" name="Rounded Rectangle 112"/>
            <p:cNvSpPr/>
            <p:nvPr/>
          </p:nvSpPr>
          <p:spPr>
            <a:xfrm>
              <a:off x="258960" y="1627187"/>
              <a:ext cx="2063749" cy="1633802"/>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4"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sp>
        <p:nvSpPr>
          <p:cNvPr id="99" name="TextBox 98"/>
          <p:cNvSpPr txBox="1"/>
          <p:nvPr/>
        </p:nvSpPr>
        <p:spPr>
          <a:xfrm>
            <a:off x="7042765" y="4371616"/>
            <a:ext cx="1772398" cy="307777"/>
          </a:xfrm>
          <a:prstGeom prst="rect">
            <a:avLst/>
          </a:prstGeom>
          <a:noFill/>
        </p:spPr>
        <p:txBody>
          <a:bodyPr wrap="square" rtlCol="0">
            <a:spAutoFit/>
          </a:bodyPr>
          <a:lstStyle/>
          <a:p>
            <a:pPr algn="ctr"/>
            <a:r>
              <a:rPr lang="en-US" altLang="zh-CN" sz="1400" dirty="0" smtClean="0">
                <a:solidFill>
                  <a:schemeClr val="bg1"/>
                </a:solidFill>
              </a:rPr>
              <a:t>Maintaining</a:t>
            </a:r>
            <a:endParaRPr lang="en-US" sz="1400" dirty="0">
              <a:solidFill>
                <a:schemeClr val="bg1"/>
              </a:solidFill>
            </a:endParaRPr>
          </a:p>
        </p:txBody>
      </p:sp>
      <p:grpSp>
        <p:nvGrpSpPr>
          <p:cNvPr id="115" name="Group 114"/>
          <p:cNvGrpSpPr/>
          <p:nvPr/>
        </p:nvGrpSpPr>
        <p:grpSpPr>
          <a:xfrm>
            <a:off x="7254673" y="5132964"/>
            <a:ext cx="1269092" cy="550103"/>
            <a:chOff x="258960" y="1627187"/>
            <a:chExt cx="2063749" cy="1633802"/>
          </a:xfrm>
        </p:grpSpPr>
        <p:sp>
          <p:nvSpPr>
            <p:cNvPr id="116" name="Rounded Rectangle 115"/>
            <p:cNvSpPr/>
            <p:nvPr/>
          </p:nvSpPr>
          <p:spPr>
            <a:xfrm>
              <a:off x="258960" y="1627187"/>
              <a:ext cx="2063749" cy="1633802"/>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7"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sp>
        <p:nvSpPr>
          <p:cNvPr id="100" name="TextBox 99"/>
          <p:cNvSpPr txBox="1"/>
          <p:nvPr/>
        </p:nvSpPr>
        <p:spPr>
          <a:xfrm>
            <a:off x="7324460" y="5200473"/>
            <a:ext cx="1129515" cy="369332"/>
          </a:xfrm>
          <a:prstGeom prst="rect">
            <a:avLst/>
          </a:prstGeom>
          <a:noFill/>
        </p:spPr>
        <p:txBody>
          <a:bodyPr wrap="square" rtlCol="0">
            <a:spAutoFit/>
          </a:bodyPr>
          <a:lstStyle/>
          <a:p>
            <a:pPr algn="ctr"/>
            <a:r>
              <a:rPr lang="en-US" sz="1400" dirty="0" smtClean="0">
                <a:solidFill>
                  <a:schemeClr val="bg1"/>
                </a:solidFill>
              </a:rPr>
              <a:t>Training</a:t>
            </a:r>
            <a:r>
              <a:rPr lang="zh-CN" altLang="en-US" dirty="0" smtClean="0">
                <a:solidFill>
                  <a:schemeClr val="bg1"/>
                </a:solidFill>
              </a:rPr>
              <a:t> </a:t>
            </a:r>
            <a:endParaRPr lang="en-US" sz="1400" dirty="0">
              <a:solidFill>
                <a:schemeClr val="bg1"/>
              </a:solidFill>
            </a:endParaRPr>
          </a:p>
        </p:txBody>
      </p:sp>
      <p:sp>
        <p:nvSpPr>
          <p:cNvPr id="118" name="TextBox 117"/>
          <p:cNvSpPr txBox="1"/>
          <p:nvPr/>
        </p:nvSpPr>
        <p:spPr>
          <a:xfrm>
            <a:off x="7451159" y="2294819"/>
            <a:ext cx="1695637" cy="461665"/>
          </a:xfrm>
          <a:prstGeom prst="rect">
            <a:avLst/>
          </a:prstGeom>
          <a:noFill/>
        </p:spPr>
        <p:txBody>
          <a:bodyPr wrap="square" rtlCol="0">
            <a:spAutoFit/>
          </a:bodyPr>
          <a:lstStyle/>
          <a:p>
            <a:pPr algn="ctr"/>
            <a:r>
              <a:rPr lang="en-US" altLang="zh-CN" sz="2400" dirty="0" smtClean="0"/>
              <a:t>Labor</a:t>
            </a:r>
            <a:endParaRPr lang="en-US" sz="2400" dirty="0"/>
          </a:p>
        </p:txBody>
      </p:sp>
    </p:spTree>
    <p:extLst>
      <p:ext uri="{BB962C8B-B14F-4D97-AF65-F5344CB8AC3E}">
        <p14:creationId xmlns:p14="http://schemas.microsoft.com/office/powerpoint/2010/main" val="143082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linds(horizontal)">
                                      <p:cBhvr>
                                        <p:cTn id="7" dur="500"/>
                                        <p:tgtEl>
                                          <p:spTgt spid="6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blinds(horizontal)">
                                      <p:cBhvr>
                                        <p:cTn id="1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ounded Rectangle 96"/>
          <p:cNvSpPr/>
          <p:nvPr/>
        </p:nvSpPr>
        <p:spPr>
          <a:xfrm>
            <a:off x="6976688" y="2844549"/>
            <a:ext cx="2555717" cy="3825017"/>
          </a:xfrm>
          <a:prstGeom prst="roundRect">
            <a:avLst/>
          </a:prstGeom>
          <a:solidFill>
            <a:srgbClr val="E5CC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7458" y="898171"/>
            <a:ext cx="7939052" cy="706964"/>
          </a:xfrm>
        </p:spPr>
        <p:txBody>
          <a:bodyPr/>
          <a:lstStyle/>
          <a:p>
            <a:r>
              <a:rPr lang="en-US" b="1" dirty="0" smtClean="0"/>
              <a:t>Cost </a:t>
            </a:r>
            <a:r>
              <a:rPr lang="en-US" b="1" dirty="0" smtClean="0"/>
              <a:t>Estimation </a:t>
            </a:r>
            <a:r>
              <a:rPr lang="en-US" sz="2000" dirty="0" smtClean="0"/>
              <a:t>(Scale by 1,000 users)</a:t>
            </a:r>
            <a:endParaRPr lang="en-US" dirty="0"/>
          </a:p>
        </p:txBody>
      </p:sp>
      <p:sp>
        <p:nvSpPr>
          <p:cNvPr id="5" name="Rounded Rectangle 4"/>
          <p:cNvSpPr/>
          <p:nvPr/>
        </p:nvSpPr>
        <p:spPr>
          <a:xfrm>
            <a:off x="357300" y="2854411"/>
            <a:ext cx="2555717" cy="3805294"/>
          </a:xfrm>
          <a:prstGeom prst="roundRect">
            <a:avLst/>
          </a:prstGeom>
          <a:solidFill>
            <a:srgbClr val="E5CC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lus 9"/>
          <p:cNvSpPr/>
          <p:nvPr/>
        </p:nvSpPr>
        <p:spPr>
          <a:xfrm>
            <a:off x="2951239" y="4278323"/>
            <a:ext cx="596527" cy="5969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lus 10"/>
          <p:cNvSpPr/>
          <p:nvPr/>
        </p:nvSpPr>
        <p:spPr>
          <a:xfrm>
            <a:off x="6298364" y="4180438"/>
            <a:ext cx="596527" cy="5969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186246" y="2284234"/>
            <a:ext cx="859628" cy="461665"/>
          </a:xfrm>
          <a:prstGeom prst="rect">
            <a:avLst/>
          </a:prstGeom>
          <a:noFill/>
        </p:spPr>
        <p:txBody>
          <a:bodyPr wrap="square" rtlCol="0">
            <a:spAutoFit/>
          </a:bodyPr>
          <a:lstStyle/>
          <a:p>
            <a:r>
              <a:rPr lang="en-US" sz="2400" smtClean="0"/>
              <a:t>AWS</a:t>
            </a:r>
            <a:endParaRPr lang="en-US" sz="2400" dirty="0"/>
          </a:p>
        </p:txBody>
      </p:sp>
      <p:sp>
        <p:nvSpPr>
          <p:cNvPr id="19" name="TextBox 18"/>
          <p:cNvSpPr txBox="1"/>
          <p:nvPr/>
        </p:nvSpPr>
        <p:spPr>
          <a:xfrm>
            <a:off x="4003780" y="2305193"/>
            <a:ext cx="1695637" cy="461665"/>
          </a:xfrm>
          <a:prstGeom prst="rect">
            <a:avLst/>
          </a:prstGeom>
          <a:noFill/>
        </p:spPr>
        <p:txBody>
          <a:bodyPr wrap="square" rtlCol="0">
            <a:spAutoFit/>
          </a:bodyPr>
          <a:lstStyle/>
          <a:p>
            <a:pPr algn="ctr"/>
            <a:r>
              <a:rPr lang="en-US" altLang="zh-CN" sz="2400" dirty="0" smtClean="0"/>
              <a:t>APIs</a:t>
            </a:r>
            <a:endParaRPr lang="en-US" sz="2400" dirty="0"/>
          </a:p>
        </p:txBody>
      </p:sp>
      <p:grpSp>
        <p:nvGrpSpPr>
          <p:cNvPr id="21" name="Group 20"/>
          <p:cNvGrpSpPr/>
          <p:nvPr/>
        </p:nvGrpSpPr>
        <p:grpSpPr>
          <a:xfrm>
            <a:off x="689464" y="3074242"/>
            <a:ext cx="1269092" cy="550103"/>
            <a:chOff x="258960" y="1627187"/>
            <a:chExt cx="2063749" cy="1633802"/>
          </a:xfrm>
        </p:grpSpPr>
        <p:sp>
          <p:nvSpPr>
            <p:cNvPr id="22" name="Rounded Rectangle 21"/>
            <p:cNvSpPr/>
            <p:nvPr/>
          </p:nvSpPr>
          <p:spPr>
            <a:xfrm>
              <a:off x="258960" y="1627187"/>
              <a:ext cx="2063749" cy="1633802"/>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3"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grpSp>
        <p:nvGrpSpPr>
          <p:cNvPr id="28" name="Group 27"/>
          <p:cNvGrpSpPr/>
          <p:nvPr/>
        </p:nvGrpSpPr>
        <p:grpSpPr>
          <a:xfrm>
            <a:off x="697890" y="3769656"/>
            <a:ext cx="1275224" cy="550103"/>
            <a:chOff x="258960" y="1627187"/>
            <a:chExt cx="2063749" cy="1633802"/>
          </a:xfrm>
        </p:grpSpPr>
        <p:sp>
          <p:nvSpPr>
            <p:cNvPr id="29" name="Rounded Rectangle 28"/>
            <p:cNvSpPr/>
            <p:nvPr/>
          </p:nvSpPr>
          <p:spPr>
            <a:xfrm>
              <a:off x="258960" y="1627187"/>
              <a:ext cx="2063749" cy="1633802"/>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0"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grpSp>
        <p:nvGrpSpPr>
          <p:cNvPr id="34" name="Group 33"/>
          <p:cNvGrpSpPr/>
          <p:nvPr/>
        </p:nvGrpSpPr>
        <p:grpSpPr>
          <a:xfrm>
            <a:off x="689464" y="4469777"/>
            <a:ext cx="1283650" cy="550103"/>
            <a:chOff x="258960" y="1627187"/>
            <a:chExt cx="2063749" cy="1633802"/>
          </a:xfrm>
        </p:grpSpPr>
        <p:sp>
          <p:nvSpPr>
            <p:cNvPr id="35" name="Rounded Rectangle 34"/>
            <p:cNvSpPr/>
            <p:nvPr/>
          </p:nvSpPr>
          <p:spPr>
            <a:xfrm>
              <a:off x="258960" y="1627187"/>
              <a:ext cx="2063749" cy="1633802"/>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6"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sp>
        <p:nvSpPr>
          <p:cNvPr id="40" name="TextBox 39"/>
          <p:cNvSpPr txBox="1"/>
          <p:nvPr/>
        </p:nvSpPr>
        <p:spPr>
          <a:xfrm>
            <a:off x="705277" y="3865200"/>
            <a:ext cx="1252023" cy="338554"/>
          </a:xfrm>
          <a:prstGeom prst="rect">
            <a:avLst/>
          </a:prstGeom>
          <a:noFill/>
        </p:spPr>
        <p:txBody>
          <a:bodyPr wrap="square" rtlCol="0">
            <a:spAutoFit/>
          </a:bodyPr>
          <a:lstStyle/>
          <a:p>
            <a:pPr algn="ctr"/>
            <a:r>
              <a:rPr lang="en-US" sz="1600" dirty="0" smtClean="0">
                <a:solidFill>
                  <a:schemeClr val="bg1"/>
                </a:solidFill>
              </a:rPr>
              <a:t>S3 Storage</a:t>
            </a:r>
            <a:endParaRPr lang="en-US" sz="1600" dirty="0">
              <a:solidFill>
                <a:schemeClr val="bg1"/>
              </a:solidFill>
            </a:endParaRPr>
          </a:p>
        </p:txBody>
      </p:sp>
      <p:grpSp>
        <p:nvGrpSpPr>
          <p:cNvPr id="52" name="Group 51"/>
          <p:cNvGrpSpPr/>
          <p:nvPr/>
        </p:nvGrpSpPr>
        <p:grpSpPr>
          <a:xfrm>
            <a:off x="697889" y="5192092"/>
            <a:ext cx="1275225" cy="550103"/>
            <a:chOff x="258960" y="1627187"/>
            <a:chExt cx="2063749" cy="1633802"/>
          </a:xfrm>
        </p:grpSpPr>
        <p:sp>
          <p:nvSpPr>
            <p:cNvPr id="53" name="Rounded Rectangle 52"/>
            <p:cNvSpPr/>
            <p:nvPr/>
          </p:nvSpPr>
          <p:spPr>
            <a:xfrm>
              <a:off x="258960" y="1627187"/>
              <a:ext cx="2063749" cy="1633802"/>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4"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sp>
        <p:nvSpPr>
          <p:cNvPr id="41" name="TextBox 40"/>
          <p:cNvSpPr txBox="1"/>
          <p:nvPr/>
        </p:nvSpPr>
        <p:spPr>
          <a:xfrm>
            <a:off x="706178" y="4553297"/>
            <a:ext cx="1252378" cy="338554"/>
          </a:xfrm>
          <a:prstGeom prst="rect">
            <a:avLst/>
          </a:prstGeom>
          <a:noFill/>
        </p:spPr>
        <p:txBody>
          <a:bodyPr wrap="square" rtlCol="0">
            <a:spAutoFit/>
          </a:bodyPr>
          <a:lstStyle/>
          <a:p>
            <a:pPr algn="ctr"/>
            <a:r>
              <a:rPr lang="en-US" sz="1600" dirty="0" smtClean="0">
                <a:solidFill>
                  <a:schemeClr val="bg1"/>
                </a:solidFill>
              </a:rPr>
              <a:t>S3 Request</a:t>
            </a:r>
            <a:endParaRPr lang="en-US" sz="1600" dirty="0">
              <a:solidFill>
                <a:schemeClr val="bg1"/>
              </a:solidFill>
            </a:endParaRPr>
          </a:p>
        </p:txBody>
      </p:sp>
      <p:sp>
        <p:nvSpPr>
          <p:cNvPr id="55" name="TextBox 54"/>
          <p:cNvSpPr txBox="1"/>
          <p:nvPr/>
        </p:nvSpPr>
        <p:spPr>
          <a:xfrm>
            <a:off x="651030" y="3159299"/>
            <a:ext cx="1307526" cy="338554"/>
          </a:xfrm>
          <a:prstGeom prst="rect">
            <a:avLst/>
          </a:prstGeom>
          <a:noFill/>
        </p:spPr>
        <p:txBody>
          <a:bodyPr wrap="square" rtlCol="0">
            <a:spAutoFit/>
          </a:bodyPr>
          <a:lstStyle/>
          <a:p>
            <a:pPr algn="ctr"/>
            <a:r>
              <a:rPr lang="en-US" sz="1600" dirty="0" smtClean="0">
                <a:solidFill>
                  <a:schemeClr val="bg1"/>
                </a:solidFill>
              </a:rPr>
              <a:t>LAMBDA</a:t>
            </a:r>
            <a:endParaRPr lang="en-US" sz="1600" dirty="0">
              <a:solidFill>
                <a:schemeClr val="bg1"/>
              </a:solidFill>
            </a:endParaRPr>
          </a:p>
        </p:txBody>
      </p:sp>
      <p:sp>
        <p:nvSpPr>
          <p:cNvPr id="62" name="Equal 61"/>
          <p:cNvSpPr/>
          <p:nvPr/>
        </p:nvSpPr>
        <p:spPr>
          <a:xfrm>
            <a:off x="9614202" y="4268235"/>
            <a:ext cx="630194" cy="58018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TextBox 63"/>
          <p:cNvSpPr txBox="1"/>
          <p:nvPr/>
        </p:nvSpPr>
        <p:spPr>
          <a:xfrm>
            <a:off x="10213614" y="4270771"/>
            <a:ext cx="2387436" cy="584775"/>
          </a:xfrm>
          <a:prstGeom prst="rect">
            <a:avLst/>
          </a:prstGeom>
          <a:noFill/>
        </p:spPr>
        <p:txBody>
          <a:bodyPr wrap="square" rtlCol="0">
            <a:spAutoFit/>
          </a:bodyPr>
          <a:lstStyle/>
          <a:p>
            <a:r>
              <a:rPr lang="en-US" sz="3200" b="1" dirty="0" smtClean="0">
                <a:solidFill>
                  <a:schemeClr val="accent1"/>
                </a:solidFill>
              </a:rPr>
              <a:t>$</a:t>
            </a:r>
            <a:endParaRPr lang="en-US" sz="3200" b="1" dirty="0">
              <a:solidFill>
                <a:schemeClr val="accent1"/>
              </a:solidFill>
            </a:endParaRPr>
          </a:p>
        </p:txBody>
      </p:sp>
      <p:sp>
        <p:nvSpPr>
          <p:cNvPr id="46" name="Rounded Rectangle 45"/>
          <p:cNvSpPr/>
          <p:nvPr/>
        </p:nvSpPr>
        <p:spPr>
          <a:xfrm>
            <a:off x="3594773" y="2844549"/>
            <a:ext cx="2555717" cy="3825017"/>
          </a:xfrm>
          <a:prstGeom prst="roundRect">
            <a:avLst/>
          </a:prstGeom>
          <a:solidFill>
            <a:srgbClr val="E5CC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3967991" y="3334769"/>
            <a:ext cx="1132260" cy="550103"/>
            <a:chOff x="258960" y="1627187"/>
            <a:chExt cx="2063749" cy="1633802"/>
          </a:xfrm>
        </p:grpSpPr>
        <p:sp>
          <p:nvSpPr>
            <p:cNvPr id="48" name="Rounded Rectangle 47"/>
            <p:cNvSpPr/>
            <p:nvPr/>
          </p:nvSpPr>
          <p:spPr>
            <a:xfrm>
              <a:off x="258960" y="1627187"/>
              <a:ext cx="2063749" cy="1633802"/>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0"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sp>
        <p:nvSpPr>
          <p:cNvPr id="63" name="TextBox 62"/>
          <p:cNvSpPr txBox="1"/>
          <p:nvPr/>
        </p:nvSpPr>
        <p:spPr>
          <a:xfrm>
            <a:off x="3907083" y="3360496"/>
            <a:ext cx="1153513" cy="461665"/>
          </a:xfrm>
          <a:prstGeom prst="rect">
            <a:avLst/>
          </a:prstGeom>
          <a:noFill/>
        </p:spPr>
        <p:txBody>
          <a:bodyPr wrap="square" rtlCol="0">
            <a:spAutoFit/>
          </a:bodyPr>
          <a:lstStyle/>
          <a:p>
            <a:pPr algn="ctr"/>
            <a:r>
              <a:rPr lang="en-US" sz="1200" dirty="0" smtClean="0">
                <a:solidFill>
                  <a:schemeClr val="bg1"/>
                </a:solidFill>
              </a:rPr>
              <a:t>Amazon </a:t>
            </a:r>
            <a:r>
              <a:rPr lang="en-US" sz="1200" dirty="0" err="1" smtClean="0">
                <a:solidFill>
                  <a:schemeClr val="bg1"/>
                </a:solidFill>
              </a:rPr>
              <a:t>Rekognition</a:t>
            </a:r>
            <a:endParaRPr lang="en-US" sz="1200" dirty="0">
              <a:solidFill>
                <a:schemeClr val="bg1"/>
              </a:solidFill>
            </a:endParaRPr>
          </a:p>
        </p:txBody>
      </p:sp>
      <p:grpSp>
        <p:nvGrpSpPr>
          <p:cNvPr id="65" name="Group 64"/>
          <p:cNvGrpSpPr/>
          <p:nvPr/>
        </p:nvGrpSpPr>
        <p:grpSpPr>
          <a:xfrm>
            <a:off x="3989313" y="5110089"/>
            <a:ext cx="1108379" cy="550103"/>
            <a:chOff x="258960" y="1627187"/>
            <a:chExt cx="2063749" cy="1633802"/>
          </a:xfrm>
        </p:grpSpPr>
        <p:sp>
          <p:nvSpPr>
            <p:cNvPr id="66" name="Rounded Rectangle 65"/>
            <p:cNvSpPr/>
            <p:nvPr/>
          </p:nvSpPr>
          <p:spPr>
            <a:xfrm>
              <a:off x="258960" y="1627187"/>
              <a:ext cx="2063749" cy="1633802"/>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7"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grpSp>
        <p:nvGrpSpPr>
          <p:cNvPr id="68" name="Group 67"/>
          <p:cNvGrpSpPr/>
          <p:nvPr/>
        </p:nvGrpSpPr>
        <p:grpSpPr>
          <a:xfrm>
            <a:off x="3946595" y="4204587"/>
            <a:ext cx="1151097" cy="550103"/>
            <a:chOff x="258960" y="1627187"/>
            <a:chExt cx="2063749" cy="1633802"/>
          </a:xfrm>
        </p:grpSpPr>
        <p:sp>
          <p:nvSpPr>
            <p:cNvPr id="69" name="Rounded Rectangle 68"/>
            <p:cNvSpPr/>
            <p:nvPr/>
          </p:nvSpPr>
          <p:spPr>
            <a:xfrm>
              <a:off x="258960" y="1627187"/>
              <a:ext cx="2063749" cy="1633802"/>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0"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sp>
        <p:nvSpPr>
          <p:cNvPr id="75" name="TextBox 74"/>
          <p:cNvSpPr txBox="1"/>
          <p:nvPr/>
        </p:nvSpPr>
        <p:spPr>
          <a:xfrm>
            <a:off x="3907083" y="4270771"/>
            <a:ext cx="1190609" cy="461665"/>
          </a:xfrm>
          <a:prstGeom prst="rect">
            <a:avLst/>
          </a:prstGeom>
          <a:noFill/>
        </p:spPr>
        <p:txBody>
          <a:bodyPr wrap="square" rtlCol="0">
            <a:spAutoFit/>
          </a:bodyPr>
          <a:lstStyle/>
          <a:p>
            <a:pPr algn="ctr"/>
            <a:r>
              <a:rPr lang="en-US" sz="1200" dirty="0" smtClean="0">
                <a:solidFill>
                  <a:schemeClr val="bg1"/>
                </a:solidFill>
              </a:rPr>
              <a:t>Google Vision </a:t>
            </a:r>
            <a:endParaRPr lang="en-US" sz="1200" dirty="0">
              <a:solidFill>
                <a:schemeClr val="bg1"/>
              </a:solidFill>
            </a:endParaRPr>
          </a:p>
        </p:txBody>
      </p:sp>
      <p:sp>
        <p:nvSpPr>
          <p:cNvPr id="76" name="TextBox 75"/>
          <p:cNvSpPr txBox="1"/>
          <p:nvPr/>
        </p:nvSpPr>
        <p:spPr>
          <a:xfrm>
            <a:off x="3917488" y="5061974"/>
            <a:ext cx="1153513" cy="646331"/>
          </a:xfrm>
          <a:prstGeom prst="rect">
            <a:avLst/>
          </a:prstGeom>
          <a:noFill/>
        </p:spPr>
        <p:txBody>
          <a:bodyPr wrap="square" rtlCol="0">
            <a:spAutoFit/>
          </a:bodyPr>
          <a:lstStyle/>
          <a:p>
            <a:pPr algn="ctr"/>
            <a:r>
              <a:rPr lang="en-US" sz="1200" dirty="0" smtClean="0">
                <a:solidFill>
                  <a:schemeClr val="bg1"/>
                </a:solidFill>
              </a:rPr>
              <a:t>Azure Computer Vision</a:t>
            </a:r>
            <a:endParaRPr lang="en-US" sz="1200" dirty="0">
              <a:solidFill>
                <a:schemeClr val="bg1"/>
              </a:solidFill>
            </a:endParaRPr>
          </a:p>
        </p:txBody>
      </p:sp>
      <p:grpSp>
        <p:nvGrpSpPr>
          <p:cNvPr id="60" name="Group 59"/>
          <p:cNvGrpSpPr/>
          <p:nvPr/>
        </p:nvGrpSpPr>
        <p:grpSpPr>
          <a:xfrm>
            <a:off x="685531" y="5930478"/>
            <a:ext cx="1888558" cy="550103"/>
            <a:chOff x="258960" y="1627187"/>
            <a:chExt cx="2063749" cy="1633802"/>
          </a:xfrm>
        </p:grpSpPr>
        <p:sp>
          <p:nvSpPr>
            <p:cNvPr id="61" name="Rounded Rectangle 60"/>
            <p:cNvSpPr/>
            <p:nvPr/>
          </p:nvSpPr>
          <p:spPr>
            <a:xfrm>
              <a:off x="258960" y="1627187"/>
              <a:ext cx="2063749" cy="1633802"/>
            </a:xfrm>
            <a:prstGeom prst="roundRect">
              <a:avLst>
                <a:gd name="adj" fmla="val 10000"/>
              </a:avLst>
            </a:prstGeom>
            <a:solidFill>
              <a:srgbClr val="733976"/>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1"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grpSp>
        <p:nvGrpSpPr>
          <p:cNvPr id="72" name="Group 71"/>
          <p:cNvGrpSpPr/>
          <p:nvPr/>
        </p:nvGrpSpPr>
        <p:grpSpPr>
          <a:xfrm>
            <a:off x="4003780" y="5971205"/>
            <a:ext cx="1887623" cy="550103"/>
            <a:chOff x="258960" y="1627187"/>
            <a:chExt cx="2063749" cy="1633802"/>
          </a:xfrm>
        </p:grpSpPr>
        <p:sp>
          <p:nvSpPr>
            <p:cNvPr id="73" name="Rounded Rectangle 72"/>
            <p:cNvSpPr/>
            <p:nvPr/>
          </p:nvSpPr>
          <p:spPr>
            <a:xfrm>
              <a:off x="258960" y="1627187"/>
              <a:ext cx="2063749" cy="1633802"/>
            </a:xfrm>
            <a:prstGeom prst="roundRect">
              <a:avLst>
                <a:gd name="adj" fmla="val 10000"/>
              </a:avLst>
            </a:prstGeom>
            <a:solidFill>
              <a:srgbClr val="733976"/>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4"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grpSp>
        <p:nvGrpSpPr>
          <p:cNvPr id="82" name="Group 81"/>
          <p:cNvGrpSpPr/>
          <p:nvPr/>
        </p:nvGrpSpPr>
        <p:grpSpPr>
          <a:xfrm>
            <a:off x="7254673" y="5890843"/>
            <a:ext cx="2088612" cy="550103"/>
            <a:chOff x="258960" y="1627187"/>
            <a:chExt cx="2063749" cy="1633802"/>
          </a:xfrm>
        </p:grpSpPr>
        <p:sp>
          <p:nvSpPr>
            <p:cNvPr id="83" name="Rounded Rectangle 82"/>
            <p:cNvSpPr/>
            <p:nvPr/>
          </p:nvSpPr>
          <p:spPr>
            <a:xfrm>
              <a:off x="258960" y="1627187"/>
              <a:ext cx="2063749" cy="1633802"/>
            </a:xfrm>
            <a:prstGeom prst="roundRect">
              <a:avLst>
                <a:gd name="adj" fmla="val 10000"/>
              </a:avLst>
            </a:prstGeom>
            <a:solidFill>
              <a:srgbClr val="733976"/>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4"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sp>
        <p:nvSpPr>
          <p:cNvPr id="4" name="TextBox 3"/>
          <p:cNvSpPr txBox="1"/>
          <p:nvPr/>
        </p:nvSpPr>
        <p:spPr>
          <a:xfrm>
            <a:off x="1196809" y="6024719"/>
            <a:ext cx="314510" cy="369332"/>
          </a:xfrm>
          <a:prstGeom prst="rect">
            <a:avLst/>
          </a:prstGeom>
          <a:noFill/>
        </p:spPr>
        <p:txBody>
          <a:bodyPr wrap="none" rtlCol="0">
            <a:spAutoFit/>
          </a:bodyPr>
          <a:lstStyle/>
          <a:p>
            <a:r>
              <a:rPr lang="en-US" altLang="zh-CN" b="1" dirty="0" smtClean="0">
                <a:solidFill>
                  <a:schemeClr val="bg1"/>
                </a:solidFill>
              </a:rPr>
              <a:t>$</a:t>
            </a:r>
            <a:endParaRPr lang="en-US" b="1" dirty="0">
              <a:solidFill>
                <a:schemeClr val="bg1"/>
              </a:solidFill>
            </a:endParaRPr>
          </a:p>
        </p:txBody>
      </p:sp>
      <p:sp>
        <p:nvSpPr>
          <p:cNvPr id="85" name="TextBox 84"/>
          <p:cNvSpPr txBox="1"/>
          <p:nvPr/>
        </p:nvSpPr>
        <p:spPr>
          <a:xfrm>
            <a:off x="4423629" y="6049198"/>
            <a:ext cx="898003" cy="369332"/>
          </a:xfrm>
          <a:prstGeom prst="rect">
            <a:avLst/>
          </a:prstGeom>
          <a:noFill/>
        </p:spPr>
        <p:txBody>
          <a:bodyPr wrap="none" rtlCol="0">
            <a:spAutoFit/>
          </a:bodyPr>
          <a:lstStyle/>
          <a:p>
            <a:r>
              <a:rPr lang="en-US" altLang="zh-CN" b="1" dirty="0" smtClean="0">
                <a:solidFill>
                  <a:schemeClr val="bg1"/>
                </a:solidFill>
              </a:rPr>
              <a:t>$313.5</a:t>
            </a:r>
            <a:endParaRPr lang="en-US" b="1" dirty="0">
              <a:solidFill>
                <a:schemeClr val="bg1"/>
              </a:solidFill>
            </a:endParaRPr>
          </a:p>
        </p:txBody>
      </p:sp>
      <p:sp>
        <p:nvSpPr>
          <p:cNvPr id="87" name="TextBox 86"/>
          <p:cNvSpPr txBox="1"/>
          <p:nvPr/>
        </p:nvSpPr>
        <p:spPr>
          <a:xfrm>
            <a:off x="7889219" y="6037239"/>
            <a:ext cx="314510" cy="369332"/>
          </a:xfrm>
          <a:prstGeom prst="rect">
            <a:avLst/>
          </a:prstGeom>
          <a:noFill/>
        </p:spPr>
        <p:txBody>
          <a:bodyPr wrap="none" rtlCol="0">
            <a:spAutoFit/>
          </a:bodyPr>
          <a:lstStyle/>
          <a:p>
            <a:r>
              <a:rPr lang="en-US" altLang="zh-CN" b="1" dirty="0" smtClean="0">
                <a:solidFill>
                  <a:schemeClr val="bg1"/>
                </a:solidFill>
              </a:rPr>
              <a:t>$</a:t>
            </a:r>
            <a:endParaRPr lang="en-US" b="1" dirty="0">
              <a:solidFill>
                <a:schemeClr val="bg1"/>
              </a:solidFill>
            </a:endParaRPr>
          </a:p>
        </p:txBody>
      </p:sp>
      <p:sp>
        <p:nvSpPr>
          <p:cNvPr id="77" name="TextBox 76"/>
          <p:cNvSpPr txBox="1"/>
          <p:nvPr/>
        </p:nvSpPr>
        <p:spPr>
          <a:xfrm>
            <a:off x="693940" y="5179812"/>
            <a:ext cx="1252023" cy="584775"/>
          </a:xfrm>
          <a:prstGeom prst="rect">
            <a:avLst/>
          </a:prstGeom>
          <a:noFill/>
        </p:spPr>
        <p:txBody>
          <a:bodyPr wrap="square" rtlCol="0">
            <a:spAutoFit/>
          </a:bodyPr>
          <a:lstStyle/>
          <a:p>
            <a:pPr algn="ctr"/>
            <a:r>
              <a:rPr lang="en-US" sz="1600" smtClean="0">
                <a:solidFill>
                  <a:schemeClr val="bg1"/>
                </a:solidFill>
              </a:rPr>
              <a:t>API Gateway</a:t>
            </a:r>
            <a:endParaRPr lang="en-US" sz="1600" dirty="0">
              <a:solidFill>
                <a:schemeClr val="bg1"/>
              </a:solidFill>
            </a:endParaRPr>
          </a:p>
        </p:txBody>
      </p:sp>
      <p:sp>
        <p:nvSpPr>
          <p:cNvPr id="92" name="TextBox 91"/>
          <p:cNvSpPr txBox="1"/>
          <p:nvPr/>
        </p:nvSpPr>
        <p:spPr>
          <a:xfrm>
            <a:off x="1996990" y="3180016"/>
            <a:ext cx="767150" cy="338554"/>
          </a:xfrm>
          <a:prstGeom prst="rect">
            <a:avLst/>
          </a:prstGeom>
          <a:noFill/>
        </p:spPr>
        <p:txBody>
          <a:bodyPr wrap="square" rtlCol="0">
            <a:spAutoFit/>
          </a:bodyPr>
          <a:lstStyle/>
          <a:p>
            <a:pPr algn="ctr"/>
            <a:r>
              <a:rPr lang="en-US" sz="1600" dirty="0" smtClean="0">
                <a:solidFill>
                  <a:schemeClr val="accent2"/>
                </a:solidFill>
              </a:rPr>
              <a:t>$888</a:t>
            </a:r>
            <a:endParaRPr lang="en-US" sz="1600" dirty="0">
              <a:solidFill>
                <a:schemeClr val="accent2"/>
              </a:solidFill>
            </a:endParaRPr>
          </a:p>
        </p:txBody>
      </p:sp>
      <p:sp>
        <p:nvSpPr>
          <p:cNvPr id="93" name="TextBox 92"/>
          <p:cNvSpPr txBox="1"/>
          <p:nvPr/>
        </p:nvSpPr>
        <p:spPr>
          <a:xfrm>
            <a:off x="1995296" y="3875430"/>
            <a:ext cx="767150" cy="338554"/>
          </a:xfrm>
          <a:prstGeom prst="rect">
            <a:avLst/>
          </a:prstGeom>
          <a:noFill/>
        </p:spPr>
        <p:txBody>
          <a:bodyPr wrap="square" rtlCol="0">
            <a:spAutoFit/>
          </a:bodyPr>
          <a:lstStyle/>
          <a:p>
            <a:pPr algn="ctr"/>
            <a:r>
              <a:rPr lang="en-US" sz="1600" dirty="0" smtClean="0">
                <a:solidFill>
                  <a:schemeClr val="accent2"/>
                </a:solidFill>
              </a:rPr>
              <a:t>$888</a:t>
            </a:r>
            <a:endParaRPr lang="en-US" sz="1600" dirty="0">
              <a:solidFill>
                <a:schemeClr val="accent2"/>
              </a:solidFill>
            </a:endParaRPr>
          </a:p>
        </p:txBody>
      </p:sp>
      <p:sp>
        <p:nvSpPr>
          <p:cNvPr id="94" name="TextBox 93"/>
          <p:cNvSpPr txBox="1"/>
          <p:nvPr/>
        </p:nvSpPr>
        <p:spPr>
          <a:xfrm>
            <a:off x="2009154" y="4564400"/>
            <a:ext cx="767150" cy="338554"/>
          </a:xfrm>
          <a:prstGeom prst="rect">
            <a:avLst/>
          </a:prstGeom>
          <a:noFill/>
        </p:spPr>
        <p:txBody>
          <a:bodyPr wrap="square" rtlCol="0">
            <a:spAutoFit/>
          </a:bodyPr>
          <a:lstStyle/>
          <a:p>
            <a:pPr algn="ctr"/>
            <a:r>
              <a:rPr lang="en-US" sz="1600" dirty="0" smtClean="0">
                <a:solidFill>
                  <a:schemeClr val="accent2"/>
                </a:solidFill>
              </a:rPr>
              <a:t>$888</a:t>
            </a:r>
            <a:endParaRPr lang="en-US" sz="1600" dirty="0">
              <a:solidFill>
                <a:schemeClr val="accent2"/>
              </a:solidFill>
            </a:endParaRPr>
          </a:p>
        </p:txBody>
      </p:sp>
      <p:sp>
        <p:nvSpPr>
          <p:cNvPr id="95" name="TextBox 94"/>
          <p:cNvSpPr txBox="1"/>
          <p:nvPr/>
        </p:nvSpPr>
        <p:spPr>
          <a:xfrm>
            <a:off x="2009154" y="5300199"/>
            <a:ext cx="767150" cy="338554"/>
          </a:xfrm>
          <a:prstGeom prst="rect">
            <a:avLst/>
          </a:prstGeom>
          <a:noFill/>
        </p:spPr>
        <p:txBody>
          <a:bodyPr wrap="square" rtlCol="0">
            <a:spAutoFit/>
          </a:bodyPr>
          <a:lstStyle/>
          <a:p>
            <a:pPr algn="ctr"/>
            <a:r>
              <a:rPr lang="en-US" sz="1600" dirty="0" smtClean="0">
                <a:solidFill>
                  <a:schemeClr val="accent2"/>
                </a:solidFill>
              </a:rPr>
              <a:t>$888</a:t>
            </a:r>
            <a:endParaRPr lang="en-US" sz="1600" dirty="0">
              <a:solidFill>
                <a:schemeClr val="accent2"/>
              </a:solidFill>
            </a:endParaRPr>
          </a:p>
        </p:txBody>
      </p:sp>
      <p:sp>
        <p:nvSpPr>
          <p:cNvPr id="96" name="TextBox 95"/>
          <p:cNvSpPr txBox="1"/>
          <p:nvPr/>
        </p:nvSpPr>
        <p:spPr>
          <a:xfrm>
            <a:off x="5161159" y="3430510"/>
            <a:ext cx="767150" cy="338554"/>
          </a:xfrm>
          <a:prstGeom prst="rect">
            <a:avLst/>
          </a:prstGeom>
          <a:noFill/>
        </p:spPr>
        <p:txBody>
          <a:bodyPr wrap="square" rtlCol="0">
            <a:spAutoFit/>
          </a:bodyPr>
          <a:lstStyle/>
          <a:p>
            <a:pPr algn="ctr"/>
            <a:r>
              <a:rPr lang="en-US" sz="1600" dirty="0" smtClean="0">
                <a:solidFill>
                  <a:schemeClr val="accent2"/>
                </a:solidFill>
              </a:rPr>
              <a:t>$888</a:t>
            </a:r>
            <a:endParaRPr lang="en-US" sz="1600" dirty="0">
              <a:solidFill>
                <a:schemeClr val="accent2"/>
              </a:solidFill>
            </a:endParaRPr>
          </a:p>
        </p:txBody>
      </p:sp>
      <p:grpSp>
        <p:nvGrpSpPr>
          <p:cNvPr id="107" name="Group 106"/>
          <p:cNvGrpSpPr/>
          <p:nvPr/>
        </p:nvGrpSpPr>
        <p:grpSpPr>
          <a:xfrm>
            <a:off x="7254673" y="3365749"/>
            <a:ext cx="1269092" cy="550103"/>
            <a:chOff x="258960" y="1627187"/>
            <a:chExt cx="2063749" cy="1633802"/>
          </a:xfrm>
        </p:grpSpPr>
        <p:sp>
          <p:nvSpPr>
            <p:cNvPr id="108" name="Rounded Rectangle 107"/>
            <p:cNvSpPr/>
            <p:nvPr/>
          </p:nvSpPr>
          <p:spPr>
            <a:xfrm>
              <a:off x="258960" y="1627187"/>
              <a:ext cx="2063749" cy="1633802"/>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9"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sp>
        <p:nvSpPr>
          <p:cNvPr id="110" name="TextBox 109"/>
          <p:cNvSpPr txBox="1"/>
          <p:nvPr/>
        </p:nvSpPr>
        <p:spPr>
          <a:xfrm>
            <a:off x="7254673" y="3481354"/>
            <a:ext cx="1307526" cy="307777"/>
          </a:xfrm>
          <a:prstGeom prst="rect">
            <a:avLst/>
          </a:prstGeom>
          <a:noFill/>
        </p:spPr>
        <p:txBody>
          <a:bodyPr wrap="square" rtlCol="0">
            <a:spAutoFit/>
          </a:bodyPr>
          <a:lstStyle/>
          <a:p>
            <a:pPr algn="ctr"/>
            <a:r>
              <a:rPr lang="en-US" sz="1400" dirty="0" smtClean="0">
                <a:solidFill>
                  <a:schemeClr val="bg1"/>
                </a:solidFill>
              </a:rPr>
              <a:t>Developing</a:t>
            </a:r>
            <a:endParaRPr lang="en-US" sz="1400" dirty="0">
              <a:solidFill>
                <a:schemeClr val="bg1"/>
              </a:solidFill>
            </a:endParaRPr>
          </a:p>
        </p:txBody>
      </p:sp>
      <p:sp>
        <p:nvSpPr>
          <p:cNvPr id="111" name="TextBox 110"/>
          <p:cNvSpPr txBox="1"/>
          <p:nvPr/>
        </p:nvSpPr>
        <p:spPr>
          <a:xfrm>
            <a:off x="8576135" y="3430510"/>
            <a:ext cx="767150" cy="338554"/>
          </a:xfrm>
          <a:prstGeom prst="rect">
            <a:avLst/>
          </a:prstGeom>
          <a:noFill/>
        </p:spPr>
        <p:txBody>
          <a:bodyPr wrap="square" rtlCol="0">
            <a:spAutoFit/>
          </a:bodyPr>
          <a:lstStyle/>
          <a:p>
            <a:pPr algn="ctr"/>
            <a:r>
              <a:rPr lang="en-US" sz="1600" dirty="0" smtClean="0">
                <a:solidFill>
                  <a:schemeClr val="accent2"/>
                </a:solidFill>
              </a:rPr>
              <a:t>$888</a:t>
            </a:r>
            <a:endParaRPr lang="en-US" sz="1600" dirty="0">
              <a:solidFill>
                <a:schemeClr val="accent2"/>
              </a:solidFill>
            </a:endParaRPr>
          </a:p>
        </p:txBody>
      </p:sp>
      <p:grpSp>
        <p:nvGrpSpPr>
          <p:cNvPr id="112" name="Group 111"/>
          <p:cNvGrpSpPr/>
          <p:nvPr/>
        </p:nvGrpSpPr>
        <p:grpSpPr>
          <a:xfrm>
            <a:off x="7254673" y="4245382"/>
            <a:ext cx="1269092" cy="550103"/>
            <a:chOff x="258960" y="1627187"/>
            <a:chExt cx="2063749" cy="1633802"/>
          </a:xfrm>
        </p:grpSpPr>
        <p:sp>
          <p:nvSpPr>
            <p:cNvPr id="113" name="Rounded Rectangle 112"/>
            <p:cNvSpPr/>
            <p:nvPr/>
          </p:nvSpPr>
          <p:spPr>
            <a:xfrm>
              <a:off x="258960" y="1627187"/>
              <a:ext cx="2063749" cy="1633802"/>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4"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sp>
        <p:nvSpPr>
          <p:cNvPr id="99" name="TextBox 98"/>
          <p:cNvSpPr txBox="1"/>
          <p:nvPr/>
        </p:nvSpPr>
        <p:spPr>
          <a:xfrm>
            <a:off x="7042765" y="4371616"/>
            <a:ext cx="1772398" cy="307777"/>
          </a:xfrm>
          <a:prstGeom prst="rect">
            <a:avLst/>
          </a:prstGeom>
          <a:noFill/>
        </p:spPr>
        <p:txBody>
          <a:bodyPr wrap="square" rtlCol="0">
            <a:spAutoFit/>
          </a:bodyPr>
          <a:lstStyle/>
          <a:p>
            <a:pPr algn="ctr"/>
            <a:r>
              <a:rPr lang="en-US" altLang="zh-CN" sz="1400" dirty="0" smtClean="0">
                <a:solidFill>
                  <a:schemeClr val="bg1"/>
                </a:solidFill>
              </a:rPr>
              <a:t>Maintaining</a:t>
            </a:r>
            <a:endParaRPr lang="en-US" sz="1400" dirty="0">
              <a:solidFill>
                <a:schemeClr val="bg1"/>
              </a:solidFill>
            </a:endParaRPr>
          </a:p>
        </p:txBody>
      </p:sp>
      <p:grpSp>
        <p:nvGrpSpPr>
          <p:cNvPr id="115" name="Group 114"/>
          <p:cNvGrpSpPr/>
          <p:nvPr/>
        </p:nvGrpSpPr>
        <p:grpSpPr>
          <a:xfrm>
            <a:off x="7254673" y="5132964"/>
            <a:ext cx="1269092" cy="550103"/>
            <a:chOff x="258960" y="1627187"/>
            <a:chExt cx="2063749" cy="1633802"/>
          </a:xfrm>
        </p:grpSpPr>
        <p:sp>
          <p:nvSpPr>
            <p:cNvPr id="116" name="Rounded Rectangle 115"/>
            <p:cNvSpPr/>
            <p:nvPr/>
          </p:nvSpPr>
          <p:spPr>
            <a:xfrm>
              <a:off x="258960" y="1627187"/>
              <a:ext cx="2063749" cy="1633802"/>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7" name="Rounded Rectangle 4"/>
            <p:cNvSpPr/>
            <p:nvPr/>
          </p:nvSpPr>
          <p:spPr>
            <a:xfrm>
              <a:off x="306812" y="1675039"/>
              <a:ext cx="1968045" cy="15380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97155" rIns="129540" bIns="97155" numCol="1" spcCol="1270" anchor="ctr" anchorCtr="0">
              <a:noAutofit/>
            </a:bodyPr>
            <a:lstStyle/>
            <a:p>
              <a:pPr lvl="0" algn="ctr" defTabSz="2266950">
                <a:lnSpc>
                  <a:spcPct val="90000"/>
                </a:lnSpc>
                <a:spcBef>
                  <a:spcPct val="0"/>
                </a:spcBef>
                <a:spcAft>
                  <a:spcPct val="35000"/>
                </a:spcAft>
              </a:pPr>
              <a:endParaRPr lang="en-US" sz="5100" kern="1200"/>
            </a:p>
          </p:txBody>
        </p:sp>
      </p:grpSp>
      <p:sp>
        <p:nvSpPr>
          <p:cNvPr id="100" name="TextBox 99"/>
          <p:cNvSpPr txBox="1"/>
          <p:nvPr/>
        </p:nvSpPr>
        <p:spPr>
          <a:xfrm>
            <a:off x="7324460" y="5200473"/>
            <a:ext cx="1129515" cy="369332"/>
          </a:xfrm>
          <a:prstGeom prst="rect">
            <a:avLst/>
          </a:prstGeom>
          <a:noFill/>
        </p:spPr>
        <p:txBody>
          <a:bodyPr wrap="square" rtlCol="0">
            <a:spAutoFit/>
          </a:bodyPr>
          <a:lstStyle/>
          <a:p>
            <a:pPr algn="ctr"/>
            <a:r>
              <a:rPr lang="en-US" sz="1400" dirty="0" smtClean="0">
                <a:solidFill>
                  <a:schemeClr val="bg1"/>
                </a:solidFill>
              </a:rPr>
              <a:t>Training</a:t>
            </a:r>
            <a:r>
              <a:rPr lang="zh-CN" altLang="en-US" dirty="0" smtClean="0">
                <a:solidFill>
                  <a:schemeClr val="bg1"/>
                </a:solidFill>
              </a:rPr>
              <a:t> </a:t>
            </a:r>
            <a:endParaRPr lang="en-US" sz="1400" dirty="0">
              <a:solidFill>
                <a:schemeClr val="bg1"/>
              </a:solidFill>
            </a:endParaRPr>
          </a:p>
        </p:txBody>
      </p:sp>
      <p:sp>
        <p:nvSpPr>
          <p:cNvPr id="118" name="TextBox 117"/>
          <p:cNvSpPr txBox="1"/>
          <p:nvPr/>
        </p:nvSpPr>
        <p:spPr>
          <a:xfrm>
            <a:off x="7451159" y="2294819"/>
            <a:ext cx="1695637" cy="461665"/>
          </a:xfrm>
          <a:prstGeom prst="rect">
            <a:avLst/>
          </a:prstGeom>
          <a:noFill/>
        </p:spPr>
        <p:txBody>
          <a:bodyPr wrap="square" rtlCol="0">
            <a:spAutoFit/>
          </a:bodyPr>
          <a:lstStyle/>
          <a:p>
            <a:pPr algn="ctr"/>
            <a:r>
              <a:rPr lang="en-US" altLang="zh-CN" sz="2400" dirty="0" smtClean="0"/>
              <a:t>Labor</a:t>
            </a:r>
            <a:endParaRPr lang="en-US" sz="2400" dirty="0"/>
          </a:p>
        </p:txBody>
      </p:sp>
    </p:spTree>
    <p:extLst>
      <p:ext uri="{BB962C8B-B14F-4D97-AF65-F5344CB8AC3E}">
        <p14:creationId xmlns:p14="http://schemas.microsoft.com/office/powerpoint/2010/main" val="43527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linds(horizontal)">
                                      <p:cBhvr>
                                        <p:cTn id="7" dur="500"/>
                                        <p:tgtEl>
                                          <p:spTgt spid="6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blinds(horizontal)">
                                      <p:cBhvr>
                                        <p:cTn id="1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7488</TotalTime>
  <Words>1149</Words>
  <Application>Microsoft Macintosh PowerPoint</Application>
  <PresentationFormat>Widescreen</PresentationFormat>
  <Paragraphs>178</Paragraphs>
  <Slides>12</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Abadi MT Condensed Extra Bold</vt:lpstr>
      <vt:lpstr>Calibri</vt:lpstr>
      <vt:lpstr>Century Gothic</vt:lpstr>
      <vt:lpstr>Corbel</vt:lpstr>
      <vt:lpstr>DengXian</vt:lpstr>
      <vt:lpstr>Helvetica Neue</vt:lpstr>
      <vt:lpstr>Mangal</vt:lpstr>
      <vt:lpstr>Wingdings 3</vt:lpstr>
      <vt:lpstr>宋体</vt:lpstr>
      <vt:lpstr>Arial</vt:lpstr>
      <vt:lpstr>Ion Boardroom</vt:lpstr>
      <vt:lpstr>PowerPoint Presentation</vt:lpstr>
      <vt:lpstr>UPMC Requirement</vt:lpstr>
      <vt:lpstr>Cloud Computing</vt:lpstr>
      <vt:lpstr>PowerPoint Presentation</vt:lpstr>
      <vt:lpstr>Tools &amp; Services Comparison</vt:lpstr>
      <vt:lpstr>PowerPoint Presentation</vt:lpstr>
      <vt:lpstr>System Evaluation</vt:lpstr>
      <vt:lpstr>Cost Estimation (1 million users)</vt:lpstr>
      <vt:lpstr>Cost Estimation (Scale by 1,000 users)</vt:lpstr>
      <vt:lpstr>Incoming improvement</vt:lpstr>
      <vt:lpstr>PowerPoint Presentation</vt:lpstr>
      <vt:lpstr>Reference</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UPMC </dc:title>
  <dc:creator>administrator</dc:creator>
  <cp:lastModifiedBy>administrator</cp:lastModifiedBy>
  <cp:revision>152</cp:revision>
  <cp:lastPrinted>2017-09-08T01:28:30Z</cp:lastPrinted>
  <dcterms:created xsi:type="dcterms:W3CDTF">2017-09-07T17:29:17Z</dcterms:created>
  <dcterms:modified xsi:type="dcterms:W3CDTF">2017-09-25T20:05:47Z</dcterms:modified>
</cp:coreProperties>
</file>