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56" r:id="rId3"/>
    <p:sldId id="257" r:id="rId5"/>
    <p:sldId id="258" r:id="rId6"/>
    <p:sldId id="281" r:id="rId7"/>
    <p:sldId id="264" r:id="rId8"/>
    <p:sldId id="359" r:id="rId9"/>
    <p:sldId id="360" r:id="rId10"/>
    <p:sldId id="362" r:id="rId11"/>
    <p:sldId id="363" r:id="rId12"/>
    <p:sldId id="364" r:id="rId13"/>
    <p:sldId id="282" r:id="rId14"/>
    <p:sldId id="321" r:id="rId15"/>
    <p:sldId id="315" r:id="rId16"/>
    <p:sldId id="316" r:id="rId17"/>
    <p:sldId id="317" r:id="rId18"/>
    <p:sldId id="379" r:id="rId19"/>
    <p:sldId id="319" r:id="rId20"/>
    <p:sldId id="322" r:id="rId21"/>
    <p:sldId id="376" r:id="rId22"/>
    <p:sldId id="375" r:id="rId23"/>
    <p:sldId id="377" r:id="rId24"/>
    <p:sldId id="263" r:id="rId25"/>
    <p:sldId id="275" r:id="rId26"/>
    <p:sldId id="259" r:id="rId27"/>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xin5" initials="l"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B6A3"/>
    <a:srgbClr val="55B8BE"/>
    <a:srgbClr val="C8C8C8"/>
    <a:srgbClr val="DCDCDC"/>
    <a:srgbClr val="FFFFFF"/>
    <a:srgbClr val="2D7275"/>
    <a:srgbClr val="AADDDF"/>
    <a:srgbClr val="F0F0F0"/>
    <a:srgbClr val="E6E6E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422"/>
        <p:guide pos="391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18T10:12:06.751" idx="2">
    <p:pos x="10" y="10"/>
    <p:text>Szegedy等人首先发现了深层神经网络在图像分类中的一个有趣的弱点。他们表明，尽管它们的精度很高，但现代的深层网络却很容易受到敌方攻击，其表现形式是对图像的微小干扰，而这些干扰（几乎）对人类视觉系统是不可察觉的。这种攻击会导致神经网络分类器完全改变对图像的预测。更糟糕的是，被攻击的模型报告了对错误预测的高度信心。此外，相同的图像扰动可以愚弄多个网络分类器。这些研究结果的深刻影响引发了研究者对对抗性攻击及其防御的广泛兴趣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9-11-18T10:25:30.503" idx="3">
    <p:pos x="10" y="10"/>
    <p:text>对抗样本的存在表明模型倾向于依赖不可靠的特征来最大化性能，如果特征受到干扰，那么将造成模型误分类，可能导致灾难性的后果。</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9-11-18T10:25:30.503" idx="3">
    <p:pos x="10" y="10"/>
    <p:text>对抗样本的存在表明模型倾向于依赖不可靠的特征来最大化性能，如果特征受到干扰，那么将造成模型误分类，可能导致灾难性的后果。</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18T10:25:30.503" idx="3">
    <p:pos x="10" y="10"/>
    <p:text>对抗样本的存在表明模型倾向于依赖不可靠的特征来最大化性能，如果特征受到干扰，那么将造成模型误分类，可能导致灾难性的后果。</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9-11-18T10:25:30.503" idx="3">
    <p:pos x="10" y="10"/>
    <p:text>对抗样本的存在表明模型倾向于依赖不可靠的特征来最大化性能，如果特征受到干扰，那么将造成模型误分类，可能导致灾难性的后果。</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18T10:25:30.503" idx="3">
    <p:pos x="10" y="10"/>
    <p:text>对抗样本的存在表明模型倾向于依赖不可靠的特征来最大化性能，如果特征受到干扰，那么将造成模型误分类，可能导致灾难性的后果。</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9-11-18T10:25:30.503" idx="3">
    <p:pos x="10" y="10"/>
    <p:text>对抗样本的存在表明模型倾向于依赖不可靠的特征来最大化性能，如果特征受到干扰，那么将造成模型误分类，可能导致灾难性的后果。</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9-11-20T17:54:50.417" idx="14">
    <p:pos x="10" y="10"/>
    <p:text>差分进化(DE)算法是解决复杂多模型优化问题的优化算法。由于，DE不需要梯度的信息进行优化，因此，不要求目标函数是已知的或者是可微分的。比梯度下降方法可应用的问题更广。优点如下：
I.可以以更大的概率找到全局最优解。DE不像梯度下降或者贪婪算法那样受局部影响较大（保持多样性的机制及子候选解集影响）。本文中有一个很强的限制条件，（只允许修改一个像素）使问题变得更加复杂。
II.需要得信息更少。DE不需要梯度下降，拟牛顿法等优化方法需要的信息进行优化求解。这对于对抗图片的生成是至关重要的。
III简易性 本文提出的方法与分类器无关，获得类别的概率就足够。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本文对单像素极限条件下攻击的思考原因：</a:t>
            </a:r>
            <a:endParaRPr lang="zh-CN" altLang="en-US">
              <a:sym typeface="+mn-ea"/>
            </a:endParaRPr>
          </a:p>
          <a:p>
            <a:endParaRPr lang="zh-CN" altLang="en-US">
              <a:sym typeface="+mn-ea"/>
            </a:endParaRPr>
          </a:p>
          <a:p>
            <a:r>
              <a:rPr lang="zh-CN" altLang="en-US">
                <a:sym typeface="+mn-ea"/>
              </a:rPr>
              <a:t>      I.自然图像邻域的分析，以前通过限制固定干扰向量长度分析自然图片的邻域。比如，通用扰动在每个像素上添加一些小的变化，在图像的周围获得球形范围内的对抗样本。同时，少量像素扰动可以看做是对输入空间以较低维度进行切分，与DNN网络中高维度提取输入特征不同。</a:t>
            </a:r>
            <a:endParaRPr lang="zh-CN" altLang="en-US">
              <a:sym typeface="+mn-ea"/>
            </a:endParaRPr>
          </a:p>
          <a:p>
            <a:endParaRPr lang="zh-CN" altLang="en-US">
              <a:sym typeface="+mn-ea"/>
            </a:endParaRPr>
          </a:p>
          <a:p>
            <a:r>
              <a:rPr lang="zh-CN" altLang="en-US">
                <a:sym typeface="+mn-ea"/>
              </a:rPr>
              <a:t>      II.可观测性的评价指标，实际过程中，攻击可以对隐藏的对抗信息有效果。前人的工作没有可以保证做的改变不被人观察到。一种直接方式是尽可能少的修改扰动量。本文提出了简单的限制扰动像素的个数，而不是增加额外的限制条件与设计复杂的损失函数构建扰动，换言之，本文通过控制扰动像素的个数而不是扰动向量来评估扰动的强度。考虑了最差情形，单个像素的条件。</a:t>
            </a:r>
            <a:endParaRPr lang="zh-CN" altLang="en-U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xi is an element of the candidate solution, r1, r2, r3</a:t>
            </a:r>
            <a:endParaRPr lang="zh-CN" altLang="en-US">
              <a:sym typeface="+mn-ea"/>
            </a:endParaRPr>
          </a:p>
          <a:p>
            <a:r>
              <a:rPr lang="zh-CN" altLang="en-US">
                <a:sym typeface="+mn-ea"/>
              </a:rPr>
              <a:t>are random numbers, F is the scale parameter set to be 0.5, g is the current index of generation.</a:t>
            </a:r>
            <a:endParaRPr lang="zh-CN" altLang="en-U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xi is an element of the candidate solution, r1, r2, r3</a:t>
            </a:r>
            <a:endParaRPr lang="zh-CN" altLang="en-US">
              <a:sym typeface="+mn-ea"/>
            </a:endParaRPr>
          </a:p>
          <a:p>
            <a:r>
              <a:rPr lang="zh-CN" altLang="en-US">
                <a:sym typeface="+mn-ea"/>
              </a:rPr>
              <a:t>are random numbers, F is the scale parameter set to be 0.5, g is the current index of generation.</a:t>
            </a:r>
            <a:endParaRPr lang="zh-CN" altLang="en-U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评价指标：</a:t>
            </a:r>
            <a:endParaRPr lang="en-US" altLang="zh-CN"/>
          </a:p>
          <a:p>
            <a:endParaRPr lang="en-US" altLang="zh-CN"/>
          </a:p>
          <a:p>
            <a:r>
              <a:rPr lang="en-US" altLang="zh-CN">
                <a:sym typeface="+mn-ea"/>
              </a:rPr>
              <a:t>（1）Success   Rate: 在非目标攻击的情况下，被定义为对抗图像被成功分为任意其他类别的比例。 在目标攻击的情况下，它被定义为将图像扰动为一个特定目标类的概率。</a:t>
            </a:r>
            <a:endParaRPr lang="en-US" altLang="zh-CN"/>
          </a:p>
          <a:p>
            <a:endParaRPr lang="en-US" altLang="zh-CN"/>
          </a:p>
          <a:p>
            <a:r>
              <a:rPr lang="en-US" altLang="zh-CN">
                <a:sym typeface="+mn-ea"/>
              </a:rPr>
              <a:t>（2）Adversarial Probability Labels(confidences):累加每次成功扰动为目标类别概率值，然后除以成功扰动的总数。表示模型对对抗图像产生“误分类”的confidence。</a:t>
            </a:r>
            <a:endParaRPr lang="en-US" altLang="zh-CN"/>
          </a:p>
          <a:p>
            <a:endParaRPr lang="en-US" altLang="zh-CN"/>
          </a:p>
          <a:p>
            <a:r>
              <a:rPr lang="en-US" altLang="zh-CN">
                <a:sym typeface="+mn-ea"/>
              </a:rPr>
              <a:t>  (3)Number of target classes  计算成功扰动到一定数量类别的图片的数量。尤其，计算无法被其他类别扰动的图片数量，可以评估非目标攻击的有效性。</a:t>
            </a:r>
            <a:endParaRPr lang="en-US" altLang="zh-CN"/>
          </a:p>
          <a:p>
            <a:endParaRPr lang="en-US" altLang="zh-CN"/>
          </a:p>
          <a:p>
            <a:r>
              <a:rPr lang="en-US" altLang="zh-CN">
                <a:sym typeface="+mn-ea"/>
              </a:rPr>
              <a:t>（4）原始目标类别对的数量  计算原始目标类别对被攻击的次数。</a:t>
            </a:r>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评价指标：</a:t>
            </a:r>
            <a:endParaRPr lang="en-US" altLang="zh-CN"/>
          </a:p>
          <a:p>
            <a:endParaRPr lang="en-US" altLang="zh-CN"/>
          </a:p>
          <a:p>
            <a:r>
              <a:rPr lang="en-US" altLang="zh-CN">
                <a:sym typeface="+mn-ea"/>
              </a:rPr>
              <a:t>（1）Success   Rate: 在非目标攻击的情况下，被定义为对抗图像被成功分为任意其他类别的比例。 在目标攻击的情况下，它被定义为将图像扰动为一个特定目标类的概率。</a:t>
            </a:r>
            <a:endParaRPr lang="en-US" altLang="zh-CN"/>
          </a:p>
          <a:p>
            <a:endParaRPr lang="en-US" altLang="zh-CN"/>
          </a:p>
          <a:p>
            <a:r>
              <a:rPr lang="en-US" altLang="zh-CN">
                <a:sym typeface="+mn-ea"/>
              </a:rPr>
              <a:t>（2）Adversarial Probability Labels(confidences):累加每次成功扰动为目标类别概率值，然后除以成功扰动的总数。表示模型对对抗图像产生“误分类”的confidence。</a:t>
            </a:r>
            <a:endParaRPr lang="en-US" altLang="zh-CN"/>
          </a:p>
          <a:p>
            <a:endParaRPr lang="en-US" altLang="zh-CN"/>
          </a:p>
          <a:p>
            <a:r>
              <a:rPr lang="en-US" altLang="zh-CN">
                <a:sym typeface="+mn-ea"/>
              </a:rPr>
              <a:t>  (3)Number of target classes  计算成功扰动到一定数量类别的图片的数量。尤其，计算无法被其他类别扰动的图片数量，可以评估非目标攻击的有效性。</a:t>
            </a:r>
            <a:endParaRPr lang="en-US" altLang="zh-CN"/>
          </a:p>
          <a:p>
            <a:endParaRPr lang="en-US" altLang="zh-CN"/>
          </a:p>
          <a:p>
            <a:r>
              <a:rPr lang="en-US" altLang="zh-CN">
                <a:sym typeface="+mn-ea"/>
              </a:rPr>
              <a:t>（4）原始目标类别对的数量  计算原始目标类别对被攻击的次数。</a:t>
            </a:r>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评价指标：</a:t>
            </a:r>
            <a:endParaRPr lang="en-US" altLang="zh-CN"/>
          </a:p>
          <a:p>
            <a:endParaRPr lang="en-US" altLang="zh-CN"/>
          </a:p>
          <a:p>
            <a:r>
              <a:rPr lang="en-US" altLang="zh-CN">
                <a:sym typeface="+mn-ea"/>
              </a:rPr>
              <a:t>（1）Success   Rate: 在非目标攻击的情况下，被定义为对抗图像被成功分为任意其他类别的比例。 在目标攻击的情况下，它被定义为将图像扰动为一个特定目标类的概率。</a:t>
            </a:r>
            <a:endParaRPr lang="en-US" altLang="zh-CN"/>
          </a:p>
          <a:p>
            <a:endParaRPr lang="en-US" altLang="zh-CN"/>
          </a:p>
          <a:p>
            <a:r>
              <a:rPr lang="en-US" altLang="zh-CN">
                <a:sym typeface="+mn-ea"/>
              </a:rPr>
              <a:t>（2）Adversarial Probability Labels(confidences):累加每次成功扰动为目标类别概率值，然后除以成功扰动的总数。表示模型对对抗图像产生“误分类”的confidence。</a:t>
            </a:r>
            <a:endParaRPr lang="en-US" altLang="zh-CN"/>
          </a:p>
          <a:p>
            <a:endParaRPr lang="en-US" altLang="zh-CN"/>
          </a:p>
          <a:p>
            <a:r>
              <a:rPr lang="en-US" altLang="zh-CN">
                <a:sym typeface="+mn-ea"/>
              </a:rPr>
              <a:t>  (3)Number of target classes  计算成功扰动到一定数量类别的图片的数量。尤其，计算无法被其他类别扰动的图片数量，可以评估非目标攻击的有效性。</a:t>
            </a:r>
            <a:endParaRPr lang="en-US" altLang="zh-CN"/>
          </a:p>
          <a:p>
            <a:endParaRPr lang="en-US" altLang="zh-CN"/>
          </a:p>
          <a:p>
            <a:r>
              <a:rPr lang="en-US" altLang="zh-CN">
                <a:sym typeface="+mn-ea"/>
              </a:rPr>
              <a:t>（4）原始目标类别对的数量  计算原始目标类别对被攻击的次数。</a:t>
            </a:r>
            <a:endParaRPr lang="zh-CN" altLang="en-U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评价指标：</a:t>
            </a:r>
            <a:endParaRPr lang="en-US" altLang="zh-CN"/>
          </a:p>
          <a:p>
            <a:endParaRPr lang="en-US" altLang="zh-CN"/>
          </a:p>
          <a:p>
            <a:r>
              <a:rPr lang="en-US" altLang="zh-CN">
                <a:sym typeface="+mn-ea"/>
              </a:rPr>
              <a:t>（1）Success   Rate: 在非目标攻击的情况下，被定义为对抗图像被成功分为任意其他类别的比例。 在目标攻击的情况下，它被定义为将图像扰动为一个特定目标类的概率。</a:t>
            </a:r>
            <a:endParaRPr lang="en-US" altLang="zh-CN"/>
          </a:p>
          <a:p>
            <a:endParaRPr lang="en-US" altLang="zh-CN"/>
          </a:p>
          <a:p>
            <a:r>
              <a:rPr lang="en-US" altLang="zh-CN">
                <a:sym typeface="+mn-ea"/>
              </a:rPr>
              <a:t>（2）Adversarial Probability Labels(confidences):累加每次成功扰动为目标类别概率值，然后除以成功扰动的总数。表示模型对对抗图像产生“误分类”的confidence。</a:t>
            </a:r>
            <a:endParaRPr lang="en-US" altLang="zh-CN"/>
          </a:p>
          <a:p>
            <a:endParaRPr lang="en-US" altLang="zh-CN"/>
          </a:p>
          <a:p>
            <a:r>
              <a:rPr lang="en-US" altLang="zh-CN">
                <a:sym typeface="+mn-ea"/>
              </a:rPr>
              <a:t>  (3)Number of target classes  计算成功扰动到一定数量类别的图片的数量。尤其，计算无法被其他类别扰动的图片数量，可以评估非目标攻击的有效性。</a:t>
            </a:r>
            <a:endParaRPr lang="en-US" altLang="zh-CN"/>
          </a:p>
          <a:p>
            <a:endParaRPr lang="en-US" altLang="zh-CN"/>
          </a:p>
          <a:p>
            <a:r>
              <a:rPr lang="en-US" altLang="zh-CN">
                <a:sym typeface="+mn-ea"/>
              </a:rPr>
              <a:t>（4）原始目标类别对的数量  计算原始目标类别对被攻击的次数。</a:t>
            </a:r>
            <a:endParaRPr lang="zh-CN" altLang="en-U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为什么会产生对抗样本？DNN所学到的不完全泛化</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为什么会产生对抗样本？DNN所学到的不完全泛化</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为什么会产生对抗样本？DNN所学到的不完全泛化</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为什么会产生对抗样本？DNN所学到的不完全泛化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为什么会产生对抗样本？DNN所学到的不完全泛化</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为什么会产生对抗样本？DNN所学到的不完全泛化</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结果表明，CIFAR-10测试集上68.36%的自然场景图片，和41.22%ImageNet上的图片，可以通过修改一个像素，通过以73.22和5.52%的置信度对一个目标类别进行扰动欺骗。</a:t>
            </a:r>
            <a:endParaRPr lang="zh-CN" altLang="en-US">
              <a:sym typeface="+mn-ea"/>
            </a:endParaRPr>
          </a:p>
          <a:p>
            <a:r>
              <a:rPr lang="zh-CN" altLang="en-US"/>
              <a:t>不幸的是，先前的攻击方法并没有考虑极限条件下的情形，扰动量过大（像对较多量的像素进行修改），以至于人眼可以观察到变化。</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本文对单像素极限条件下攻击的思考原因：</a:t>
            </a:r>
            <a:endParaRPr lang="zh-CN" altLang="en-US">
              <a:sym typeface="+mn-ea"/>
            </a:endParaRPr>
          </a:p>
          <a:p>
            <a:endParaRPr lang="zh-CN" altLang="en-US">
              <a:sym typeface="+mn-ea"/>
            </a:endParaRPr>
          </a:p>
          <a:p>
            <a:r>
              <a:rPr lang="zh-CN" altLang="en-US">
                <a:sym typeface="+mn-ea"/>
              </a:rPr>
              <a:t>      I.自然图像邻域的分析，以前通过限制固定干扰向量长度分析自然图片的邻域。比如，通用扰动在每个像素上添加一些小的变化，在图像的周围获得球形范围内的对抗样本。同时，少量像素扰动可以看做是对输入空间以较低维度进行切分，与DNN网络中高维度提取输入特征不同。</a:t>
            </a:r>
            <a:endParaRPr lang="zh-CN" altLang="en-US">
              <a:sym typeface="+mn-ea"/>
            </a:endParaRPr>
          </a:p>
          <a:p>
            <a:endParaRPr lang="zh-CN" altLang="en-US">
              <a:sym typeface="+mn-ea"/>
            </a:endParaRPr>
          </a:p>
          <a:p>
            <a:r>
              <a:rPr lang="zh-CN" altLang="en-US">
                <a:sym typeface="+mn-ea"/>
              </a:rPr>
              <a:t>      II.可观测性的评价指标，实际过程中，攻击可以对隐藏的对抗信息有效果。前人的工作没有可以保证做的改变不被人观察到。一种直接方式是尽可能少的修改扰动量。本文提出了简单的限制扰动像素的个数，而不是增加额外的限制条件与设计复杂的损失函数构建扰动，换言之，本文通过控制扰动像素的个数而不是扰动向量来评估扰动的强度。考虑了最差情形，单个像素的条件。</a:t>
            </a:r>
            <a:endParaRPr lang="zh-CN" altLang="en-U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 name="任意多边形 5"/>
          <p:cNvSpPr/>
          <p:nvPr userDrawn="1"/>
        </p:nvSpPr>
        <p:spPr>
          <a:xfrm>
            <a:off x="1880870" y="1397000"/>
            <a:ext cx="8430260" cy="4069715"/>
          </a:xfrm>
          <a:custGeom>
            <a:avLst/>
            <a:gdLst/>
            <a:ahLst/>
            <a:cxnLst>
              <a:cxn ang="3">
                <a:pos x="hc" y="t"/>
              </a:cxn>
              <a:cxn ang="cd2">
                <a:pos x="l" y="vc"/>
              </a:cxn>
              <a:cxn ang="cd4">
                <a:pos x="hc" y="b"/>
              </a:cxn>
              <a:cxn ang="0">
                <a:pos x="r" y="vc"/>
              </a:cxn>
            </a:cxnLst>
            <a:rect l="l" t="t" r="r" b="b"/>
            <a:pathLst>
              <a:path w="13276" h="6409">
                <a:moveTo>
                  <a:pt x="371" y="0"/>
                </a:moveTo>
                <a:lnTo>
                  <a:pt x="3226" y="0"/>
                </a:lnTo>
                <a:lnTo>
                  <a:pt x="3226" y="371"/>
                </a:lnTo>
                <a:lnTo>
                  <a:pt x="3597" y="371"/>
                </a:lnTo>
                <a:lnTo>
                  <a:pt x="3597" y="0"/>
                </a:lnTo>
                <a:lnTo>
                  <a:pt x="6452" y="0"/>
                </a:lnTo>
                <a:lnTo>
                  <a:pt x="6452" y="371"/>
                </a:lnTo>
                <a:lnTo>
                  <a:pt x="6823" y="371"/>
                </a:lnTo>
                <a:lnTo>
                  <a:pt x="6823" y="0"/>
                </a:lnTo>
                <a:lnTo>
                  <a:pt x="9678" y="0"/>
                </a:lnTo>
                <a:lnTo>
                  <a:pt x="9678" y="371"/>
                </a:lnTo>
                <a:lnTo>
                  <a:pt x="10049" y="371"/>
                </a:lnTo>
                <a:lnTo>
                  <a:pt x="10049" y="0"/>
                </a:lnTo>
                <a:lnTo>
                  <a:pt x="12905" y="0"/>
                </a:lnTo>
                <a:lnTo>
                  <a:pt x="12905" y="371"/>
                </a:lnTo>
                <a:lnTo>
                  <a:pt x="13276" y="371"/>
                </a:lnTo>
                <a:lnTo>
                  <a:pt x="13276" y="1999"/>
                </a:lnTo>
                <a:lnTo>
                  <a:pt x="12905" y="1999"/>
                </a:lnTo>
                <a:lnTo>
                  <a:pt x="12905" y="2370"/>
                </a:lnTo>
                <a:lnTo>
                  <a:pt x="13276" y="2370"/>
                </a:lnTo>
                <a:lnTo>
                  <a:pt x="13276" y="3906"/>
                </a:lnTo>
                <a:lnTo>
                  <a:pt x="12905" y="3906"/>
                </a:lnTo>
                <a:lnTo>
                  <a:pt x="12905" y="4277"/>
                </a:lnTo>
                <a:lnTo>
                  <a:pt x="13276" y="4277"/>
                </a:lnTo>
                <a:lnTo>
                  <a:pt x="13276" y="6038"/>
                </a:lnTo>
                <a:lnTo>
                  <a:pt x="12905" y="6038"/>
                </a:lnTo>
                <a:lnTo>
                  <a:pt x="12905" y="6409"/>
                </a:lnTo>
                <a:lnTo>
                  <a:pt x="9862" y="6409"/>
                </a:lnTo>
                <a:lnTo>
                  <a:pt x="9862" y="6038"/>
                </a:lnTo>
                <a:lnTo>
                  <a:pt x="9491" y="6038"/>
                </a:lnTo>
                <a:lnTo>
                  <a:pt x="9491" y="6409"/>
                </a:lnTo>
                <a:lnTo>
                  <a:pt x="6824" y="6409"/>
                </a:lnTo>
                <a:lnTo>
                  <a:pt x="6824" y="6038"/>
                </a:lnTo>
                <a:lnTo>
                  <a:pt x="6453" y="6038"/>
                </a:lnTo>
                <a:lnTo>
                  <a:pt x="6453" y="6409"/>
                </a:lnTo>
                <a:lnTo>
                  <a:pt x="3410" y="6409"/>
                </a:lnTo>
                <a:lnTo>
                  <a:pt x="3410" y="6038"/>
                </a:lnTo>
                <a:lnTo>
                  <a:pt x="3039" y="6038"/>
                </a:lnTo>
                <a:lnTo>
                  <a:pt x="3039" y="6409"/>
                </a:lnTo>
                <a:lnTo>
                  <a:pt x="371" y="6409"/>
                </a:lnTo>
                <a:lnTo>
                  <a:pt x="371" y="6038"/>
                </a:lnTo>
                <a:lnTo>
                  <a:pt x="0" y="6038"/>
                </a:lnTo>
                <a:lnTo>
                  <a:pt x="0" y="4333"/>
                </a:lnTo>
                <a:lnTo>
                  <a:pt x="371" y="4333"/>
                </a:lnTo>
                <a:lnTo>
                  <a:pt x="371" y="3962"/>
                </a:lnTo>
                <a:lnTo>
                  <a:pt x="0" y="3962"/>
                </a:lnTo>
                <a:lnTo>
                  <a:pt x="0" y="2426"/>
                </a:lnTo>
                <a:lnTo>
                  <a:pt x="371" y="2426"/>
                </a:lnTo>
                <a:lnTo>
                  <a:pt x="371" y="2055"/>
                </a:lnTo>
                <a:lnTo>
                  <a:pt x="0" y="2055"/>
                </a:lnTo>
                <a:lnTo>
                  <a:pt x="0" y="371"/>
                </a:lnTo>
                <a:lnTo>
                  <a:pt x="371" y="371"/>
                </a:lnTo>
                <a:lnTo>
                  <a:pt x="371" y="0"/>
                </a:lnTo>
                <a:close/>
              </a:path>
            </a:pathLst>
          </a:custGeom>
          <a:solidFill>
            <a:schemeClr val="bg1"/>
          </a:solidFill>
          <a:ln w="12700">
            <a:noFill/>
            <a:prstDash val="solid"/>
          </a:ln>
          <a:effectLst>
            <a:outerShdw blurRad="2286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31" name="图片 30" descr="Background  (10)"/>
          <p:cNvPicPr>
            <a:picLocks noChangeAspect="1"/>
          </p:cNvPicPr>
          <p:nvPr userDrawn="1"/>
        </p:nvPicPr>
        <p:blipFill>
          <a:blip r:embed="rId2"/>
          <a:srcRect/>
          <a:stretch>
            <a:fillRect/>
          </a:stretch>
        </p:blipFill>
        <p:spPr>
          <a:xfrm>
            <a:off x="-17145" y="1642745"/>
            <a:ext cx="5212715" cy="5212715"/>
          </a:xfrm>
          <a:custGeom>
            <a:avLst/>
            <a:gdLst/>
            <a:ahLst/>
            <a:cxnLst>
              <a:cxn ang="3">
                <a:pos x="hc" y="t"/>
              </a:cxn>
              <a:cxn ang="cd2">
                <a:pos x="l" y="vc"/>
              </a:cxn>
              <a:cxn ang="cd4">
                <a:pos x="hc" y="b"/>
              </a:cxn>
              <a:cxn ang="0">
                <a:pos x="r" y="vc"/>
              </a:cxn>
            </a:cxnLst>
            <a:rect l="l" t="t" r="r" b="b"/>
            <a:pathLst>
              <a:path w="10777" h="10777">
                <a:moveTo>
                  <a:pt x="0" y="0"/>
                </a:moveTo>
                <a:lnTo>
                  <a:pt x="2880" y="0"/>
                </a:lnTo>
                <a:lnTo>
                  <a:pt x="2981" y="169"/>
                </a:lnTo>
                <a:cubicBezTo>
                  <a:pt x="5187" y="3843"/>
                  <a:pt x="8186" y="7102"/>
                  <a:pt x="10667" y="10406"/>
                </a:cubicBezTo>
                <a:lnTo>
                  <a:pt x="10777" y="10553"/>
                </a:lnTo>
                <a:lnTo>
                  <a:pt x="10777" y="10777"/>
                </a:lnTo>
                <a:lnTo>
                  <a:pt x="0" y="10777"/>
                </a:lnTo>
                <a:lnTo>
                  <a:pt x="0" y="0"/>
                </a:lnTo>
                <a:close/>
              </a:path>
            </a:pathLst>
          </a:custGeom>
        </p:spPr>
      </p:pic>
      <p:pic>
        <p:nvPicPr>
          <p:cNvPr id="32" name="图片 31" descr="Background  (10)"/>
          <p:cNvPicPr>
            <a:picLocks noChangeAspect="1"/>
          </p:cNvPicPr>
          <p:nvPr userDrawn="1"/>
        </p:nvPicPr>
        <p:blipFill>
          <a:blip r:embed="rId2"/>
          <a:srcRect b="-1712"/>
          <a:stretch>
            <a:fillRect/>
          </a:stretch>
        </p:blipFill>
        <p:spPr>
          <a:xfrm>
            <a:off x="6721475" y="-6985"/>
            <a:ext cx="5474335" cy="5454650"/>
          </a:xfrm>
          <a:custGeom>
            <a:avLst/>
            <a:gdLst/>
            <a:ahLst/>
            <a:cxnLst>
              <a:cxn ang="3">
                <a:pos x="hc" y="t"/>
              </a:cxn>
              <a:cxn ang="cd2">
                <a:pos x="l" y="vc"/>
              </a:cxn>
              <a:cxn ang="cd4">
                <a:pos x="hc" y="b"/>
              </a:cxn>
              <a:cxn ang="0">
                <a:pos x="r" y="vc"/>
              </a:cxn>
            </a:cxnLst>
            <a:rect l="l" t="t" r="r" b="b"/>
            <a:pathLst>
              <a:path w="10777" h="10777">
                <a:moveTo>
                  <a:pt x="0" y="10722"/>
                </a:moveTo>
                <a:lnTo>
                  <a:pt x="10777" y="10722"/>
                </a:lnTo>
                <a:lnTo>
                  <a:pt x="10777" y="10777"/>
                </a:lnTo>
                <a:lnTo>
                  <a:pt x="0" y="10777"/>
                </a:lnTo>
                <a:lnTo>
                  <a:pt x="0" y="10722"/>
                </a:lnTo>
                <a:close/>
                <a:moveTo>
                  <a:pt x="0" y="0"/>
                </a:moveTo>
                <a:lnTo>
                  <a:pt x="10777" y="0"/>
                </a:lnTo>
                <a:lnTo>
                  <a:pt x="10777" y="10711"/>
                </a:lnTo>
                <a:lnTo>
                  <a:pt x="10705" y="10639"/>
                </a:lnTo>
                <a:cubicBezTo>
                  <a:pt x="7202" y="7132"/>
                  <a:pt x="7280" y="4183"/>
                  <a:pt x="24" y="91"/>
                </a:cubicBezTo>
                <a:lnTo>
                  <a:pt x="0" y="1342"/>
                </a:lnTo>
                <a:lnTo>
                  <a:pt x="0" y="0"/>
                </a:lnTo>
                <a:close/>
              </a:path>
            </a:pathLst>
          </a:cu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6" name="任意多边形 5"/>
          <p:cNvSpPr/>
          <p:nvPr userDrawn="1"/>
        </p:nvSpPr>
        <p:spPr>
          <a:xfrm>
            <a:off x="1470025" y="1066800"/>
            <a:ext cx="9251315" cy="4724400"/>
          </a:xfrm>
          <a:custGeom>
            <a:avLst/>
            <a:gdLst/>
            <a:ahLst/>
            <a:cxnLst>
              <a:cxn ang="3">
                <a:pos x="hc" y="t"/>
              </a:cxn>
              <a:cxn ang="cd2">
                <a:pos x="l" y="vc"/>
              </a:cxn>
              <a:cxn ang="cd4">
                <a:pos x="hc" y="b"/>
              </a:cxn>
              <a:cxn ang="0">
                <a:pos x="r" y="vc"/>
              </a:cxn>
            </a:cxnLst>
            <a:rect l="l" t="t" r="r" b="b"/>
            <a:pathLst>
              <a:path w="13276" h="6409">
                <a:moveTo>
                  <a:pt x="371" y="0"/>
                </a:moveTo>
                <a:lnTo>
                  <a:pt x="3226" y="0"/>
                </a:lnTo>
                <a:lnTo>
                  <a:pt x="3226" y="371"/>
                </a:lnTo>
                <a:lnTo>
                  <a:pt x="3597" y="371"/>
                </a:lnTo>
                <a:lnTo>
                  <a:pt x="3597" y="0"/>
                </a:lnTo>
                <a:lnTo>
                  <a:pt x="6452" y="0"/>
                </a:lnTo>
                <a:lnTo>
                  <a:pt x="6452" y="371"/>
                </a:lnTo>
                <a:lnTo>
                  <a:pt x="6823" y="371"/>
                </a:lnTo>
                <a:lnTo>
                  <a:pt x="6823" y="0"/>
                </a:lnTo>
                <a:lnTo>
                  <a:pt x="9678" y="0"/>
                </a:lnTo>
                <a:lnTo>
                  <a:pt x="9678" y="371"/>
                </a:lnTo>
                <a:lnTo>
                  <a:pt x="10049" y="371"/>
                </a:lnTo>
                <a:lnTo>
                  <a:pt x="10049" y="0"/>
                </a:lnTo>
                <a:lnTo>
                  <a:pt x="12905" y="0"/>
                </a:lnTo>
                <a:lnTo>
                  <a:pt x="12905" y="371"/>
                </a:lnTo>
                <a:lnTo>
                  <a:pt x="13276" y="371"/>
                </a:lnTo>
                <a:lnTo>
                  <a:pt x="13276" y="1999"/>
                </a:lnTo>
                <a:lnTo>
                  <a:pt x="12905" y="1999"/>
                </a:lnTo>
                <a:lnTo>
                  <a:pt x="12905" y="2370"/>
                </a:lnTo>
                <a:lnTo>
                  <a:pt x="13276" y="2370"/>
                </a:lnTo>
                <a:lnTo>
                  <a:pt x="13276" y="3906"/>
                </a:lnTo>
                <a:lnTo>
                  <a:pt x="12905" y="3906"/>
                </a:lnTo>
                <a:lnTo>
                  <a:pt x="12905" y="4277"/>
                </a:lnTo>
                <a:lnTo>
                  <a:pt x="13276" y="4277"/>
                </a:lnTo>
                <a:lnTo>
                  <a:pt x="13276" y="6038"/>
                </a:lnTo>
                <a:lnTo>
                  <a:pt x="12905" y="6038"/>
                </a:lnTo>
                <a:lnTo>
                  <a:pt x="12905" y="6409"/>
                </a:lnTo>
                <a:lnTo>
                  <a:pt x="9862" y="6409"/>
                </a:lnTo>
                <a:lnTo>
                  <a:pt x="9862" y="6038"/>
                </a:lnTo>
                <a:lnTo>
                  <a:pt x="9491" y="6038"/>
                </a:lnTo>
                <a:lnTo>
                  <a:pt x="9491" y="6409"/>
                </a:lnTo>
                <a:lnTo>
                  <a:pt x="6824" y="6409"/>
                </a:lnTo>
                <a:lnTo>
                  <a:pt x="6824" y="6038"/>
                </a:lnTo>
                <a:lnTo>
                  <a:pt x="6453" y="6038"/>
                </a:lnTo>
                <a:lnTo>
                  <a:pt x="6453" y="6409"/>
                </a:lnTo>
                <a:lnTo>
                  <a:pt x="3410" y="6409"/>
                </a:lnTo>
                <a:lnTo>
                  <a:pt x="3410" y="6038"/>
                </a:lnTo>
                <a:lnTo>
                  <a:pt x="3039" y="6038"/>
                </a:lnTo>
                <a:lnTo>
                  <a:pt x="3039" y="6409"/>
                </a:lnTo>
                <a:lnTo>
                  <a:pt x="371" y="6409"/>
                </a:lnTo>
                <a:lnTo>
                  <a:pt x="371" y="6038"/>
                </a:lnTo>
                <a:lnTo>
                  <a:pt x="0" y="6038"/>
                </a:lnTo>
                <a:lnTo>
                  <a:pt x="0" y="4333"/>
                </a:lnTo>
                <a:lnTo>
                  <a:pt x="371" y="4333"/>
                </a:lnTo>
                <a:lnTo>
                  <a:pt x="371" y="3962"/>
                </a:lnTo>
                <a:lnTo>
                  <a:pt x="0" y="3962"/>
                </a:lnTo>
                <a:lnTo>
                  <a:pt x="0" y="2426"/>
                </a:lnTo>
                <a:lnTo>
                  <a:pt x="371" y="2426"/>
                </a:lnTo>
                <a:lnTo>
                  <a:pt x="371" y="2055"/>
                </a:lnTo>
                <a:lnTo>
                  <a:pt x="0" y="2055"/>
                </a:lnTo>
                <a:lnTo>
                  <a:pt x="0" y="371"/>
                </a:lnTo>
                <a:lnTo>
                  <a:pt x="371" y="371"/>
                </a:lnTo>
                <a:lnTo>
                  <a:pt x="371" y="0"/>
                </a:lnTo>
                <a:close/>
              </a:path>
            </a:pathLst>
          </a:custGeom>
          <a:solidFill>
            <a:schemeClr val="bg1"/>
          </a:solidFill>
          <a:ln w="12700">
            <a:noFill/>
            <a:prstDash val="solid"/>
          </a:ln>
          <a:effectLst>
            <a:outerShdw blurRad="2286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31" name="图片 30" descr="Background  (10)"/>
          <p:cNvPicPr>
            <a:picLocks noChangeAspect="1"/>
          </p:cNvPicPr>
          <p:nvPr userDrawn="1"/>
        </p:nvPicPr>
        <p:blipFill>
          <a:blip r:embed="rId2"/>
          <a:srcRect/>
          <a:stretch>
            <a:fillRect/>
          </a:stretch>
        </p:blipFill>
        <p:spPr>
          <a:xfrm>
            <a:off x="-17145" y="3082925"/>
            <a:ext cx="3772535" cy="3772535"/>
          </a:xfrm>
          <a:custGeom>
            <a:avLst/>
            <a:gdLst/>
            <a:ahLst/>
            <a:cxnLst>
              <a:cxn ang="3">
                <a:pos x="hc" y="t"/>
              </a:cxn>
              <a:cxn ang="cd2">
                <a:pos x="l" y="vc"/>
              </a:cxn>
              <a:cxn ang="cd4">
                <a:pos x="hc" y="b"/>
              </a:cxn>
              <a:cxn ang="0">
                <a:pos x="r" y="vc"/>
              </a:cxn>
            </a:cxnLst>
            <a:rect l="l" t="t" r="r" b="b"/>
            <a:pathLst>
              <a:path w="10777" h="10777">
                <a:moveTo>
                  <a:pt x="0" y="0"/>
                </a:moveTo>
                <a:lnTo>
                  <a:pt x="2880" y="0"/>
                </a:lnTo>
                <a:lnTo>
                  <a:pt x="2981" y="169"/>
                </a:lnTo>
                <a:cubicBezTo>
                  <a:pt x="5187" y="3843"/>
                  <a:pt x="8186" y="7102"/>
                  <a:pt x="10667" y="10406"/>
                </a:cubicBezTo>
                <a:lnTo>
                  <a:pt x="10777" y="10553"/>
                </a:lnTo>
                <a:lnTo>
                  <a:pt x="10777" y="10777"/>
                </a:lnTo>
                <a:lnTo>
                  <a:pt x="0" y="10777"/>
                </a:lnTo>
                <a:lnTo>
                  <a:pt x="0" y="0"/>
                </a:lnTo>
                <a:close/>
              </a:path>
            </a:pathLst>
          </a:custGeom>
        </p:spPr>
      </p:pic>
      <p:pic>
        <p:nvPicPr>
          <p:cNvPr id="32" name="图片 31" descr="Background  (10)"/>
          <p:cNvPicPr>
            <a:picLocks noChangeAspect="1"/>
          </p:cNvPicPr>
          <p:nvPr userDrawn="1"/>
        </p:nvPicPr>
        <p:blipFill>
          <a:blip r:embed="rId2"/>
          <a:srcRect b="-1712"/>
          <a:stretch>
            <a:fillRect/>
          </a:stretch>
        </p:blipFill>
        <p:spPr>
          <a:xfrm>
            <a:off x="7489190" y="-6985"/>
            <a:ext cx="4706620" cy="4690110"/>
          </a:xfrm>
          <a:custGeom>
            <a:avLst/>
            <a:gdLst/>
            <a:ahLst/>
            <a:cxnLst>
              <a:cxn ang="3">
                <a:pos x="hc" y="t"/>
              </a:cxn>
              <a:cxn ang="cd2">
                <a:pos x="l" y="vc"/>
              </a:cxn>
              <a:cxn ang="cd4">
                <a:pos x="hc" y="b"/>
              </a:cxn>
              <a:cxn ang="0">
                <a:pos x="r" y="vc"/>
              </a:cxn>
            </a:cxnLst>
            <a:rect l="l" t="t" r="r" b="b"/>
            <a:pathLst>
              <a:path w="10777" h="10777">
                <a:moveTo>
                  <a:pt x="0" y="10722"/>
                </a:moveTo>
                <a:lnTo>
                  <a:pt x="10777" y="10722"/>
                </a:lnTo>
                <a:lnTo>
                  <a:pt x="10777" y="10777"/>
                </a:lnTo>
                <a:lnTo>
                  <a:pt x="0" y="10777"/>
                </a:lnTo>
                <a:lnTo>
                  <a:pt x="0" y="10722"/>
                </a:lnTo>
                <a:close/>
                <a:moveTo>
                  <a:pt x="0" y="0"/>
                </a:moveTo>
                <a:lnTo>
                  <a:pt x="10777" y="0"/>
                </a:lnTo>
                <a:lnTo>
                  <a:pt x="10777" y="10711"/>
                </a:lnTo>
                <a:lnTo>
                  <a:pt x="10705" y="10639"/>
                </a:lnTo>
                <a:cubicBezTo>
                  <a:pt x="7202" y="7132"/>
                  <a:pt x="7280" y="4183"/>
                  <a:pt x="24" y="91"/>
                </a:cubicBezTo>
                <a:lnTo>
                  <a:pt x="0" y="1342"/>
                </a:lnTo>
                <a:lnTo>
                  <a:pt x="0" y="0"/>
                </a:lnTo>
                <a:close/>
              </a:path>
            </a:pathLst>
          </a:cu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6" name="任意多边形 5"/>
          <p:cNvSpPr/>
          <p:nvPr userDrawn="1"/>
        </p:nvSpPr>
        <p:spPr>
          <a:xfrm>
            <a:off x="1880870" y="1397000"/>
            <a:ext cx="8430260" cy="4069715"/>
          </a:xfrm>
          <a:custGeom>
            <a:avLst/>
            <a:gdLst/>
            <a:ahLst/>
            <a:cxnLst>
              <a:cxn ang="3">
                <a:pos x="hc" y="t"/>
              </a:cxn>
              <a:cxn ang="cd2">
                <a:pos x="l" y="vc"/>
              </a:cxn>
              <a:cxn ang="cd4">
                <a:pos x="hc" y="b"/>
              </a:cxn>
              <a:cxn ang="0">
                <a:pos x="r" y="vc"/>
              </a:cxn>
            </a:cxnLst>
            <a:rect l="l" t="t" r="r" b="b"/>
            <a:pathLst>
              <a:path w="13276" h="6409">
                <a:moveTo>
                  <a:pt x="371" y="0"/>
                </a:moveTo>
                <a:lnTo>
                  <a:pt x="3226" y="0"/>
                </a:lnTo>
                <a:lnTo>
                  <a:pt x="3226" y="371"/>
                </a:lnTo>
                <a:lnTo>
                  <a:pt x="3597" y="371"/>
                </a:lnTo>
                <a:lnTo>
                  <a:pt x="3597" y="0"/>
                </a:lnTo>
                <a:lnTo>
                  <a:pt x="6452" y="0"/>
                </a:lnTo>
                <a:lnTo>
                  <a:pt x="6452" y="371"/>
                </a:lnTo>
                <a:lnTo>
                  <a:pt x="6823" y="371"/>
                </a:lnTo>
                <a:lnTo>
                  <a:pt x="6823" y="0"/>
                </a:lnTo>
                <a:lnTo>
                  <a:pt x="9678" y="0"/>
                </a:lnTo>
                <a:lnTo>
                  <a:pt x="9678" y="371"/>
                </a:lnTo>
                <a:lnTo>
                  <a:pt x="10049" y="371"/>
                </a:lnTo>
                <a:lnTo>
                  <a:pt x="10049" y="0"/>
                </a:lnTo>
                <a:lnTo>
                  <a:pt x="12905" y="0"/>
                </a:lnTo>
                <a:lnTo>
                  <a:pt x="12905" y="371"/>
                </a:lnTo>
                <a:lnTo>
                  <a:pt x="13276" y="371"/>
                </a:lnTo>
                <a:lnTo>
                  <a:pt x="13276" y="1999"/>
                </a:lnTo>
                <a:lnTo>
                  <a:pt x="12905" y="1999"/>
                </a:lnTo>
                <a:lnTo>
                  <a:pt x="12905" y="2370"/>
                </a:lnTo>
                <a:lnTo>
                  <a:pt x="13276" y="2370"/>
                </a:lnTo>
                <a:lnTo>
                  <a:pt x="13276" y="3906"/>
                </a:lnTo>
                <a:lnTo>
                  <a:pt x="12905" y="3906"/>
                </a:lnTo>
                <a:lnTo>
                  <a:pt x="12905" y="4277"/>
                </a:lnTo>
                <a:lnTo>
                  <a:pt x="13276" y="4277"/>
                </a:lnTo>
                <a:lnTo>
                  <a:pt x="13276" y="6038"/>
                </a:lnTo>
                <a:lnTo>
                  <a:pt x="12905" y="6038"/>
                </a:lnTo>
                <a:lnTo>
                  <a:pt x="12905" y="6409"/>
                </a:lnTo>
                <a:lnTo>
                  <a:pt x="9862" y="6409"/>
                </a:lnTo>
                <a:lnTo>
                  <a:pt x="9862" y="6038"/>
                </a:lnTo>
                <a:lnTo>
                  <a:pt x="9491" y="6038"/>
                </a:lnTo>
                <a:lnTo>
                  <a:pt x="9491" y="6409"/>
                </a:lnTo>
                <a:lnTo>
                  <a:pt x="6824" y="6409"/>
                </a:lnTo>
                <a:lnTo>
                  <a:pt x="6824" y="6038"/>
                </a:lnTo>
                <a:lnTo>
                  <a:pt x="6453" y="6038"/>
                </a:lnTo>
                <a:lnTo>
                  <a:pt x="6453" y="6409"/>
                </a:lnTo>
                <a:lnTo>
                  <a:pt x="3410" y="6409"/>
                </a:lnTo>
                <a:lnTo>
                  <a:pt x="3410" y="6038"/>
                </a:lnTo>
                <a:lnTo>
                  <a:pt x="3039" y="6038"/>
                </a:lnTo>
                <a:lnTo>
                  <a:pt x="3039" y="6409"/>
                </a:lnTo>
                <a:lnTo>
                  <a:pt x="371" y="6409"/>
                </a:lnTo>
                <a:lnTo>
                  <a:pt x="371" y="6038"/>
                </a:lnTo>
                <a:lnTo>
                  <a:pt x="0" y="6038"/>
                </a:lnTo>
                <a:lnTo>
                  <a:pt x="0" y="4333"/>
                </a:lnTo>
                <a:lnTo>
                  <a:pt x="371" y="4333"/>
                </a:lnTo>
                <a:lnTo>
                  <a:pt x="371" y="3962"/>
                </a:lnTo>
                <a:lnTo>
                  <a:pt x="0" y="3962"/>
                </a:lnTo>
                <a:lnTo>
                  <a:pt x="0" y="2426"/>
                </a:lnTo>
                <a:lnTo>
                  <a:pt x="371" y="2426"/>
                </a:lnTo>
                <a:lnTo>
                  <a:pt x="371" y="2055"/>
                </a:lnTo>
                <a:lnTo>
                  <a:pt x="0" y="2055"/>
                </a:lnTo>
                <a:lnTo>
                  <a:pt x="0" y="371"/>
                </a:lnTo>
                <a:lnTo>
                  <a:pt x="371" y="371"/>
                </a:lnTo>
                <a:lnTo>
                  <a:pt x="371" y="0"/>
                </a:lnTo>
                <a:close/>
              </a:path>
            </a:pathLst>
          </a:custGeom>
          <a:solidFill>
            <a:schemeClr val="bg1"/>
          </a:solidFill>
          <a:ln w="12700">
            <a:noFill/>
            <a:prstDash val="solid"/>
          </a:ln>
          <a:effectLst>
            <a:outerShdw blurRad="2286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31" name="图片 30" descr="Background  (10)"/>
          <p:cNvPicPr>
            <a:picLocks noChangeAspect="1"/>
          </p:cNvPicPr>
          <p:nvPr userDrawn="1"/>
        </p:nvPicPr>
        <p:blipFill>
          <a:blip r:embed="rId2"/>
          <a:srcRect/>
          <a:stretch>
            <a:fillRect/>
          </a:stretch>
        </p:blipFill>
        <p:spPr>
          <a:xfrm>
            <a:off x="-17145" y="1023620"/>
            <a:ext cx="5831840" cy="5831840"/>
          </a:xfrm>
          <a:custGeom>
            <a:avLst/>
            <a:gdLst/>
            <a:ahLst/>
            <a:cxnLst>
              <a:cxn ang="3">
                <a:pos x="hc" y="t"/>
              </a:cxn>
              <a:cxn ang="cd2">
                <a:pos x="l" y="vc"/>
              </a:cxn>
              <a:cxn ang="cd4">
                <a:pos x="hc" y="b"/>
              </a:cxn>
              <a:cxn ang="0">
                <a:pos x="r" y="vc"/>
              </a:cxn>
            </a:cxnLst>
            <a:rect l="l" t="t" r="r" b="b"/>
            <a:pathLst>
              <a:path w="10777" h="10777">
                <a:moveTo>
                  <a:pt x="0" y="0"/>
                </a:moveTo>
                <a:lnTo>
                  <a:pt x="2880" y="0"/>
                </a:lnTo>
                <a:lnTo>
                  <a:pt x="2981" y="169"/>
                </a:lnTo>
                <a:cubicBezTo>
                  <a:pt x="5187" y="3843"/>
                  <a:pt x="8186" y="7102"/>
                  <a:pt x="10667" y="10406"/>
                </a:cubicBezTo>
                <a:lnTo>
                  <a:pt x="10777" y="10553"/>
                </a:lnTo>
                <a:lnTo>
                  <a:pt x="10777" y="10777"/>
                </a:lnTo>
                <a:lnTo>
                  <a:pt x="0" y="10777"/>
                </a:lnTo>
                <a:lnTo>
                  <a:pt x="0" y="0"/>
                </a:lnTo>
                <a:close/>
              </a:path>
            </a:pathLst>
          </a:custGeom>
        </p:spPr>
      </p:pic>
      <p:pic>
        <p:nvPicPr>
          <p:cNvPr id="32" name="图片 31" descr="Background  (10)"/>
          <p:cNvPicPr>
            <a:picLocks noChangeAspect="1"/>
          </p:cNvPicPr>
          <p:nvPr userDrawn="1"/>
        </p:nvPicPr>
        <p:blipFill>
          <a:blip r:embed="rId2"/>
          <a:srcRect b="-1712"/>
          <a:stretch>
            <a:fillRect/>
          </a:stretch>
        </p:blipFill>
        <p:spPr>
          <a:xfrm>
            <a:off x="5899785" y="-6985"/>
            <a:ext cx="6296025" cy="6273165"/>
          </a:xfrm>
          <a:custGeom>
            <a:avLst/>
            <a:gdLst/>
            <a:ahLst/>
            <a:cxnLst>
              <a:cxn ang="3">
                <a:pos x="hc" y="t"/>
              </a:cxn>
              <a:cxn ang="cd2">
                <a:pos x="l" y="vc"/>
              </a:cxn>
              <a:cxn ang="cd4">
                <a:pos x="hc" y="b"/>
              </a:cxn>
              <a:cxn ang="0">
                <a:pos x="r" y="vc"/>
              </a:cxn>
            </a:cxnLst>
            <a:rect l="l" t="t" r="r" b="b"/>
            <a:pathLst>
              <a:path w="10777" h="10777">
                <a:moveTo>
                  <a:pt x="0" y="10722"/>
                </a:moveTo>
                <a:lnTo>
                  <a:pt x="10777" y="10722"/>
                </a:lnTo>
                <a:lnTo>
                  <a:pt x="10777" y="10777"/>
                </a:lnTo>
                <a:lnTo>
                  <a:pt x="0" y="10777"/>
                </a:lnTo>
                <a:lnTo>
                  <a:pt x="0" y="10722"/>
                </a:lnTo>
                <a:close/>
                <a:moveTo>
                  <a:pt x="0" y="0"/>
                </a:moveTo>
                <a:lnTo>
                  <a:pt x="10777" y="0"/>
                </a:lnTo>
                <a:lnTo>
                  <a:pt x="10777" y="10711"/>
                </a:lnTo>
                <a:lnTo>
                  <a:pt x="10705" y="10639"/>
                </a:lnTo>
                <a:cubicBezTo>
                  <a:pt x="7202" y="7132"/>
                  <a:pt x="7280" y="4183"/>
                  <a:pt x="24" y="91"/>
                </a:cubicBezTo>
                <a:lnTo>
                  <a:pt x="0" y="1342"/>
                </a:lnTo>
                <a:lnTo>
                  <a:pt x="0" y="0"/>
                </a:lnTo>
                <a:close/>
              </a:path>
            </a:pathLst>
          </a:cu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6" name="任意多边形 5"/>
          <p:cNvSpPr/>
          <p:nvPr userDrawn="1"/>
        </p:nvSpPr>
        <p:spPr>
          <a:xfrm>
            <a:off x="899160" y="578485"/>
            <a:ext cx="10393045" cy="5701030"/>
          </a:xfrm>
          <a:custGeom>
            <a:avLst/>
            <a:gdLst/>
            <a:ahLst/>
            <a:cxnLst>
              <a:cxn ang="3">
                <a:pos x="hc" y="t"/>
              </a:cxn>
              <a:cxn ang="cd2">
                <a:pos x="l" y="vc"/>
              </a:cxn>
              <a:cxn ang="cd4">
                <a:pos x="hc" y="b"/>
              </a:cxn>
              <a:cxn ang="0">
                <a:pos x="r" y="vc"/>
              </a:cxn>
            </a:cxnLst>
            <a:rect l="l" t="t" r="r" b="b"/>
            <a:pathLst>
              <a:path w="13276" h="6409">
                <a:moveTo>
                  <a:pt x="371" y="0"/>
                </a:moveTo>
                <a:lnTo>
                  <a:pt x="3226" y="0"/>
                </a:lnTo>
                <a:lnTo>
                  <a:pt x="3226" y="371"/>
                </a:lnTo>
                <a:lnTo>
                  <a:pt x="3597" y="371"/>
                </a:lnTo>
                <a:lnTo>
                  <a:pt x="3597" y="0"/>
                </a:lnTo>
                <a:lnTo>
                  <a:pt x="6452" y="0"/>
                </a:lnTo>
                <a:lnTo>
                  <a:pt x="6452" y="371"/>
                </a:lnTo>
                <a:lnTo>
                  <a:pt x="6823" y="371"/>
                </a:lnTo>
                <a:lnTo>
                  <a:pt x="6823" y="0"/>
                </a:lnTo>
                <a:lnTo>
                  <a:pt x="9678" y="0"/>
                </a:lnTo>
                <a:lnTo>
                  <a:pt x="9678" y="371"/>
                </a:lnTo>
                <a:lnTo>
                  <a:pt x="10049" y="371"/>
                </a:lnTo>
                <a:lnTo>
                  <a:pt x="10049" y="0"/>
                </a:lnTo>
                <a:lnTo>
                  <a:pt x="12905" y="0"/>
                </a:lnTo>
                <a:lnTo>
                  <a:pt x="12905" y="371"/>
                </a:lnTo>
                <a:lnTo>
                  <a:pt x="13276" y="371"/>
                </a:lnTo>
                <a:lnTo>
                  <a:pt x="13276" y="1999"/>
                </a:lnTo>
                <a:lnTo>
                  <a:pt x="12905" y="1999"/>
                </a:lnTo>
                <a:lnTo>
                  <a:pt x="12905" y="2370"/>
                </a:lnTo>
                <a:lnTo>
                  <a:pt x="13276" y="2370"/>
                </a:lnTo>
                <a:lnTo>
                  <a:pt x="13276" y="3906"/>
                </a:lnTo>
                <a:lnTo>
                  <a:pt x="12905" y="3906"/>
                </a:lnTo>
                <a:lnTo>
                  <a:pt x="12905" y="4277"/>
                </a:lnTo>
                <a:lnTo>
                  <a:pt x="13276" y="4277"/>
                </a:lnTo>
                <a:lnTo>
                  <a:pt x="13276" y="6038"/>
                </a:lnTo>
                <a:lnTo>
                  <a:pt x="12905" y="6038"/>
                </a:lnTo>
                <a:lnTo>
                  <a:pt x="12905" y="6409"/>
                </a:lnTo>
                <a:lnTo>
                  <a:pt x="9862" y="6409"/>
                </a:lnTo>
                <a:lnTo>
                  <a:pt x="9862" y="6038"/>
                </a:lnTo>
                <a:lnTo>
                  <a:pt x="9491" y="6038"/>
                </a:lnTo>
                <a:lnTo>
                  <a:pt x="9491" y="6409"/>
                </a:lnTo>
                <a:lnTo>
                  <a:pt x="6824" y="6409"/>
                </a:lnTo>
                <a:lnTo>
                  <a:pt x="6824" y="6038"/>
                </a:lnTo>
                <a:lnTo>
                  <a:pt x="6453" y="6038"/>
                </a:lnTo>
                <a:lnTo>
                  <a:pt x="6453" y="6409"/>
                </a:lnTo>
                <a:lnTo>
                  <a:pt x="3410" y="6409"/>
                </a:lnTo>
                <a:lnTo>
                  <a:pt x="3410" y="6038"/>
                </a:lnTo>
                <a:lnTo>
                  <a:pt x="3039" y="6038"/>
                </a:lnTo>
                <a:lnTo>
                  <a:pt x="3039" y="6409"/>
                </a:lnTo>
                <a:lnTo>
                  <a:pt x="371" y="6409"/>
                </a:lnTo>
                <a:lnTo>
                  <a:pt x="371" y="6038"/>
                </a:lnTo>
                <a:lnTo>
                  <a:pt x="0" y="6038"/>
                </a:lnTo>
                <a:lnTo>
                  <a:pt x="0" y="4333"/>
                </a:lnTo>
                <a:lnTo>
                  <a:pt x="371" y="4333"/>
                </a:lnTo>
                <a:lnTo>
                  <a:pt x="371" y="3962"/>
                </a:lnTo>
                <a:lnTo>
                  <a:pt x="0" y="3962"/>
                </a:lnTo>
                <a:lnTo>
                  <a:pt x="0" y="2426"/>
                </a:lnTo>
                <a:lnTo>
                  <a:pt x="371" y="2426"/>
                </a:lnTo>
                <a:lnTo>
                  <a:pt x="371" y="2055"/>
                </a:lnTo>
                <a:lnTo>
                  <a:pt x="0" y="2055"/>
                </a:lnTo>
                <a:lnTo>
                  <a:pt x="0" y="371"/>
                </a:lnTo>
                <a:lnTo>
                  <a:pt x="371" y="371"/>
                </a:lnTo>
                <a:lnTo>
                  <a:pt x="371" y="0"/>
                </a:lnTo>
                <a:close/>
              </a:path>
            </a:pathLst>
          </a:custGeom>
          <a:solidFill>
            <a:schemeClr val="bg1"/>
          </a:solidFill>
          <a:ln w="12700">
            <a:noFill/>
            <a:prstDash val="solid"/>
          </a:ln>
          <a:effectLst>
            <a:outerShdw blurRad="2286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31" name="图片 30" descr="Background  (10)"/>
          <p:cNvPicPr>
            <a:picLocks noChangeAspect="1"/>
          </p:cNvPicPr>
          <p:nvPr userDrawn="1"/>
        </p:nvPicPr>
        <p:blipFill>
          <a:blip r:embed="rId2"/>
          <a:srcRect/>
          <a:stretch>
            <a:fillRect/>
          </a:stretch>
        </p:blipFill>
        <p:spPr>
          <a:xfrm>
            <a:off x="-17145" y="3714115"/>
            <a:ext cx="3141345" cy="3141345"/>
          </a:xfrm>
          <a:custGeom>
            <a:avLst/>
            <a:gdLst/>
            <a:ahLst/>
            <a:cxnLst>
              <a:cxn ang="3">
                <a:pos x="hc" y="t"/>
              </a:cxn>
              <a:cxn ang="cd2">
                <a:pos x="l" y="vc"/>
              </a:cxn>
              <a:cxn ang="cd4">
                <a:pos x="hc" y="b"/>
              </a:cxn>
              <a:cxn ang="0">
                <a:pos x="r" y="vc"/>
              </a:cxn>
            </a:cxnLst>
            <a:rect l="l" t="t" r="r" b="b"/>
            <a:pathLst>
              <a:path w="10777" h="10777">
                <a:moveTo>
                  <a:pt x="0" y="0"/>
                </a:moveTo>
                <a:lnTo>
                  <a:pt x="2880" y="0"/>
                </a:lnTo>
                <a:lnTo>
                  <a:pt x="2981" y="169"/>
                </a:lnTo>
                <a:cubicBezTo>
                  <a:pt x="5187" y="3843"/>
                  <a:pt x="8186" y="7102"/>
                  <a:pt x="10667" y="10406"/>
                </a:cubicBezTo>
                <a:lnTo>
                  <a:pt x="10777" y="10553"/>
                </a:lnTo>
                <a:lnTo>
                  <a:pt x="10777" y="10777"/>
                </a:lnTo>
                <a:lnTo>
                  <a:pt x="0" y="10777"/>
                </a:lnTo>
                <a:lnTo>
                  <a:pt x="0" y="0"/>
                </a:lnTo>
                <a:close/>
              </a:path>
            </a:pathLst>
          </a:custGeom>
        </p:spPr>
      </p:pic>
      <p:pic>
        <p:nvPicPr>
          <p:cNvPr id="32" name="图片 31" descr="Background  (10)"/>
          <p:cNvPicPr>
            <a:picLocks noChangeAspect="1"/>
          </p:cNvPicPr>
          <p:nvPr userDrawn="1"/>
        </p:nvPicPr>
        <p:blipFill>
          <a:blip r:embed="rId2"/>
          <a:srcRect b="-1712"/>
          <a:stretch>
            <a:fillRect/>
          </a:stretch>
        </p:blipFill>
        <p:spPr>
          <a:xfrm>
            <a:off x="8458200" y="-6985"/>
            <a:ext cx="3734435" cy="3721100"/>
          </a:xfrm>
          <a:custGeom>
            <a:avLst/>
            <a:gdLst/>
            <a:ahLst/>
            <a:cxnLst>
              <a:cxn ang="3">
                <a:pos x="hc" y="t"/>
              </a:cxn>
              <a:cxn ang="cd2">
                <a:pos x="l" y="vc"/>
              </a:cxn>
              <a:cxn ang="cd4">
                <a:pos x="hc" y="b"/>
              </a:cxn>
              <a:cxn ang="0">
                <a:pos x="r" y="vc"/>
              </a:cxn>
            </a:cxnLst>
            <a:rect l="l" t="t" r="r" b="b"/>
            <a:pathLst>
              <a:path w="10777" h="10777">
                <a:moveTo>
                  <a:pt x="0" y="10722"/>
                </a:moveTo>
                <a:lnTo>
                  <a:pt x="10777" y="10722"/>
                </a:lnTo>
                <a:lnTo>
                  <a:pt x="10777" y="10777"/>
                </a:lnTo>
                <a:lnTo>
                  <a:pt x="0" y="10777"/>
                </a:lnTo>
                <a:lnTo>
                  <a:pt x="0" y="10722"/>
                </a:lnTo>
                <a:close/>
                <a:moveTo>
                  <a:pt x="0" y="0"/>
                </a:moveTo>
                <a:lnTo>
                  <a:pt x="10777" y="0"/>
                </a:lnTo>
                <a:lnTo>
                  <a:pt x="10777" y="10711"/>
                </a:lnTo>
                <a:lnTo>
                  <a:pt x="10705" y="10639"/>
                </a:lnTo>
                <a:cubicBezTo>
                  <a:pt x="7202" y="7132"/>
                  <a:pt x="7280" y="4183"/>
                  <a:pt x="24" y="91"/>
                </a:cubicBezTo>
                <a:lnTo>
                  <a:pt x="0" y="1342"/>
                </a:lnTo>
                <a:lnTo>
                  <a:pt x="0" y="0"/>
                </a:lnTo>
                <a:close/>
              </a:path>
            </a:pathLst>
          </a:cu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3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0.xml.rels><?xml version="1.0" encoding="UTF-8" standalone="yes"?>
<Relationships xmlns="http://schemas.openxmlformats.org/package/2006/relationships"><Relationship Id="rId7" Type="http://schemas.openxmlformats.org/officeDocument/2006/relationships/comments" Target="../comments/comment7.xml"/><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tags" Target="../tags/tag73.xml"/><Relationship Id="rId3" Type="http://schemas.openxmlformats.org/officeDocument/2006/relationships/image" Target="../media/image11.png"/><Relationship Id="rId2" Type="http://schemas.openxmlformats.org/officeDocument/2006/relationships/tags" Target="../tags/tag7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xml"/><Relationship Id="rId5" Type="http://schemas.openxmlformats.org/officeDocument/2006/relationships/tags" Target="../tags/tag8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81.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6" Type="http://schemas.openxmlformats.org/officeDocument/2006/relationships/comments" Target="../comments/comment8.xml"/><Relationship Id="rId5" Type="http://schemas.openxmlformats.org/officeDocument/2006/relationships/notesSlide" Target="../notesSlides/notesSlide9.xml"/><Relationship Id="rId4" Type="http://schemas.openxmlformats.org/officeDocument/2006/relationships/slideLayout" Target="../slideLayouts/slideLayout4.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4.xml"/><Relationship Id="rId5" Type="http://schemas.openxmlformats.org/officeDocument/2006/relationships/tags" Target="../tags/tag8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87.xml"/><Relationship Id="rId1" Type="http://schemas.openxmlformats.org/officeDocument/2006/relationships/tags" Target="../tags/tag8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4.xml"/><Relationship Id="rId4" Type="http://schemas.openxmlformats.org/officeDocument/2006/relationships/tags" Target="../tags/tag94.xml"/><Relationship Id="rId3" Type="http://schemas.openxmlformats.org/officeDocument/2006/relationships/image" Target="../media/image16.png"/><Relationship Id="rId2" Type="http://schemas.openxmlformats.org/officeDocument/2006/relationships/tags" Target="../tags/tag93.xml"/><Relationship Id="rId1" Type="http://schemas.openxmlformats.org/officeDocument/2006/relationships/tags" Target="../tags/tag9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4.xml"/><Relationship Id="rId5" Type="http://schemas.openxmlformats.org/officeDocument/2006/relationships/tags" Target="../tags/tag9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tags" Target="../tags/tag95.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tags" Target="../tags/tag100.xml"/><Relationship Id="rId3" Type="http://schemas.openxmlformats.org/officeDocument/2006/relationships/image" Target="../media/image19.png"/><Relationship Id="rId2" Type="http://schemas.openxmlformats.org/officeDocument/2006/relationships/tags" Target="../tags/tag99.xml"/><Relationship Id="rId1" Type="http://schemas.openxmlformats.org/officeDocument/2006/relationships/tags" Target="../tags/tag98.xml"/></Relationships>
</file>

<file path=ppt/slides/_rels/slide2.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0" Type="http://schemas.openxmlformats.org/officeDocument/2006/relationships/slideLayout" Target="../slideLayouts/slideLayout2.xml"/><Relationship Id="rId1" Type="http://schemas.openxmlformats.org/officeDocument/2006/relationships/tags" Target="../tags/tag39.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4.xml"/><Relationship Id="rId5" Type="http://schemas.openxmlformats.org/officeDocument/2006/relationships/tags" Target="../tags/tag104.xml"/><Relationship Id="rId4" Type="http://schemas.openxmlformats.org/officeDocument/2006/relationships/image" Target="../media/image20.png"/><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4.xml"/><Relationship Id="rId4" Type="http://schemas.openxmlformats.org/officeDocument/2006/relationships/tags" Target="../tags/tag107.xml"/><Relationship Id="rId3" Type="http://schemas.openxmlformats.org/officeDocument/2006/relationships/image" Target="../media/image21.png"/><Relationship Id="rId2" Type="http://schemas.openxmlformats.org/officeDocument/2006/relationships/tags" Target="../tags/tag106.xml"/><Relationship Id="rId1" Type="http://schemas.openxmlformats.org/officeDocument/2006/relationships/tags" Target="../tags/tag10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image" Target="../media/image22.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54.xml"/><Relationship Id="rId7" Type="http://schemas.openxmlformats.org/officeDocument/2006/relationships/image" Target="../media/image5.jpeg"/><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tags" Target="../tags/tag53.xml"/><Relationship Id="rId2" Type="http://schemas.openxmlformats.org/officeDocument/2006/relationships/tags" Target="../tags/tag52.xml"/><Relationship Id="rId10" Type="http://schemas.openxmlformats.org/officeDocument/2006/relationships/comments" Target="../comments/comment1.xml"/><Relationship Id="rId1" Type="http://schemas.openxmlformats.org/officeDocument/2006/relationships/tags" Target="../tags/tag51.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7" Type="http://schemas.openxmlformats.org/officeDocument/2006/relationships/notesSlide" Target="../notesSlides/notesSlide2.xml"/><Relationship Id="rId6" Type="http://schemas.openxmlformats.org/officeDocument/2006/relationships/slideLayout" Target="../slideLayouts/slideLayout4.xml"/><Relationship Id="rId5" Type="http://schemas.openxmlformats.org/officeDocument/2006/relationships/tags" Target="../tags/tag57.xml"/><Relationship Id="rId4" Type="http://schemas.openxmlformats.org/officeDocument/2006/relationships/image" Target="../media/image7.png"/><Relationship Id="rId3" Type="http://schemas.openxmlformats.org/officeDocument/2006/relationships/image" Target="../media/image6.jpeg"/><Relationship Id="rId2" Type="http://schemas.openxmlformats.org/officeDocument/2006/relationships/tags" Target="../tags/tag56.xml"/><Relationship Id="rId1" Type="http://schemas.openxmlformats.org/officeDocument/2006/relationships/tags" Target="../tags/tag55.xml"/></Relationships>
</file>

<file path=ppt/slides/_rels/slide6.xml.rels><?xml version="1.0" encoding="UTF-8" standalone="yes"?>
<Relationships xmlns="http://schemas.openxmlformats.org/package/2006/relationships"><Relationship Id="rId9" Type="http://schemas.openxmlformats.org/officeDocument/2006/relationships/comments" Target="../comments/comment3.xml"/><Relationship Id="rId8" Type="http://schemas.openxmlformats.org/officeDocument/2006/relationships/notesSlide" Target="../notesSlides/notesSlide3.xml"/><Relationship Id="rId7" Type="http://schemas.openxmlformats.org/officeDocument/2006/relationships/slideLayout" Target="../slideLayouts/slideLayout4.xml"/><Relationship Id="rId6" Type="http://schemas.openxmlformats.org/officeDocument/2006/relationships/tags" Target="../tags/tag6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7.xml.rels><?xml version="1.0" encoding="UTF-8" standalone="yes"?>
<Relationships xmlns="http://schemas.openxmlformats.org/package/2006/relationships"><Relationship Id="rId7" Type="http://schemas.openxmlformats.org/officeDocument/2006/relationships/comments" Target="../comments/comment4.xml"/><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64.xml"/><Relationship Id="rId3" Type="http://schemas.openxmlformats.org/officeDocument/2006/relationships/image" Target="../media/image9.jpeg"/><Relationship Id="rId2" Type="http://schemas.openxmlformats.org/officeDocument/2006/relationships/tags" Target="../tags/tag63.xml"/><Relationship Id="rId1" Type="http://schemas.openxmlformats.org/officeDocument/2006/relationships/tags" Target="../tags/tag62.xml"/></Relationships>
</file>

<file path=ppt/slides/_rels/slide8.xml.rels><?xml version="1.0" encoding="UTF-8" standalone="yes"?>
<Relationships xmlns="http://schemas.openxmlformats.org/package/2006/relationships"><Relationship Id="rId7" Type="http://schemas.openxmlformats.org/officeDocument/2006/relationships/comments" Target="../comments/comment5.xml"/><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67.xml"/><Relationship Id="rId3" Type="http://schemas.openxmlformats.org/officeDocument/2006/relationships/image" Target="../media/image9.jpeg"/><Relationship Id="rId2" Type="http://schemas.openxmlformats.org/officeDocument/2006/relationships/tags" Target="../tags/tag66.xml"/><Relationship Id="rId1" Type="http://schemas.openxmlformats.org/officeDocument/2006/relationships/tags" Target="../tags/tag65.xml"/></Relationships>
</file>

<file path=ppt/slides/_rels/slide9.xml.rels><?xml version="1.0" encoding="UTF-8" standalone="yes"?>
<Relationships xmlns="http://schemas.openxmlformats.org/package/2006/relationships"><Relationship Id="rId7" Type="http://schemas.openxmlformats.org/officeDocument/2006/relationships/comments" Target="../comments/comment6.xml"/><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70.xml"/><Relationship Id="rId3" Type="http://schemas.openxmlformats.org/officeDocument/2006/relationships/image" Target="../media/image10.jpeg"/><Relationship Id="rId2" Type="http://schemas.openxmlformats.org/officeDocument/2006/relationships/tags" Target="../tags/tag69.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p:nvPr>
            <p:custDataLst>
              <p:tags r:id="rId1"/>
            </p:custDataLst>
          </p:nvPr>
        </p:nvSpPr>
        <p:spPr>
          <a:xfrm>
            <a:off x="2748280" y="2397125"/>
            <a:ext cx="6696075" cy="89916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a:solidFill>
                  <a:srgbClr val="55B8BE"/>
                </a:solidFill>
                <a:latin typeface="华康手札体W7" charset="-122"/>
                <a:ea typeface="华康手札体W7" charset="-122"/>
              </a:rPr>
              <a:t>对抗样本之</a:t>
            </a:r>
            <a:endParaRPr lang="zh-CN" altLang="en-US">
              <a:solidFill>
                <a:srgbClr val="55B8BE"/>
              </a:solidFill>
              <a:latin typeface="华康手札体W7" charset="-122"/>
              <a:ea typeface="华康手札体W7" charset="-122"/>
            </a:endParaRPr>
          </a:p>
          <a:p>
            <a:r>
              <a:rPr lang="zh-CN" altLang="en-US">
                <a:solidFill>
                  <a:srgbClr val="55B8BE"/>
                </a:solidFill>
                <a:latin typeface="华康手札体W7" charset="-122"/>
                <a:ea typeface="华康手札体W7" charset="-122"/>
              </a:rPr>
              <a:t>一个像素攻击</a:t>
            </a:r>
            <a:endParaRPr lang="zh-CN" altLang="en-US">
              <a:solidFill>
                <a:srgbClr val="55B8BE"/>
              </a:solidFill>
              <a:latin typeface="华康手札体W7" charset="-122"/>
              <a:ea typeface="华康手札体W7" charset="-122"/>
            </a:endParaRPr>
          </a:p>
        </p:txBody>
      </p:sp>
      <p:sp>
        <p:nvSpPr>
          <p:cNvPr id="6" name="标题 1"/>
          <p:cNvSpPr/>
          <p:nvPr>
            <p:custDataLst>
              <p:tags r:id="rId2"/>
            </p:custDataLst>
          </p:nvPr>
        </p:nvSpPr>
        <p:spPr>
          <a:xfrm>
            <a:off x="2536825" y="4331335"/>
            <a:ext cx="6647815" cy="5784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a:solidFill>
                  <a:srgbClr val="EEB6A3"/>
                </a:solidFill>
                <a:latin typeface="华康手札体W7" charset="-122"/>
                <a:ea typeface="华康手札体W7" charset="-122"/>
              </a:rPr>
              <a:t>讲演人：李云龙  </a:t>
            </a:r>
            <a:endParaRPr lang="zh-CN" altLang="en-US" sz="1800">
              <a:solidFill>
                <a:srgbClr val="EEB6A3"/>
              </a:solidFill>
              <a:latin typeface="华康手札体W7" charset="-122"/>
              <a:ea typeface="华康手札体W7"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00533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indent="0" algn="l"/>
            <a:r>
              <a:rPr lang="zh-CN" altLang="en-US" sz="2000">
                <a:solidFill>
                  <a:srgbClr val="55B8BE"/>
                </a:solidFill>
                <a:latin typeface="华康手札体W7" charset="-122"/>
                <a:ea typeface="华康手札体W7" charset="-122"/>
              </a:rPr>
              <a:t>攻击分类</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9810" y="4852670"/>
            <a:ext cx="4340225" cy="1106805"/>
          </a:xfrm>
          <a:prstGeom prst="rect">
            <a:avLst/>
          </a:prstGeom>
          <a:noFill/>
        </p:spPr>
        <p:txBody>
          <a:bodyPr wrap="square" rtlCol="0">
            <a:spAutoFit/>
          </a:bodyPr>
          <a:p>
            <a:pPr>
              <a:lnSpc>
                <a:spcPct val="150000"/>
              </a:lnSpc>
            </a:pPr>
            <a:endParaRPr lang="zh-CN" altLang="en-US" sz="1600" b="1">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p:txBody>
      </p:sp>
      <p:sp>
        <p:nvSpPr>
          <p:cNvPr id="9" name="文本框 8"/>
          <p:cNvSpPr txBox="1"/>
          <p:nvPr/>
        </p:nvSpPr>
        <p:spPr>
          <a:xfrm>
            <a:off x="6292215" y="1468120"/>
            <a:ext cx="4674235" cy="4523105"/>
          </a:xfrm>
          <a:prstGeom prst="rect">
            <a:avLst/>
          </a:prstGeom>
          <a:noFill/>
        </p:spPr>
        <p:txBody>
          <a:bodyPr wrap="square" rtlCol="0">
            <a:spAutoFit/>
          </a:bodyPr>
          <a:p>
            <a:pPr>
              <a:lnSpc>
                <a:spcPct val="150000"/>
              </a:lnSpc>
            </a:pPr>
            <a:r>
              <a:rPr lang="zh-CN" altLang="en-US" sz="1600">
                <a:effectLst/>
                <a:latin typeface="微软雅黑" panose="020B0503020204020204" charset="-122"/>
                <a:ea typeface="微软雅黑" panose="020B0503020204020204" charset="-122"/>
                <a:cs typeface="微软雅黑" panose="020B0503020204020204" charset="-122"/>
              </a:rPr>
              <a:t>攻击分类：</a:t>
            </a:r>
            <a:endParaRPr lang="zh-CN" altLang="en-US" sz="1600">
              <a:effectLst/>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600">
                <a:effectLst/>
                <a:latin typeface="微软雅黑" panose="020B0503020204020204" charset="-122"/>
                <a:ea typeface="微软雅黑" panose="020B0503020204020204" charset="-122"/>
                <a:cs typeface="微软雅黑" panose="020B0503020204020204" charset="-122"/>
              </a:rPr>
              <a:t>White-box attack：白盒攻击，对模型和训练集完全了解</a:t>
            </a:r>
            <a:endParaRPr lang="zh-CN" altLang="en-US" sz="1600">
              <a:effectLst/>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600">
                <a:effectLst/>
                <a:latin typeface="微软雅黑" panose="020B0503020204020204" charset="-122"/>
                <a:ea typeface="微软雅黑" panose="020B0503020204020204" charset="-122"/>
                <a:cs typeface="微软雅黑" panose="020B0503020204020204" charset="-122"/>
              </a:rPr>
              <a:t>Black-box attack：黑盒攻击：对模型不了解，对训练集不了解或了解很少</a:t>
            </a:r>
            <a:endParaRPr lang="zh-CN" altLang="en-US" sz="1600">
              <a:effectLst/>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600">
                <a:effectLst/>
                <a:latin typeface="微软雅黑" panose="020B0503020204020204" charset="-122"/>
                <a:ea typeface="微软雅黑" panose="020B0503020204020204" charset="-122"/>
                <a:cs typeface="微软雅黑" panose="020B0503020204020204" charset="-122"/>
              </a:rPr>
              <a:t>Real-word attack：在真实世界攻击。如将对抗样本打印出来，用手机拍照识别。</a:t>
            </a:r>
            <a:endParaRPr lang="zh-CN" altLang="en-US" sz="1600">
              <a:effectLst/>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600">
                <a:effectLst/>
                <a:latin typeface="微软雅黑" panose="020B0503020204020204" charset="-122"/>
                <a:ea typeface="微软雅黑" panose="020B0503020204020204" charset="-122"/>
                <a:cs typeface="微软雅黑" panose="020B0503020204020204" charset="-122"/>
              </a:rPr>
              <a:t>targeted attack：使得图像都被错分到给定类别上。</a:t>
            </a:r>
            <a:endParaRPr lang="zh-CN" altLang="en-US" sz="1600">
              <a:effectLst/>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1600">
                <a:effectLst/>
                <a:latin typeface="微软雅黑" panose="020B0503020204020204" charset="-122"/>
                <a:ea typeface="微软雅黑" panose="020B0503020204020204" charset="-122"/>
                <a:cs typeface="微软雅黑" panose="020B0503020204020204" charset="-122"/>
              </a:rPr>
              <a:t>non-target attack：事先不知道需要攻击的网络细节，也不指定预测的类别，生成对抗样本来欺骗防守方的网络。</a:t>
            </a:r>
            <a:endParaRPr lang="zh-CN" altLang="en-US" sz="1600">
              <a:effectLst/>
              <a:latin typeface="微软雅黑" panose="020B0503020204020204" charset="-122"/>
              <a:ea typeface="微软雅黑" panose="020B0503020204020204" charset="-122"/>
              <a:cs typeface="微软雅黑" panose="020B0503020204020204" charset="-122"/>
            </a:endParaRPr>
          </a:p>
        </p:txBody>
      </p:sp>
      <p:cxnSp>
        <p:nvCxnSpPr>
          <p:cNvPr id="10" name="直接连接符 9"/>
          <p:cNvCxnSpPr/>
          <p:nvPr/>
        </p:nvCxnSpPr>
        <p:spPr>
          <a:xfrm>
            <a:off x="2395220" y="5700395"/>
            <a:ext cx="3703955" cy="0"/>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974840" y="1053465"/>
            <a:ext cx="1101090" cy="169545"/>
          </a:xfrm>
          <a:prstGeom prst="rect">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20200714121034573"/>
          <p:cNvPicPr>
            <a:picLocks noChangeAspect="1"/>
          </p:cNvPicPr>
          <p:nvPr/>
        </p:nvPicPr>
        <p:blipFill>
          <a:blip r:embed="rId3"/>
          <a:stretch>
            <a:fillRect/>
          </a:stretch>
        </p:blipFill>
        <p:spPr>
          <a:xfrm>
            <a:off x="1498600" y="1771650"/>
            <a:ext cx="4600575" cy="33147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4048760" y="2905125"/>
            <a:ext cx="659765" cy="659765"/>
          </a:xfrm>
          <a:prstGeom prst="ellipse">
            <a:avLst/>
          </a:prstGeom>
          <a:solidFill>
            <a:srgbClr val="55B8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bg1"/>
              </a:solidFill>
              <a:latin typeface="华康手札体W7" charset="-122"/>
              <a:ea typeface="华康手札体W7" charset="-122"/>
            </a:endParaRPr>
          </a:p>
        </p:txBody>
      </p:sp>
      <p:sp>
        <p:nvSpPr>
          <p:cNvPr id="6" name="标题 1"/>
          <p:cNvSpPr/>
          <p:nvPr>
            <p:custDataLst>
              <p:tags r:id="rId1"/>
            </p:custDataLst>
          </p:nvPr>
        </p:nvSpPr>
        <p:spPr>
          <a:xfrm>
            <a:off x="4006215" y="2999105"/>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3200">
                <a:solidFill>
                  <a:schemeClr val="bg1"/>
                </a:solidFill>
                <a:latin typeface="华康手札体W7" charset="-122"/>
                <a:ea typeface="华康手札体W7" charset="-122"/>
              </a:rPr>
              <a:t>2</a:t>
            </a:r>
            <a:endParaRPr lang="en-US" altLang="zh-CN" sz="3200">
              <a:solidFill>
                <a:schemeClr val="bg1"/>
              </a:solidFill>
              <a:latin typeface="华康手札体W7" charset="-122"/>
              <a:ea typeface="华康手札体W7" charset="-122"/>
            </a:endParaRPr>
          </a:p>
        </p:txBody>
      </p:sp>
      <p:sp>
        <p:nvSpPr>
          <p:cNvPr id="7" name="标题 1"/>
          <p:cNvSpPr/>
          <p:nvPr>
            <p:custDataLst>
              <p:tags r:id="rId2"/>
            </p:custDataLst>
          </p:nvPr>
        </p:nvSpPr>
        <p:spPr>
          <a:xfrm>
            <a:off x="4772025" y="2899410"/>
            <a:ext cx="5013960" cy="66548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4800">
                <a:solidFill>
                  <a:srgbClr val="EEB6A3"/>
                </a:solidFill>
                <a:latin typeface="华康手札体W7" charset="-122"/>
                <a:ea typeface="华康手札体W7" charset="-122"/>
                <a:sym typeface="+mn-ea"/>
              </a:rPr>
              <a:t>一个像素的攻击</a:t>
            </a:r>
            <a:endParaRPr lang="zh-CN" altLang="en-US" sz="4800">
              <a:solidFill>
                <a:srgbClr val="55B8BE"/>
              </a:solidFill>
              <a:latin typeface="华康手札体W7" charset="-122"/>
              <a:ea typeface="华康手札体W7" charset="-122"/>
            </a:endParaRPr>
          </a:p>
        </p:txBody>
      </p:sp>
      <p:cxnSp>
        <p:nvCxnSpPr>
          <p:cNvPr id="2" name="直接连接符 1"/>
          <p:cNvCxnSpPr/>
          <p:nvPr/>
        </p:nvCxnSpPr>
        <p:spPr>
          <a:xfrm flipV="1">
            <a:off x="4094480" y="3709670"/>
            <a:ext cx="5447665" cy="24765"/>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788920" cy="41021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000">
                <a:solidFill>
                  <a:srgbClr val="55B8BE"/>
                </a:solidFill>
                <a:latin typeface="华康手札体W7" charset="-122"/>
                <a:ea typeface="华康手札体W7" charset="-122"/>
              </a:rPr>
              <a:t>生成对抗样本</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173730" y="2188210"/>
            <a:ext cx="914400" cy="914400"/>
          </a:xfrm>
          <a:prstGeom prst="ellipse">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思源黑体旧字形 Light" charset="-128"/>
                <a:ea typeface="思源黑体旧字形 Light" charset="-128"/>
              </a:rPr>
              <a:t>白盒</a:t>
            </a:r>
            <a:endParaRPr lang="zh-CN" altLang="en-US" b="1">
              <a:latin typeface="思源黑体旧字形 Light" charset="-128"/>
              <a:ea typeface="思源黑体旧字形 Light" charset="-128"/>
            </a:endParaRPr>
          </a:p>
        </p:txBody>
      </p:sp>
      <p:sp>
        <p:nvSpPr>
          <p:cNvPr id="8" name="椭圆 7"/>
          <p:cNvSpPr/>
          <p:nvPr/>
        </p:nvSpPr>
        <p:spPr>
          <a:xfrm>
            <a:off x="3173730" y="4900295"/>
            <a:ext cx="914400" cy="914400"/>
          </a:xfrm>
          <a:prstGeom prst="ellipse">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rgbClr val="FF0000"/>
                </a:solidFill>
                <a:latin typeface="思源黑体旧字形 Light" charset="-128"/>
                <a:ea typeface="思源黑体旧字形 Light" charset="-128"/>
              </a:rPr>
              <a:t>黑盒</a:t>
            </a:r>
            <a:endParaRPr lang="zh-CN" altLang="en-US" b="1">
              <a:solidFill>
                <a:srgbClr val="FF0000"/>
              </a:solidFill>
              <a:latin typeface="思源黑体旧字形 Light" charset="-128"/>
              <a:ea typeface="思源黑体旧字形 Light" charset="-128"/>
            </a:endParaRPr>
          </a:p>
        </p:txBody>
      </p:sp>
      <p:sp>
        <p:nvSpPr>
          <p:cNvPr id="9" name="矩形 8"/>
          <p:cNvSpPr/>
          <p:nvPr/>
        </p:nvSpPr>
        <p:spPr>
          <a:xfrm>
            <a:off x="1247140" y="2995295"/>
            <a:ext cx="1696720" cy="1033780"/>
          </a:xfrm>
          <a:prstGeom prst="rect">
            <a:avLst/>
          </a:prstGeom>
          <a:solidFill>
            <a:srgbClr val="EEB6A3"/>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330960" y="3203575"/>
            <a:ext cx="1511300" cy="460375"/>
          </a:xfrm>
          <a:prstGeom prst="rect">
            <a:avLst/>
          </a:prstGeom>
          <a:noFill/>
        </p:spPr>
        <p:txBody>
          <a:bodyPr wrap="square" rtlCol="0" anchor="t">
            <a:spAutoFit/>
          </a:bodyPr>
          <a:p>
            <a:pPr>
              <a:lnSpc>
                <a:spcPct val="150000"/>
              </a:lnSpc>
            </a:pPr>
            <a:r>
              <a:rPr lang="zh-CN" altLang="en-US" sz="1600">
                <a:solidFill>
                  <a:schemeClr val="tx1"/>
                </a:solidFill>
                <a:latin typeface="思源黑体旧字形 Light" charset="-128"/>
                <a:ea typeface="思源黑体旧字形 Light" charset="-128"/>
                <a:sym typeface="+mn-ea"/>
              </a:rPr>
              <a:t>生成对抗样本</a:t>
            </a:r>
            <a:endParaRPr lang="zh-CN" altLang="en-US" sz="1600">
              <a:solidFill>
                <a:schemeClr val="tx1"/>
              </a:solidFill>
              <a:latin typeface="思源黑体旧字形 Light" charset="-128"/>
              <a:ea typeface="思源黑体旧字形 Light" charset="-128"/>
              <a:sym typeface="+mn-ea"/>
            </a:endParaRPr>
          </a:p>
        </p:txBody>
      </p:sp>
      <p:cxnSp>
        <p:nvCxnSpPr>
          <p:cNvPr id="11" name="直接箭头连接符 10"/>
          <p:cNvCxnSpPr>
            <a:endCxn id="10" idx="3"/>
          </p:cNvCxnSpPr>
          <p:nvPr/>
        </p:nvCxnSpPr>
        <p:spPr>
          <a:xfrm flipH="1">
            <a:off x="2842260" y="2854960"/>
            <a:ext cx="424180" cy="579120"/>
          </a:xfrm>
          <a:prstGeom prst="straightConnector1">
            <a:avLst/>
          </a:prstGeom>
          <a:ln>
            <a:solidFill>
              <a:srgbClr val="55B8BE"/>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1"/>
            <a:endCxn id="10" idx="3"/>
          </p:cNvCxnSpPr>
          <p:nvPr/>
        </p:nvCxnSpPr>
        <p:spPr>
          <a:xfrm flipH="1" flipV="1">
            <a:off x="2842260" y="3434080"/>
            <a:ext cx="465455" cy="1600200"/>
          </a:xfrm>
          <a:prstGeom prst="straightConnector1">
            <a:avLst/>
          </a:prstGeom>
          <a:ln>
            <a:solidFill>
              <a:srgbClr val="55B8BE"/>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057900" y="1019175"/>
            <a:ext cx="5136515" cy="514350"/>
          </a:xfrm>
          <a:prstGeom prst="rect">
            <a:avLst/>
          </a:prstGeom>
          <a:solidFill>
            <a:srgbClr val="55B8BE"/>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V="1">
            <a:off x="3952875" y="1783080"/>
            <a:ext cx="434340" cy="540385"/>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3" idx="2"/>
          </p:cNvCxnSpPr>
          <p:nvPr/>
        </p:nvCxnSpPr>
        <p:spPr>
          <a:xfrm>
            <a:off x="3994150" y="2943225"/>
            <a:ext cx="393065" cy="485775"/>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057900" y="1045845"/>
            <a:ext cx="5345430" cy="737235"/>
          </a:xfrm>
          <a:prstGeom prst="rect">
            <a:avLst/>
          </a:prstGeom>
          <a:noFill/>
        </p:spPr>
        <p:txBody>
          <a:bodyPr wrap="square" rtlCol="0" anchor="t">
            <a:spAutoFit/>
          </a:bodyPr>
          <a:p>
            <a:pPr>
              <a:lnSpc>
                <a:spcPct val="150000"/>
              </a:lnSpc>
            </a:pPr>
            <a:r>
              <a:rPr lang="zh-CN" altLang="en-US" sz="1400">
                <a:latin typeface="思源黑体旧字形 Light" charset="-128"/>
                <a:ea typeface="思源黑体旧字形 Light" charset="-128"/>
                <a:sym typeface="+mn-ea"/>
              </a:rPr>
              <a:t>Intriguing properties of neural networks （</a:t>
            </a:r>
            <a:r>
              <a:rPr lang="en-US" altLang="zh-CN" sz="1400">
                <a:latin typeface="思源黑体旧字形 Light" charset="-128"/>
                <a:ea typeface="思源黑体旧字形 Light" charset="-128"/>
                <a:sym typeface="+mn-ea"/>
              </a:rPr>
              <a:t>2014 ICLR</a:t>
            </a:r>
            <a:r>
              <a:rPr lang="zh-CN" altLang="en-US" sz="1400">
                <a:latin typeface="思源黑体旧字形 Light" charset="-128"/>
                <a:ea typeface="思源黑体旧字形 Light" charset="-128"/>
                <a:sym typeface="+mn-ea"/>
              </a:rPr>
              <a:t>）</a:t>
            </a:r>
            <a:endParaRPr lang="zh-CN" altLang="en-US" sz="1400">
              <a:latin typeface="思源黑体旧字形 Light" charset="-128"/>
              <a:ea typeface="思源黑体旧字形 Light" charset="-128"/>
              <a:sym typeface="+mn-ea"/>
            </a:endParaRPr>
          </a:p>
          <a:p>
            <a:pPr>
              <a:lnSpc>
                <a:spcPct val="150000"/>
              </a:lnSpc>
            </a:pPr>
            <a:endParaRPr lang="en-US" altLang="zh-CN" sz="1400">
              <a:solidFill>
                <a:schemeClr val="tx1"/>
              </a:solidFill>
              <a:latin typeface="思源黑体旧字形 Light" charset="-128"/>
              <a:ea typeface="思源黑体旧字形 Light" charset="-128"/>
              <a:sym typeface="+mn-ea"/>
            </a:endParaRPr>
          </a:p>
        </p:txBody>
      </p:sp>
      <p:sp>
        <p:nvSpPr>
          <p:cNvPr id="23" name="矩形 22"/>
          <p:cNvSpPr/>
          <p:nvPr/>
        </p:nvSpPr>
        <p:spPr>
          <a:xfrm>
            <a:off x="9609455" y="1972945"/>
            <a:ext cx="130810" cy="1344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椭圆 1"/>
          <p:cNvSpPr/>
          <p:nvPr/>
        </p:nvSpPr>
        <p:spPr>
          <a:xfrm>
            <a:off x="4387215" y="1419860"/>
            <a:ext cx="914400" cy="914400"/>
          </a:xfrm>
          <a:prstGeom prst="ellipse">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思源黑体旧字形 Light" charset="-128"/>
                <a:ea typeface="思源黑体旧字形 Light" charset="-128"/>
              </a:rPr>
              <a:t>单步</a:t>
            </a:r>
            <a:endParaRPr lang="zh-CN" altLang="en-US" b="1">
              <a:latin typeface="思源黑体旧字形 Light" charset="-128"/>
              <a:ea typeface="思源黑体旧字形 Light" charset="-128"/>
            </a:endParaRPr>
          </a:p>
        </p:txBody>
      </p:sp>
      <p:sp>
        <p:nvSpPr>
          <p:cNvPr id="13" name="椭圆 12"/>
          <p:cNvSpPr/>
          <p:nvPr/>
        </p:nvSpPr>
        <p:spPr>
          <a:xfrm>
            <a:off x="4387215" y="2971800"/>
            <a:ext cx="914400" cy="914400"/>
          </a:xfrm>
          <a:prstGeom prst="ellipse">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思源黑体旧字形 Light" charset="-128"/>
                <a:ea typeface="思源黑体旧字形 Light" charset="-128"/>
              </a:rPr>
              <a:t>迭代</a:t>
            </a:r>
            <a:endParaRPr lang="zh-CN" altLang="en-US" b="1">
              <a:latin typeface="思源黑体旧字形 Light" charset="-128"/>
              <a:ea typeface="思源黑体旧字形 Light" charset="-128"/>
            </a:endParaRPr>
          </a:p>
        </p:txBody>
      </p:sp>
      <p:sp>
        <p:nvSpPr>
          <p:cNvPr id="14" name="矩形 13"/>
          <p:cNvSpPr/>
          <p:nvPr/>
        </p:nvSpPr>
        <p:spPr>
          <a:xfrm>
            <a:off x="6057900" y="1883410"/>
            <a:ext cx="5136515" cy="514350"/>
          </a:xfrm>
          <a:prstGeom prst="rect">
            <a:avLst/>
          </a:prstGeom>
          <a:solidFill>
            <a:srgbClr val="55B8BE"/>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6057900" y="2689225"/>
            <a:ext cx="5136515" cy="514350"/>
          </a:xfrm>
          <a:prstGeom prst="rect">
            <a:avLst/>
          </a:prstGeom>
          <a:solidFill>
            <a:srgbClr val="55B8BE"/>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6057900" y="4262755"/>
            <a:ext cx="5136515" cy="514350"/>
          </a:xfrm>
          <a:prstGeom prst="rect">
            <a:avLst/>
          </a:prstGeom>
          <a:solidFill>
            <a:srgbClr val="55B8BE"/>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400">
                <a:solidFill>
                  <a:schemeClr val="tx1"/>
                </a:solidFill>
                <a:latin typeface="黑体" panose="02010609060101010101" charset="-122"/>
                <a:ea typeface="黑体" panose="02010609060101010101" charset="-122"/>
              </a:rPr>
              <a:t>DeepFool: a simple and accurate method to fool deep neural networks （</a:t>
            </a:r>
            <a:r>
              <a:rPr lang="en-US" altLang="zh-CN" sz="1400">
                <a:solidFill>
                  <a:schemeClr val="tx1"/>
                </a:solidFill>
                <a:latin typeface="黑体" panose="02010609060101010101" charset="-122"/>
                <a:ea typeface="黑体" panose="02010609060101010101" charset="-122"/>
              </a:rPr>
              <a:t>2016</a:t>
            </a:r>
            <a:r>
              <a:rPr lang="zh-CN" altLang="en-US" sz="1400">
                <a:solidFill>
                  <a:schemeClr val="tx1"/>
                </a:solidFill>
                <a:latin typeface="黑体" panose="02010609060101010101" charset="-122"/>
                <a:ea typeface="黑体" panose="02010609060101010101" charset="-122"/>
              </a:rPr>
              <a:t>）</a:t>
            </a:r>
            <a:endParaRPr lang="zh-CN" altLang="en-US" sz="1400">
              <a:solidFill>
                <a:schemeClr val="tx1"/>
              </a:solidFill>
              <a:latin typeface="黑体" panose="02010609060101010101" charset="-122"/>
              <a:ea typeface="黑体" panose="02010609060101010101" charset="-122"/>
            </a:endParaRPr>
          </a:p>
        </p:txBody>
      </p:sp>
      <p:sp>
        <p:nvSpPr>
          <p:cNvPr id="25" name="矩形 24"/>
          <p:cNvSpPr/>
          <p:nvPr/>
        </p:nvSpPr>
        <p:spPr>
          <a:xfrm>
            <a:off x="6057265" y="3425190"/>
            <a:ext cx="5136515" cy="514350"/>
          </a:xfrm>
          <a:prstGeom prst="rect">
            <a:avLst/>
          </a:prstGeom>
          <a:solidFill>
            <a:srgbClr val="55B8BE"/>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25"/>
          <p:cNvSpPr/>
          <p:nvPr/>
        </p:nvSpPr>
        <p:spPr>
          <a:xfrm>
            <a:off x="6057900" y="5100320"/>
            <a:ext cx="5136515" cy="514350"/>
          </a:xfrm>
          <a:prstGeom prst="rect">
            <a:avLst/>
          </a:prstGeom>
          <a:solidFill>
            <a:srgbClr val="55B8BE"/>
          </a:solidFill>
          <a:ln>
            <a:solidFill>
              <a:srgbClr val="55B8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a:stCxn id="2" idx="6"/>
            <a:endCxn id="22" idx="1"/>
          </p:cNvCxnSpPr>
          <p:nvPr/>
        </p:nvCxnSpPr>
        <p:spPr>
          <a:xfrm flipV="1">
            <a:off x="5301615" y="1414780"/>
            <a:ext cx="756285" cy="462280"/>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14" idx="1"/>
          </p:cNvCxnSpPr>
          <p:nvPr/>
        </p:nvCxnSpPr>
        <p:spPr>
          <a:xfrm>
            <a:off x="5301615" y="1883410"/>
            <a:ext cx="756285" cy="257175"/>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6"/>
            <a:endCxn id="18" idx="1"/>
          </p:cNvCxnSpPr>
          <p:nvPr/>
        </p:nvCxnSpPr>
        <p:spPr>
          <a:xfrm flipV="1">
            <a:off x="5301615" y="2946400"/>
            <a:ext cx="756285" cy="482600"/>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6"/>
            <a:endCxn id="24" idx="1"/>
          </p:cNvCxnSpPr>
          <p:nvPr/>
        </p:nvCxnSpPr>
        <p:spPr>
          <a:xfrm>
            <a:off x="5301615" y="3429000"/>
            <a:ext cx="756285" cy="1090930"/>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3" idx="6"/>
            <a:endCxn id="25" idx="1"/>
          </p:cNvCxnSpPr>
          <p:nvPr/>
        </p:nvCxnSpPr>
        <p:spPr>
          <a:xfrm>
            <a:off x="5301615" y="3429000"/>
            <a:ext cx="755650" cy="253365"/>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6"/>
            <a:endCxn id="26" idx="1"/>
          </p:cNvCxnSpPr>
          <p:nvPr/>
        </p:nvCxnSpPr>
        <p:spPr>
          <a:xfrm>
            <a:off x="4088130" y="5357495"/>
            <a:ext cx="1969770" cy="0"/>
          </a:xfrm>
          <a:prstGeom prst="straightConnector1">
            <a:avLst/>
          </a:prstGeom>
          <a:ln>
            <a:solidFill>
              <a:srgbClr val="EEB6A3"/>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989320" y="1877060"/>
            <a:ext cx="5204460" cy="414020"/>
          </a:xfrm>
          <a:prstGeom prst="rect">
            <a:avLst/>
          </a:prstGeom>
          <a:noFill/>
        </p:spPr>
        <p:txBody>
          <a:bodyPr wrap="square" rtlCol="0">
            <a:spAutoFit/>
          </a:bodyPr>
          <a:p>
            <a:pPr>
              <a:lnSpc>
                <a:spcPct val="150000"/>
              </a:lnSpc>
            </a:pPr>
            <a:r>
              <a:rPr lang="en-US" altLang="zh-CN" sz="1400">
                <a:effectLst/>
                <a:latin typeface="思源黑体旧字形 Light" charset="-128"/>
                <a:ea typeface="思源黑体旧字形 Light" charset="-128"/>
                <a:cs typeface="思源黑体旧字形 Light" charset="-128"/>
                <a:sym typeface="+mn-ea"/>
              </a:rPr>
              <a:t>Explaining and harnessing adversarial examples</a:t>
            </a:r>
            <a:r>
              <a:rPr lang="zh-CN" altLang="en-US" sz="1400">
                <a:effectLst/>
                <a:latin typeface="思源黑体旧字形 Light" charset="-128"/>
                <a:ea typeface="思源黑体旧字形 Light" charset="-128"/>
                <a:cs typeface="思源黑体旧字形 Light" charset="-128"/>
                <a:sym typeface="+mn-ea"/>
              </a:rPr>
              <a:t>（</a:t>
            </a:r>
            <a:r>
              <a:rPr lang="en-US" altLang="zh-CN" sz="1400">
                <a:effectLst/>
                <a:latin typeface="思源黑体旧字形 Light" charset="-128"/>
                <a:ea typeface="思源黑体旧字形 Light" charset="-128"/>
                <a:cs typeface="思源黑体旧字形 Light" charset="-128"/>
                <a:sym typeface="+mn-ea"/>
              </a:rPr>
              <a:t>2015ICLR</a:t>
            </a:r>
            <a:r>
              <a:rPr lang="zh-CN" altLang="en-US" sz="1400">
                <a:effectLst/>
                <a:latin typeface="思源黑体旧字形 Light" charset="-128"/>
                <a:ea typeface="思源黑体旧字形 Light" charset="-128"/>
                <a:cs typeface="思源黑体旧字形 Light" charset="-128"/>
                <a:sym typeface="+mn-ea"/>
              </a:rPr>
              <a:t>）</a:t>
            </a:r>
            <a:endParaRPr lang="zh-CN" altLang="en-US" sz="1400">
              <a:effectLst/>
              <a:latin typeface="思源黑体旧字形 Light" charset="-128"/>
              <a:ea typeface="思源黑体旧字形 Light" charset="-128"/>
              <a:cs typeface="思源黑体旧字形 Light" charset="-128"/>
              <a:sym typeface="+mn-ea"/>
            </a:endParaRPr>
          </a:p>
        </p:txBody>
      </p:sp>
      <p:sp>
        <p:nvSpPr>
          <p:cNvPr id="34" name="文本框 33"/>
          <p:cNvSpPr txBox="1"/>
          <p:nvPr/>
        </p:nvSpPr>
        <p:spPr>
          <a:xfrm>
            <a:off x="6057900" y="2765425"/>
            <a:ext cx="5040630" cy="306705"/>
          </a:xfrm>
          <a:prstGeom prst="rect">
            <a:avLst/>
          </a:prstGeom>
          <a:noFill/>
        </p:spPr>
        <p:txBody>
          <a:bodyPr wrap="square" rtlCol="0">
            <a:spAutoFit/>
          </a:bodyPr>
          <a:p>
            <a:r>
              <a:rPr lang="en-US" altLang="zh-CN" sz="1400">
                <a:effectLst/>
                <a:latin typeface="黑体" panose="02010609060101010101" charset="-122"/>
                <a:ea typeface="黑体" panose="02010609060101010101" charset="-122"/>
                <a:cs typeface="黑体" panose="02010609060101010101" charset="-122"/>
                <a:sym typeface="+mn-ea"/>
              </a:rPr>
              <a:t>Adversarial examples in the physical world</a:t>
            </a:r>
            <a:r>
              <a:rPr lang="zh-CN" altLang="en-US" sz="1400">
                <a:effectLst/>
                <a:latin typeface="黑体" panose="02010609060101010101" charset="-122"/>
                <a:ea typeface="黑体" panose="02010609060101010101" charset="-122"/>
                <a:cs typeface="黑体" panose="02010609060101010101" charset="-122"/>
                <a:sym typeface="+mn-ea"/>
              </a:rPr>
              <a:t>（</a:t>
            </a:r>
            <a:r>
              <a:rPr lang="en-US" altLang="zh-CN" sz="1400">
                <a:effectLst/>
                <a:latin typeface="黑体" panose="02010609060101010101" charset="-122"/>
                <a:ea typeface="黑体" panose="02010609060101010101" charset="-122"/>
                <a:cs typeface="黑体" panose="02010609060101010101" charset="-122"/>
                <a:sym typeface="+mn-ea"/>
              </a:rPr>
              <a:t>2017ICLR</a:t>
            </a:r>
            <a:r>
              <a:rPr lang="zh-CN" altLang="en-US" sz="1400">
                <a:effectLst/>
                <a:latin typeface="黑体" panose="02010609060101010101" charset="-122"/>
                <a:ea typeface="黑体" panose="02010609060101010101" charset="-122"/>
                <a:cs typeface="黑体" panose="02010609060101010101" charset="-122"/>
                <a:sym typeface="+mn-ea"/>
              </a:rPr>
              <a:t>）</a:t>
            </a:r>
            <a:endParaRPr lang="zh-CN" altLang="en-US" sz="1400">
              <a:effectLst/>
              <a:latin typeface="黑体" panose="02010609060101010101" charset="-122"/>
              <a:ea typeface="黑体" panose="02010609060101010101" charset="-122"/>
              <a:cs typeface="黑体" panose="02010609060101010101" charset="-122"/>
              <a:sym typeface="+mn-ea"/>
            </a:endParaRPr>
          </a:p>
        </p:txBody>
      </p:sp>
      <p:sp>
        <p:nvSpPr>
          <p:cNvPr id="35" name="文本框 34"/>
          <p:cNvSpPr txBox="1"/>
          <p:nvPr/>
        </p:nvSpPr>
        <p:spPr>
          <a:xfrm>
            <a:off x="6057900" y="3434080"/>
            <a:ext cx="5161280" cy="521970"/>
          </a:xfrm>
          <a:prstGeom prst="rect">
            <a:avLst/>
          </a:prstGeom>
          <a:noFill/>
        </p:spPr>
        <p:txBody>
          <a:bodyPr wrap="square" rtlCol="0">
            <a:spAutoFit/>
          </a:bodyPr>
          <a:p>
            <a:r>
              <a:rPr lang="zh-CN" altLang="en-US" sz="1400">
                <a:latin typeface="黑体" panose="02010609060101010101" charset="-122"/>
                <a:ea typeface="黑体" panose="02010609060101010101" charset="-122"/>
              </a:rPr>
              <a:t>The Limitations of Deep Learning in Adversarial Settings</a:t>
            </a:r>
            <a:endParaRPr lang="zh-CN" altLang="en-US" sz="1400">
              <a:latin typeface="黑体" panose="02010609060101010101" charset="-122"/>
              <a:ea typeface="黑体" panose="02010609060101010101" charset="-122"/>
            </a:endParaRPr>
          </a:p>
          <a:p>
            <a:r>
              <a:rPr lang="zh-CN" altLang="en-US" sz="1400">
                <a:latin typeface="黑体" panose="02010609060101010101" charset="-122"/>
                <a:ea typeface="黑体" panose="02010609060101010101" charset="-122"/>
              </a:rPr>
              <a:t>Nicolas （</a:t>
            </a:r>
            <a:r>
              <a:rPr lang="en-US" altLang="zh-CN" sz="1400">
                <a:latin typeface="黑体" panose="02010609060101010101" charset="-122"/>
                <a:ea typeface="黑体" panose="02010609060101010101" charset="-122"/>
              </a:rPr>
              <a:t>2015</a:t>
            </a:r>
            <a:r>
              <a:rPr lang="zh-CN" altLang="en-US" sz="1400">
                <a:latin typeface="黑体" panose="02010609060101010101" charset="-122"/>
                <a:ea typeface="黑体" panose="02010609060101010101" charset="-122"/>
              </a:rPr>
              <a:t>）</a:t>
            </a:r>
            <a:endParaRPr lang="zh-CN" altLang="en-US" sz="1400">
              <a:latin typeface="黑体" panose="02010609060101010101" charset="-122"/>
              <a:ea typeface="黑体" panose="02010609060101010101" charset="-122"/>
            </a:endParaRPr>
          </a:p>
        </p:txBody>
      </p:sp>
      <p:sp>
        <p:nvSpPr>
          <p:cNvPr id="36" name="文本框 35"/>
          <p:cNvSpPr txBox="1"/>
          <p:nvPr/>
        </p:nvSpPr>
        <p:spPr>
          <a:xfrm>
            <a:off x="6057900" y="5169535"/>
            <a:ext cx="4912995" cy="521970"/>
          </a:xfrm>
          <a:prstGeom prst="rect">
            <a:avLst/>
          </a:prstGeom>
          <a:noFill/>
        </p:spPr>
        <p:txBody>
          <a:bodyPr wrap="square" rtlCol="0">
            <a:spAutoFit/>
          </a:bodyPr>
          <a:p>
            <a:r>
              <a:rPr lang="zh-CN" altLang="en-US" sz="1400">
                <a:solidFill>
                  <a:srgbClr val="FF0000"/>
                </a:solidFill>
                <a:latin typeface="黑体" panose="02010609060101010101" charset="-122"/>
                <a:ea typeface="黑体" panose="02010609060101010101" charset="-122"/>
              </a:rPr>
              <a:t>One Pixel Attack for Fooling Deep Neural Networks（</a:t>
            </a:r>
            <a:r>
              <a:rPr lang="en-US" altLang="zh-CN" sz="1400">
                <a:solidFill>
                  <a:srgbClr val="FF0000"/>
                </a:solidFill>
                <a:latin typeface="黑体" panose="02010609060101010101" charset="-122"/>
                <a:ea typeface="黑体" panose="02010609060101010101" charset="-122"/>
              </a:rPr>
              <a:t>2019</a:t>
            </a:r>
            <a:r>
              <a:rPr lang="zh-CN" altLang="en-US" sz="1400">
                <a:solidFill>
                  <a:srgbClr val="FF0000"/>
                </a:solidFill>
                <a:latin typeface="黑体" panose="02010609060101010101" charset="-122"/>
                <a:ea typeface="黑体" panose="02010609060101010101" charset="-122"/>
              </a:rPr>
              <a:t>）</a:t>
            </a:r>
            <a:endParaRPr lang="zh-CN" altLang="en-US" sz="1400">
              <a:solidFill>
                <a:srgbClr val="FF0000"/>
              </a:solidFill>
              <a:latin typeface="黑体" panose="02010609060101010101" charset="-122"/>
              <a:ea typeface="黑体" panose="02010609060101010101" charset="-122"/>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定义</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98905" y="1419860"/>
            <a:ext cx="8090535" cy="460375"/>
          </a:xfrm>
          <a:prstGeom prst="rect">
            <a:avLst/>
          </a:prstGeom>
          <a:noFill/>
        </p:spPr>
        <p:txBody>
          <a:bodyPr wrap="square" rtlCol="0">
            <a:spAutoFit/>
          </a:bodyPr>
          <a:p>
            <a:r>
              <a:rPr lang="en-US" altLang="zh-CN" sz="2400">
                <a:latin typeface="黑体" panose="02010609060101010101" charset="-122"/>
                <a:ea typeface="黑体" panose="02010609060101010101" charset="-122"/>
              </a:rPr>
              <a:t>One Pixel Attack for Fooling Deep Neural Networks</a:t>
            </a:r>
            <a:endParaRPr lang="en-US" altLang="zh-CN" sz="2400">
              <a:latin typeface="黑体" panose="02010609060101010101" charset="-122"/>
              <a:ea typeface="黑体" panose="02010609060101010101" charset="-122"/>
            </a:endParaRPr>
          </a:p>
        </p:txBody>
      </p:sp>
      <p:sp>
        <p:nvSpPr>
          <p:cNvPr id="18" name="文本框 17"/>
          <p:cNvSpPr txBox="1"/>
          <p:nvPr/>
        </p:nvSpPr>
        <p:spPr>
          <a:xfrm>
            <a:off x="1398905" y="2051685"/>
            <a:ext cx="9038590" cy="368300"/>
          </a:xfrm>
          <a:prstGeom prst="rect">
            <a:avLst/>
          </a:prstGeom>
          <a:noFill/>
        </p:spPr>
        <p:txBody>
          <a:bodyPr wrap="square" rtlCol="0">
            <a:spAutoFit/>
          </a:bodyPr>
          <a:p>
            <a:r>
              <a:rPr lang="zh-CN" altLang="en-US"/>
              <a:t>一种极限条件下的攻击情形，只改变一个输入中的一个像素使网络的输出发生改变。</a:t>
            </a:r>
            <a:endParaRPr lang="zh-CN" altLang="en-US"/>
          </a:p>
        </p:txBody>
      </p:sp>
      <p:pic>
        <p:nvPicPr>
          <p:cNvPr id="21" name="图片 20" descr="`FXZKZI%Z`]J]O]B5}`WOM4"/>
          <p:cNvPicPr>
            <a:picLocks noChangeAspect="1"/>
          </p:cNvPicPr>
          <p:nvPr/>
        </p:nvPicPr>
        <p:blipFill>
          <a:blip r:embed="rId3"/>
          <a:stretch>
            <a:fillRect/>
          </a:stretch>
        </p:blipFill>
        <p:spPr>
          <a:xfrm>
            <a:off x="1705610" y="2973705"/>
            <a:ext cx="3879850" cy="2931160"/>
          </a:xfrm>
          <a:prstGeom prst="rect">
            <a:avLst/>
          </a:prstGeom>
        </p:spPr>
      </p:pic>
      <p:pic>
        <p:nvPicPr>
          <p:cNvPr id="22" name="图片 21" descr="4C_B9D4NO@@6)]K{ZQH3)MT"/>
          <p:cNvPicPr>
            <a:picLocks noChangeAspect="1"/>
          </p:cNvPicPr>
          <p:nvPr/>
        </p:nvPicPr>
        <p:blipFill>
          <a:blip r:embed="rId4"/>
          <a:stretch>
            <a:fillRect/>
          </a:stretch>
        </p:blipFill>
        <p:spPr>
          <a:xfrm>
            <a:off x="6950075" y="2973705"/>
            <a:ext cx="2456180" cy="283972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20825"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主要优点</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178050"/>
            <a:ext cx="8845550" cy="2061210"/>
          </a:xfrm>
          <a:prstGeom prst="rect">
            <a:avLst/>
          </a:prstGeom>
          <a:noFill/>
        </p:spPr>
        <p:txBody>
          <a:bodyPr wrap="square" rtlCol="0">
            <a:spAutoFit/>
          </a:bodyPr>
          <a:p>
            <a:r>
              <a:rPr lang="en-US" altLang="zh-CN" sz="1600"/>
              <a:t>      </a:t>
            </a:r>
            <a:r>
              <a:rPr lang="zh-CN" altLang="en-US" sz="1600"/>
              <a:t>一个黑盒DNN攻击，仅扰动一个差分进化的单个像素，而其中唯一可用的信息是概率标签。</a:t>
            </a:r>
            <a:endParaRPr lang="zh-CN" altLang="en-US" sz="1600"/>
          </a:p>
          <a:p>
            <a:r>
              <a:rPr lang="en-US" altLang="zh-CN" sz="1600"/>
              <a:t>     </a:t>
            </a:r>
            <a:r>
              <a:rPr lang="zh-CN" altLang="en-US" sz="1600"/>
              <a:t>贡献如下：</a:t>
            </a:r>
            <a:endParaRPr lang="zh-CN" altLang="en-US" sz="1600"/>
          </a:p>
          <a:p>
            <a:endParaRPr lang="zh-CN" altLang="en-US" sz="1600"/>
          </a:p>
          <a:p>
            <a:r>
              <a:rPr lang="zh-CN" altLang="en-US" sz="1600"/>
              <a:t>        （1）有效性。</a:t>
            </a:r>
            <a:endParaRPr lang="zh-CN" altLang="en-US" sz="1600"/>
          </a:p>
          <a:p>
            <a:endParaRPr lang="zh-CN" altLang="en-US" sz="1600"/>
          </a:p>
          <a:p>
            <a:r>
              <a:rPr lang="zh-CN" altLang="en-US" sz="1600"/>
              <a:t>        （2）半黑盒攻击：只需要返回概率标签，而不需要返回想梯度和网络结构等内部信息等。</a:t>
            </a:r>
            <a:endParaRPr lang="zh-CN" altLang="en-US" sz="1600"/>
          </a:p>
          <a:p>
            <a:endParaRPr lang="zh-CN" altLang="en-US" sz="1600"/>
          </a:p>
          <a:p>
            <a:r>
              <a:rPr lang="zh-CN" altLang="en-US" sz="1600"/>
              <a:t>        （3)  灵活性：可以对梯度难以计算和不可微的网络进行攻击。</a:t>
            </a:r>
            <a:endParaRPr lang="zh-CN" altLang="en-US" sz="1600"/>
          </a:p>
        </p:txBody>
      </p:sp>
      <p:sp>
        <p:nvSpPr>
          <p:cNvPr id="3" name="文本框 2"/>
          <p:cNvSpPr txBox="1"/>
          <p:nvPr/>
        </p:nvSpPr>
        <p:spPr>
          <a:xfrm>
            <a:off x="3217545" y="1019175"/>
            <a:ext cx="7254875" cy="645160"/>
          </a:xfrm>
          <a:prstGeom prst="rect">
            <a:avLst/>
          </a:prstGeom>
          <a:noFill/>
        </p:spPr>
        <p:txBody>
          <a:bodyPr wrap="square" rtlCol="0">
            <a:spAutoFit/>
          </a:bodyPr>
          <a:p>
            <a:r>
              <a:rPr lang="en-US" altLang="zh-CN">
                <a:latin typeface="黑体" panose="02010609060101010101" charset="-122"/>
                <a:ea typeface="黑体" panose="02010609060101010101" charset="-122"/>
                <a:sym typeface="+mn-ea"/>
              </a:rPr>
              <a:t>One Pixel Attack for Fooling Deep Neural Networks</a:t>
            </a:r>
            <a:endParaRPr lang="en-US" altLang="zh-CN">
              <a:latin typeface="黑体" panose="02010609060101010101" charset="-122"/>
              <a:ea typeface="黑体" panose="02010609060101010101" charset="-122"/>
            </a:endParaRPr>
          </a:p>
          <a:p>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问题描述</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98905" y="2066290"/>
            <a:ext cx="5543550" cy="368300"/>
          </a:xfrm>
          <a:prstGeom prst="rect">
            <a:avLst/>
          </a:prstGeom>
          <a:noFill/>
        </p:spPr>
        <p:txBody>
          <a:bodyPr wrap="square" rtlCol="0">
            <a:spAutoFit/>
          </a:bodyPr>
          <a:p>
            <a:r>
              <a:rPr lang="zh-CN" altLang="en-US"/>
              <a:t>对抗图片的生成可以看作是一个带条件优化的过程：</a:t>
            </a:r>
            <a:endParaRPr lang="zh-CN" altLang="en-US"/>
          </a:p>
        </p:txBody>
      </p:sp>
      <p:pic>
        <p:nvPicPr>
          <p:cNvPr id="8" name="图片 7" descr="(RY1OSSV{C(XBLVJ%XV`6VT"/>
          <p:cNvPicPr>
            <a:picLocks noChangeAspect="1"/>
          </p:cNvPicPr>
          <p:nvPr/>
        </p:nvPicPr>
        <p:blipFill>
          <a:blip r:embed="rId3"/>
          <a:stretch>
            <a:fillRect/>
          </a:stretch>
        </p:blipFill>
        <p:spPr>
          <a:xfrm>
            <a:off x="7379970" y="1836420"/>
            <a:ext cx="2628900" cy="828675"/>
          </a:xfrm>
          <a:prstGeom prst="rect">
            <a:avLst/>
          </a:prstGeom>
        </p:spPr>
      </p:pic>
      <p:pic>
        <p:nvPicPr>
          <p:cNvPr id="9" name="图片 8" descr="BK2(8)TA}Q%PA83{@N)[2~4"/>
          <p:cNvPicPr>
            <a:picLocks noChangeAspect="1"/>
          </p:cNvPicPr>
          <p:nvPr/>
        </p:nvPicPr>
        <p:blipFill>
          <a:blip r:embed="rId4"/>
          <a:stretch>
            <a:fillRect/>
          </a:stretch>
        </p:blipFill>
        <p:spPr>
          <a:xfrm>
            <a:off x="1594485" y="3183890"/>
            <a:ext cx="3064510" cy="2459355"/>
          </a:xfrm>
          <a:prstGeom prst="rect">
            <a:avLst/>
          </a:prstGeom>
        </p:spPr>
      </p:pic>
      <p:sp>
        <p:nvSpPr>
          <p:cNvPr id="10" name="文本框 9"/>
          <p:cNvSpPr txBox="1"/>
          <p:nvPr/>
        </p:nvSpPr>
        <p:spPr>
          <a:xfrm>
            <a:off x="6123305" y="3924935"/>
            <a:ext cx="4789805" cy="1198880"/>
          </a:xfrm>
          <a:prstGeom prst="rect">
            <a:avLst/>
          </a:prstGeom>
          <a:noFill/>
        </p:spPr>
        <p:txBody>
          <a:bodyPr wrap="square" rtlCol="0">
            <a:spAutoFit/>
          </a:bodyPr>
          <a:p>
            <a:r>
              <a:rPr lang="zh-CN" altLang="en-US"/>
              <a:t>通常的通常扰动样本的建立是通过扰动所有像素建立，来建立修改程度和最大的，本文的思考方向相反，</a:t>
            </a:r>
            <a:r>
              <a:rPr lang="zh-CN" altLang="en-US">
                <a:solidFill>
                  <a:srgbClr val="FF0000"/>
                </a:solidFill>
              </a:rPr>
              <a:t>只考虑修改扰动的像素数量，而不是扰动的强度。</a:t>
            </a:r>
            <a:endParaRPr lang="zh-CN" altLang="en-US">
              <a:solidFill>
                <a:srgbClr val="FF0000"/>
              </a:solidFill>
            </a:endParaRPr>
          </a:p>
        </p:txBody>
      </p:sp>
      <p:sp>
        <p:nvSpPr>
          <p:cNvPr id="11" name="文本框 10"/>
          <p:cNvSpPr txBox="1"/>
          <p:nvPr/>
        </p:nvSpPr>
        <p:spPr>
          <a:xfrm>
            <a:off x="3207385" y="1019175"/>
            <a:ext cx="6725920" cy="645160"/>
          </a:xfrm>
          <a:prstGeom prst="rect">
            <a:avLst/>
          </a:prstGeom>
          <a:noFill/>
        </p:spPr>
        <p:txBody>
          <a:bodyPr wrap="square" rtlCol="0">
            <a:spAutoFit/>
          </a:bodyPr>
          <a:p>
            <a:r>
              <a:rPr lang="en-US" altLang="zh-CN">
                <a:latin typeface="黑体" panose="02010609060101010101" charset="-122"/>
                <a:ea typeface="黑体" panose="02010609060101010101" charset="-122"/>
                <a:sym typeface="+mn-ea"/>
              </a:rPr>
              <a:t>One Pixel Attack for Fooling Deep Neural Networks</a:t>
            </a:r>
            <a:endParaRPr lang="en-US" altLang="zh-CN">
              <a:latin typeface="黑体" panose="02010609060101010101" charset="-122"/>
              <a:ea typeface="黑体" panose="02010609060101010101" charset="-122"/>
            </a:endParaRPr>
          </a:p>
          <a:p>
            <a:endParaRPr lang="zh-CN" altLang="en-US"/>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解决方法</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045335"/>
            <a:ext cx="8983345" cy="1476375"/>
          </a:xfrm>
          <a:prstGeom prst="rect">
            <a:avLst/>
          </a:prstGeom>
          <a:noFill/>
        </p:spPr>
        <p:txBody>
          <a:bodyPr wrap="square" rtlCol="0">
            <a:spAutoFit/>
          </a:bodyPr>
          <a:p>
            <a:r>
              <a:rPr lang="zh-CN" altLang="en-US"/>
              <a:t>差分进化（</a:t>
            </a:r>
            <a:r>
              <a:rPr lang="en-US" altLang="zh-CN"/>
              <a:t>Differential evolution，DE）</a:t>
            </a:r>
            <a:r>
              <a:rPr lang="zh-CN" altLang="en-US"/>
              <a:t>：</a:t>
            </a:r>
            <a:endParaRPr lang="zh-CN" altLang="en-US"/>
          </a:p>
          <a:p>
            <a:pPr algn="l"/>
            <a:r>
              <a:rPr lang="en-US" altLang="zh-CN"/>
              <a:t>        </a:t>
            </a:r>
            <a:r>
              <a:rPr lang="zh-CN" altLang="en-US"/>
              <a:t>在每次迭代期间，根据当前解决方案（父代）生成另一组候选解决方案（子代）。</a:t>
            </a:r>
            <a:r>
              <a:rPr lang="en-US" altLang="zh-CN"/>
              <a:t>        </a:t>
            </a:r>
            <a:r>
              <a:rPr lang="zh-CN" altLang="en-US"/>
              <a:t>然后将子代与相应的父代进行比较，如果他们比父代更适合（拥有更高的价值），则保留。以这种方式，仅比较父代和他的子代，就可以同时实现保持多样性和提高价值的目标。</a:t>
            </a:r>
            <a:endParaRPr lang="zh-CN" altLang="en-US"/>
          </a:p>
        </p:txBody>
      </p:sp>
      <p:sp>
        <p:nvSpPr>
          <p:cNvPr id="11" name="文本框 10"/>
          <p:cNvSpPr txBox="1"/>
          <p:nvPr/>
        </p:nvSpPr>
        <p:spPr>
          <a:xfrm>
            <a:off x="3236595" y="1019175"/>
            <a:ext cx="6735445" cy="645160"/>
          </a:xfrm>
          <a:prstGeom prst="rect">
            <a:avLst/>
          </a:prstGeom>
          <a:noFill/>
        </p:spPr>
        <p:txBody>
          <a:bodyPr wrap="square" rtlCol="0">
            <a:spAutoFit/>
          </a:bodyPr>
          <a:p>
            <a:r>
              <a:rPr lang="en-US" altLang="zh-CN">
                <a:latin typeface="黑体" panose="02010609060101010101" charset="-122"/>
                <a:ea typeface="黑体" panose="02010609060101010101" charset="-122"/>
                <a:sym typeface="+mn-ea"/>
              </a:rPr>
              <a:t>One Pixel Attack for Fooling Deep Neural Networks</a:t>
            </a:r>
            <a:endParaRPr lang="en-US" altLang="zh-CN">
              <a:latin typeface="黑体" panose="02010609060101010101" charset="-122"/>
              <a:ea typeface="黑体" panose="02010609060101010101" charset="-122"/>
            </a:endParaRPr>
          </a:p>
          <a:p>
            <a:endParaRPr lang="zh-CN" altLang="en-US"/>
          </a:p>
        </p:txBody>
      </p:sp>
      <p:sp>
        <p:nvSpPr>
          <p:cNvPr id="8" name="文本框 7"/>
          <p:cNvSpPr txBox="1"/>
          <p:nvPr/>
        </p:nvSpPr>
        <p:spPr>
          <a:xfrm>
            <a:off x="1512570" y="3786505"/>
            <a:ext cx="8983345" cy="1198880"/>
          </a:xfrm>
          <a:prstGeom prst="rect">
            <a:avLst/>
          </a:prstGeom>
          <a:noFill/>
        </p:spPr>
        <p:txBody>
          <a:bodyPr wrap="square" rtlCol="0">
            <a:spAutoFit/>
          </a:bodyPr>
          <a:p>
            <a:r>
              <a:rPr lang="zh-CN" altLang="en-US"/>
              <a:t>优点：</a:t>
            </a:r>
            <a:endParaRPr lang="zh-CN" altLang="en-US"/>
          </a:p>
          <a:p>
            <a:r>
              <a:rPr lang="en-US" altLang="zh-CN"/>
              <a:t>1.可以以更大的概率找到全局最优解</a:t>
            </a:r>
            <a:r>
              <a:rPr lang="zh-CN" altLang="en-US"/>
              <a:t>。</a:t>
            </a:r>
            <a:endParaRPr lang="zh-CN" altLang="en-US"/>
          </a:p>
          <a:p>
            <a:r>
              <a:rPr lang="en-US" altLang="zh-CN"/>
              <a:t>2.</a:t>
            </a:r>
            <a:r>
              <a:rPr lang="zh-CN" altLang="en-US"/>
              <a:t>需要得信息更少。</a:t>
            </a:r>
            <a:endParaRPr lang="zh-CN" altLang="en-US"/>
          </a:p>
          <a:p>
            <a:r>
              <a:rPr lang="en-US" altLang="zh-CN"/>
              <a:t>3.简易性。</a:t>
            </a:r>
            <a:endParaRPr lang="en-US" altLang="zh-CN"/>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方法设置</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054225"/>
            <a:ext cx="8983345" cy="645160"/>
          </a:xfrm>
          <a:prstGeom prst="rect">
            <a:avLst/>
          </a:prstGeom>
          <a:noFill/>
        </p:spPr>
        <p:txBody>
          <a:bodyPr wrap="square" rtlCol="0">
            <a:spAutoFit/>
          </a:bodyPr>
          <a:p>
            <a:r>
              <a:rPr lang="zh-CN" altLang="en-US"/>
              <a:t>每个扰动由五个元素组成（x,y坐标值及RGB的像素值）一个扰动修改一个像素值，迭代最大次数为100，当目标类别的概率大于一个半分比也可以提前停止。</a:t>
            </a:r>
            <a:endParaRPr lang="zh-CN" altLang="en-US"/>
          </a:p>
        </p:txBody>
      </p:sp>
      <p:pic>
        <p:nvPicPr>
          <p:cNvPr id="3" name="图片 2" descr="1G$$ZLI0Q(XTPK~})HXJ3@3"/>
          <p:cNvPicPr>
            <a:picLocks noChangeAspect="1"/>
          </p:cNvPicPr>
          <p:nvPr/>
        </p:nvPicPr>
        <p:blipFill>
          <a:blip r:embed="rId3"/>
          <a:stretch>
            <a:fillRect/>
          </a:stretch>
        </p:blipFill>
        <p:spPr>
          <a:xfrm>
            <a:off x="2850515" y="3420110"/>
            <a:ext cx="6080125" cy="1558290"/>
          </a:xfrm>
          <a:prstGeom prst="rect">
            <a:avLst/>
          </a:prstGeom>
        </p:spPr>
      </p:pic>
      <p:sp>
        <p:nvSpPr>
          <p:cNvPr id="11" name="文本框 10"/>
          <p:cNvSpPr txBox="1"/>
          <p:nvPr/>
        </p:nvSpPr>
        <p:spPr>
          <a:xfrm>
            <a:off x="3236595" y="1019175"/>
            <a:ext cx="6735445" cy="645160"/>
          </a:xfrm>
          <a:prstGeom prst="rect">
            <a:avLst/>
          </a:prstGeom>
          <a:noFill/>
        </p:spPr>
        <p:txBody>
          <a:bodyPr wrap="square" rtlCol="0">
            <a:spAutoFit/>
          </a:bodyPr>
          <a:p>
            <a:r>
              <a:rPr lang="en-US" altLang="zh-CN">
                <a:latin typeface="黑体" panose="02010609060101010101" charset="-122"/>
                <a:ea typeface="黑体" panose="02010609060101010101" charset="-122"/>
                <a:sym typeface="+mn-ea"/>
              </a:rPr>
              <a:t>One Pixel Attack for Fooling Deep Neural Networks</a:t>
            </a:r>
            <a:endParaRPr lang="en-US" altLang="zh-CN">
              <a:latin typeface="黑体" panose="02010609060101010101" charset="-122"/>
              <a:ea typeface="黑体" panose="02010609060101010101" charset="-122"/>
            </a:endParaRPr>
          </a:p>
          <a:p>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a:p>
            <a:pPr algn="dist"/>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研究进展</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007235"/>
            <a:ext cx="9905365" cy="2584450"/>
          </a:xfrm>
          <a:prstGeom prst="rect">
            <a:avLst/>
          </a:prstGeom>
          <a:noFill/>
        </p:spPr>
        <p:txBody>
          <a:bodyPr wrap="square" rtlCol="0">
            <a:spAutoFit/>
          </a:bodyPr>
          <a:p>
            <a:r>
              <a:rPr lang="en-US" altLang="zh-CN">
                <a:latin typeface="黑体" panose="02010609060101010101" charset="-122"/>
                <a:ea typeface="黑体" panose="02010609060101010101" charset="-122"/>
                <a:cs typeface="黑体" panose="02010609060101010101" charset="-122"/>
              </a:rPr>
              <a:t>评价指标：</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（1）</a:t>
            </a:r>
            <a:r>
              <a:rPr lang="zh-CN" altLang="en-US">
                <a:latin typeface="黑体" panose="02010609060101010101" charset="-122"/>
                <a:ea typeface="黑体" panose="02010609060101010101" charset="-122"/>
                <a:cs typeface="黑体" panose="02010609060101010101" charset="-122"/>
                <a:sym typeface="+mn-ea"/>
              </a:rPr>
              <a:t>成功率（Success Rate）</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（2）</a:t>
            </a:r>
            <a:r>
              <a:rPr lang="zh-CN" altLang="en-US">
                <a:latin typeface="黑体" panose="02010609060101010101" charset="-122"/>
                <a:ea typeface="黑体" panose="02010609060101010101" charset="-122"/>
                <a:cs typeface="黑体" panose="02010609060101010101" charset="-122"/>
                <a:sym typeface="+mn-ea"/>
              </a:rPr>
              <a:t>置信度(confidences)</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 (3) </a:t>
            </a:r>
            <a:r>
              <a:rPr lang="zh-CN" altLang="en-US">
                <a:latin typeface="黑体" panose="02010609060101010101" charset="-122"/>
                <a:ea typeface="黑体" panose="02010609060101010101" charset="-122"/>
                <a:cs typeface="黑体" panose="02010609060101010101" charset="-122"/>
                <a:sym typeface="+mn-ea"/>
              </a:rPr>
              <a:t>目标类别的数量</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（4）原始目标类别对的数量</a:t>
            </a:r>
            <a:endParaRPr lang="en-US" altLang="zh-CN">
              <a:latin typeface="黑体" panose="02010609060101010101" charset="-122"/>
              <a:ea typeface="黑体" panose="02010609060101010101" charset="-122"/>
              <a:cs typeface="黑体" panose="02010609060101010101" charset="-122"/>
            </a:endParaRPr>
          </a:p>
        </p:txBody>
      </p:sp>
      <p:pic>
        <p:nvPicPr>
          <p:cNvPr id="3" name="图片 2" descr="4[}8G~0SMSXTYO}M0H]U6)3"/>
          <p:cNvPicPr>
            <a:picLocks noChangeAspect="1"/>
          </p:cNvPicPr>
          <p:nvPr/>
        </p:nvPicPr>
        <p:blipFill>
          <a:blip r:embed="rId3"/>
          <a:stretch>
            <a:fillRect/>
          </a:stretch>
        </p:blipFill>
        <p:spPr>
          <a:xfrm>
            <a:off x="6146165" y="3324860"/>
            <a:ext cx="5086350" cy="1266825"/>
          </a:xfrm>
          <a:prstGeom prst="rect">
            <a:avLst/>
          </a:prstGeom>
        </p:spPr>
      </p:pic>
      <p:pic>
        <p:nvPicPr>
          <p:cNvPr id="5" name="图片 4" descr="@%)WRN_L`_F9BVR%(ZF4XDQ"/>
          <p:cNvPicPr>
            <a:picLocks noChangeAspect="1"/>
          </p:cNvPicPr>
          <p:nvPr/>
        </p:nvPicPr>
        <p:blipFill>
          <a:blip r:embed="rId4"/>
          <a:stretch>
            <a:fillRect/>
          </a:stretch>
        </p:blipFill>
        <p:spPr>
          <a:xfrm>
            <a:off x="6086475" y="2060575"/>
            <a:ext cx="4010025" cy="1076325"/>
          </a:xfrm>
          <a:prstGeom prst="rect">
            <a:avLst/>
          </a:prstGeom>
        </p:spPr>
      </p:pic>
    </p:spTree>
    <p:custDataLst>
      <p:tags r:id="rId5"/>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a:p>
            <a:pPr algn="dist"/>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研究进展</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007235"/>
            <a:ext cx="9905365" cy="2584450"/>
          </a:xfrm>
          <a:prstGeom prst="rect">
            <a:avLst/>
          </a:prstGeom>
          <a:noFill/>
        </p:spPr>
        <p:txBody>
          <a:bodyPr wrap="square" rtlCol="0">
            <a:spAutoFit/>
          </a:bodyPr>
          <a:p>
            <a:r>
              <a:rPr lang="en-US" altLang="zh-CN">
                <a:latin typeface="黑体" panose="02010609060101010101" charset="-122"/>
                <a:ea typeface="黑体" panose="02010609060101010101" charset="-122"/>
                <a:cs typeface="黑体" panose="02010609060101010101" charset="-122"/>
              </a:rPr>
              <a:t>评价指标：</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（1）</a:t>
            </a:r>
            <a:r>
              <a:rPr lang="zh-CN" altLang="en-US">
                <a:latin typeface="黑体" panose="02010609060101010101" charset="-122"/>
                <a:ea typeface="黑体" panose="02010609060101010101" charset="-122"/>
                <a:cs typeface="黑体" panose="02010609060101010101" charset="-122"/>
                <a:sym typeface="+mn-ea"/>
              </a:rPr>
              <a:t>成功率（Success Rate）</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（2）</a:t>
            </a:r>
            <a:r>
              <a:rPr lang="zh-CN" altLang="en-US">
                <a:latin typeface="黑体" panose="02010609060101010101" charset="-122"/>
                <a:ea typeface="黑体" panose="02010609060101010101" charset="-122"/>
                <a:cs typeface="黑体" panose="02010609060101010101" charset="-122"/>
                <a:sym typeface="+mn-ea"/>
              </a:rPr>
              <a:t>置信度(confidences)</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 (3) </a:t>
            </a:r>
            <a:r>
              <a:rPr lang="zh-CN" altLang="en-US">
                <a:latin typeface="黑体" panose="02010609060101010101" charset="-122"/>
                <a:ea typeface="黑体" panose="02010609060101010101" charset="-122"/>
                <a:cs typeface="黑体" panose="02010609060101010101" charset="-122"/>
                <a:sym typeface="+mn-ea"/>
              </a:rPr>
              <a:t>目标类别的数量</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（4）原始目标类别对的数量</a:t>
            </a:r>
            <a:endParaRPr lang="en-US" altLang="zh-CN">
              <a:latin typeface="黑体" panose="02010609060101010101" charset="-122"/>
              <a:ea typeface="黑体" panose="02010609060101010101" charset="-122"/>
              <a:cs typeface="黑体" panose="02010609060101010101" charset="-122"/>
            </a:endParaRPr>
          </a:p>
        </p:txBody>
      </p:sp>
      <p:pic>
        <p:nvPicPr>
          <p:cNvPr id="9" name="图片 8" descr="I5ZZ~2`V`E9$TIWEX1W4UBQ"/>
          <p:cNvPicPr>
            <a:picLocks noChangeAspect="1"/>
          </p:cNvPicPr>
          <p:nvPr/>
        </p:nvPicPr>
        <p:blipFill>
          <a:blip r:embed="rId3"/>
          <a:stretch>
            <a:fillRect/>
          </a:stretch>
        </p:blipFill>
        <p:spPr>
          <a:xfrm>
            <a:off x="5980430" y="1328420"/>
            <a:ext cx="4140835" cy="4003675"/>
          </a:xfrm>
          <a:prstGeom prst="rect">
            <a:avLst/>
          </a:prstGeom>
        </p:spPr>
      </p:pic>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p:nvPr>
            <p:custDataLst>
              <p:tags r:id="rId1"/>
            </p:custDataLst>
          </p:nvPr>
        </p:nvSpPr>
        <p:spPr>
          <a:xfrm>
            <a:off x="2038985" y="1812290"/>
            <a:ext cx="1161415" cy="2279650"/>
          </a:xfrm>
          <a:prstGeom prst="rect">
            <a:avLst/>
          </a:prstGeom>
        </p:spPr>
        <p:txBody>
          <a:bodyPr vert="eaVert"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6600">
                <a:solidFill>
                  <a:srgbClr val="55B8BE"/>
                </a:solidFill>
                <a:latin typeface="华康手札体W7" charset="-122"/>
                <a:ea typeface="华康手札体W7" charset="-122"/>
              </a:rPr>
              <a:t>目录</a:t>
            </a:r>
            <a:endParaRPr lang="zh-CN" altLang="en-US" sz="6600">
              <a:solidFill>
                <a:srgbClr val="55B8BE"/>
              </a:solidFill>
              <a:latin typeface="华康手札体W7" charset="-122"/>
              <a:ea typeface="华康手札体W7" charset="-122"/>
            </a:endParaRPr>
          </a:p>
        </p:txBody>
      </p:sp>
      <p:sp>
        <p:nvSpPr>
          <p:cNvPr id="2" name="标题 1"/>
          <p:cNvSpPr/>
          <p:nvPr>
            <p:custDataLst>
              <p:tags r:id="rId2"/>
            </p:custDataLst>
          </p:nvPr>
        </p:nvSpPr>
        <p:spPr>
          <a:xfrm>
            <a:off x="3200400" y="2947670"/>
            <a:ext cx="842010" cy="2030730"/>
          </a:xfrm>
          <a:prstGeom prst="rect">
            <a:avLst/>
          </a:prstGeom>
        </p:spPr>
        <p:txBody>
          <a:bodyPr vert="eaVert"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2400">
                <a:solidFill>
                  <a:srgbClr val="EEB6A3"/>
                </a:solidFill>
                <a:latin typeface="华康手札体W7" charset="-122"/>
                <a:ea typeface="华康手札体W7" charset="-122"/>
              </a:rPr>
              <a:t>CONTENTS</a:t>
            </a:r>
            <a:endParaRPr lang="en-US" altLang="zh-CN" sz="2400">
              <a:solidFill>
                <a:srgbClr val="EEB6A3"/>
              </a:solidFill>
              <a:latin typeface="华康手札体W7" charset="-122"/>
              <a:ea typeface="华康手札体W7" charset="-122"/>
            </a:endParaRPr>
          </a:p>
        </p:txBody>
      </p:sp>
      <p:cxnSp>
        <p:nvCxnSpPr>
          <p:cNvPr id="3" name="直接连接符 2"/>
          <p:cNvCxnSpPr/>
          <p:nvPr/>
        </p:nvCxnSpPr>
        <p:spPr>
          <a:xfrm rot="5400000">
            <a:off x="2301240" y="3192780"/>
            <a:ext cx="1797685" cy="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429125" y="1595120"/>
            <a:ext cx="982980" cy="968375"/>
          </a:xfrm>
          <a:prstGeom prst="ellipse">
            <a:avLst/>
          </a:prstGeom>
          <a:solidFill>
            <a:srgbClr val="55B8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bg1"/>
              </a:solidFill>
              <a:latin typeface="华康手札体W7" charset="-122"/>
              <a:ea typeface="华康手札体W7" charset="-122"/>
            </a:endParaRPr>
          </a:p>
        </p:txBody>
      </p:sp>
      <p:sp>
        <p:nvSpPr>
          <p:cNvPr id="6" name="标题 1"/>
          <p:cNvSpPr/>
          <p:nvPr>
            <p:custDataLst>
              <p:tags r:id="rId3"/>
            </p:custDataLst>
          </p:nvPr>
        </p:nvSpPr>
        <p:spPr>
          <a:xfrm>
            <a:off x="4590415" y="1802130"/>
            <a:ext cx="661035" cy="55499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3600">
                <a:solidFill>
                  <a:schemeClr val="bg1"/>
                </a:solidFill>
                <a:latin typeface="华康手札体W7" charset="-122"/>
                <a:ea typeface="华康手札体W7" charset="-122"/>
              </a:rPr>
              <a:t>1</a:t>
            </a:r>
            <a:endParaRPr lang="en-US" altLang="zh-CN" sz="3600">
              <a:solidFill>
                <a:schemeClr val="bg1"/>
              </a:solidFill>
              <a:latin typeface="华康手札体W7" charset="-122"/>
              <a:ea typeface="华康手札体W7" charset="-122"/>
            </a:endParaRPr>
          </a:p>
        </p:txBody>
      </p:sp>
      <p:sp>
        <p:nvSpPr>
          <p:cNvPr id="7" name="标题 1"/>
          <p:cNvSpPr/>
          <p:nvPr>
            <p:custDataLst>
              <p:tags r:id="rId4"/>
            </p:custDataLst>
          </p:nvPr>
        </p:nvSpPr>
        <p:spPr>
          <a:xfrm>
            <a:off x="4590415" y="2780030"/>
            <a:ext cx="565785" cy="3033395"/>
          </a:xfrm>
          <a:prstGeom prst="rect">
            <a:avLst/>
          </a:prstGeom>
        </p:spPr>
        <p:txBody>
          <a:bodyPr vert="eaVert"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400">
                <a:solidFill>
                  <a:srgbClr val="55B8BE"/>
                </a:solidFill>
                <a:latin typeface="华康手札体W7" charset="-122"/>
                <a:ea typeface="华康手札体W7" charset="-122"/>
              </a:rPr>
              <a:t>背景及基本概念</a:t>
            </a:r>
            <a:endParaRPr lang="zh-CN" altLang="en-US" sz="2400">
              <a:solidFill>
                <a:srgbClr val="55B8BE"/>
              </a:solidFill>
              <a:latin typeface="华康手札体W7" charset="-122"/>
              <a:ea typeface="华康手札体W7" charset="-122"/>
            </a:endParaRPr>
          </a:p>
        </p:txBody>
      </p:sp>
      <p:sp>
        <p:nvSpPr>
          <p:cNvPr id="8" name="椭圆 7"/>
          <p:cNvSpPr/>
          <p:nvPr/>
        </p:nvSpPr>
        <p:spPr>
          <a:xfrm>
            <a:off x="6640830" y="1595755"/>
            <a:ext cx="993140" cy="967740"/>
          </a:xfrm>
          <a:prstGeom prst="ellipse">
            <a:avLst/>
          </a:prstGeom>
          <a:solidFill>
            <a:srgbClr val="EEB6A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bg1"/>
              </a:solidFill>
              <a:latin typeface="华康手札体W7" charset="-122"/>
              <a:ea typeface="华康手札体W7" charset="-122"/>
            </a:endParaRPr>
          </a:p>
        </p:txBody>
      </p:sp>
      <p:sp>
        <p:nvSpPr>
          <p:cNvPr id="9" name="标题 1"/>
          <p:cNvSpPr/>
          <p:nvPr>
            <p:custDataLst>
              <p:tags r:id="rId5"/>
            </p:custDataLst>
          </p:nvPr>
        </p:nvSpPr>
        <p:spPr>
          <a:xfrm>
            <a:off x="6806565" y="1802130"/>
            <a:ext cx="661035" cy="55499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3600">
                <a:solidFill>
                  <a:schemeClr val="bg1"/>
                </a:solidFill>
                <a:latin typeface="华康手札体W7" charset="-122"/>
                <a:ea typeface="华康手札体W7" charset="-122"/>
              </a:rPr>
              <a:t>2</a:t>
            </a:r>
            <a:endParaRPr lang="en-US" altLang="zh-CN" sz="3600">
              <a:solidFill>
                <a:schemeClr val="bg1"/>
              </a:solidFill>
              <a:latin typeface="华康手札体W7" charset="-122"/>
              <a:ea typeface="华康手札体W7" charset="-122"/>
            </a:endParaRPr>
          </a:p>
        </p:txBody>
      </p:sp>
      <p:sp>
        <p:nvSpPr>
          <p:cNvPr id="10" name="标题 1"/>
          <p:cNvSpPr/>
          <p:nvPr>
            <p:custDataLst>
              <p:tags r:id="rId6"/>
            </p:custDataLst>
          </p:nvPr>
        </p:nvSpPr>
        <p:spPr>
          <a:xfrm>
            <a:off x="6546215" y="2780030"/>
            <a:ext cx="779145" cy="2957830"/>
          </a:xfrm>
          <a:prstGeom prst="rect">
            <a:avLst/>
          </a:prstGeom>
        </p:spPr>
        <p:txBody>
          <a:bodyPr vert="eaVert"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400">
                <a:solidFill>
                  <a:srgbClr val="EEB6A3"/>
                </a:solidFill>
                <a:latin typeface="华康手札体W7" charset="-122"/>
                <a:ea typeface="华康手札体W7" charset="-122"/>
              </a:rPr>
              <a:t>一个像素的攻击</a:t>
            </a:r>
            <a:endParaRPr lang="zh-CN" altLang="en-US" sz="2400">
              <a:solidFill>
                <a:srgbClr val="EEB6A3"/>
              </a:solidFill>
              <a:latin typeface="华康手札体W7" charset="-122"/>
              <a:ea typeface="华康手札体W7" charset="-122"/>
            </a:endParaRPr>
          </a:p>
        </p:txBody>
      </p:sp>
      <p:sp>
        <p:nvSpPr>
          <p:cNvPr id="11" name="椭圆 10"/>
          <p:cNvSpPr/>
          <p:nvPr/>
        </p:nvSpPr>
        <p:spPr>
          <a:xfrm>
            <a:off x="9022715" y="1595120"/>
            <a:ext cx="958850" cy="968375"/>
          </a:xfrm>
          <a:prstGeom prst="ellipse">
            <a:avLst/>
          </a:prstGeom>
          <a:solidFill>
            <a:srgbClr val="55B8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bg1"/>
              </a:solidFill>
              <a:latin typeface="华康手札体W7" charset="-122"/>
              <a:ea typeface="华康手札体W7" charset="-122"/>
            </a:endParaRPr>
          </a:p>
        </p:txBody>
      </p:sp>
      <p:sp>
        <p:nvSpPr>
          <p:cNvPr id="12" name="标题 1"/>
          <p:cNvSpPr/>
          <p:nvPr>
            <p:custDataLst>
              <p:tags r:id="rId7"/>
            </p:custDataLst>
          </p:nvPr>
        </p:nvSpPr>
        <p:spPr>
          <a:xfrm>
            <a:off x="9121140" y="1802130"/>
            <a:ext cx="761365" cy="72771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3600">
                <a:solidFill>
                  <a:schemeClr val="bg1"/>
                </a:solidFill>
                <a:latin typeface="华康手札体W7" charset="-122"/>
                <a:ea typeface="华康手札体W7" charset="-122"/>
              </a:rPr>
              <a:t>3</a:t>
            </a:r>
            <a:endParaRPr lang="en-US" altLang="zh-CN" sz="3600">
              <a:solidFill>
                <a:schemeClr val="bg1"/>
              </a:solidFill>
              <a:latin typeface="华康手札体W7" charset="-122"/>
              <a:ea typeface="华康手札体W7" charset="-122"/>
            </a:endParaRPr>
          </a:p>
        </p:txBody>
      </p:sp>
      <p:sp>
        <p:nvSpPr>
          <p:cNvPr id="19" name="标题 1"/>
          <p:cNvSpPr/>
          <p:nvPr>
            <p:custDataLst>
              <p:tags r:id="rId8"/>
            </p:custDataLst>
          </p:nvPr>
        </p:nvSpPr>
        <p:spPr>
          <a:xfrm>
            <a:off x="9121140" y="2780030"/>
            <a:ext cx="565785" cy="2030730"/>
          </a:xfrm>
          <a:prstGeom prst="rect">
            <a:avLst/>
          </a:prstGeom>
        </p:spPr>
        <p:txBody>
          <a:bodyPr vert="eaVert"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400">
                <a:solidFill>
                  <a:srgbClr val="55B8BE"/>
                </a:solidFill>
                <a:latin typeface="华康手札体W7" charset="-122"/>
                <a:ea typeface="华康手札体W7" charset="-122"/>
              </a:rPr>
              <a:t>总结</a:t>
            </a:r>
            <a:endParaRPr lang="zh-CN" altLang="en-US" sz="2400">
              <a:solidFill>
                <a:srgbClr val="55B8BE"/>
              </a:solidFill>
              <a:latin typeface="华康手札体W7" charset="-122"/>
              <a:ea typeface="华康手札体W7" charset="-122"/>
            </a:endParaRPr>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a:p>
            <a:pPr algn="dist"/>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研究进展</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007235"/>
            <a:ext cx="9905365" cy="2584450"/>
          </a:xfrm>
          <a:prstGeom prst="rect">
            <a:avLst/>
          </a:prstGeom>
          <a:noFill/>
        </p:spPr>
        <p:txBody>
          <a:bodyPr wrap="square" rtlCol="0">
            <a:spAutoFit/>
          </a:bodyPr>
          <a:p>
            <a:r>
              <a:rPr lang="en-US" altLang="zh-CN">
                <a:latin typeface="黑体" panose="02010609060101010101" charset="-122"/>
                <a:ea typeface="黑体" panose="02010609060101010101" charset="-122"/>
                <a:cs typeface="黑体" panose="02010609060101010101" charset="-122"/>
              </a:rPr>
              <a:t>评价指标：</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（1）</a:t>
            </a:r>
            <a:r>
              <a:rPr lang="zh-CN" altLang="en-US">
                <a:latin typeface="黑体" panose="02010609060101010101" charset="-122"/>
                <a:ea typeface="黑体" panose="02010609060101010101" charset="-122"/>
                <a:cs typeface="黑体" panose="02010609060101010101" charset="-122"/>
              </a:rPr>
              <a:t>成功率（Success Rate）</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（2）</a:t>
            </a:r>
            <a:r>
              <a:rPr lang="zh-CN" altLang="en-US">
                <a:latin typeface="黑体" panose="02010609060101010101" charset="-122"/>
                <a:ea typeface="黑体" panose="02010609060101010101" charset="-122"/>
                <a:cs typeface="黑体" panose="02010609060101010101" charset="-122"/>
              </a:rPr>
              <a:t>置信度(confidences)</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 (3) </a:t>
            </a:r>
            <a:r>
              <a:rPr lang="zh-CN" altLang="en-US">
                <a:latin typeface="黑体" panose="02010609060101010101" charset="-122"/>
                <a:ea typeface="黑体" panose="02010609060101010101" charset="-122"/>
                <a:cs typeface="黑体" panose="02010609060101010101" charset="-122"/>
              </a:rPr>
              <a:t>目标类别的数量</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rPr>
              <a:t>（4）原始目标类别对的数量</a:t>
            </a:r>
            <a:endParaRPr lang="en-US" altLang="zh-CN">
              <a:latin typeface="黑体" panose="02010609060101010101" charset="-122"/>
              <a:ea typeface="黑体" panose="02010609060101010101" charset="-122"/>
              <a:cs typeface="黑体" panose="02010609060101010101" charset="-122"/>
            </a:endParaRPr>
          </a:p>
        </p:txBody>
      </p:sp>
      <p:pic>
        <p:nvPicPr>
          <p:cNvPr id="10" name="图片 9" descr="QW715@~3F]T12~H1PR$XE)J"/>
          <p:cNvPicPr>
            <a:picLocks noChangeAspect="1"/>
          </p:cNvPicPr>
          <p:nvPr>
            <p:custDataLst>
              <p:tags r:id="rId3"/>
            </p:custDataLst>
          </p:nvPr>
        </p:nvPicPr>
        <p:blipFill>
          <a:blip r:embed="rId4"/>
          <a:stretch>
            <a:fillRect/>
          </a:stretch>
        </p:blipFill>
        <p:spPr>
          <a:xfrm>
            <a:off x="4585018" y="2021205"/>
            <a:ext cx="6405245" cy="2570480"/>
          </a:xfrm>
          <a:prstGeom prst="rect">
            <a:avLst/>
          </a:prstGeom>
        </p:spPr>
      </p:pic>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2</a:t>
            </a:r>
            <a:endParaRPr lang="en-US" altLang="zh-CN" sz="2800">
              <a:solidFill>
                <a:srgbClr val="55B8BE"/>
              </a:solidFill>
              <a:latin typeface="华康手札体W7" charset="-122"/>
              <a:ea typeface="华康手札体W7" charset="-122"/>
            </a:endParaRPr>
          </a:p>
          <a:p>
            <a:pPr algn="dist"/>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53035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研究进展</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8905" y="2007235"/>
            <a:ext cx="9905365" cy="2584450"/>
          </a:xfrm>
          <a:prstGeom prst="rect">
            <a:avLst/>
          </a:prstGeom>
          <a:noFill/>
        </p:spPr>
        <p:txBody>
          <a:bodyPr wrap="square" rtlCol="0">
            <a:spAutoFit/>
          </a:bodyPr>
          <a:p>
            <a:r>
              <a:rPr lang="en-US" altLang="zh-CN">
                <a:latin typeface="黑体" panose="02010609060101010101" charset="-122"/>
                <a:ea typeface="黑体" panose="02010609060101010101" charset="-122"/>
                <a:cs typeface="黑体" panose="02010609060101010101" charset="-122"/>
              </a:rPr>
              <a:t>评价指标：</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（1）</a:t>
            </a:r>
            <a:r>
              <a:rPr lang="zh-CN" altLang="en-US">
                <a:latin typeface="黑体" panose="02010609060101010101" charset="-122"/>
                <a:ea typeface="黑体" panose="02010609060101010101" charset="-122"/>
                <a:cs typeface="黑体" panose="02010609060101010101" charset="-122"/>
                <a:sym typeface="+mn-ea"/>
              </a:rPr>
              <a:t>成功率（Success Rate）</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（2）</a:t>
            </a:r>
            <a:r>
              <a:rPr lang="zh-CN" altLang="en-US">
                <a:latin typeface="黑体" panose="02010609060101010101" charset="-122"/>
                <a:ea typeface="黑体" panose="02010609060101010101" charset="-122"/>
                <a:cs typeface="黑体" panose="02010609060101010101" charset="-122"/>
                <a:sym typeface="+mn-ea"/>
              </a:rPr>
              <a:t>置信度(confidences)</a:t>
            </a:r>
            <a:endParaRPr lang="en-US" altLang="zh-CN">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 (3) </a:t>
            </a:r>
            <a:r>
              <a:rPr lang="zh-CN" altLang="en-US">
                <a:latin typeface="黑体" panose="02010609060101010101" charset="-122"/>
                <a:ea typeface="黑体" panose="02010609060101010101" charset="-122"/>
                <a:cs typeface="黑体" panose="02010609060101010101" charset="-122"/>
                <a:sym typeface="+mn-ea"/>
              </a:rPr>
              <a:t>目标类别的数量</a:t>
            </a:r>
            <a:endParaRPr lang="zh-CN" altLang="en-US">
              <a:latin typeface="黑体" panose="02010609060101010101" charset="-122"/>
              <a:ea typeface="黑体" panose="02010609060101010101" charset="-122"/>
              <a:cs typeface="黑体" panose="02010609060101010101" charset="-122"/>
            </a:endParaRPr>
          </a:p>
          <a:p>
            <a:endParaRPr lang="en-US" altLang="zh-CN">
              <a:latin typeface="黑体" panose="02010609060101010101" charset="-122"/>
              <a:ea typeface="黑体" panose="02010609060101010101" charset="-122"/>
              <a:cs typeface="黑体" panose="02010609060101010101" charset="-122"/>
            </a:endParaRPr>
          </a:p>
          <a:p>
            <a:r>
              <a:rPr lang="en-US" altLang="zh-CN">
                <a:latin typeface="黑体" panose="02010609060101010101" charset="-122"/>
                <a:ea typeface="黑体" panose="02010609060101010101" charset="-122"/>
                <a:cs typeface="黑体" panose="02010609060101010101" charset="-122"/>
                <a:sym typeface="+mn-ea"/>
              </a:rPr>
              <a:t>（4）原始目标类别对的数量</a:t>
            </a:r>
            <a:endParaRPr lang="en-US" altLang="zh-CN">
              <a:latin typeface="黑体" panose="02010609060101010101" charset="-122"/>
              <a:ea typeface="黑体" panose="02010609060101010101" charset="-122"/>
              <a:cs typeface="黑体" panose="02010609060101010101" charset="-122"/>
            </a:endParaRPr>
          </a:p>
        </p:txBody>
      </p:sp>
      <p:pic>
        <p:nvPicPr>
          <p:cNvPr id="8" name="图片 7" descr="S0%W3_E{3[7F_Z0@D8][N[4"/>
          <p:cNvPicPr>
            <a:picLocks noChangeAspect="1"/>
          </p:cNvPicPr>
          <p:nvPr/>
        </p:nvPicPr>
        <p:blipFill>
          <a:blip r:embed="rId3"/>
          <a:stretch>
            <a:fillRect/>
          </a:stretch>
        </p:blipFill>
        <p:spPr>
          <a:xfrm>
            <a:off x="5827395" y="1019175"/>
            <a:ext cx="4203065" cy="4682490"/>
          </a:xfrm>
          <a:prstGeom prst="rect">
            <a:avLst/>
          </a:prstGeom>
        </p:spPr>
      </p:pic>
    </p:spTree>
    <p:custDataLst>
      <p:tags r:id="rId4"/>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4981575" y="2926715"/>
            <a:ext cx="659765" cy="659765"/>
          </a:xfrm>
          <a:prstGeom prst="ellipse">
            <a:avLst/>
          </a:prstGeom>
          <a:solidFill>
            <a:srgbClr val="55B8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bg1"/>
              </a:solidFill>
              <a:latin typeface="华康手札体W7" charset="-122"/>
              <a:ea typeface="华康手札体W7" charset="-122"/>
            </a:endParaRPr>
          </a:p>
        </p:txBody>
      </p:sp>
      <p:sp>
        <p:nvSpPr>
          <p:cNvPr id="6" name="标题 1"/>
          <p:cNvSpPr/>
          <p:nvPr>
            <p:custDataLst>
              <p:tags r:id="rId1"/>
            </p:custDataLst>
          </p:nvPr>
        </p:nvSpPr>
        <p:spPr>
          <a:xfrm>
            <a:off x="4981575" y="3020695"/>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3200">
                <a:solidFill>
                  <a:schemeClr val="bg1"/>
                </a:solidFill>
                <a:latin typeface="华康手札体W7" charset="-122"/>
                <a:ea typeface="华康手札体W7" charset="-122"/>
              </a:rPr>
              <a:t>3</a:t>
            </a:r>
            <a:endParaRPr lang="en-US" altLang="zh-CN" sz="3200">
              <a:solidFill>
                <a:schemeClr val="bg1"/>
              </a:solidFill>
              <a:latin typeface="华康手札体W7" charset="-122"/>
              <a:ea typeface="华康手札体W7" charset="-122"/>
            </a:endParaRPr>
          </a:p>
        </p:txBody>
      </p:sp>
      <p:sp>
        <p:nvSpPr>
          <p:cNvPr id="7" name="标题 1"/>
          <p:cNvSpPr/>
          <p:nvPr>
            <p:custDataLst>
              <p:tags r:id="rId2"/>
            </p:custDataLst>
          </p:nvPr>
        </p:nvSpPr>
        <p:spPr>
          <a:xfrm>
            <a:off x="5641340" y="2886075"/>
            <a:ext cx="1562100" cy="58102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4800">
                <a:solidFill>
                  <a:srgbClr val="55B8BE"/>
                </a:solidFill>
                <a:latin typeface="华康手札体W7" charset="-122"/>
                <a:ea typeface="华康手札体W7" charset="-122"/>
              </a:rPr>
              <a:t>总结</a:t>
            </a:r>
            <a:endParaRPr lang="zh-CN" altLang="en-US" sz="4800">
              <a:solidFill>
                <a:srgbClr val="55B8BE"/>
              </a:solidFill>
              <a:latin typeface="华康手札体W7" charset="-122"/>
              <a:ea typeface="华康手札体W7" charset="-122"/>
            </a:endParaRPr>
          </a:p>
        </p:txBody>
      </p:sp>
      <p:cxnSp>
        <p:nvCxnSpPr>
          <p:cNvPr id="2" name="直接连接符 1"/>
          <p:cNvCxnSpPr/>
          <p:nvPr/>
        </p:nvCxnSpPr>
        <p:spPr>
          <a:xfrm>
            <a:off x="5022215" y="3745230"/>
            <a:ext cx="2078990" cy="8255"/>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0 (23)"/>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02970" y="1328420"/>
            <a:ext cx="10386695" cy="5020310"/>
          </a:xfrm>
          <a:prstGeom prst="rect">
            <a:avLst/>
          </a:prstGeom>
        </p:spPr>
      </p:pic>
      <p:sp>
        <p:nvSpPr>
          <p:cNvPr id="6" name="标题 1"/>
          <p:cNvSpPr/>
          <p:nvPr>
            <p:custDataLst>
              <p:tags r:id="rId2"/>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3</a:t>
            </a:r>
            <a:endParaRPr lang="en-US" altLang="zh-CN" sz="2800">
              <a:solidFill>
                <a:srgbClr val="55B8BE"/>
              </a:solidFill>
              <a:latin typeface="华康手札体W7" charset="-122"/>
              <a:ea typeface="华康手札体W7" charset="-122"/>
            </a:endParaRPr>
          </a:p>
        </p:txBody>
      </p:sp>
      <p:sp>
        <p:nvSpPr>
          <p:cNvPr id="7" name="标题 1"/>
          <p:cNvSpPr/>
          <p:nvPr>
            <p:custDataLst>
              <p:tags r:id="rId3"/>
            </p:custDataLst>
          </p:nvPr>
        </p:nvSpPr>
        <p:spPr>
          <a:xfrm>
            <a:off x="1512570" y="1019175"/>
            <a:ext cx="80264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zh-CN" altLang="en-US" sz="2000">
                <a:solidFill>
                  <a:srgbClr val="55B8BE"/>
                </a:solidFill>
                <a:latin typeface="华康手札体W7" charset="-122"/>
                <a:ea typeface="华康手札体W7" charset="-122"/>
              </a:rPr>
              <a:t>总结</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479800" y="1231900"/>
            <a:ext cx="2945130" cy="645160"/>
          </a:xfrm>
          <a:prstGeom prst="rect">
            <a:avLst/>
          </a:prstGeom>
          <a:noFill/>
        </p:spPr>
        <p:txBody>
          <a:bodyPr wrap="none" rtlCol="0">
            <a:spAutoFit/>
          </a:bodyPr>
          <a:p>
            <a:pPr algn="l"/>
            <a:r>
              <a:rPr lang="en-US" altLang="zh-CN" sz="3600" b="1">
                <a:latin typeface="思源黑体旧字形 Light" charset="-128"/>
                <a:ea typeface="思源黑体旧字形 Light" charset="-128"/>
                <a:sym typeface="+mn-ea"/>
              </a:rPr>
              <a:t>        </a:t>
            </a:r>
            <a:r>
              <a:rPr lang="zh-CN" altLang="en-US" sz="3600" b="1">
                <a:latin typeface="思源黑体旧字形 Light" charset="-128"/>
                <a:ea typeface="思源黑体旧字形 Light" charset="-128"/>
                <a:sym typeface="+mn-ea"/>
              </a:rPr>
              <a:t>总结</a:t>
            </a:r>
            <a:endParaRPr lang="zh-CN" altLang="en-US" sz="3600" b="1">
              <a:latin typeface="思源黑体旧字形 Light" charset="-128"/>
              <a:ea typeface="思源黑体旧字形 Light" charset="-128"/>
              <a:sym typeface="+mn-ea"/>
            </a:endParaRPr>
          </a:p>
        </p:txBody>
      </p:sp>
      <p:sp>
        <p:nvSpPr>
          <p:cNvPr id="10" name="文本框 9"/>
          <p:cNvSpPr txBox="1"/>
          <p:nvPr/>
        </p:nvSpPr>
        <p:spPr>
          <a:xfrm>
            <a:off x="1588770" y="3361055"/>
            <a:ext cx="1306195" cy="1383665"/>
          </a:xfrm>
          <a:prstGeom prst="rect">
            <a:avLst/>
          </a:prstGeom>
          <a:noFill/>
        </p:spPr>
        <p:txBody>
          <a:bodyPr wrap="square" rtlCol="0" anchor="t">
            <a:spAutoFit/>
          </a:bodyPr>
          <a:p>
            <a:pPr>
              <a:lnSpc>
                <a:spcPct val="150000"/>
              </a:lnSpc>
            </a:pPr>
            <a:r>
              <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优点：</a:t>
            </a:r>
            <a:endPar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a:p>
            <a:pPr>
              <a:lnSpc>
                <a:spcPct val="150000"/>
              </a:lnSpc>
            </a:pPr>
            <a:r>
              <a:rPr lang="en-US" altLang="zh-CN"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1.</a:t>
            </a:r>
            <a:r>
              <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有效性</a:t>
            </a:r>
            <a:endPar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a:p>
            <a:pPr>
              <a:lnSpc>
                <a:spcPct val="150000"/>
              </a:lnSpc>
            </a:pPr>
            <a:r>
              <a:rPr lang="en-US" altLang="zh-CN"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2.</a:t>
            </a:r>
            <a:r>
              <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半黑盒攻击</a:t>
            </a:r>
            <a:endPar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a:p>
            <a:pPr>
              <a:lnSpc>
                <a:spcPct val="150000"/>
              </a:lnSpc>
            </a:pPr>
            <a:r>
              <a:rPr lang="en-US" altLang="zh-CN"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3.</a:t>
            </a:r>
            <a:r>
              <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rPr>
              <a:t>灵活性</a:t>
            </a:r>
            <a:endPar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p:txBody>
      </p:sp>
      <p:sp>
        <p:nvSpPr>
          <p:cNvPr id="3" name="文本框 2"/>
          <p:cNvSpPr txBox="1"/>
          <p:nvPr/>
        </p:nvSpPr>
        <p:spPr>
          <a:xfrm>
            <a:off x="3825875" y="3912870"/>
            <a:ext cx="2085340" cy="1060450"/>
          </a:xfrm>
          <a:prstGeom prst="rect">
            <a:avLst/>
          </a:prstGeom>
          <a:noFill/>
        </p:spPr>
        <p:txBody>
          <a:bodyPr wrap="square" rtlCol="0" anchor="t">
            <a:spAutoFit/>
          </a:bodyPr>
          <a:p>
            <a:pPr>
              <a:lnSpc>
                <a:spcPct val="150000"/>
              </a:lnSpc>
            </a:pPr>
            <a:r>
              <a:rPr lang="zh-CN" altLang="en-US" sz="1400" b="1">
                <a:solidFill>
                  <a:schemeClr val="tx1"/>
                </a:solidFill>
                <a:latin typeface="微软雅黑 Light" panose="020B0502040204020203" charset="-122"/>
                <a:ea typeface="微软雅黑 Light" panose="020B0502040204020203" charset="-122"/>
                <a:sym typeface="+mn-ea"/>
              </a:rPr>
              <a:t>主要原因：</a:t>
            </a:r>
            <a:endParaRPr lang="zh-CN" altLang="en-US" sz="1400" b="1">
              <a:solidFill>
                <a:schemeClr val="tx1"/>
              </a:solidFill>
              <a:latin typeface="微软雅黑 Light" panose="020B0502040204020203" charset="-122"/>
              <a:ea typeface="微软雅黑 Light" panose="020B0502040204020203" charset="-122"/>
              <a:sym typeface="+mn-ea"/>
            </a:endParaRPr>
          </a:p>
          <a:p>
            <a:pPr>
              <a:lnSpc>
                <a:spcPct val="150000"/>
              </a:lnSpc>
            </a:pPr>
            <a:r>
              <a:rPr lang="en-US" altLang="zh-CN" sz="1400" b="1">
                <a:solidFill>
                  <a:schemeClr val="tx1"/>
                </a:solidFill>
                <a:latin typeface="微软雅黑 Light" panose="020B0502040204020203" charset="-122"/>
                <a:ea typeface="微软雅黑 Light" panose="020B0502040204020203" charset="-122"/>
                <a:sym typeface="+mn-ea"/>
              </a:rPr>
              <a:t>1.自然图像邻域的分析 </a:t>
            </a:r>
            <a:endParaRPr lang="en-US" altLang="zh-CN" sz="1400" b="1">
              <a:solidFill>
                <a:schemeClr val="tx1"/>
              </a:solidFill>
              <a:latin typeface="微软雅黑 Light" panose="020B0502040204020203" charset="-122"/>
              <a:ea typeface="微软雅黑 Light" panose="020B0502040204020203" charset="-122"/>
              <a:sym typeface="+mn-ea"/>
            </a:endParaRPr>
          </a:p>
          <a:p>
            <a:pPr>
              <a:lnSpc>
                <a:spcPct val="150000"/>
              </a:lnSpc>
            </a:pPr>
            <a:r>
              <a:rPr lang="en-US" altLang="zh-CN" sz="1400" b="1">
                <a:solidFill>
                  <a:schemeClr val="tx1"/>
                </a:solidFill>
                <a:latin typeface="微软雅黑 Light" panose="020B0502040204020203" charset="-122"/>
                <a:ea typeface="微软雅黑 Light" panose="020B0502040204020203" charset="-122"/>
                <a:sym typeface="+mn-ea"/>
              </a:rPr>
              <a:t>2.可观测性的评价指标</a:t>
            </a:r>
            <a:endParaRPr lang="en-US" altLang="zh-CN" sz="1400" b="1">
              <a:solidFill>
                <a:schemeClr val="tx1"/>
              </a:solidFill>
              <a:latin typeface="微软雅黑 Light" panose="020B0502040204020203" charset="-122"/>
              <a:ea typeface="微软雅黑 Light" panose="020B0502040204020203" charset="-122"/>
              <a:sym typeface="+mn-ea"/>
            </a:endParaRPr>
          </a:p>
        </p:txBody>
      </p:sp>
      <p:sp>
        <p:nvSpPr>
          <p:cNvPr id="5" name="文本框 4"/>
          <p:cNvSpPr txBox="1"/>
          <p:nvPr/>
        </p:nvSpPr>
        <p:spPr>
          <a:xfrm>
            <a:off x="6768465" y="3845560"/>
            <a:ext cx="1796415" cy="414020"/>
          </a:xfrm>
          <a:prstGeom prst="rect">
            <a:avLst/>
          </a:prstGeom>
          <a:noFill/>
        </p:spPr>
        <p:txBody>
          <a:bodyPr wrap="square" rtlCol="0" anchor="t">
            <a:spAutoFit/>
          </a:bodyPr>
          <a:p>
            <a:pPr>
              <a:lnSpc>
                <a:spcPct val="150000"/>
              </a:lnSpc>
            </a:pPr>
            <a:r>
              <a:rPr lang="zh-CN" altLang="en-US" sz="1400" b="1">
                <a:solidFill>
                  <a:schemeClr val="tx1"/>
                </a:solidFill>
                <a:latin typeface="微软雅黑 Light" panose="020B0502040204020203" charset="-122"/>
                <a:ea typeface="微软雅黑 Light" panose="020B0502040204020203" charset="-122"/>
                <a:sym typeface="+mn-ea"/>
              </a:rPr>
              <a:t>解决方法：差分进化</a:t>
            </a:r>
            <a:endParaRPr lang="zh-CN" altLang="en-US" sz="1400" b="1">
              <a:solidFill>
                <a:schemeClr val="tx1"/>
              </a:solidFill>
              <a:latin typeface="微软雅黑 Light" panose="020B0502040204020203" charset="-122"/>
              <a:ea typeface="微软雅黑 Light" panose="020B0502040204020203" charset="-122"/>
              <a:sym typeface="+mn-ea"/>
            </a:endParaRPr>
          </a:p>
        </p:txBody>
      </p:sp>
      <p:sp>
        <p:nvSpPr>
          <p:cNvPr id="11" name="文本框 10"/>
          <p:cNvSpPr txBox="1"/>
          <p:nvPr/>
        </p:nvSpPr>
        <p:spPr>
          <a:xfrm rot="240000">
            <a:off x="9450705" y="2713990"/>
            <a:ext cx="1449070" cy="2353310"/>
          </a:xfrm>
          <a:prstGeom prst="rect">
            <a:avLst/>
          </a:prstGeom>
          <a:noFill/>
        </p:spPr>
        <p:txBody>
          <a:bodyPr wrap="square" rtlCol="0" anchor="t">
            <a:spAutoFit/>
          </a:bodyPr>
          <a:p>
            <a:pPr>
              <a:lnSpc>
                <a:spcPct val="150000"/>
              </a:lnSpc>
            </a:pPr>
            <a:r>
              <a:rPr lang="en-US" altLang="zh-CN" sz="1400" b="1">
                <a:latin typeface="微软雅黑 Light" panose="020B0502040204020203" charset="-122"/>
                <a:ea typeface="微软雅黑 Light" panose="020B0502040204020203" charset="-122"/>
                <a:cs typeface="微软雅黑 Light" panose="020B0502040204020203" charset="-122"/>
                <a:sym typeface="+mn-ea"/>
              </a:rPr>
              <a:t>     评价指标：</a:t>
            </a:r>
            <a:r>
              <a:rPr lang="en-US" altLang="zh-CN" sz="1400" b="1">
                <a:latin typeface="微软雅黑 Light" panose="020B0502040204020203" charset="-122"/>
                <a:ea typeface="微软雅黑 Light" panose="020B0502040204020203" charset="-122"/>
                <a:cs typeface="微软雅黑 Light" panose="020B0502040204020203" charset="-122"/>
                <a:sym typeface="+mn-ea"/>
              </a:rPr>
              <a:t>（1）</a:t>
            </a:r>
            <a:r>
              <a:rPr lang="zh-CN" altLang="en-US" sz="1400" b="1">
                <a:latin typeface="微软雅黑 Light" panose="020B0502040204020203" charset="-122"/>
                <a:ea typeface="微软雅黑 Light" panose="020B0502040204020203" charset="-122"/>
                <a:cs typeface="微软雅黑 Light" panose="020B0502040204020203" charset="-122"/>
                <a:sym typeface="+mn-ea"/>
              </a:rPr>
              <a:t>成功率</a:t>
            </a:r>
            <a:endParaRPr lang="en-US" altLang="zh-CN" sz="1400" b="1">
              <a:latin typeface="微软雅黑 Light" panose="020B0502040204020203" charset="-122"/>
              <a:ea typeface="微软雅黑 Light" panose="020B0502040204020203" charset="-122"/>
              <a:cs typeface="微软雅黑 Light" panose="020B0502040204020203" charset="-122"/>
            </a:endParaRPr>
          </a:p>
          <a:p>
            <a:pPr>
              <a:lnSpc>
                <a:spcPct val="150000"/>
              </a:lnSpc>
            </a:pPr>
            <a:r>
              <a:rPr lang="en-US" altLang="zh-CN" sz="1400" b="1">
                <a:latin typeface="微软雅黑 Light" panose="020B0502040204020203" charset="-122"/>
                <a:ea typeface="微软雅黑 Light" panose="020B0502040204020203" charset="-122"/>
                <a:cs typeface="微软雅黑 Light" panose="020B0502040204020203" charset="-122"/>
                <a:sym typeface="+mn-ea"/>
              </a:rPr>
              <a:t>（2）</a:t>
            </a:r>
            <a:r>
              <a:rPr lang="zh-CN" altLang="en-US" sz="1400" b="1">
                <a:latin typeface="微软雅黑 Light" panose="020B0502040204020203" charset="-122"/>
                <a:ea typeface="微软雅黑 Light" panose="020B0502040204020203" charset="-122"/>
                <a:cs typeface="微软雅黑 Light" panose="020B0502040204020203" charset="-122"/>
                <a:sym typeface="+mn-ea"/>
              </a:rPr>
              <a:t>置信度</a:t>
            </a:r>
            <a:endParaRPr lang="en-US" altLang="zh-CN" sz="1400" b="1">
              <a:latin typeface="微软雅黑 Light" panose="020B0502040204020203" charset="-122"/>
              <a:ea typeface="微软雅黑 Light" panose="020B0502040204020203" charset="-122"/>
              <a:cs typeface="微软雅黑 Light" panose="020B0502040204020203" charset="-122"/>
            </a:endParaRPr>
          </a:p>
          <a:p>
            <a:pPr>
              <a:lnSpc>
                <a:spcPct val="150000"/>
              </a:lnSpc>
            </a:pPr>
            <a:r>
              <a:rPr lang="en-US" altLang="zh-CN" sz="1400" b="1">
                <a:latin typeface="微软雅黑 Light" panose="020B0502040204020203" charset="-122"/>
                <a:ea typeface="微软雅黑 Light" panose="020B0502040204020203" charset="-122"/>
                <a:cs typeface="微软雅黑 Light" panose="020B0502040204020203" charset="-122"/>
                <a:sym typeface="+mn-ea"/>
              </a:rPr>
              <a:t>  (3) </a:t>
            </a:r>
            <a:r>
              <a:rPr lang="zh-CN" altLang="en-US" sz="1400" b="1">
                <a:latin typeface="微软雅黑 Light" panose="020B0502040204020203" charset="-122"/>
                <a:ea typeface="微软雅黑 Light" panose="020B0502040204020203" charset="-122"/>
                <a:cs typeface="微软雅黑 Light" panose="020B0502040204020203" charset="-122"/>
                <a:sym typeface="+mn-ea"/>
              </a:rPr>
              <a:t>目标类别的数量</a:t>
            </a:r>
            <a:endParaRPr lang="zh-CN" altLang="en-US" sz="1400" b="1">
              <a:latin typeface="微软雅黑 Light" panose="020B0502040204020203" charset="-122"/>
              <a:ea typeface="微软雅黑 Light" panose="020B0502040204020203" charset="-122"/>
              <a:cs typeface="微软雅黑 Light" panose="020B0502040204020203" charset="-122"/>
              <a:sym typeface="+mn-ea"/>
            </a:endParaRPr>
          </a:p>
          <a:p>
            <a:pPr>
              <a:lnSpc>
                <a:spcPct val="150000"/>
              </a:lnSpc>
            </a:pPr>
            <a:r>
              <a:rPr lang="en-US" altLang="zh-CN" sz="1400" b="1">
                <a:latin typeface="微软雅黑 Light" panose="020B0502040204020203" charset="-122"/>
                <a:ea typeface="微软雅黑 Light" panose="020B0502040204020203" charset="-122"/>
                <a:cs typeface="微软雅黑 Light" panose="020B0502040204020203" charset="-122"/>
                <a:sym typeface="+mn-ea"/>
              </a:rPr>
              <a:t>（4）原始目标类别对的数量</a:t>
            </a:r>
            <a:endParaRPr lang="zh-CN" altLang="en-US" sz="1400" b="1">
              <a:solidFill>
                <a:schemeClr val="tx1"/>
              </a:solidFill>
              <a:latin typeface="微软雅黑 Light" panose="020B0502040204020203" charset="-122"/>
              <a:ea typeface="微软雅黑 Light" panose="020B0502040204020203" charset="-122"/>
              <a:cs typeface="微软雅黑 Light" panose="020B0502040204020203" charset="-122"/>
              <a:sym typeface="+mn-ea"/>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p:nvPr>
            <p:custDataLst>
              <p:tags r:id="rId1"/>
            </p:custDataLst>
          </p:nvPr>
        </p:nvSpPr>
        <p:spPr>
          <a:xfrm>
            <a:off x="2819400" y="2137410"/>
            <a:ext cx="6696075" cy="89916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6600">
                <a:solidFill>
                  <a:srgbClr val="55B8BE"/>
                </a:solidFill>
                <a:latin typeface="华康手札体W7" charset="-122"/>
                <a:ea typeface="华康手札体W7" charset="-122"/>
              </a:rPr>
              <a:t>感谢您的聆听！</a:t>
            </a:r>
            <a:endParaRPr lang="zh-CN" altLang="en-US" sz="6600">
              <a:solidFill>
                <a:srgbClr val="55B8BE"/>
              </a:solidFill>
              <a:latin typeface="华康手札体W7" charset="-122"/>
              <a:ea typeface="华康手札体W7" charset="-122"/>
            </a:endParaRPr>
          </a:p>
        </p:txBody>
      </p:sp>
      <p:sp>
        <p:nvSpPr>
          <p:cNvPr id="6" name="标题 1"/>
          <p:cNvSpPr/>
          <p:nvPr>
            <p:custDataLst>
              <p:tags r:id="rId2"/>
            </p:custDataLst>
          </p:nvPr>
        </p:nvSpPr>
        <p:spPr>
          <a:xfrm>
            <a:off x="3151505" y="4445000"/>
            <a:ext cx="6647815" cy="42354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1800">
                <a:solidFill>
                  <a:srgbClr val="55B8BE"/>
                </a:solidFill>
                <a:latin typeface="华康手札体W7" charset="-122"/>
                <a:ea typeface="华康手札体W7" charset="-122"/>
              </a:rPr>
              <a:t>  </a:t>
            </a:r>
            <a:endParaRPr lang="zh-CN" altLang="en-US" sz="1800">
              <a:solidFill>
                <a:srgbClr val="55B8BE"/>
              </a:solidFill>
              <a:latin typeface="华康手札体W7" charset="-122"/>
              <a:ea typeface="华康手札体W7"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nvSpPr>
        <p:spPr>
          <a:xfrm>
            <a:off x="4048760" y="2905125"/>
            <a:ext cx="659765" cy="659765"/>
          </a:xfrm>
          <a:prstGeom prst="ellipse">
            <a:avLst/>
          </a:prstGeom>
          <a:solidFill>
            <a:srgbClr val="55B8B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bg1"/>
              </a:solidFill>
              <a:latin typeface="华康手札体W7" charset="-122"/>
              <a:ea typeface="华康手札体W7" charset="-122"/>
            </a:endParaRPr>
          </a:p>
        </p:txBody>
      </p:sp>
      <p:sp>
        <p:nvSpPr>
          <p:cNvPr id="6" name="标题 1"/>
          <p:cNvSpPr/>
          <p:nvPr>
            <p:custDataLst>
              <p:tags r:id="rId1"/>
            </p:custDataLst>
          </p:nvPr>
        </p:nvSpPr>
        <p:spPr>
          <a:xfrm>
            <a:off x="4006215" y="2999105"/>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3200">
                <a:solidFill>
                  <a:schemeClr val="bg1"/>
                </a:solidFill>
                <a:latin typeface="华康手札体W7" charset="-122"/>
                <a:ea typeface="华康手札体W7" charset="-122"/>
              </a:rPr>
              <a:t>1</a:t>
            </a:r>
            <a:endParaRPr lang="en-US" altLang="zh-CN" sz="3200">
              <a:solidFill>
                <a:schemeClr val="bg1"/>
              </a:solidFill>
              <a:latin typeface="华康手札体W7" charset="-122"/>
              <a:ea typeface="华康手札体W7" charset="-122"/>
            </a:endParaRPr>
          </a:p>
        </p:txBody>
      </p:sp>
      <p:sp>
        <p:nvSpPr>
          <p:cNvPr id="7" name="标题 1"/>
          <p:cNvSpPr/>
          <p:nvPr>
            <p:custDataLst>
              <p:tags r:id="rId2"/>
            </p:custDataLst>
          </p:nvPr>
        </p:nvSpPr>
        <p:spPr>
          <a:xfrm>
            <a:off x="4772025" y="2899410"/>
            <a:ext cx="5156835" cy="73596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4800">
                <a:solidFill>
                  <a:srgbClr val="55B8BE"/>
                </a:solidFill>
                <a:latin typeface="华康手札体W7" charset="-122"/>
                <a:ea typeface="华康手札体W7" charset="-122"/>
                <a:sym typeface="+mn-ea"/>
              </a:rPr>
              <a:t>背景及基本概念</a:t>
            </a:r>
            <a:endParaRPr lang="zh-CN" altLang="en-US" sz="4800">
              <a:solidFill>
                <a:srgbClr val="55B8BE"/>
              </a:solidFill>
              <a:latin typeface="华康手札体W7" charset="-122"/>
              <a:ea typeface="华康手札体W7" charset="-122"/>
            </a:endParaRPr>
          </a:p>
        </p:txBody>
      </p:sp>
      <p:cxnSp>
        <p:nvCxnSpPr>
          <p:cNvPr id="2" name="直接连接符 1"/>
          <p:cNvCxnSpPr/>
          <p:nvPr/>
        </p:nvCxnSpPr>
        <p:spPr>
          <a:xfrm>
            <a:off x="4048760" y="3734435"/>
            <a:ext cx="5493385" cy="5715"/>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22045" y="819785"/>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1805305"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2000">
                <a:solidFill>
                  <a:srgbClr val="55B8BE"/>
                </a:solidFill>
                <a:latin typeface="华康手札体W7" charset="-122"/>
                <a:ea typeface="华康手札体W7" charset="-122"/>
              </a:rPr>
              <a:t> </a:t>
            </a:r>
            <a:r>
              <a:rPr lang="zh-CN" altLang="en-US" sz="2000">
                <a:solidFill>
                  <a:srgbClr val="55B8BE"/>
                </a:solidFill>
                <a:latin typeface="华康手札体W7" charset="-122"/>
                <a:ea typeface="华康手札体W7" charset="-122"/>
              </a:rPr>
              <a:t>背景</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内容占位符 6"/>
          <p:cNvSpPr/>
          <p:nvPr>
            <p:custDataLst>
              <p:tags r:id="rId3"/>
            </p:custDataLst>
          </p:nvPr>
        </p:nvSpPr>
        <p:spPr>
          <a:xfrm>
            <a:off x="1837690" y="5193665"/>
            <a:ext cx="1094740" cy="4064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200"/>
              </a:spcBef>
              <a:buFont typeface="Wingdings" panose="05000000000000000000" pitchFamily="2" charset="2"/>
              <a:buNone/>
            </a:pPr>
            <a:r>
              <a:rPr lang="zh-CN" altLang="en-US">
                <a:latin typeface="+mn-ea"/>
                <a:cs typeface="思源黑体旧字形 Light" charset="-128"/>
              </a:rPr>
              <a:t>智能安防</a:t>
            </a:r>
            <a:endParaRPr lang="zh-CN" altLang="en-US">
              <a:latin typeface="+mn-ea"/>
              <a:cs typeface="思源黑体旧字形 Light" charset="-128"/>
            </a:endParaRPr>
          </a:p>
        </p:txBody>
      </p:sp>
      <p:pic>
        <p:nvPicPr>
          <p:cNvPr id="5" name="图片 4" descr="timg (1)"/>
          <p:cNvPicPr>
            <a:picLocks noChangeAspect="1"/>
          </p:cNvPicPr>
          <p:nvPr/>
        </p:nvPicPr>
        <p:blipFill>
          <a:blip r:embed="rId4"/>
          <a:stretch>
            <a:fillRect/>
          </a:stretch>
        </p:blipFill>
        <p:spPr>
          <a:xfrm>
            <a:off x="1276350" y="3675380"/>
            <a:ext cx="2217420" cy="1440815"/>
          </a:xfrm>
          <a:prstGeom prst="rect">
            <a:avLst/>
          </a:prstGeom>
        </p:spPr>
      </p:pic>
      <p:pic>
        <p:nvPicPr>
          <p:cNvPr id="3" name="图片 2" descr="timg (2)"/>
          <p:cNvPicPr>
            <a:picLocks noChangeAspect="1"/>
          </p:cNvPicPr>
          <p:nvPr/>
        </p:nvPicPr>
        <p:blipFill>
          <a:blip r:embed="rId5"/>
          <a:stretch>
            <a:fillRect/>
          </a:stretch>
        </p:blipFill>
        <p:spPr>
          <a:xfrm>
            <a:off x="3674110" y="3675380"/>
            <a:ext cx="2490470" cy="1440815"/>
          </a:xfrm>
          <a:prstGeom prst="rect">
            <a:avLst/>
          </a:prstGeom>
        </p:spPr>
      </p:pic>
      <p:sp>
        <p:nvSpPr>
          <p:cNvPr id="8" name="文本框 7"/>
          <p:cNvSpPr txBox="1"/>
          <p:nvPr/>
        </p:nvSpPr>
        <p:spPr>
          <a:xfrm>
            <a:off x="4193540" y="5227955"/>
            <a:ext cx="1450975" cy="337185"/>
          </a:xfrm>
          <a:prstGeom prst="rect">
            <a:avLst/>
          </a:prstGeom>
          <a:noFill/>
        </p:spPr>
        <p:txBody>
          <a:bodyPr wrap="square" rtlCol="0">
            <a:spAutoFit/>
          </a:bodyPr>
          <a:p>
            <a:r>
              <a:rPr lang="zh-CN" altLang="en-US" sz="1600">
                <a:latin typeface="+mn-ea"/>
              </a:rPr>
              <a:t>无人驾驶汽车</a:t>
            </a:r>
            <a:endParaRPr lang="zh-CN" altLang="en-US" sz="1600">
              <a:latin typeface="+mn-ea"/>
            </a:endParaRPr>
          </a:p>
        </p:txBody>
      </p:sp>
      <p:pic>
        <p:nvPicPr>
          <p:cNvPr id="9" name="图片 8" descr="timg (3)"/>
          <p:cNvPicPr>
            <a:picLocks noChangeAspect="1"/>
          </p:cNvPicPr>
          <p:nvPr/>
        </p:nvPicPr>
        <p:blipFill>
          <a:blip r:embed="rId6"/>
          <a:stretch>
            <a:fillRect/>
          </a:stretch>
        </p:blipFill>
        <p:spPr>
          <a:xfrm>
            <a:off x="6339205" y="3676650"/>
            <a:ext cx="2094230" cy="1439545"/>
          </a:xfrm>
          <a:prstGeom prst="rect">
            <a:avLst/>
          </a:prstGeom>
        </p:spPr>
      </p:pic>
      <p:sp>
        <p:nvSpPr>
          <p:cNvPr id="10" name="文本框 9"/>
          <p:cNvSpPr txBox="1"/>
          <p:nvPr/>
        </p:nvSpPr>
        <p:spPr>
          <a:xfrm>
            <a:off x="6776085" y="5228590"/>
            <a:ext cx="1220470" cy="337185"/>
          </a:xfrm>
          <a:prstGeom prst="rect">
            <a:avLst/>
          </a:prstGeom>
          <a:noFill/>
        </p:spPr>
        <p:txBody>
          <a:bodyPr wrap="square" rtlCol="0">
            <a:spAutoFit/>
          </a:bodyPr>
          <a:p>
            <a:r>
              <a:rPr lang="zh-CN" altLang="en-US" sz="1600"/>
              <a:t>人脸识别</a:t>
            </a:r>
            <a:endParaRPr lang="zh-CN" altLang="en-US" sz="1600"/>
          </a:p>
        </p:txBody>
      </p:sp>
      <p:pic>
        <p:nvPicPr>
          <p:cNvPr id="11" name="图片 10" descr="timg (4)"/>
          <p:cNvPicPr>
            <a:picLocks noChangeAspect="1"/>
          </p:cNvPicPr>
          <p:nvPr/>
        </p:nvPicPr>
        <p:blipFill>
          <a:blip r:embed="rId7"/>
          <a:stretch>
            <a:fillRect/>
          </a:stretch>
        </p:blipFill>
        <p:spPr>
          <a:xfrm>
            <a:off x="8706485" y="3684270"/>
            <a:ext cx="2147570" cy="1431925"/>
          </a:xfrm>
          <a:prstGeom prst="rect">
            <a:avLst/>
          </a:prstGeom>
        </p:spPr>
      </p:pic>
      <p:sp>
        <p:nvSpPr>
          <p:cNvPr id="12" name="文本框 11"/>
          <p:cNvSpPr txBox="1"/>
          <p:nvPr/>
        </p:nvSpPr>
        <p:spPr>
          <a:xfrm>
            <a:off x="9312275" y="5227955"/>
            <a:ext cx="935990" cy="337185"/>
          </a:xfrm>
          <a:prstGeom prst="rect">
            <a:avLst/>
          </a:prstGeom>
          <a:noFill/>
        </p:spPr>
        <p:txBody>
          <a:bodyPr wrap="square" rtlCol="0">
            <a:spAutoFit/>
          </a:bodyPr>
          <a:p>
            <a:r>
              <a:rPr lang="zh-CN" altLang="en-US" sz="1600"/>
              <a:t>无人机</a:t>
            </a:r>
            <a:endParaRPr lang="zh-CN" altLang="en-US" sz="1600"/>
          </a:p>
        </p:txBody>
      </p:sp>
      <p:sp>
        <p:nvSpPr>
          <p:cNvPr id="13" name="文本框 12"/>
          <p:cNvSpPr txBox="1"/>
          <p:nvPr/>
        </p:nvSpPr>
        <p:spPr>
          <a:xfrm>
            <a:off x="1705610" y="1596390"/>
            <a:ext cx="9081135" cy="1476375"/>
          </a:xfrm>
          <a:prstGeom prst="rect">
            <a:avLst/>
          </a:prstGeom>
          <a:noFill/>
        </p:spPr>
        <p:txBody>
          <a:bodyPr wrap="square" rtlCol="0">
            <a:spAutoFit/>
          </a:bodyPr>
          <a:p>
            <a:endParaRPr lang="zh-CN" altLang="en-US">
              <a:latin typeface="思源黑体旧字形 Light" charset="-128"/>
              <a:ea typeface="思源黑体旧字形 Light" charset="-128"/>
              <a:cs typeface="思源黑体旧字形 Light" charset="-128"/>
              <a:sym typeface="+mn-ea"/>
            </a:endParaRPr>
          </a:p>
          <a:p>
            <a:r>
              <a:rPr lang="zh-CN" altLang="en-US"/>
              <a:t>深度学习是当前人工智能兴起的核心。在计算机视觉领域，它已成为许多应用的主力军。</a:t>
            </a:r>
            <a:endParaRPr lang="zh-CN" altLang="en-US"/>
          </a:p>
          <a:p>
            <a:endParaRPr lang="zh-CN" altLang="en-US"/>
          </a:p>
          <a:p>
            <a:r>
              <a:rPr lang="zh-CN" altLang="en-US"/>
              <a:t>尽管深层神经网络在解决复杂问题方面取得了惊人的成功，但最近的研究表明，它们容易受到敌方攻击，表现为对输入的微妙干扰，从而导致模型预测不正确的输出。</a:t>
            </a:r>
            <a:endParaRPr lang="zh-CN" altLang="en-US"/>
          </a:p>
        </p:txBody>
      </p:sp>
    </p:spTree>
    <p:custDataLst>
      <p:tags r:id="rId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329815" cy="37084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000">
                <a:solidFill>
                  <a:srgbClr val="55B8BE"/>
                </a:solidFill>
                <a:latin typeface="华康手札体W7" charset="-122"/>
                <a:ea typeface="华康手札体W7" charset="-122"/>
              </a:rPr>
              <a:t>对抗样本定义</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9810" y="4852670"/>
            <a:ext cx="4340225" cy="1106805"/>
          </a:xfrm>
          <a:prstGeom prst="rect">
            <a:avLst/>
          </a:prstGeom>
          <a:noFill/>
        </p:spPr>
        <p:txBody>
          <a:bodyPr wrap="square" rtlCol="0">
            <a:spAutoFit/>
          </a:bodyPr>
          <a:p>
            <a:pPr>
              <a:lnSpc>
                <a:spcPct val="150000"/>
              </a:lnSpc>
            </a:pPr>
            <a:endParaRPr lang="zh-CN" altLang="en-US" sz="1600" b="1">
              <a:solidFill>
                <a:schemeClr val="tx1"/>
              </a:solidFill>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p:txBody>
      </p:sp>
      <p:sp>
        <p:nvSpPr>
          <p:cNvPr id="9" name="文本框 8"/>
          <p:cNvSpPr txBox="1"/>
          <p:nvPr/>
        </p:nvSpPr>
        <p:spPr>
          <a:xfrm>
            <a:off x="6099810" y="1553210"/>
            <a:ext cx="4339590" cy="2722880"/>
          </a:xfrm>
          <a:prstGeom prst="rect">
            <a:avLst/>
          </a:prstGeom>
          <a:noFill/>
        </p:spPr>
        <p:txBody>
          <a:bodyPr wrap="square" rtlCol="0">
            <a:spAutoFit/>
          </a:bodyPr>
          <a:p>
            <a:pPr>
              <a:lnSpc>
                <a:spcPct val="150000"/>
              </a:lnSpc>
            </a:pPr>
            <a:r>
              <a:rPr lang="zh-CN" altLang="en-US" sz="2000" b="1">
                <a:solidFill>
                  <a:schemeClr val="tx1"/>
                </a:solidFill>
                <a:effectLst>
                  <a:outerShdw blurRad="38100" dist="19050" dir="2700000" algn="tl" rotWithShape="0">
                    <a:schemeClr val="dk1">
                      <a:alpha val="40000"/>
                    </a:schemeClr>
                  </a:outerShdw>
                </a:effectLst>
                <a:latin typeface="思源黑体旧字形 Light" charset="-128"/>
                <a:ea typeface="思源黑体旧字形 Light" charset="-128"/>
              </a:rPr>
              <a:t>什么是对抗样本？</a:t>
            </a:r>
            <a:endParaRPr lang="zh-CN" altLang="en-US" sz="1600" b="1">
              <a:solidFill>
                <a:schemeClr val="accent4"/>
              </a:solidFill>
              <a:latin typeface="思源黑体旧字形 Light" charset="-128"/>
              <a:ea typeface="思源黑体旧字形 Light" charset="-128"/>
            </a:endParaRPr>
          </a:p>
          <a:p>
            <a:pPr>
              <a:lnSpc>
                <a:spcPct val="150000"/>
              </a:lnSpc>
            </a:pPr>
            <a:r>
              <a:rPr lang="zh-CN" altLang="en-US" sz="1600" b="1">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rPr>
              <a:t>对抗样本（Adversarial examples）</a:t>
            </a:r>
            <a:r>
              <a:rPr lang="zh-CN" altLang="en-US" sz="1600">
                <a:solidFill>
                  <a:schemeClr val="tx1"/>
                </a:solidFill>
                <a:effectLst>
                  <a:outerShdw blurRad="38100" dist="19050" dir="2700000" algn="tl" rotWithShape="0">
                    <a:schemeClr val="dk1">
                      <a:alpha val="40000"/>
                    </a:schemeClr>
                  </a:outerShdw>
                </a:effectLst>
                <a:latin typeface="思源黑体旧字形 Light" charset="-128"/>
                <a:ea typeface="思源黑体旧字形 Light" charset="-128"/>
              </a:rPr>
              <a:t>是指为了</a:t>
            </a:r>
            <a:r>
              <a:rPr lang="zh-CN" altLang="en-US" sz="1600">
                <a:effectLst>
                  <a:outerShdw blurRad="38100" dist="19050" dir="2700000" algn="tl" rotWithShape="0">
                    <a:schemeClr val="dk1">
                      <a:alpha val="40000"/>
                    </a:schemeClr>
                  </a:outerShdw>
                </a:effectLst>
                <a:latin typeface="思源黑体旧字形 Light" charset="-128"/>
                <a:ea typeface="思源黑体旧字形 Light" charset="-128"/>
                <a:sym typeface="+mn-ea"/>
              </a:rPr>
              <a:t>发现某些不被人们注意的特征而</a:t>
            </a:r>
            <a:r>
              <a:rPr lang="zh-CN" altLang="en-US" sz="1600">
                <a:solidFill>
                  <a:schemeClr val="tx1"/>
                </a:solidFill>
                <a:effectLst>
                  <a:outerShdw blurRad="38100" dist="19050" dir="2700000" algn="tl" rotWithShape="0">
                    <a:schemeClr val="dk1">
                      <a:alpha val="40000"/>
                    </a:schemeClr>
                  </a:outerShdw>
                </a:effectLst>
                <a:latin typeface="思源黑体旧字形 Light" charset="-128"/>
                <a:ea typeface="思源黑体旧字形 Light" charset="-128"/>
              </a:rPr>
              <a:t>使最大化模型的损失函数，从而在数据集中通过故意添加细微的干扰所形成的输入样本，会导致模型以</a:t>
            </a:r>
            <a:r>
              <a:rPr lang="zh-CN" altLang="en-US" sz="1600">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rPr>
              <a:t>高置信度</a:t>
            </a:r>
            <a:r>
              <a:rPr lang="zh-CN" altLang="en-US" sz="1600">
                <a:solidFill>
                  <a:schemeClr val="tx1"/>
                </a:solidFill>
                <a:effectLst>
                  <a:outerShdw blurRad="38100" dist="19050" dir="2700000" algn="tl" rotWithShape="0">
                    <a:schemeClr val="dk1">
                      <a:alpha val="40000"/>
                    </a:schemeClr>
                  </a:outerShdw>
                </a:effectLst>
                <a:latin typeface="思源黑体旧字形 Light" charset="-128"/>
                <a:ea typeface="思源黑体旧字形 Light" charset="-128"/>
              </a:rPr>
              <a:t>给出一个错误的输出。</a:t>
            </a:r>
            <a:endParaRPr lang="zh-CN" altLang="en-US" sz="1400">
              <a:solidFill>
                <a:schemeClr val="accent4"/>
              </a:solidFill>
              <a:latin typeface="思源黑体旧字形 Light" charset="-128"/>
              <a:ea typeface="思源黑体旧字形 Light" charset="-128"/>
            </a:endParaRPr>
          </a:p>
          <a:p>
            <a:pPr>
              <a:lnSpc>
                <a:spcPct val="150000"/>
              </a:lnSpc>
            </a:pPr>
            <a:endParaRPr lang="zh-CN" altLang="en-US" sz="1400">
              <a:solidFill>
                <a:schemeClr val="accent4"/>
              </a:solidFill>
              <a:latin typeface="思源黑体旧字形 Light" charset="-128"/>
              <a:ea typeface="思源黑体旧字形 Light" charset="-128"/>
            </a:endParaRPr>
          </a:p>
        </p:txBody>
      </p:sp>
      <p:cxnSp>
        <p:nvCxnSpPr>
          <p:cNvPr id="10" name="直接连接符 9"/>
          <p:cNvCxnSpPr/>
          <p:nvPr/>
        </p:nvCxnSpPr>
        <p:spPr>
          <a:xfrm>
            <a:off x="2395220" y="5700395"/>
            <a:ext cx="3703955" cy="0"/>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974840" y="1053465"/>
            <a:ext cx="1101090" cy="169545"/>
          </a:xfrm>
          <a:prstGeom prst="rect">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timg"/>
          <p:cNvPicPr>
            <a:picLocks noChangeAspect="1"/>
          </p:cNvPicPr>
          <p:nvPr/>
        </p:nvPicPr>
        <p:blipFill>
          <a:blip r:embed="rId3"/>
          <a:stretch>
            <a:fillRect/>
          </a:stretch>
        </p:blipFill>
        <p:spPr>
          <a:xfrm>
            <a:off x="1590675" y="1638935"/>
            <a:ext cx="4161790" cy="3580130"/>
          </a:xfrm>
          <a:prstGeom prst="rect">
            <a:avLst/>
          </a:prstGeom>
        </p:spPr>
      </p:pic>
      <p:pic>
        <p:nvPicPr>
          <p:cNvPr id="12" name="图片 11" descr="b812c8fcc3cec3fd696093551483a73a87942740"/>
          <p:cNvPicPr>
            <a:picLocks noChangeAspect="1"/>
          </p:cNvPicPr>
          <p:nvPr/>
        </p:nvPicPr>
        <p:blipFill>
          <a:blip r:embed="rId4"/>
          <a:stretch>
            <a:fillRect/>
          </a:stretch>
        </p:blipFill>
        <p:spPr>
          <a:xfrm>
            <a:off x="6185535" y="4084955"/>
            <a:ext cx="4168775" cy="1615440"/>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350135" cy="38036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000">
                <a:solidFill>
                  <a:srgbClr val="55B8BE"/>
                </a:solidFill>
                <a:latin typeface="华康手札体W7" charset="-122"/>
                <a:ea typeface="华康手札体W7" charset="-122"/>
                <a:sym typeface="+mn-ea"/>
              </a:rPr>
              <a:t>对抗样本定义</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9810" y="4852670"/>
            <a:ext cx="4340225" cy="1106805"/>
          </a:xfrm>
          <a:prstGeom prst="rect">
            <a:avLst/>
          </a:prstGeom>
          <a:noFill/>
        </p:spPr>
        <p:txBody>
          <a:bodyPr wrap="square" rtlCol="0">
            <a:spAutoFit/>
          </a:bodyPr>
          <a:p>
            <a:pPr>
              <a:lnSpc>
                <a:spcPct val="150000"/>
              </a:lnSpc>
            </a:pPr>
            <a:endParaRPr lang="zh-CN" altLang="en-US" sz="1600" b="1">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p:txBody>
      </p:sp>
      <p:sp>
        <p:nvSpPr>
          <p:cNvPr id="9" name="文本框 8"/>
          <p:cNvSpPr txBox="1"/>
          <p:nvPr/>
        </p:nvSpPr>
        <p:spPr>
          <a:xfrm>
            <a:off x="6099810" y="1553210"/>
            <a:ext cx="4339590" cy="2261235"/>
          </a:xfrm>
          <a:prstGeom prst="rect">
            <a:avLst/>
          </a:prstGeom>
          <a:noFill/>
        </p:spPr>
        <p:txBody>
          <a:bodyPr wrap="square" rtlCol="0">
            <a:spAutoFit/>
          </a:bodyPr>
          <a:p>
            <a:pPr>
              <a:lnSpc>
                <a:spcPct val="150000"/>
              </a:lnSpc>
            </a:pPr>
            <a:r>
              <a:rPr lang="zh-CN" altLang="en-US" sz="2000" b="1">
                <a:effectLst>
                  <a:outerShdw blurRad="38100" dist="19050" dir="2700000" algn="tl" rotWithShape="0">
                    <a:schemeClr val="dk1">
                      <a:alpha val="40000"/>
                    </a:schemeClr>
                  </a:outerShdw>
                </a:effectLst>
                <a:latin typeface="思源黑体旧字形 Light" charset="-128"/>
                <a:ea typeface="思源黑体旧字形 Light" charset="-128"/>
              </a:rPr>
              <a:t>另一个角度解释对抗样本</a:t>
            </a:r>
            <a:endParaRPr lang="zh-CN" altLang="en-US" sz="1600" b="1">
              <a:solidFill>
                <a:schemeClr val="accent4"/>
              </a:solidFill>
              <a:latin typeface="思源黑体旧字形 Light" charset="-128"/>
              <a:ea typeface="思源黑体旧字形 Light" charset="-128"/>
            </a:endParaRPr>
          </a:p>
          <a:p>
            <a:pPr>
              <a:lnSpc>
                <a:spcPct val="150000"/>
              </a:lnSpc>
            </a:pPr>
            <a:r>
              <a:rPr lang="zh-CN" altLang="en-US" sz="1600">
                <a:effectLst>
                  <a:outerShdw blurRad="38100" dist="19050" dir="2700000" algn="tl" rotWithShape="0">
                    <a:schemeClr val="dk1">
                      <a:alpha val="40000"/>
                    </a:schemeClr>
                  </a:outerShdw>
                </a:effectLst>
                <a:latin typeface="思源黑体旧字形 Light" charset="-128"/>
                <a:ea typeface="思源黑体旧字形 Light" charset="-128"/>
              </a:rPr>
              <a:t>在神经网络中，对于精心设计好的样本，其是脆弱的，这样的样本就被称为</a:t>
            </a:r>
            <a:r>
              <a:rPr lang="zh-CN" altLang="en-US" sz="1400" b="1">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sym typeface="+mn-ea"/>
              </a:rPr>
              <a:t>对抗样本（Adversarial examples）</a:t>
            </a:r>
            <a:r>
              <a:rPr lang="en-US" altLang="zh-CN" sz="1400" b="1">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sym typeface="+mn-ea"/>
              </a:rPr>
              <a:t> </a:t>
            </a:r>
            <a:endParaRPr lang="en-US" altLang="zh-CN" sz="1400" b="1">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r>
              <a:rPr lang="zh-CN" altLang="en-US" sz="1400">
                <a:effectLst>
                  <a:outerShdw blurRad="38100" dist="19050" dir="2700000" algn="tl" rotWithShape="0">
                    <a:schemeClr val="dk1">
                      <a:alpha val="40000"/>
                    </a:schemeClr>
                  </a:outerShdw>
                </a:effectLst>
                <a:latin typeface="思源黑体旧字形 Light" charset="-128"/>
                <a:ea typeface="思源黑体旧字形 Light" charset="-128"/>
                <a:sym typeface="+mn-ea"/>
              </a:rPr>
              <a:t>对抗样本对人类是很容易被分辨的，但却能在测试或部署阶段，很容易的糊弄深度神经网络。</a:t>
            </a:r>
            <a:endParaRPr lang="zh-CN" altLang="en-US" sz="1400">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p:txBody>
      </p:sp>
      <p:cxnSp>
        <p:nvCxnSpPr>
          <p:cNvPr id="10" name="直接连接符 9"/>
          <p:cNvCxnSpPr/>
          <p:nvPr/>
        </p:nvCxnSpPr>
        <p:spPr>
          <a:xfrm>
            <a:off x="2395220" y="5700395"/>
            <a:ext cx="3703955" cy="0"/>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974840" y="1053465"/>
            <a:ext cx="1101090" cy="169545"/>
          </a:xfrm>
          <a:prstGeom prst="rect">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descr="b812c8fcc3cec3fd696093551483a73a87942740"/>
          <p:cNvPicPr>
            <a:picLocks noChangeAspect="1"/>
          </p:cNvPicPr>
          <p:nvPr>
            <p:custDataLst>
              <p:tags r:id="rId3"/>
            </p:custDataLst>
          </p:nvPr>
        </p:nvPicPr>
        <p:blipFill>
          <a:blip r:embed="rId4"/>
          <a:stretch>
            <a:fillRect/>
          </a:stretch>
        </p:blipFill>
        <p:spPr>
          <a:xfrm>
            <a:off x="6185535" y="4084955"/>
            <a:ext cx="4168775" cy="1615440"/>
          </a:xfrm>
          <a:prstGeom prst="rect">
            <a:avLst/>
          </a:prstGeom>
        </p:spPr>
      </p:pic>
      <p:pic>
        <p:nvPicPr>
          <p:cNvPr id="101" name="图片 100"/>
          <p:cNvPicPr/>
          <p:nvPr/>
        </p:nvPicPr>
        <p:blipFill>
          <a:blip r:embed="rId5"/>
          <a:srcRect l="1981" r="2618" b="2607"/>
          <a:stretch>
            <a:fillRect/>
          </a:stretch>
        </p:blipFill>
        <p:spPr>
          <a:xfrm>
            <a:off x="1196975" y="1553210"/>
            <a:ext cx="4721225" cy="3352800"/>
          </a:xfrm>
          <a:prstGeom prst="rect">
            <a:avLst/>
          </a:prstGeom>
          <a:noFill/>
          <a:ln w="9525">
            <a:noFill/>
          </a:ln>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248535" cy="44958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000">
                <a:solidFill>
                  <a:srgbClr val="55B8BE"/>
                </a:solidFill>
                <a:latin typeface="华康手札体W7" charset="-122"/>
                <a:ea typeface="华康手札体W7" charset="-122"/>
              </a:rPr>
              <a:t>理解对抗样本</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9810" y="4852670"/>
            <a:ext cx="4340225" cy="1106805"/>
          </a:xfrm>
          <a:prstGeom prst="rect">
            <a:avLst/>
          </a:prstGeom>
          <a:noFill/>
        </p:spPr>
        <p:txBody>
          <a:bodyPr wrap="square" rtlCol="0">
            <a:spAutoFit/>
          </a:bodyPr>
          <a:p>
            <a:pPr>
              <a:lnSpc>
                <a:spcPct val="150000"/>
              </a:lnSpc>
            </a:pPr>
            <a:endParaRPr lang="zh-CN" altLang="en-US" sz="1600" b="1">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p:txBody>
      </p:sp>
      <p:sp>
        <p:nvSpPr>
          <p:cNvPr id="9" name="文本框 8"/>
          <p:cNvSpPr txBox="1"/>
          <p:nvPr/>
        </p:nvSpPr>
        <p:spPr>
          <a:xfrm>
            <a:off x="6099810" y="1553210"/>
            <a:ext cx="4339590" cy="2214880"/>
          </a:xfrm>
          <a:prstGeom prst="rect">
            <a:avLst/>
          </a:prstGeom>
          <a:noFill/>
        </p:spPr>
        <p:txBody>
          <a:bodyPr wrap="square" rtlCol="0">
            <a:spAutoFit/>
          </a:bodyPr>
          <a:p>
            <a:pPr>
              <a:lnSpc>
                <a:spcPct val="150000"/>
              </a:lnSpc>
            </a:pPr>
            <a:r>
              <a:rPr lang="zh-CN" altLang="en-US" sz="2000" b="1">
                <a:effectLst>
                  <a:outerShdw blurRad="38100" dist="19050" dir="2700000" algn="tl" rotWithShape="0">
                    <a:schemeClr val="dk1">
                      <a:alpha val="40000"/>
                    </a:schemeClr>
                  </a:outerShdw>
                </a:effectLst>
                <a:latin typeface="思源黑体旧字形 Light" charset="-128"/>
                <a:ea typeface="思源黑体旧字形 Light" charset="-128"/>
              </a:rPr>
              <a:t>理解对抗样本</a:t>
            </a:r>
            <a:endParaRPr lang="zh-CN" altLang="en-US" sz="1600" b="1">
              <a:solidFill>
                <a:schemeClr val="accent4"/>
              </a:solidFill>
              <a:latin typeface="思源黑体旧字形 Light" charset="-128"/>
              <a:ea typeface="思源黑体旧字形 Light" charset="-128"/>
            </a:endParaRPr>
          </a:p>
          <a:p>
            <a:pPr>
              <a:lnSpc>
                <a:spcPct val="150000"/>
              </a:lnSpc>
            </a:pPr>
            <a:r>
              <a:rPr>
                <a:effectLst>
                  <a:outerShdw blurRad="38100" dist="19050" dir="2700000" algn="tl" rotWithShape="0">
                    <a:schemeClr val="dk1">
                      <a:alpha val="40000"/>
                    </a:schemeClr>
                  </a:outerShdw>
                </a:effectLst>
                <a:latin typeface="思源黑体旧字形 Light" charset="-128"/>
                <a:ea typeface="思源黑体旧字形 Light" charset="-128"/>
              </a:rPr>
              <a:t>机器学习的一个</a:t>
            </a:r>
            <a:r>
              <a:rPr>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rPr>
              <a:t>基本问题</a:t>
            </a:r>
            <a:r>
              <a:rPr>
                <a:effectLst>
                  <a:outerShdw blurRad="38100" dist="19050" dir="2700000" algn="tl" rotWithShape="0">
                    <a:schemeClr val="dk1">
                      <a:alpha val="40000"/>
                    </a:schemeClr>
                  </a:outerShdw>
                </a:effectLst>
                <a:latin typeface="思源黑体旧字形 Light" charset="-128"/>
                <a:ea typeface="思源黑体旧字形 Light" charset="-128"/>
              </a:rPr>
              <a:t>：学习数据的分布。具体到方法就是从训练数据中进行学习，如果学习成功，则可以</a:t>
            </a:r>
            <a:r>
              <a:rPr>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rPr>
              <a:t>泛化</a:t>
            </a:r>
            <a:r>
              <a:rPr>
                <a:effectLst>
                  <a:outerShdw blurRad="38100" dist="19050" dir="2700000" algn="tl" rotWithShape="0">
                    <a:schemeClr val="dk1">
                      <a:alpha val="40000"/>
                    </a:schemeClr>
                  </a:outerShdw>
                </a:effectLst>
                <a:latin typeface="思源黑体旧字形 Light" charset="-128"/>
                <a:ea typeface="思源黑体旧字形 Light" charset="-128"/>
              </a:rPr>
              <a:t>到所有数据，包含没见过的测试数据。</a:t>
            </a:r>
            <a:endParaRPr>
              <a:effectLst>
                <a:outerShdw blurRad="38100" dist="19050" dir="2700000" algn="tl" rotWithShape="0">
                  <a:schemeClr val="dk1">
                    <a:alpha val="40000"/>
                  </a:schemeClr>
                </a:outerShdw>
              </a:effectLst>
              <a:latin typeface="思源黑体旧字形 Light" charset="-128"/>
              <a:ea typeface="思源黑体旧字形 Light" charset="-128"/>
            </a:endParaRPr>
          </a:p>
        </p:txBody>
      </p:sp>
      <p:cxnSp>
        <p:nvCxnSpPr>
          <p:cNvPr id="10" name="直接连接符 9"/>
          <p:cNvCxnSpPr/>
          <p:nvPr/>
        </p:nvCxnSpPr>
        <p:spPr>
          <a:xfrm>
            <a:off x="2395220" y="5700395"/>
            <a:ext cx="3703955" cy="0"/>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974840" y="1053465"/>
            <a:ext cx="1101090" cy="169545"/>
          </a:xfrm>
          <a:prstGeom prst="rect">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v2-af565c998646b87acfb2ab0f106da0ba_720w"/>
          <p:cNvPicPr>
            <a:picLocks noChangeAspect="1"/>
          </p:cNvPicPr>
          <p:nvPr/>
        </p:nvPicPr>
        <p:blipFill>
          <a:blip r:embed="rId3"/>
          <a:stretch>
            <a:fillRect/>
          </a:stretch>
        </p:blipFill>
        <p:spPr>
          <a:xfrm>
            <a:off x="1527810" y="1676400"/>
            <a:ext cx="4572000" cy="3383280"/>
          </a:xfrm>
          <a:prstGeom prst="rect">
            <a:avLst/>
          </a:prstGeom>
        </p:spPr>
      </p:pic>
      <p:sp>
        <p:nvSpPr>
          <p:cNvPr id="5" name="文本框 4"/>
          <p:cNvSpPr txBox="1"/>
          <p:nvPr/>
        </p:nvSpPr>
        <p:spPr>
          <a:xfrm>
            <a:off x="6099175" y="3744595"/>
            <a:ext cx="4339590" cy="1753235"/>
          </a:xfrm>
          <a:prstGeom prst="rect">
            <a:avLst/>
          </a:prstGeom>
          <a:noFill/>
        </p:spPr>
        <p:txBody>
          <a:bodyPr wrap="square" rtlCol="0">
            <a:spAutoFit/>
          </a:bodyPr>
          <a:p>
            <a:pPr>
              <a:lnSpc>
                <a:spcPct val="150000"/>
              </a:lnSpc>
            </a:pPr>
            <a:r>
              <a:rPr lang="en-US">
                <a:effectLst>
                  <a:outerShdw blurRad="38100" dist="19050" dir="2700000" algn="tl" rotWithShape="0">
                    <a:schemeClr val="dk1">
                      <a:alpha val="40000"/>
                    </a:schemeClr>
                  </a:outerShdw>
                </a:effectLst>
                <a:latin typeface="思源黑体旧字形 Light" charset="-128"/>
                <a:ea typeface="思源黑体旧字形 Light" charset="-128"/>
              </a:rPr>
              <a:t>一种</a:t>
            </a:r>
            <a:r>
              <a:rPr lang="zh-CN" altLang="en-US">
                <a:effectLst>
                  <a:outerShdw blurRad="38100" dist="19050" dir="2700000" algn="tl" rotWithShape="0">
                    <a:schemeClr val="dk1">
                      <a:alpha val="40000"/>
                    </a:schemeClr>
                  </a:outerShdw>
                </a:effectLst>
                <a:latin typeface="思源黑体旧字形 Light" charset="-128"/>
                <a:ea typeface="思源黑体旧字形 Light" charset="-128"/>
              </a:rPr>
              <a:t>制</a:t>
            </a:r>
            <a:r>
              <a:rPr lang="en-US">
                <a:effectLst>
                  <a:outerShdw blurRad="38100" dist="19050" dir="2700000" algn="tl" rotWithShape="0">
                    <a:schemeClr val="dk1">
                      <a:alpha val="40000"/>
                    </a:schemeClr>
                  </a:outerShdw>
                </a:effectLst>
                <a:latin typeface="思源黑体旧字形 Light" charset="-128"/>
                <a:ea typeface="思源黑体旧字形 Light" charset="-128"/>
              </a:rPr>
              <a:t>造对抗样本的方法是从一个类别的样本出发，做一些</a:t>
            </a:r>
            <a:r>
              <a:rPr lang="en-US">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rPr>
              <a:t>小修改</a:t>
            </a:r>
            <a:r>
              <a:rPr lang="en-US">
                <a:effectLst>
                  <a:outerShdw blurRad="38100" dist="19050" dir="2700000" algn="tl" rotWithShape="0">
                    <a:schemeClr val="dk1">
                      <a:alpha val="40000"/>
                    </a:schemeClr>
                  </a:outerShdw>
                </a:effectLst>
                <a:latin typeface="思源黑体旧字形 Light" charset="-128"/>
                <a:ea typeface="思源黑体旧字形 Light" charset="-128"/>
              </a:rPr>
              <a:t>，让模型将修改后的样本</a:t>
            </a:r>
            <a:r>
              <a:rPr lang="en-US">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rPr>
              <a:t>判断为另一个类别</a:t>
            </a:r>
            <a:r>
              <a:rPr lang="en-US">
                <a:effectLst>
                  <a:outerShdw blurRad="38100" dist="19050" dir="2700000" algn="tl" rotWithShape="0">
                    <a:schemeClr val="dk1">
                      <a:alpha val="40000"/>
                    </a:schemeClr>
                  </a:outerShdw>
                </a:effectLst>
                <a:latin typeface="思源黑体旧字形 Light" charset="-128"/>
                <a:ea typeface="思源黑体旧字形 Light" charset="-128"/>
              </a:rPr>
              <a:t>，这就是图中从蓝色原点到白色小方块的方法。</a:t>
            </a:r>
            <a:endParaRPr lang="en-US">
              <a:effectLst>
                <a:outerShdw blurRad="38100" dist="19050" dir="2700000" algn="tl" rotWithShape="0">
                  <a:schemeClr val="dk1">
                    <a:alpha val="40000"/>
                  </a:schemeClr>
                </a:outerShdw>
              </a:effectLst>
              <a:latin typeface="思源黑体旧字形 Light" charset="-128"/>
              <a:ea typeface="思源黑体旧字形 Light" charset="-128"/>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268220" cy="44831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000">
                <a:solidFill>
                  <a:srgbClr val="55B8BE"/>
                </a:solidFill>
                <a:latin typeface="华康手札体W7" charset="-122"/>
                <a:ea typeface="华康手札体W7" charset="-122"/>
              </a:rPr>
              <a:t>理解对抗样本</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9810" y="4852670"/>
            <a:ext cx="4340225" cy="1106805"/>
          </a:xfrm>
          <a:prstGeom prst="rect">
            <a:avLst/>
          </a:prstGeom>
          <a:noFill/>
        </p:spPr>
        <p:txBody>
          <a:bodyPr wrap="square" rtlCol="0">
            <a:spAutoFit/>
          </a:bodyPr>
          <a:p>
            <a:pPr>
              <a:lnSpc>
                <a:spcPct val="150000"/>
              </a:lnSpc>
            </a:pPr>
            <a:endParaRPr lang="zh-CN" altLang="en-US" sz="1600" b="1">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p:txBody>
      </p:sp>
      <p:sp>
        <p:nvSpPr>
          <p:cNvPr id="9" name="文本框 8"/>
          <p:cNvSpPr txBox="1"/>
          <p:nvPr/>
        </p:nvSpPr>
        <p:spPr>
          <a:xfrm>
            <a:off x="6099810" y="1553210"/>
            <a:ext cx="4339590" cy="4707890"/>
          </a:xfrm>
          <a:prstGeom prst="rect">
            <a:avLst/>
          </a:prstGeom>
          <a:noFill/>
        </p:spPr>
        <p:txBody>
          <a:bodyPr wrap="square" rtlCol="0">
            <a:spAutoFit/>
          </a:bodyPr>
          <a:p>
            <a:pPr>
              <a:lnSpc>
                <a:spcPct val="150000"/>
              </a:lnSpc>
            </a:pPr>
            <a:r>
              <a:rPr lang="zh-CN" altLang="en-US" sz="2000" b="1">
                <a:effectLst>
                  <a:outerShdw blurRad="38100" dist="19050" dir="2700000" algn="tl" rotWithShape="0">
                    <a:schemeClr val="dk1">
                      <a:alpha val="40000"/>
                    </a:schemeClr>
                  </a:outerShdw>
                </a:effectLst>
                <a:latin typeface="思源黑体旧字形 Light" charset="-128"/>
                <a:ea typeface="思源黑体旧字形 Light" charset="-128"/>
              </a:rPr>
              <a:t>理解对抗样本</a:t>
            </a:r>
            <a:endParaRPr lang="zh-CN" altLang="en-US" sz="1600" b="1">
              <a:solidFill>
                <a:schemeClr val="accent4"/>
              </a:solidFill>
              <a:latin typeface="思源黑体旧字形 Light" charset="-128"/>
              <a:ea typeface="思源黑体旧字形 Light" charset="-128"/>
            </a:endParaRPr>
          </a:p>
          <a:p>
            <a:pPr>
              <a:lnSpc>
                <a:spcPct val="150000"/>
              </a:lnSpc>
            </a:pPr>
            <a:r>
              <a:rPr>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sym typeface="+mn-ea"/>
              </a:rPr>
              <a:t>分类边界的不可确定性</a:t>
            </a:r>
            <a:r>
              <a:rPr lang="zh-CN">
                <a:effectLst>
                  <a:outerShdw blurRad="38100" dist="19050" dir="2700000" algn="tl" rotWithShape="0">
                    <a:schemeClr val="dk1">
                      <a:alpha val="40000"/>
                    </a:schemeClr>
                  </a:outerShdw>
                </a:effectLst>
                <a:latin typeface="思源黑体旧字形 Light" charset="-128"/>
                <a:ea typeface="思源黑体旧字形 Light" charset="-128"/>
                <a:sym typeface="+mn-ea"/>
              </a:rPr>
              <a:t>：图中除了最上面部分的空间可以认为是数据存在概率极低的区域，从实际应用的角度甚至可以认为是我们完全不关心的区域。因为算法学习的样本只有实心的小圆点，所以远离小圆点的部分，分类边界是难以控制的。在这里面很容易轻松取到算法高概率认为是一个类别的样本，而实际上却难以辨认的对抗性样本。</a:t>
            </a:r>
            <a:endParaRPr lang="zh-CN">
              <a:effectLst>
                <a:outerShdw blurRad="38100" dist="19050" dir="2700000" algn="tl" rotWithShape="0">
                  <a:schemeClr val="dk1">
                    <a:alpha val="40000"/>
                  </a:schemeClr>
                </a:outerShdw>
              </a:effectLst>
              <a:latin typeface="思源黑体旧字形 Light" charset="-128"/>
              <a:ea typeface="思源黑体旧字形 Light" charset="-128"/>
            </a:endParaRPr>
          </a:p>
          <a:p>
            <a:pPr>
              <a:lnSpc>
                <a:spcPct val="150000"/>
              </a:lnSpc>
            </a:pPr>
            <a:endParaRPr>
              <a:effectLst>
                <a:outerShdw blurRad="38100" dist="19050" dir="2700000" algn="tl" rotWithShape="0">
                  <a:schemeClr val="dk1">
                    <a:alpha val="40000"/>
                  </a:schemeClr>
                </a:outerShdw>
              </a:effectLst>
              <a:latin typeface="思源黑体旧字形 Light" charset="-128"/>
              <a:ea typeface="思源黑体旧字形 Light" charset="-128"/>
            </a:endParaRPr>
          </a:p>
        </p:txBody>
      </p:sp>
      <p:cxnSp>
        <p:nvCxnSpPr>
          <p:cNvPr id="10" name="直接连接符 9"/>
          <p:cNvCxnSpPr/>
          <p:nvPr/>
        </p:nvCxnSpPr>
        <p:spPr>
          <a:xfrm>
            <a:off x="2395220" y="5700395"/>
            <a:ext cx="3703955" cy="0"/>
          </a:xfrm>
          <a:prstGeom prst="line">
            <a:avLst/>
          </a:prstGeom>
          <a:ln w="25400">
            <a:solidFill>
              <a:srgbClr val="55B8BE"/>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974840" y="1053465"/>
            <a:ext cx="1101090" cy="169545"/>
          </a:xfrm>
          <a:prstGeom prst="rect">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v2-af565c998646b87acfb2ab0f106da0ba_720w"/>
          <p:cNvPicPr>
            <a:picLocks noChangeAspect="1"/>
          </p:cNvPicPr>
          <p:nvPr/>
        </p:nvPicPr>
        <p:blipFill>
          <a:blip r:embed="rId3"/>
          <a:stretch>
            <a:fillRect/>
          </a:stretch>
        </p:blipFill>
        <p:spPr>
          <a:xfrm>
            <a:off x="1527810" y="1676400"/>
            <a:ext cx="4572000" cy="338328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1"/>
          <p:cNvSpPr/>
          <p:nvPr>
            <p:custDataLst>
              <p:tags r:id="rId1"/>
            </p:custDataLst>
          </p:nvPr>
        </p:nvSpPr>
        <p:spPr>
          <a:xfrm>
            <a:off x="1108710" y="831850"/>
            <a:ext cx="757555" cy="636270"/>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dist"/>
            <a:r>
              <a:rPr lang="en-US" altLang="zh-CN" sz="2800">
                <a:solidFill>
                  <a:srgbClr val="55B8BE"/>
                </a:solidFill>
                <a:latin typeface="华康手札体W7" charset="-122"/>
                <a:ea typeface="华康手札体W7" charset="-122"/>
              </a:rPr>
              <a:t>1</a:t>
            </a:r>
            <a:endParaRPr lang="en-US" altLang="zh-CN" sz="2800">
              <a:solidFill>
                <a:srgbClr val="55B8BE"/>
              </a:solidFill>
              <a:latin typeface="华康手札体W7" charset="-122"/>
              <a:ea typeface="华康手札体W7" charset="-122"/>
            </a:endParaRPr>
          </a:p>
        </p:txBody>
      </p:sp>
      <p:sp>
        <p:nvSpPr>
          <p:cNvPr id="7" name="标题 1"/>
          <p:cNvSpPr/>
          <p:nvPr>
            <p:custDataLst>
              <p:tags r:id="rId2"/>
            </p:custDataLst>
          </p:nvPr>
        </p:nvSpPr>
        <p:spPr>
          <a:xfrm>
            <a:off x="1512570" y="1019175"/>
            <a:ext cx="2005330" cy="400685"/>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zh-CN" altLang="en-US" sz="2000">
                <a:solidFill>
                  <a:srgbClr val="55B8BE"/>
                </a:solidFill>
                <a:latin typeface="华康手札体W7" charset="-122"/>
                <a:ea typeface="华康手札体W7" charset="-122"/>
              </a:rPr>
              <a:t>产生原因</a:t>
            </a:r>
            <a:endParaRPr lang="zh-CN" altLang="en-US" sz="2000">
              <a:solidFill>
                <a:srgbClr val="55B8BE"/>
              </a:solidFill>
              <a:latin typeface="华康手札体W7" charset="-122"/>
              <a:ea typeface="华康手札体W7" charset="-122"/>
            </a:endParaRPr>
          </a:p>
        </p:txBody>
      </p:sp>
      <p:cxnSp>
        <p:nvCxnSpPr>
          <p:cNvPr id="4" name="直接连接符 3"/>
          <p:cNvCxnSpPr/>
          <p:nvPr/>
        </p:nvCxnSpPr>
        <p:spPr>
          <a:xfrm flipV="1">
            <a:off x="1398905" y="947420"/>
            <a:ext cx="306705" cy="381000"/>
          </a:xfrm>
          <a:prstGeom prst="line">
            <a:avLst/>
          </a:prstGeom>
          <a:ln w="25400">
            <a:solidFill>
              <a:srgbClr val="55B8BE"/>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99175" y="4832350"/>
            <a:ext cx="4340225" cy="1106805"/>
          </a:xfrm>
          <a:prstGeom prst="rect">
            <a:avLst/>
          </a:prstGeom>
          <a:noFill/>
        </p:spPr>
        <p:txBody>
          <a:bodyPr wrap="square" rtlCol="0">
            <a:spAutoFit/>
          </a:bodyPr>
          <a:p>
            <a:pPr>
              <a:lnSpc>
                <a:spcPct val="150000"/>
              </a:lnSpc>
            </a:pPr>
            <a:endParaRPr lang="zh-CN" altLang="en-US" sz="1600" b="1">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a:p>
            <a:pPr>
              <a:lnSpc>
                <a:spcPct val="150000"/>
              </a:lnSpc>
            </a:pPr>
            <a:endParaRPr lang="zh-CN" altLang="en-US" sz="1400">
              <a:latin typeface="思源黑体旧字形 Light" charset="-128"/>
              <a:ea typeface="思源黑体旧字形 Light" charset="-128"/>
              <a:sym typeface="+mn-ea"/>
            </a:endParaRPr>
          </a:p>
        </p:txBody>
      </p:sp>
      <p:sp>
        <p:nvSpPr>
          <p:cNvPr id="9" name="文本框 8"/>
          <p:cNvSpPr txBox="1"/>
          <p:nvPr/>
        </p:nvSpPr>
        <p:spPr>
          <a:xfrm>
            <a:off x="7205980" y="1419860"/>
            <a:ext cx="3467100" cy="4246245"/>
          </a:xfrm>
          <a:prstGeom prst="rect">
            <a:avLst/>
          </a:prstGeom>
          <a:noFill/>
        </p:spPr>
        <p:txBody>
          <a:bodyPr wrap="square" rtlCol="0">
            <a:spAutoFit/>
          </a:bodyPr>
          <a:p>
            <a:pPr>
              <a:lnSpc>
                <a:spcPct val="150000"/>
              </a:lnSpc>
            </a:pPr>
            <a:r>
              <a:rPr lang="zh-CN" sz="2000">
                <a:effectLst>
                  <a:outerShdw blurRad="38100" dist="19050" dir="2700000" algn="tl" rotWithShape="0">
                    <a:schemeClr val="dk1">
                      <a:alpha val="40000"/>
                    </a:schemeClr>
                  </a:outerShdw>
                </a:effectLst>
                <a:latin typeface="思源黑体旧字形 Light" charset="-128"/>
                <a:ea typeface="思源黑体旧字形 Light" charset="-128"/>
                <a:sym typeface="+mn-ea"/>
              </a:rPr>
              <a:t>这些对抗样本的主要原因之一是</a:t>
            </a:r>
            <a:r>
              <a:rPr lang="zh-CN" sz="2000">
                <a:solidFill>
                  <a:srgbClr val="FF0000"/>
                </a:solidFill>
                <a:effectLst>
                  <a:outerShdw blurRad="38100" dist="19050" dir="2700000" algn="tl" rotWithShape="0">
                    <a:schemeClr val="dk1">
                      <a:alpha val="40000"/>
                    </a:schemeClr>
                  </a:outerShdw>
                </a:effectLst>
                <a:latin typeface="思源黑体旧字形 Light" charset="-128"/>
                <a:ea typeface="思源黑体旧字形 Light" charset="-128"/>
                <a:sym typeface="+mn-ea"/>
              </a:rPr>
              <a:t>过度线性</a:t>
            </a:r>
            <a:r>
              <a:rPr lang="zh-CN" sz="2000">
                <a:effectLst>
                  <a:outerShdw blurRad="38100" dist="19050" dir="2700000" algn="tl" rotWithShape="0">
                    <a:schemeClr val="dk1">
                      <a:alpha val="40000"/>
                    </a:schemeClr>
                  </a:outerShdw>
                </a:effectLst>
                <a:latin typeface="思源黑体旧字形 Light" charset="-128"/>
                <a:ea typeface="思源黑体旧字形 Light" charset="-128"/>
                <a:sym typeface="+mn-ea"/>
              </a:rPr>
              <a:t>。</a:t>
            </a:r>
            <a:endParaRPr lang="zh-CN" sz="2000">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a:p>
            <a:pPr>
              <a:lnSpc>
                <a:spcPct val="150000"/>
              </a:lnSpc>
            </a:pPr>
            <a:r>
              <a:rPr lang="zh-CN" sz="2000">
                <a:effectLst>
                  <a:outerShdw blurRad="38100" dist="19050" dir="2700000" algn="tl" rotWithShape="0">
                    <a:schemeClr val="dk1">
                      <a:alpha val="40000"/>
                    </a:schemeClr>
                  </a:outerShdw>
                </a:effectLst>
                <a:latin typeface="思源黑体旧字形 Light" charset="-128"/>
                <a:ea typeface="思源黑体旧字形 Light" charset="-128"/>
                <a:sym typeface="+mn-ea"/>
              </a:rPr>
              <a:t>以y = W^T * X举例(W是权重，X是输入)。如果X’ = X + t，t为干扰，W^T * X’ = W^T * X + W^T * t，也就是多出一个 W^T * t项，W和t维数很大时，即使很小扰动，累加起来也很可观。</a:t>
            </a:r>
            <a:endParaRPr lang="zh-CN" sz="2000">
              <a:effectLst>
                <a:outerShdw blurRad="38100" dist="19050" dir="2700000" algn="tl" rotWithShape="0">
                  <a:schemeClr val="dk1">
                    <a:alpha val="40000"/>
                  </a:schemeClr>
                </a:outerShdw>
              </a:effectLst>
              <a:latin typeface="思源黑体旧字形 Light" charset="-128"/>
              <a:ea typeface="思源黑体旧字形 Light" charset="-128"/>
              <a:sym typeface="+mn-ea"/>
            </a:endParaRPr>
          </a:p>
        </p:txBody>
      </p:sp>
      <p:sp>
        <p:nvSpPr>
          <p:cNvPr id="11" name="矩形 10"/>
          <p:cNvSpPr/>
          <p:nvPr/>
        </p:nvSpPr>
        <p:spPr>
          <a:xfrm>
            <a:off x="6974840" y="1053465"/>
            <a:ext cx="1101090" cy="169545"/>
          </a:xfrm>
          <a:prstGeom prst="rect">
            <a:avLst/>
          </a:prstGeom>
          <a:solidFill>
            <a:srgbClr val="55B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v2-5113ecc45a8d5eecc6718bf0d7233ddd_r"/>
          <p:cNvPicPr>
            <a:picLocks noChangeAspect="1"/>
          </p:cNvPicPr>
          <p:nvPr/>
        </p:nvPicPr>
        <p:blipFill>
          <a:blip r:embed="rId3"/>
          <a:stretch>
            <a:fillRect/>
          </a:stretch>
        </p:blipFill>
        <p:spPr>
          <a:xfrm>
            <a:off x="1632585" y="1590675"/>
            <a:ext cx="5486400" cy="3596005"/>
          </a:xfrm>
          <a:prstGeom prst="rect">
            <a:avLst/>
          </a:prstGeom>
        </p:spPr>
      </p:pic>
      <p:sp>
        <p:nvSpPr>
          <p:cNvPr id="5" name="文本框 4"/>
          <p:cNvSpPr txBox="1"/>
          <p:nvPr/>
        </p:nvSpPr>
        <p:spPr>
          <a:xfrm>
            <a:off x="1938655" y="5309235"/>
            <a:ext cx="4688840" cy="460375"/>
          </a:xfrm>
          <a:prstGeom prst="rect">
            <a:avLst/>
          </a:prstGeom>
          <a:noFill/>
        </p:spPr>
        <p:txBody>
          <a:bodyPr wrap="square" rtlCol="0">
            <a:spAutoFit/>
          </a:bodyPr>
          <a:p>
            <a:r>
              <a:rPr lang="zh-CN" altLang="en-US" sz="1200">
                <a:cs typeface="+mn-lt"/>
              </a:rPr>
              <a:t>以上图二类器举例：只需一个小小改变，分类器就从</a:t>
            </a:r>
            <a:r>
              <a:rPr lang="zh-CN" altLang="en-US" sz="1200">
                <a:solidFill>
                  <a:srgbClr val="FF0000"/>
                </a:solidFill>
                <a:cs typeface="+mn-lt"/>
              </a:rPr>
              <a:t>5%的置信度上升到88%的置信度。</a:t>
            </a:r>
            <a:endParaRPr lang="zh-CN" altLang="en-US" sz="1200">
              <a:solidFill>
                <a:srgbClr val="FF0000"/>
              </a:solidFill>
              <a:cs typeface="+mn-lt"/>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3.xml><?xml version="1.0" encoding="utf-8"?>
<p:tagLst xmlns:p="http://schemas.openxmlformats.org/presentationml/2006/main">
  <p:tag name="KSO_WM_UNIT_PLACING_PICTURE_USER_VIEWPORT" val="{&quot;height&quot;:4048,&quot;width&quot;:10087}"/>
</p:tagLst>
</file>

<file path=ppt/tags/tag104.xml><?xml version="1.0" encoding="utf-8"?>
<p:tagLst xmlns:p="http://schemas.openxmlformats.org/presentationml/2006/main">
  <p:tag name="KSO_WM_BEAUTIFY_FLAG" val="#wm#"/>
  <p:tag name="KSO_WM_TEMPLATE_CATEGORY" val="custom"/>
  <p:tag name="KSO_WM_TEMPLATE_INDEX" val="20187308"/>
</p:tagLst>
</file>

<file path=ppt/tags/tag10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7.xml><?xml version="1.0" encoding="utf-8"?>
<p:tagLst xmlns:p="http://schemas.openxmlformats.org/presentationml/2006/main">
  <p:tag name="KSO_WM_BEAUTIFY_FLAG" val="#wm#"/>
  <p:tag name="KSO_WM_TEMPLATE_CATEGORY" val="custom"/>
  <p:tag name="KSO_WM_TEMPLATE_INDEX" val="20187308"/>
</p:tagLst>
</file>

<file path=ppt/tags/tag10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7308"/>
</p:tagLst>
</file>

<file path=ppt/tags/tag11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3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4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4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BEAUTIFY_FLAG" val="#wm#"/>
  <p:tag name="KSO_WM_TEMPLATE_CATEGORY" val="custom"/>
  <p:tag name="KSO_WM_TEMPLATE_INDEX" val="20187308"/>
</p:tagLst>
</file>

<file path=ppt/tags/tag5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3.xml><?xml version="1.0" encoding="utf-8"?>
<p:tagLst xmlns:p="http://schemas.openxmlformats.org/presentationml/2006/main">
  <p:tag name="KSO_WM_UNIT_NOCLEAR" val="0"/>
  <p:tag name="KSO_WM_UNIT_VALUE" val="676"/>
  <p:tag name="KSO_WM_UNIT_HIGHLIGHT" val="0"/>
  <p:tag name="KSO_WM_UNIT_COMPATIBLE" val="0"/>
  <p:tag name="KSO_WM_UNIT_DIAGRAM_ISNUMVISUAL" val="0"/>
  <p:tag name="KSO_WM_UNIT_DIAGRAM_ISREFERUNIT" val="0"/>
  <p:tag name="KSO_WM_UNIT_TYPE" val="f"/>
  <p:tag name="KSO_WM_UNIT_INDEX" val="1"/>
  <p:tag name="KSO_WM_UNIT_ID" val="custom20187308_4*f*1"/>
  <p:tag name="KSO_WM_TEMPLATE_CATEGORY" val="custom"/>
  <p:tag name="KSO_WM_TEMPLATE_INDEX" val="20187308"/>
  <p:tag name="KSO_WM_UNIT_LAYERLEVEL" val="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根据需要可酌情增减文字，以便观者准确的理解您传达的思想。&#13;单击此处添加文本具体内容，简明扼要的阐述您的观点。"/>
</p:tagLst>
</file>

<file path=ppt/tags/tag54.xml><?xml version="1.0" encoding="utf-8"?>
<p:tagLst xmlns:p="http://schemas.openxmlformats.org/presentationml/2006/main">
  <p:tag name="KSO_WM_BEAUTIFY_FLAG" val="#wm#"/>
  <p:tag name="KSO_WM_TEMPLATE_CATEGORY" val="custom"/>
  <p:tag name="KSO_WM_TEMPLATE_INDEX" val="20187308"/>
</p:tagLst>
</file>

<file path=ppt/tags/tag5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7.xml><?xml version="1.0" encoding="utf-8"?>
<p:tagLst xmlns:p="http://schemas.openxmlformats.org/presentationml/2006/main">
  <p:tag name="KSO_WM_BEAUTIFY_FLAG" val="#wm#"/>
  <p:tag name="KSO_WM_TEMPLATE_CATEGORY" val="custom"/>
  <p:tag name="KSO_WM_TEMPLATE_INDEX" val="20187308"/>
</p:tagLst>
</file>

<file path=ppt/tags/tag5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5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PLACING_PICTURE_USER_VIEWPORT" val="{&quot;height&quot;:2544,&quot;width&quot;:6565}"/>
</p:tagLst>
</file>

<file path=ppt/tags/tag61.xml><?xml version="1.0" encoding="utf-8"?>
<p:tagLst xmlns:p="http://schemas.openxmlformats.org/presentationml/2006/main">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BEAUTIFY_FLAG" val="#wm#"/>
  <p:tag name="KSO_WM_TEMPLATE_CATEGORY" val="custom"/>
  <p:tag name="KSO_WM_TEMPLATE_INDEX" val="20187308"/>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187308"/>
</p:tagLst>
</file>

<file path=ppt/tags/tag7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3.xml><?xml version="1.0" encoding="utf-8"?>
<p:tagLst xmlns:p="http://schemas.openxmlformats.org/presentationml/2006/main">
  <p:tag name="KSO_WM_BEAUTIFY_FLAG" val="#wm#"/>
  <p:tag name="KSO_WM_TEMPLATE_CATEGORY" val="custom"/>
  <p:tag name="KSO_WM_TEMPLATE_INDEX" val="20187308"/>
</p:tagLst>
</file>

<file path=ppt/tags/tag7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p="http://schemas.openxmlformats.org/presentationml/2006/main">
  <p:tag name="KSO_WM_BEAUTIFY_FLAG" val="#wm#"/>
  <p:tag name="KSO_WM_TEMPLATE_CATEGORY" val="custom"/>
  <p:tag name="KSO_WM_TEMPLATE_INDEX" val="20187308"/>
</p:tagLst>
</file>

<file path=ppt/tags/tag7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2782</Words>
  <Application>WPS 演示</Application>
  <PresentationFormat>宽屏</PresentationFormat>
  <Paragraphs>293</Paragraphs>
  <Slides>24</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24</vt:i4>
      </vt:variant>
    </vt:vector>
  </HeadingPairs>
  <TitlesOfParts>
    <vt:vector size="45" baseType="lpstr">
      <vt:lpstr>Arial</vt:lpstr>
      <vt:lpstr>宋体</vt:lpstr>
      <vt:lpstr>Wingdings</vt:lpstr>
      <vt:lpstr>微软雅黑</vt:lpstr>
      <vt:lpstr>华康手札体W7</vt:lpstr>
      <vt:lpstr>思源黑体旧字形 Light</vt:lpstr>
      <vt:lpstr>Arial Unicode MS</vt:lpstr>
      <vt:lpstr>黑体</vt:lpstr>
      <vt:lpstr>Arial</vt:lpstr>
      <vt:lpstr>等线</vt:lpstr>
      <vt:lpstr>仿宋</vt:lpstr>
      <vt:lpstr>方正姚体</vt:lpstr>
      <vt:lpstr>等线 Light</vt:lpstr>
      <vt:lpstr>华文彩云</vt:lpstr>
      <vt:lpstr>华文仿宋</vt:lpstr>
      <vt:lpstr>华文琥珀</vt:lpstr>
      <vt:lpstr>华文楷体</vt:lpstr>
      <vt:lpstr>华文细黑</vt:lpstr>
      <vt:lpstr>华文行楷</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鹿屿霖</cp:lastModifiedBy>
  <cp:revision>49</cp:revision>
  <dcterms:created xsi:type="dcterms:W3CDTF">1900-01-01T00:00:00Z</dcterms:created>
  <dcterms:modified xsi:type="dcterms:W3CDTF">2021-12-08T13:14:59Z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4EE078CB871444C490EEAE62EFB959AC</vt:lpwstr>
  </property>
</Properties>
</file>