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826D-6818-4F2D-A456-30FB94EB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A03D7-1628-4D09-A01B-91A75DF3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81E88-28A9-433F-AE39-FE5692C5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C75E1-F2DD-4874-879C-500F6565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D7B29-E66A-4B77-95D7-69B43176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8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C071A-13D8-4547-9332-6BA5B32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BF086B-7C6E-4660-B10F-A667F1344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B54ED-3598-40E2-B99F-1A25BD6F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AAC40-E78C-4CE7-8F32-CDC10308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C99AE-49A0-49A7-AD97-FA572B50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1B699-6DAE-482B-BBD4-D3776B54F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DE440-E6DE-4E3D-9EA6-38593AAF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1A093-2A4A-4B84-BF35-0A58C6AE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1B816-318E-4802-9DC9-7D0314ED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338C2-9D12-494B-9394-484394E6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9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4EC4-FB8C-4863-965B-2D23F131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138CD-CAC3-432C-8EF0-0BB2D736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1DAFA-06D4-4396-997B-7348F7F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F934-E49D-4E46-9D84-87041F40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F4A6A-B37A-46AB-AF01-3479EC68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DE39-E1A5-4FB9-A13F-5F60A463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03CCA-5F33-481A-8DE9-530FC0D6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B8AE2-9DE2-4C7B-8434-052FF87F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556CA-6A10-4E23-A024-EF8876E8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5A694-6DFD-4DCC-B543-9D8CC6EE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7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812A-1620-4C44-8D9A-DD0F8B1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6576-6683-4BA5-AFFE-401EDB1B9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B73D2-E132-45FA-8FD4-F1B9B98E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544F6-D7D3-4134-A575-492C948E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8FE08-090F-4592-A947-F734C60B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ECE46-3FB8-4957-94F4-F59DFF3A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5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AF74-7636-4703-801A-30E5FB4A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5AC84-CF51-4A4E-8DEF-91D20FD3C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0644C-96CC-4ED9-A259-4D21B7900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9BD097-9234-43DE-BB24-568ED3538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479AD0-7D7F-4F52-832D-73D67906C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C84690-801F-48E0-8018-3E810926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9959E9-F600-43BE-B3D1-4A7B6F31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038639-D921-4118-8F8B-4D25B2A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4A8D8-5638-4052-8764-0BF42B6B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2417A-84A8-4359-8763-EAADF7AF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3E8E4F-B4AF-491C-85CD-8C321CCC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E8D584-A3FE-47BE-8775-D82AD10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9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DA16A2-7116-48C7-BD74-BFCF5596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7A4B1-B0E4-4A12-B7DC-74F69D3D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163659-6BDB-4D3E-97E3-693184D8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5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62A8E-3237-47E3-9671-F0E0C190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10A40-0180-4082-8449-2729CF4A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3CF973-2375-4342-A934-0B44DB6E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8496A-A314-4065-B6CB-EF74EE6A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2B3A8-C8CA-479C-BDE3-921F52B7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1B98F-B66E-4789-888E-26AC00DD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14AC0-516C-43FD-B184-485E5309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C57AF-24AD-4478-9C32-C7469BC3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B50C5-A083-4A75-A0C5-AABDACEE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D24FA-BB6E-4A4C-A766-0ABCC6C4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694B1-E10C-4AE4-9D22-154CDF66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B046E-F920-4E74-9179-5B5B171A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5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804F81-982D-4E32-AAD5-381F3762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B1911-1742-462F-8965-3916334F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CD1B1-9ECA-4741-8F2E-9868DA653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18BFB-F4D7-4EE5-A03C-6D4E594A815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16052-0375-46FF-A249-969E8E9E6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83FAD-46A4-491A-947A-58CF87CC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58F2-FC91-4D5F-876B-DB27F97B2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4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98C1-EDC5-4D90-AD49-A0D5725B5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工具复现</a:t>
            </a:r>
            <a:r>
              <a:rPr lang="en-US" altLang="zh-CN" dirty="0"/>
              <a:t>——Q-testing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92499D-DA16-44D9-8287-2C641ECFE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191250095 </a:t>
            </a:r>
            <a:r>
              <a:rPr lang="zh-CN" altLang="en-US" dirty="0"/>
              <a:t>刘昱磊</a:t>
            </a:r>
          </a:p>
        </p:txBody>
      </p:sp>
    </p:spTree>
    <p:extLst>
      <p:ext uri="{BB962C8B-B14F-4D97-AF65-F5344CB8AC3E}">
        <p14:creationId xmlns:p14="http://schemas.microsoft.com/office/powerpoint/2010/main" val="408101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C64A-45E3-4BA4-B2AC-1DD3AAFF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  <a:r>
              <a:rPr lang="en-US" altLang="zh-CN" dirty="0"/>
              <a:t>——</a:t>
            </a:r>
            <a:r>
              <a:rPr lang="zh-CN" altLang="en-US" dirty="0"/>
              <a:t>利用强化学习实现探索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2E5B9-7824-422C-B3D6-657E9ED6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Why</a:t>
            </a:r>
            <a:r>
              <a:rPr lang="zh-CN" altLang="en-US" dirty="0"/>
              <a:t>强化学习？</a:t>
            </a:r>
            <a:endParaRPr lang="en-US" altLang="zh-CN" dirty="0"/>
          </a:p>
          <a:p>
            <a:r>
              <a:rPr lang="zh-CN" altLang="en-US" dirty="0"/>
              <a:t>软件测试目标：探索尽可能多的界面，覆盖尽可能多的代码行数</a:t>
            </a:r>
            <a:endParaRPr lang="en-US" altLang="zh-CN" dirty="0"/>
          </a:p>
          <a:p>
            <a:r>
              <a:rPr lang="zh-CN" altLang="en-US" dirty="0"/>
              <a:t>过往策略：随机探索策略，基于模型的探索策略。</a:t>
            </a:r>
            <a:endParaRPr lang="en-US" altLang="zh-CN" dirty="0"/>
          </a:p>
          <a:p>
            <a:pPr lvl="1"/>
            <a:r>
              <a:rPr lang="zh-CN" altLang="en-US" dirty="0"/>
              <a:t>基于模型的探索策略过于依赖建立模型的质量，而一些偶然因素会对模型构建产生很大影响（如只出现一次的欢迎界面，权限申请批准等）</a:t>
            </a:r>
            <a:endParaRPr lang="en-US" altLang="zh-CN" dirty="0"/>
          </a:p>
          <a:p>
            <a:r>
              <a:rPr lang="zh-CN" altLang="en-US" dirty="0"/>
              <a:t>强化学习：与模型相比，需要存储的信息更少，不需要担心软件实际行为与模型预测行为不一致的情况，实时依据软件当前状态进行决策，并实时更新决策依据。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32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5280B0-5073-4A60-9032-63CC9669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791" y="147637"/>
            <a:ext cx="6382509" cy="28273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319525-F7F7-4431-A072-1F6071F2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EA4EE-E848-4F4A-BED8-2B79B1B5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How to </a:t>
            </a:r>
            <a:r>
              <a:rPr lang="zh-CN" altLang="en-US" dirty="0"/>
              <a:t>强化学习？</a:t>
            </a:r>
            <a:endParaRPr lang="en-US" altLang="zh-CN" dirty="0"/>
          </a:p>
          <a:p>
            <a:r>
              <a:rPr lang="zh-CN" altLang="en-US" dirty="0"/>
              <a:t>将软件界面视为状态</a:t>
            </a:r>
            <a:endParaRPr lang="en-US" altLang="zh-CN" dirty="0"/>
          </a:p>
          <a:p>
            <a:r>
              <a:rPr lang="zh-CN" altLang="en-US" dirty="0"/>
              <a:t>选择当前界面的一个可执行动作作为行为</a:t>
            </a:r>
            <a:endParaRPr lang="en-US" altLang="zh-CN" dirty="0"/>
          </a:p>
          <a:p>
            <a:r>
              <a:rPr lang="zh-CN" altLang="en-US" dirty="0"/>
              <a:t>做出行为后从环境中观察状态变化</a:t>
            </a:r>
            <a:endParaRPr lang="en-US" altLang="zh-CN" dirty="0"/>
          </a:p>
          <a:p>
            <a:r>
              <a:rPr lang="zh-CN" altLang="en-US" dirty="0"/>
              <a:t>设计奖励函数，对不同的状态变化给予不同奖励</a:t>
            </a:r>
            <a:endParaRPr lang="en-US" altLang="zh-CN" dirty="0"/>
          </a:p>
          <a:p>
            <a:r>
              <a:rPr lang="zh-CN" altLang="en-US" dirty="0"/>
              <a:t>机器人的目标是获得最高的奖励</a:t>
            </a:r>
            <a:endParaRPr lang="en-US" altLang="zh-CN" dirty="0"/>
          </a:p>
          <a:p>
            <a:pPr lvl="1"/>
            <a:r>
              <a:rPr lang="zh-CN" altLang="en-US" dirty="0"/>
              <a:t>依据软件测试目标，机器人的目标应该是探索尽可能多的不同界面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∴ 发现一个</a:t>
            </a:r>
            <a:r>
              <a:rPr lang="en-US" altLang="zh-CN" dirty="0"/>
              <a:t>【</a:t>
            </a:r>
            <a:r>
              <a:rPr lang="zh-CN" altLang="en-US" dirty="0"/>
              <a:t>与所有已探索界面都不同的</a:t>
            </a:r>
            <a:r>
              <a:rPr lang="en-US" altLang="zh-CN" dirty="0"/>
              <a:t>】</a:t>
            </a:r>
            <a:r>
              <a:rPr lang="zh-CN" altLang="en-US" dirty="0"/>
              <a:t>新界面 </a:t>
            </a:r>
            <a:r>
              <a:rPr lang="en-US" altLang="zh-CN" dirty="0"/>
              <a:t>= </a:t>
            </a:r>
            <a:r>
              <a:rPr lang="zh-CN" altLang="en-US" dirty="0"/>
              <a:t>高奖励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发现一个</a:t>
            </a:r>
            <a:r>
              <a:rPr lang="en-US" altLang="zh-CN" dirty="0"/>
              <a:t>【</a:t>
            </a:r>
            <a:r>
              <a:rPr lang="zh-CN" altLang="en-US" dirty="0"/>
              <a:t>过去已经探索过的界面</a:t>
            </a:r>
            <a:r>
              <a:rPr lang="en-US" altLang="zh-CN" dirty="0"/>
              <a:t>】= </a:t>
            </a:r>
            <a:r>
              <a:rPr lang="zh-CN" altLang="en-US" dirty="0"/>
              <a:t>低奖励</a:t>
            </a:r>
          </a:p>
        </p:txBody>
      </p:sp>
    </p:spTree>
    <p:extLst>
      <p:ext uri="{BB962C8B-B14F-4D97-AF65-F5344CB8AC3E}">
        <p14:creationId xmlns:p14="http://schemas.microsoft.com/office/powerpoint/2010/main" val="347936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2102-C4A2-44AF-ABAC-33A4628F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0C666-1E53-4982-8EDB-FDA3B698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Q-learning</a:t>
            </a:r>
            <a:r>
              <a:rPr lang="zh-CN" altLang="en-US" dirty="0"/>
              <a:t>：设置</a:t>
            </a:r>
            <a:r>
              <a:rPr lang="en-US" altLang="zh-CN" dirty="0"/>
              <a:t>Q-table</a:t>
            </a:r>
            <a:r>
              <a:rPr lang="zh-CN" altLang="en-US" dirty="0"/>
              <a:t>记录所有</a:t>
            </a:r>
            <a:r>
              <a:rPr lang="en-US" altLang="zh-CN" dirty="0"/>
              <a:t>(state</a:t>
            </a:r>
            <a:r>
              <a:rPr lang="zh-CN" altLang="en-US" dirty="0"/>
              <a:t>，</a:t>
            </a:r>
            <a:r>
              <a:rPr lang="en-US" altLang="zh-CN" dirty="0"/>
              <a:t>action)</a:t>
            </a:r>
            <a:r>
              <a:rPr lang="zh-CN" altLang="en-US" dirty="0"/>
              <a:t>对以及其对应奖励值</a:t>
            </a:r>
            <a:r>
              <a:rPr lang="en-US" altLang="zh-CN" dirty="0"/>
              <a:t>reward</a:t>
            </a:r>
            <a:r>
              <a:rPr lang="zh-CN" altLang="en-US" dirty="0"/>
              <a:t>。即该状态下执行该动作能获得的奖励。</a:t>
            </a:r>
            <a:endParaRPr lang="en-US" altLang="zh-CN" dirty="0"/>
          </a:p>
          <a:p>
            <a:pPr lvl="1"/>
            <a:r>
              <a:rPr lang="zh-CN" altLang="en-US" dirty="0"/>
              <a:t>每次选择该</a:t>
            </a:r>
            <a:r>
              <a:rPr lang="en-US" altLang="zh-CN" dirty="0"/>
              <a:t>state</a:t>
            </a:r>
            <a:r>
              <a:rPr lang="zh-CN" altLang="en-US" dirty="0"/>
              <a:t>下，预估能获得最高奖励的</a:t>
            </a:r>
            <a:r>
              <a:rPr lang="en-US" altLang="zh-CN" dirty="0"/>
              <a:t>action</a:t>
            </a:r>
          </a:p>
          <a:p>
            <a:r>
              <a:rPr lang="zh-CN" altLang="en-US" dirty="0"/>
              <a:t>当真正选择该动作进行执行时，获得的真实奖励会用于更新</a:t>
            </a:r>
            <a:r>
              <a:rPr lang="en-US" altLang="zh-CN" dirty="0"/>
              <a:t>Q-table</a:t>
            </a:r>
            <a:r>
              <a:rPr lang="zh-CN" altLang="en-US" dirty="0"/>
              <a:t>中的预估奖励</a:t>
            </a:r>
            <a:r>
              <a:rPr lang="en-US" altLang="zh-CN" dirty="0"/>
              <a:t>——</a:t>
            </a:r>
            <a:r>
              <a:rPr lang="zh-CN" altLang="en-US" dirty="0"/>
              <a:t>不断更新决策依据</a:t>
            </a:r>
            <a:endParaRPr lang="en-US" altLang="zh-CN" dirty="0"/>
          </a:p>
          <a:p>
            <a:r>
              <a:rPr lang="en-US" altLang="zh-CN" dirty="0"/>
              <a:t>Bellman Equation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ε-greedy</a:t>
            </a:r>
            <a:r>
              <a:rPr lang="zh-CN" altLang="en-US" dirty="0"/>
              <a:t>：小概率进行变异</a:t>
            </a:r>
          </a:p>
        </p:txBody>
      </p:sp>
      <p:pic>
        <p:nvPicPr>
          <p:cNvPr id="4" name="Picture 3" descr="2021-06-27-10:20:48">
            <a:extLst>
              <a:ext uri="{FF2B5EF4-FFF2-40B4-BE49-F238E27FC236}">
                <a16:creationId xmlns:a16="http://schemas.microsoft.com/office/drawing/2014/main" id="{4E186583-751B-4018-9460-73B44049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04" b="22471"/>
          <a:stretch>
            <a:fillRect/>
          </a:stretch>
        </p:blipFill>
        <p:spPr>
          <a:xfrm>
            <a:off x="558800" y="4689411"/>
            <a:ext cx="11074400" cy="9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A935B-319F-4376-87CA-4581594E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06240-55EB-4694-B072-199799CF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UIAutomator</a:t>
            </a:r>
            <a:endParaRPr lang="en-US" altLang="zh-CN" dirty="0"/>
          </a:p>
          <a:p>
            <a:r>
              <a:rPr lang="en-US" altLang="zh-CN" dirty="0"/>
              <a:t>Siamese Network</a:t>
            </a:r>
          </a:p>
          <a:p>
            <a:r>
              <a:rPr lang="en-US" altLang="zh-CN" dirty="0"/>
              <a:t>Q-learning Updater</a:t>
            </a:r>
          </a:p>
          <a:p>
            <a:r>
              <a:rPr lang="en-US" altLang="zh-CN" dirty="0"/>
              <a:t>Memory</a:t>
            </a:r>
          </a:p>
          <a:p>
            <a:r>
              <a:rPr lang="en-US" altLang="zh-CN" dirty="0"/>
              <a:t>Q-table</a:t>
            </a:r>
          </a:p>
          <a:p>
            <a:r>
              <a:rPr lang="en-US" altLang="zh-CN" dirty="0"/>
              <a:t>Action Inference</a:t>
            </a:r>
          </a:p>
          <a:p>
            <a:r>
              <a:rPr lang="en-US" altLang="zh-CN" dirty="0"/>
              <a:t>Event Chooser</a:t>
            </a:r>
            <a:endParaRPr lang="zh-CN" altLang="en-US" dirty="0"/>
          </a:p>
        </p:txBody>
      </p:sp>
      <p:pic>
        <p:nvPicPr>
          <p:cNvPr id="4" name="Picture 1" descr="2021-06-27-10:25:00">
            <a:extLst>
              <a:ext uri="{FF2B5EF4-FFF2-40B4-BE49-F238E27FC236}">
                <a16:creationId xmlns:a16="http://schemas.microsoft.com/office/drawing/2014/main" id="{863F5B59-4338-4984-899F-F1DF57BA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71" y="510279"/>
            <a:ext cx="7701643" cy="59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1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BD3B5-A930-4E10-8AC2-19DF01B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43FB0-5D00-4216-BC67-F9AE2155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307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UIAutomator</a:t>
            </a:r>
            <a:r>
              <a:rPr lang="zh-CN" altLang="en-US" dirty="0"/>
              <a:t>：与</a:t>
            </a:r>
            <a:r>
              <a:rPr lang="en-US" altLang="zh-CN" dirty="0" err="1"/>
              <a:t>apk</a:t>
            </a:r>
            <a:r>
              <a:rPr lang="zh-CN" altLang="en-US" dirty="0"/>
              <a:t>进行交互，获取待测软件当前的信息</a:t>
            </a:r>
            <a:endParaRPr lang="en-US" altLang="zh-CN" dirty="0"/>
          </a:p>
          <a:p>
            <a:pPr lvl="1"/>
            <a:r>
              <a:rPr lang="zh-CN" altLang="en-US" dirty="0"/>
              <a:t>包括：页面的结构信息、内容信息</a:t>
            </a:r>
            <a:endParaRPr lang="en-US" altLang="zh-CN" dirty="0"/>
          </a:p>
          <a:p>
            <a:pPr lvl="1"/>
            <a:r>
              <a:rPr lang="zh-CN" altLang="en-US" dirty="0"/>
              <a:t>获取的信息将用于状态相似度的比对，另外也会用于处理生成当前状态的可执行动作</a:t>
            </a:r>
            <a:endParaRPr lang="en-US" altLang="zh-CN" dirty="0"/>
          </a:p>
          <a:p>
            <a:r>
              <a:rPr lang="en-US" altLang="zh-CN" dirty="0"/>
              <a:t>Siamese Network</a:t>
            </a:r>
            <a:r>
              <a:rPr lang="zh-CN" altLang="en-US" dirty="0"/>
              <a:t>：预训练的孪生神经网络，用于比对状态相似度。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将输入的页面进行特征提取，用特征向量的形式进行存储用特征向量的形式进行存储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打了</a:t>
            </a:r>
            <a:r>
              <a:rPr lang="en-US" altLang="zh-CN" dirty="0"/>
              <a:t>6000</a:t>
            </a:r>
            <a:r>
              <a:rPr lang="zh-CN" altLang="en-US" dirty="0"/>
              <a:t>对样本标签，表示哪些应该被判定为相似，哪些不应该，神经网络会给出一个</a:t>
            </a:r>
            <a:r>
              <a:rPr lang="en-US" altLang="zh-CN" dirty="0"/>
              <a:t>【</a:t>
            </a:r>
            <a:r>
              <a:rPr lang="zh-CN" altLang="en-US" dirty="0"/>
              <a:t>输入状态</a:t>
            </a:r>
            <a:r>
              <a:rPr lang="en-US" altLang="zh-CN" dirty="0"/>
              <a:t>】</a:t>
            </a:r>
            <a:r>
              <a:rPr lang="zh-CN" altLang="en-US" dirty="0"/>
              <a:t>与</a:t>
            </a:r>
            <a:r>
              <a:rPr lang="en-US" altLang="zh-CN" dirty="0"/>
              <a:t>【</a:t>
            </a:r>
            <a:r>
              <a:rPr lang="zh-CN" altLang="en-US" dirty="0"/>
              <a:t>任一已探索状态</a:t>
            </a:r>
            <a:r>
              <a:rPr lang="en-US" altLang="zh-CN" dirty="0"/>
              <a:t>】</a:t>
            </a:r>
            <a:r>
              <a:rPr lang="zh-CN" altLang="en-US" dirty="0"/>
              <a:t>的相似度值（</a:t>
            </a:r>
            <a:r>
              <a:rPr lang="en-US" altLang="zh-CN" dirty="0"/>
              <a:t>0-1</a:t>
            </a:r>
            <a:r>
              <a:rPr lang="zh-CN" altLang="en-US" dirty="0"/>
              <a:t>之间）</a:t>
            </a:r>
            <a:endParaRPr lang="en-US" altLang="zh-CN" dirty="0"/>
          </a:p>
          <a:p>
            <a:pPr lvl="1"/>
            <a:r>
              <a:rPr lang="zh-CN" altLang="en-US" dirty="0"/>
              <a:t>在工具复现中，由于条件限制，无法复现这么大的训练样本，相似度改为使用编辑距离计算</a:t>
            </a:r>
            <a:endParaRPr lang="en-US" altLang="zh-CN" dirty="0"/>
          </a:p>
          <a:p>
            <a:pPr lvl="2"/>
            <a:r>
              <a:rPr lang="zh-CN" altLang="en-US" dirty="0"/>
              <a:t>利用获取的页面结构转化为控件树，比较两棵控件树的编辑距离，再将编辑距离转化为相似度</a:t>
            </a:r>
            <a:endParaRPr lang="en-US" altLang="zh-CN" dirty="0"/>
          </a:p>
          <a:p>
            <a:pPr lvl="2"/>
            <a:r>
              <a:rPr lang="en-US" altLang="zh-CN" dirty="0"/>
              <a:t>Similarity = 1 – d / max(n1, n2)	</a:t>
            </a:r>
          </a:p>
        </p:txBody>
      </p:sp>
    </p:spTree>
    <p:extLst>
      <p:ext uri="{BB962C8B-B14F-4D97-AF65-F5344CB8AC3E}">
        <p14:creationId xmlns:p14="http://schemas.microsoft.com/office/powerpoint/2010/main" val="56385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34699-338B-4DF3-9865-05BDE356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5C4FD-62DB-47BE-9EDA-6899D514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/>
          <a:lstStyle/>
          <a:p>
            <a:r>
              <a:rPr lang="en-US" altLang="zh-CN" dirty="0"/>
              <a:t>Q-learning Updater</a:t>
            </a:r>
            <a:r>
              <a:rPr lang="zh-CN" altLang="en-US" dirty="0"/>
              <a:t>：奖励函数会拿到神经网络获得的相似度，然后给予对应奖励，再由</a:t>
            </a:r>
            <a:r>
              <a:rPr lang="en-US" altLang="zh-CN" dirty="0"/>
              <a:t>Updater</a:t>
            </a:r>
            <a:r>
              <a:rPr lang="zh-CN" altLang="en-US" dirty="0"/>
              <a:t>更新至</a:t>
            </a:r>
            <a:r>
              <a:rPr lang="en-US" altLang="zh-CN" dirty="0"/>
              <a:t>Q-table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即更新</a:t>
            </a:r>
            <a:r>
              <a:rPr lang="en-US" altLang="zh-CN" dirty="0"/>
              <a:t>Q-table</a:t>
            </a:r>
            <a:r>
              <a:rPr lang="zh-CN" altLang="en-US" dirty="0"/>
              <a:t>中的存储奖励值，实时更新的奖励值是强化学习的工作原理</a:t>
            </a:r>
            <a:endParaRPr lang="en-US" altLang="zh-CN" dirty="0"/>
          </a:p>
          <a:p>
            <a:r>
              <a:rPr lang="en-US" altLang="zh-CN" dirty="0"/>
              <a:t>Memory</a:t>
            </a:r>
            <a:r>
              <a:rPr lang="zh-CN" altLang="en-US" dirty="0"/>
              <a:t>：按</a:t>
            </a:r>
            <a:r>
              <a:rPr lang="en-US" altLang="zh-CN" dirty="0"/>
              <a:t>activity</a:t>
            </a:r>
            <a:r>
              <a:rPr lang="zh-CN" altLang="en-US" dirty="0"/>
              <a:t>归类存储神经网络提取出的特征向量，减少状态比较的工作量</a:t>
            </a:r>
            <a:endParaRPr lang="en-US" altLang="zh-CN" dirty="0"/>
          </a:p>
          <a:p>
            <a:r>
              <a:rPr lang="en-US" altLang="zh-CN" dirty="0"/>
              <a:t>Q-table</a:t>
            </a:r>
            <a:r>
              <a:rPr lang="zh-CN" altLang="en-US" dirty="0"/>
              <a:t>：记录每一对</a:t>
            </a:r>
            <a:r>
              <a:rPr lang="en-US" altLang="zh-CN" dirty="0"/>
              <a:t>(</a:t>
            </a:r>
            <a:r>
              <a:rPr lang="en-US" altLang="zh-CN" dirty="0" err="1"/>
              <a:t>state,action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reward</a:t>
            </a:r>
            <a:r>
              <a:rPr lang="zh-CN" altLang="en-US" dirty="0"/>
              <a:t>，决策依据</a:t>
            </a:r>
            <a:endParaRPr lang="en-US" altLang="zh-CN" dirty="0"/>
          </a:p>
          <a:p>
            <a:r>
              <a:rPr lang="en-US" altLang="zh-CN" dirty="0"/>
              <a:t>Action Inference</a:t>
            </a:r>
            <a:r>
              <a:rPr lang="zh-CN" altLang="en-US" dirty="0"/>
              <a:t>：处理并获得该状态下所有的可执行动作，然后存储到</a:t>
            </a:r>
            <a:r>
              <a:rPr lang="en-US" altLang="zh-CN" dirty="0"/>
              <a:t>Q-table</a:t>
            </a:r>
            <a:r>
              <a:rPr lang="zh-CN" altLang="en-US" dirty="0"/>
              <a:t>中，再进行动作选择</a:t>
            </a:r>
            <a:endParaRPr lang="en-US" altLang="zh-CN" dirty="0"/>
          </a:p>
          <a:p>
            <a:r>
              <a:rPr lang="en-US" altLang="zh-CN" dirty="0"/>
              <a:t>Event Chooser</a:t>
            </a:r>
            <a:r>
              <a:rPr lang="zh-CN" altLang="en-US" dirty="0"/>
              <a:t>：依据</a:t>
            </a:r>
            <a:r>
              <a:rPr lang="en-US" altLang="zh-CN" dirty="0"/>
              <a:t>Q-table</a:t>
            </a:r>
            <a:r>
              <a:rPr lang="zh-CN" altLang="en-US" dirty="0"/>
              <a:t>选择动作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73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ADD37-7AEC-45C9-905E-461AB96B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94813-A47F-4864-94C1-7F4538A3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/>
              <a:t>Q-table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/>
              <a:t>Memory</a:t>
            </a:r>
          </a:p>
          <a:p>
            <a:pPr marL="514350" indent="-514350">
              <a:buAutoNum type="arabicPeriod"/>
            </a:pPr>
            <a:r>
              <a:rPr lang="zh-CN" altLang="en-US" dirty="0"/>
              <a:t>获得当前状态以及</a:t>
            </a:r>
            <a:r>
              <a:rPr lang="en-US" altLang="zh-CN" dirty="0"/>
              <a:t>Activity</a:t>
            </a:r>
            <a:r>
              <a:rPr lang="zh-CN" altLang="en-US" dirty="0"/>
              <a:t>名称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利用状态提取向量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Memory</a:t>
            </a:r>
            <a:r>
              <a:rPr lang="zh-CN" altLang="en-US" dirty="0"/>
              <a:t>中将向量存储到对应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Activity</a:t>
            </a:r>
            <a:r>
              <a:rPr lang="zh-CN" altLang="en-US" dirty="0"/>
              <a:t>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17126-0CF1-45AA-9389-4495EB4D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409575"/>
            <a:ext cx="50196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8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E0A6D-2162-4DAD-A10F-D51DEC40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AEC3D-E210-4735-B8AC-43687FAA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530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不断循环：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7-9</a:t>
            </a:r>
            <a:r>
              <a:rPr lang="zh-CN" altLang="en-US" dirty="0"/>
              <a:t>：更新状态，获取所有可执行动作，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选择动作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：执行动作，并获得动作执行后的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新状态和新</a:t>
            </a:r>
            <a:r>
              <a:rPr lang="en-US" altLang="zh-CN" dirty="0"/>
              <a:t>Activity</a:t>
            </a:r>
          </a:p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：对新状态的特征进行提取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12-21</a:t>
            </a:r>
            <a:r>
              <a:rPr lang="zh-CN" altLang="en-US" dirty="0"/>
              <a:t>：计算新特征向量与该</a:t>
            </a:r>
            <a:r>
              <a:rPr lang="en-US" altLang="zh-CN" dirty="0"/>
              <a:t>activity</a:t>
            </a:r>
            <a:r>
              <a:rPr lang="zh-CN" altLang="en-US" dirty="0"/>
              <a:t>下已提取的特征向量的相似度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如果相似度高，给一个小奖励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如果相似度低，给个大奖励，并存储这个新提取的向量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22</a:t>
            </a:r>
            <a:r>
              <a:rPr lang="zh-CN" altLang="en-US" dirty="0"/>
              <a:t>：依据</a:t>
            </a:r>
            <a:r>
              <a:rPr lang="en-US" altLang="zh-CN" dirty="0"/>
              <a:t>Bellman Equation</a:t>
            </a:r>
            <a:r>
              <a:rPr lang="zh-CN" altLang="en-US" dirty="0"/>
              <a:t>更新</a:t>
            </a:r>
            <a:r>
              <a:rPr lang="en-US" altLang="zh-CN" dirty="0" err="1"/>
              <a:t>Qtable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CCDF1-5519-432A-8786-AF277D13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37" y="231775"/>
            <a:ext cx="48863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7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746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工具复现——Q-testing</vt:lpstr>
      <vt:lpstr>核心算法——利用强化学习实现探索</vt:lpstr>
      <vt:lpstr>核心算法</vt:lpstr>
      <vt:lpstr>核心算法</vt:lpstr>
      <vt:lpstr>功能模块</vt:lpstr>
      <vt:lpstr>功能模块</vt:lpstr>
      <vt:lpstr>功能模块</vt:lpstr>
      <vt:lpstr>整体逻辑</vt:lpstr>
      <vt:lpstr>整体逻辑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昱磊</dc:creator>
  <cp:lastModifiedBy>刘 昱磊</cp:lastModifiedBy>
  <cp:revision>5</cp:revision>
  <dcterms:created xsi:type="dcterms:W3CDTF">2021-11-28T18:33:39Z</dcterms:created>
  <dcterms:modified xsi:type="dcterms:W3CDTF">2021-11-28T21:01:51Z</dcterms:modified>
</cp:coreProperties>
</file>