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5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7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  <p:sldMasterId id="2147483725" r:id="rId2"/>
    <p:sldMasterId id="2147483748" r:id="rId3"/>
    <p:sldMasterId id="2147483771" r:id="rId4"/>
    <p:sldMasterId id="2147483794" r:id="rId5"/>
    <p:sldMasterId id="2147483817" r:id="rId6"/>
    <p:sldMasterId id="2147483840" r:id="rId7"/>
    <p:sldMasterId id="2147483863" r:id="rId8"/>
  </p:sldMasterIdLst>
  <p:notesMasterIdLst>
    <p:notesMasterId r:id="rId30"/>
  </p:notesMasterIdLst>
  <p:handoutMasterIdLst>
    <p:handoutMasterId r:id="rId31"/>
  </p:handoutMasterIdLst>
  <p:sldIdLst>
    <p:sldId id="303" r:id="rId9"/>
    <p:sldId id="360" r:id="rId10"/>
    <p:sldId id="483" r:id="rId11"/>
    <p:sldId id="389" r:id="rId12"/>
    <p:sldId id="484" r:id="rId13"/>
    <p:sldId id="398" r:id="rId14"/>
    <p:sldId id="485" r:id="rId15"/>
    <p:sldId id="376" r:id="rId16"/>
    <p:sldId id="377" r:id="rId17"/>
    <p:sldId id="375" r:id="rId18"/>
    <p:sldId id="315" r:id="rId19"/>
    <p:sldId id="334" r:id="rId20"/>
    <p:sldId id="492" r:id="rId21"/>
    <p:sldId id="350" r:id="rId22"/>
    <p:sldId id="488" r:id="rId23"/>
    <p:sldId id="486" r:id="rId24"/>
    <p:sldId id="491" r:id="rId25"/>
    <p:sldId id="493" r:id="rId26"/>
    <p:sldId id="490" r:id="rId27"/>
    <p:sldId id="380" r:id="rId28"/>
    <p:sldId id="362" r:id="rId29"/>
  </p:sldIdLst>
  <p:sldSz cx="9144000" cy="6858000" type="screen4x3"/>
  <p:notesSz cx="7086600" cy="9374188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63">
          <p15:clr>
            <a:srgbClr val="A4A3A4"/>
          </p15:clr>
        </p15:guide>
        <p15:guide id="4" orient="horz" pos="3219">
          <p15:clr>
            <a:srgbClr val="A4A3A4"/>
          </p15:clr>
        </p15:guide>
        <p15:guide id="5" orient="horz" pos="9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0F0F0"/>
    <a:srgbClr val="D1D1D1"/>
    <a:srgbClr val="4D4D4D"/>
    <a:srgbClr val="27AAE0"/>
    <a:srgbClr val="868686"/>
    <a:srgbClr val="232323"/>
    <a:srgbClr val="282828"/>
    <a:srgbClr val="808080"/>
    <a:srgbClr val="01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6870" autoAdjust="0"/>
  </p:normalViewPr>
  <p:slideViewPr>
    <p:cSldViewPr snapToGrid="0">
      <p:cViewPr varScale="1">
        <p:scale>
          <a:sx n="56" d="100"/>
          <a:sy n="56" d="100"/>
        </p:scale>
        <p:origin x="28" y="12"/>
      </p:cViewPr>
      <p:guideLst>
        <p:guide orient="horz" pos="2160"/>
        <p:guide pos="2880"/>
        <p:guide orient="horz" pos="1263"/>
        <p:guide orient="horz" pos="3219"/>
        <p:guide orient="horz" pos="9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40" y="48"/>
      </p:cViewPr>
      <p:guideLst>
        <p:guide orient="horz" pos="2952"/>
        <p:guide pos="223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\Desktop\New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Number of Chinese Students in</a:t>
            </a:r>
            <a:r>
              <a:rPr lang="en-US" altLang="zh-CN" b="1" baseline="0" dirty="0">
                <a:solidFill>
                  <a:schemeClr val="tx1">
                    <a:lumMod val="50000"/>
                  </a:schemeClr>
                </a:solidFill>
              </a:rPr>
              <a:t> US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Sheet1!$B$2:$B$10</c:f>
              <c:numCache>
                <c:formatCode>#,##0</c:formatCode>
                <c:ptCount val="9"/>
                <c:pt idx="0">
                  <c:v>76503</c:v>
                </c:pt>
                <c:pt idx="1">
                  <c:v>83833</c:v>
                </c:pt>
                <c:pt idx="2">
                  <c:v>94563</c:v>
                </c:pt>
                <c:pt idx="3">
                  <c:v>103260</c:v>
                </c:pt>
                <c:pt idx="4">
                  <c:v>127628</c:v>
                </c:pt>
                <c:pt idx="5">
                  <c:v>157558</c:v>
                </c:pt>
                <c:pt idx="6">
                  <c:v>194029</c:v>
                </c:pt>
                <c:pt idx="7">
                  <c:v>274439</c:v>
                </c:pt>
                <c:pt idx="8">
                  <c:v>304040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5838384"/>
        <c:axId val="695844912"/>
        <c:axId val="0"/>
      </c:bar3DChart>
      <c:catAx>
        <c:axId val="69583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44912"/>
        <c:crosses val="autoZero"/>
        <c:auto val="1"/>
        <c:lblAlgn val="ctr"/>
        <c:lblOffset val="100"/>
        <c:noMultiLvlLbl val="0"/>
      </c:catAx>
      <c:valAx>
        <c:axId val="69584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3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1163E-F97B-FB4A-AA9F-B781AFA820D2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0815E-B151-5C48-BFDA-7AB3582403F4}">
      <dgm:prSet phldrT="[Text]" custT="1"/>
      <dgm:spPr>
        <a:solidFill>
          <a:schemeClr val="accent1"/>
        </a:solidFill>
        <a:ln w="38100" cmpd="sng">
          <a:solidFill>
            <a:srgbClr val="AADCEE"/>
          </a:solidFill>
        </a:ln>
        <a:effectLst/>
      </dgm:spPr>
      <dgm:t>
        <a:bodyPr lIns="1188720"/>
        <a:lstStyle/>
        <a:p>
          <a:pPr algn="l"/>
          <a:r>
            <a:rPr lang="en-US" sz="180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Building credit history</a:t>
          </a:r>
        </a:p>
      </dgm:t>
    </dgm:pt>
    <dgm:pt modelId="{4CEEC21F-6141-1E42-9259-9475B077DCD8}" type="parTrans" cxnId="{1AAD844C-4225-8A40-BF4D-B2B7759A6C39}">
      <dgm:prSet/>
      <dgm:spPr/>
      <dgm:t>
        <a:bodyPr/>
        <a:lstStyle/>
        <a:p>
          <a:endParaRPr lang="en-US"/>
        </a:p>
      </dgm:t>
    </dgm:pt>
    <dgm:pt modelId="{E459D06F-3334-C144-8A46-7B38A88CE42F}" type="sibTrans" cxnId="{1AAD844C-4225-8A40-BF4D-B2B7759A6C39}">
      <dgm:prSet/>
      <dgm:spPr/>
      <dgm:t>
        <a:bodyPr/>
        <a:lstStyle/>
        <a:p>
          <a:endParaRPr lang="en-US"/>
        </a:p>
      </dgm:t>
    </dgm:pt>
    <dgm:pt modelId="{E05A5039-FEA7-BC4E-B61E-4777B96EC3BE}">
      <dgm:prSet phldrT="[Text]" custT="1"/>
      <dgm:spPr>
        <a:solidFill>
          <a:schemeClr val="accent1"/>
        </a:solidFill>
        <a:ln w="38100" cmpd="sng">
          <a:solidFill>
            <a:srgbClr val="AADCEE"/>
          </a:solidFill>
        </a:ln>
        <a:effectLst/>
      </dgm:spPr>
      <dgm:t>
        <a:bodyPr lIns="1188720"/>
        <a:lstStyle/>
        <a:p>
          <a:pPr algn="l"/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Short term travel In US</a:t>
          </a:r>
          <a:endParaRPr lang="en-US" sz="1800" dirty="0">
            <a:solidFill>
              <a:srgbClr val="FFFFFF"/>
            </a:solidFill>
            <a:latin typeface="Open Sans Light"/>
            <a:cs typeface="Open Sans Light"/>
          </a:endParaRPr>
        </a:p>
      </dgm:t>
    </dgm:pt>
    <dgm:pt modelId="{00705CAA-C24B-294B-971F-C0E4E9F94F2A}" type="parTrans" cxnId="{B655E4A8-6112-1543-854B-461B14335837}">
      <dgm:prSet/>
      <dgm:spPr/>
      <dgm:t>
        <a:bodyPr/>
        <a:lstStyle/>
        <a:p>
          <a:endParaRPr lang="en-US"/>
        </a:p>
      </dgm:t>
    </dgm:pt>
    <dgm:pt modelId="{C80724AF-8306-8A42-9271-C002124F279D}" type="sibTrans" cxnId="{B655E4A8-6112-1543-854B-461B14335837}">
      <dgm:prSet/>
      <dgm:spPr/>
      <dgm:t>
        <a:bodyPr/>
        <a:lstStyle/>
        <a:p>
          <a:endParaRPr lang="en-US"/>
        </a:p>
      </dgm:t>
    </dgm:pt>
    <dgm:pt modelId="{8A068138-BC42-0C44-833C-FCFEE61851C9}">
      <dgm:prSet phldrT="[Text]" custT="1"/>
      <dgm:spPr>
        <a:solidFill>
          <a:schemeClr val="accent1"/>
        </a:solidFill>
        <a:ln w="38100" cmpd="sng">
          <a:solidFill>
            <a:srgbClr val="AADCEE"/>
          </a:solidFill>
        </a:ln>
        <a:effectLst/>
      </dgm:spPr>
      <dgm:t>
        <a:bodyPr lIns="1188720"/>
        <a:lstStyle/>
        <a:p>
          <a:pPr algn="l"/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Paying tuition and living cost</a:t>
          </a:r>
          <a:endParaRPr lang="en-US" sz="1800" dirty="0">
            <a:solidFill>
              <a:srgbClr val="FFFFFF"/>
            </a:solidFill>
            <a:latin typeface="Open Sans Light"/>
            <a:cs typeface="Open Sans Light"/>
          </a:endParaRPr>
        </a:p>
      </dgm:t>
    </dgm:pt>
    <dgm:pt modelId="{C6680DB3-A3DB-7345-A982-BA26AF0CA22F}" type="parTrans" cxnId="{37660629-0B76-A649-ACD6-CA71249CA26D}">
      <dgm:prSet/>
      <dgm:spPr/>
      <dgm:t>
        <a:bodyPr/>
        <a:lstStyle/>
        <a:p>
          <a:endParaRPr lang="en-US"/>
        </a:p>
      </dgm:t>
    </dgm:pt>
    <dgm:pt modelId="{CDC9FE57-22DE-424A-A420-47077A3C3DE3}" type="sibTrans" cxnId="{37660629-0B76-A649-ACD6-CA71249CA26D}">
      <dgm:prSet/>
      <dgm:spPr/>
      <dgm:t>
        <a:bodyPr/>
        <a:lstStyle/>
        <a:p>
          <a:endParaRPr lang="en-US"/>
        </a:p>
      </dgm:t>
    </dgm:pt>
    <dgm:pt modelId="{73D9B5E8-B87D-734B-9DCE-F4DCAB0125EA}">
      <dgm:prSet phldrT="[Text]" custT="1"/>
      <dgm:spPr>
        <a:solidFill>
          <a:schemeClr val="accent1"/>
        </a:solidFill>
        <a:ln w="38100" cmpd="sng">
          <a:solidFill>
            <a:srgbClr val="AADCEE"/>
          </a:solidFill>
        </a:ln>
        <a:effectLst/>
      </dgm:spPr>
      <dgm:t>
        <a:bodyPr lIns="1188720"/>
        <a:lstStyle/>
        <a:p>
          <a:pPr algn="l"/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Buying a car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AC9339-9DDF-FD4E-8BEA-7AAC40E399C8}" type="parTrans" cxnId="{3A85B308-6166-4B41-8E01-BA8B4668EEA9}">
      <dgm:prSet/>
      <dgm:spPr/>
      <dgm:t>
        <a:bodyPr/>
        <a:lstStyle/>
        <a:p>
          <a:endParaRPr lang="en-US"/>
        </a:p>
      </dgm:t>
    </dgm:pt>
    <dgm:pt modelId="{68CD47B4-C171-D343-8B1A-A23D867E513B}" type="sibTrans" cxnId="{3A85B308-6166-4B41-8E01-BA8B4668EEA9}">
      <dgm:prSet/>
      <dgm:spPr/>
      <dgm:t>
        <a:bodyPr/>
        <a:lstStyle/>
        <a:p>
          <a:endParaRPr lang="en-US"/>
        </a:p>
      </dgm:t>
    </dgm:pt>
    <dgm:pt modelId="{4E542F34-11F4-E245-A4DE-3B118F62A43B}" type="pres">
      <dgm:prSet presAssocID="{A5B1163E-F97B-FB4A-AA9F-B781AFA820D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4A288-088D-264A-9B1A-45229883EB56}" type="pres">
      <dgm:prSet presAssocID="{A5B1163E-F97B-FB4A-AA9F-B781AFA820D2}" presName="axisShape" presStyleLbl="bgShp" presStyleIdx="0" presStyleCnt="1" custScaleX="181850" custLinFactNeighborX="1" custLinFactNeighborY="-196"/>
      <dgm:spPr>
        <a:solidFill>
          <a:schemeClr val="bg2"/>
        </a:solidFill>
        <a:effectLst/>
      </dgm:spPr>
    </dgm:pt>
    <dgm:pt modelId="{648AE875-97D9-5742-85D8-4EE45C0D2AB2}" type="pres">
      <dgm:prSet presAssocID="{A5B1163E-F97B-FB4A-AA9F-B781AFA820D2}" presName="rect1" presStyleLbl="node1" presStyleIdx="0" presStyleCnt="4" custScaleX="214041" custScaleY="90457" custLinFactNeighborX="-756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C131C-AECB-0E46-8D21-99E85F7809B6}" type="pres">
      <dgm:prSet presAssocID="{A5B1163E-F97B-FB4A-AA9F-B781AFA820D2}" presName="rect2" presStyleLbl="node1" presStyleIdx="1" presStyleCnt="4" custScaleX="214041" custScaleY="90457" custLinFactNeighborX="76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AA9DE-BBF6-F24B-BE3D-9AB996AD6CCB}" type="pres">
      <dgm:prSet presAssocID="{A5B1163E-F97B-FB4A-AA9F-B781AFA820D2}" presName="rect3" presStyleLbl="node1" presStyleIdx="2" presStyleCnt="4" custScaleX="214041" custScaleY="90457" custLinFactNeighborX="-756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EB56D-337B-5249-BF9A-DA69BA41879D}" type="pres">
      <dgm:prSet presAssocID="{A5B1163E-F97B-FB4A-AA9F-B781AFA820D2}" presName="rect4" presStyleLbl="node1" presStyleIdx="3" presStyleCnt="4" custScaleX="214041" custScaleY="90457" custLinFactNeighborX="76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85B308-6166-4B41-8E01-BA8B4668EEA9}" srcId="{A5B1163E-F97B-FB4A-AA9F-B781AFA820D2}" destId="{73D9B5E8-B87D-734B-9DCE-F4DCAB0125EA}" srcOrd="3" destOrd="0" parTransId="{A6AC9339-9DDF-FD4E-8BEA-7AAC40E399C8}" sibTransId="{68CD47B4-C171-D343-8B1A-A23D867E513B}"/>
    <dgm:cxn modelId="{106EA794-0E4E-4F41-9B24-ECF05319F457}" type="presOf" srcId="{1B80815E-B151-5C48-BFDA-7AB3582403F4}" destId="{648AE875-97D9-5742-85D8-4EE45C0D2AB2}" srcOrd="0" destOrd="0" presId="urn:microsoft.com/office/officeart/2005/8/layout/matrix2"/>
    <dgm:cxn modelId="{74334B05-AA31-904A-A9A7-8D210201F0D2}" type="presOf" srcId="{73D9B5E8-B87D-734B-9DCE-F4DCAB0125EA}" destId="{D3DEB56D-337B-5249-BF9A-DA69BA41879D}" srcOrd="0" destOrd="0" presId="urn:microsoft.com/office/officeart/2005/8/layout/matrix2"/>
    <dgm:cxn modelId="{37660629-0B76-A649-ACD6-CA71249CA26D}" srcId="{A5B1163E-F97B-FB4A-AA9F-B781AFA820D2}" destId="{8A068138-BC42-0C44-833C-FCFEE61851C9}" srcOrd="2" destOrd="0" parTransId="{C6680DB3-A3DB-7345-A982-BA26AF0CA22F}" sibTransId="{CDC9FE57-22DE-424A-A420-47077A3C3DE3}"/>
    <dgm:cxn modelId="{B655E4A8-6112-1543-854B-461B14335837}" srcId="{A5B1163E-F97B-FB4A-AA9F-B781AFA820D2}" destId="{E05A5039-FEA7-BC4E-B61E-4777B96EC3BE}" srcOrd="1" destOrd="0" parTransId="{00705CAA-C24B-294B-971F-C0E4E9F94F2A}" sibTransId="{C80724AF-8306-8A42-9271-C002124F279D}"/>
    <dgm:cxn modelId="{BB28FF92-61CE-4C48-A54F-DF78FF6842B1}" type="presOf" srcId="{E05A5039-FEA7-BC4E-B61E-4777B96EC3BE}" destId="{341C131C-AECB-0E46-8D21-99E85F7809B6}" srcOrd="0" destOrd="0" presId="urn:microsoft.com/office/officeart/2005/8/layout/matrix2"/>
    <dgm:cxn modelId="{E2965C5E-C7EB-BB40-8EE6-66F6A931C505}" type="presOf" srcId="{8A068138-BC42-0C44-833C-FCFEE61851C9}" destId="{C2CAA9DE-BBF6-F24B-BE3D-9AB996AD6CCB}" srcOrd="0" destOrd="0" presId="urn:microsoft.com/office/officeart/2005/8/layout/matrix2"/>
    <dgm:cxn modelId="{ABA139E6-6F15-1447-B32B-907EEE5A532B}" type="presOf" srcId="{A5B1163E-F97B-FB4A-AA9F-B781AFA820D2}" destId="{4E542F34-11F4-E245-A4DE-3B118F62A43B}" srcOrd="0" destOrd="0" presId="urn:microsoft.com/office/officeart/2005/8/layout/matrix2"/>
    <dgm:cxn modelId="{1AAD844C-4225-8A40-BF4D-B2B7759A6C39}" srcId="{A5B1163E-F97B-FB4A-AA9F-B781AFA820D2}" destId="{1B80815E-B151-5C48-BFDA-7AB3582403F4}" srcOrd="0" destOrd="0" parTransId="{4CEEC21F-6141-1E42-9259-9475B077DCD8}" sibTransId="{E459D06F-3334-C144-8A46-7B38A88CE42F}"/>
    <dgm:cxn modelId="{7DF23AD4-EEE9-6949-B384-CB908F0EB015}" type="presParOf" srcId="{4E542F34-11F4-E245-A4DE-3B118F62A43B}" destId="{6CC4A288-088D-264A-9B1A-45229883EB56}" srcOrd="0" destOrd="0" presId="urn:microsoft.com/office/officeart/2005/8/layout/matrix2"/>
    <dgm:cxn modelId="{0C1A566D-7C7B-2049-8F98-5BBB217FE1F5}" type="presParOf" srcId="{4E542F34-11F4-E245-A4DE-3B118F62A43B}" destId="{648AE875-97D9-5742-85D8-4EE45C0D2AB2}" srcOrd="1" destOrd="0" presId="urn:microsoft.com/office/officeart/2005/8/layout/matrix2"/>
    <dgm:cxn modelId="{F9999D25-3C6E-874B-9419-990ED063FC8A}" type="presParOf" srcId="{4E542F34-11F4-E245-A4DE-3B118F62A43B}" destId="{341C131C-AECB-0E46-8D21-99E85F7809B6}" srcOrd="2" destOrd="0" presId="urn:microsoft.com/office/officeart/2005/8/layout/matrix2"/>
    <dgm:cxn modelId="{461CE7A8-44BA-3044-9063-9EAE2CCB7878}" type="presParOf" srcId="{4E542F34-11F4-E245-A4DE-3B118F62A43B}" destId="{C2CAA9DE-BBF6-F24B-BE3D-9AB996AD6CCB}" srcOrd="3" destOrd="0" presId="urn:microsoft.com/office/officeart/2005/8/layout/matrix2"/>
    <dgm:cxn modelId="{360E1798-E462-2C4C-8EC5-922C0ED6663A}" type="presParOf" srcId="{4E542F34-11F4-E245-A4DE-3B118F62A43B}" destId="{D3DEB56D-337B-5249-BF9A-DA69BA41879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737A3-4DE6-5E4B-92E0-D64FAD40782C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93DCA-8A7D-8E49-A2DE-E7C01210288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rgbClr val="27AAE0"/>
          </a:solidFill>
        </a:ln>
      </dgm:spPr>
      <dgm:t>
        <a:bodyPr/>
        <a:lstStyle/>
        <a:p>
          <a:pPr>
            <a:lnSpc>
              <a:spcPct val="80000"/>
            </a:lnSpc>
          </a:pPr>
          <a:r>
            <a:rPr lang="en-US" sz="1500" dirty="0" smtClean="0">
              <a:solidFill>
                <a:srgbClr val="4B4B4B"/>
              </a:solidFill>
              <a:latin typeface="Arial" panose="020B0604020202020204" pitchFamily="34" charset="0"/>
              <a:cs typeface="Arial" panose="020B0604020202020204" pitchFamily="34" charset="0"/>
            </a:rPr>
            <a:t>Traditional Credit Model</a:t>
          </a:r>
          <a:endParaRPr lang="en-US" sz="1500" dirty="0">
            <a:solidFill>
              <a:srgbClr val="4B4B4B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1F6A25-398E-8341-9F10-EA7D09DA3A46}" type="parTrans" cxnId="{0E2D8BCE-699D-8344-9D57-F10626F4A7FD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4DEF51F9-C0ED-4646-87B5-F42E340E2060}" type="sibTrans" cxnId="{0E2D8BCE-699D-8344-9D57-F10626F4A7FD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403FB3EC-A313-FB4D-B14E-90F3A2DA02FD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Credit Utilization</a:t>
          </a:r>
        </a:p>
      </dgm:t>
    </dgm:pt>
    <dgm:pt modelId="{24B6A95F-10D8-2545-8784-B3E4E746951E}" type="parTrans" cxnId="{CCB16FA9-1777-CD43-9B28-8858F09682A6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DFD1C59C-AE6C-3140-99CA-239EE7987CFF}" type="sibTrans" cxnId="{CCB16FA9-1777-CD43-9B28-8858F09682A6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7F7F28E2-F2F9-1545-80CF-D0A93AFB42F1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New Credit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012D8-C1A7-794D-B9E5-2AC9DE9C789F}" type="parTrans" cxnId="{0C8D122F-18AB-BC47-8F71-7449B2533BA0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61A8E375-E7E5-9941-882C-03E7764FC980}" type="sibTrans" cxnId="{0C8D122F-18AB-BC47-8F71-7449B2533BA0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F71D7788-1188-A542-89CF-1B628C3C2339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Types of Credit Used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6E0A83-7713-E040-958E-1A755575CDB3}" type="parTrans" cxnId="{C0E6A1D5-88F2-2D46-A0B8-6E2B9105B737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CC308898-9254-2343-BD4A-50940EBD7CF5}" type="sibTrans" cxnId="{C0E6A1D5-88F2-2D46-A0B8-6E2B9105B737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8870045F-C3D9-3C47-96D6-36017E7208AC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Amount Owed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366ABF-2EFD-134C-B099-E8936F75450A}" type="parTrans" cxnId="{EF10D83D-5F3B-6044-BB57-9DA9CE3332A5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F7893667-2744-A146-80D4-DB119502FCFD}" type="sibTrans" cxnId="{EF10D83D-5F3B-6044-BB57-9DA9CE3332A5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AEC9A570-C444-6748-B061-6824CDB39A88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Length of Credit history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07A58-CE72-8A41-944C-4DA5CC039AA2}" type="parTrans" cxnId="{A5748DEC-F076-A546-9174-4481848FA37E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B9D61B9A-89F5-854F-97AB-3954A3563D7D}" type="sibTrans" cxnId="{A5748DEC-F076-A546-9174-4481848FA37E}">
      <dgm:prSet/>
      <dgm:spPr/>
      <dgm:t>
        <a:bodyPr/>
        <a:lstStyle/>
        <a:p>
          <a:endParaRPr lang="en-US" sz="1600">
            <a:latin typeface="Roboto Condensed Light"/>
            <a:cs typeface="Roboto Condensed Light"/>
          </a:endParaRPr>
        </a:p>
      </dgm:t>
    </dgm:pt>
    <dgm:pt modelId="{EC59046C-5D6E-7B4D-A621-BBA52AE06C8F}">
      <dgm:prSet phldrT="[Text]" custT="1"/>
      <dgm:spPr/>
      <dgm:t>
        <a:bodyPr tIns="128016"/>
        <a:lstStyle/>
        <a:p>
          <a:pPr>
            <a:lnSpc>
              <a:spcPct val="80000"/>
            </a:lnSpc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Payment History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870D9F-08D4-7546-9D58-D883DD0F9CE9}" type="parTrans" cxnId="{92671F05-5396-334A-9E42-DD59A63BC262}">
      <dgm:prSet/>
      <dgm:spPr/>
      <dgm:t>
        <a:bodyPr/>
        <a:lstStyle/>
        <a:p>
          <a:endParaRPr lang="en-US"/>
        </a:p>
      </dgm:t>
    </dgm:pt>
    <dgm:pt modelId="{40107F4E-D682-CA43-B2A6-AD79AC8AA344}" type="sibTrans" cxnId="{92671F05-5396-334A-9E42-DD59A63BC262}">
      <dgm:prSet/>
      <dgm:spPr/>
      <dgm:t>
        <a:bodyPr/>
        <a:lstStyle/>
        <a:p>
          <a:endParaRPr lang="en-US"/>
        </a:p>
      </dgm:t>
    </dgm:pt>
    <dgm:pt modelId="{2EAA624A-FFE4-2A46-AB42-C37F9B7A6C3F}" type="pres">
      <dgm:prSet presAssocID="{459737A3-4DE6-5E4B-92E0-D64FAD4078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5428953-846A-6E48-9E6B-C03EA36CBB96}" type="pres">
      <dgm:prSet presAssocID="{AC893DCA-8A7D-8E49-A2DE-E7C012102889}" presName="singleCycle" presStyleCnt="0"/>
      <dgm:spPr/>
      <dgm:t>
        <a:bodyPr/>
        <a:lstStyle/>
        <a:p>
          <a:endParaRPr lang="en-US"/>
        </a:p>
      </dgm:t>
    </dgm:pt>
    <dgm:pt modelId="{8E4198F1-38F8-F746-8136-3032F742C2BB}" type="pres">
      <dgm:prSet presAssocID="{AC893DCA-8A7D-8E49-A2DE-E7C012102889}" presName="singleCenter" presStyleLbl="node1" presStyleIdx="0" presStyleCnt="7" custScaleX="124249" custScaleY="124249">
        <dgm:presLayoutVars>
          <dgm:chMax val="7"/>
          <dgm:chPref val="7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669C180-A377-444A-9A4A-60D4E11DA72C}" type="pres">
      <dgm:prSet presAssocID="{24B6A95F-10D8-2545-8784-B3E4E746951E}" presName="Name56" presStyleLbl="parChTrans1D2" presStyleIdx="0" presStyleCnt="6"/>
      <dgm:spPr/>
      <dgm:t>
        <a:bodyPr/>
        <a:lstStyle/>
        <a:p>
          <a:endParaRPr lang="en-US"/>
        </a:p>
      </dgm:t>
    </dgm:pt>
    <dgm:pt modelId="{20A0B654-CF4B-274B-A408-EEA63900D8FA}" type="pres">
      <dgm:prSet presAssocID="{403FB3EC-A313-FB4D-B14E-90F3A2DA02FD}" presName="text0" presStyleLbl="node1" presStyleIdx="1" presStyleCnt="7" custScaleX="182259" custScaleY="18225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74A2A2F-02DA-A14E-871F-FEB65D672D11}" type="pres">
      <dgm:prSet presAssocID="{B1B07A58-CE72-8A41-944C-4DA5CC039AA2}" presName="Name56" presStyleLbl="parChTrans1D2" presStyleIdx="1" presStyleCnt="6"/>
      <dgm:spPr/>
      <dgm:t>
        <a:bodyPr/>
        <a:lstStyle/>
        <a:p>
          <a:endParaRPr lang="en-US"/>
        </a:p>
      </dgm:t>
    </dgm:pt>
    <dgm:pt modelId="{43482C35-4167-AD4F-A85F-63F30C1236E9}" type="pres">
      <dgm:prSet presAssocID="{AEC9A570-C444-6748-B061-6824CDB39A88}" presName="text0" presStyleLbl="node1" presStyleIdx="2" presStyleCnt="7" custScaleX="182259" custScaleY="18225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4E6BDC9-A24E-0646-89C0-B67B236DD2F1}" type="pres">
      <dgm:prSet presAssocID="{E6E012D8-C1A7-794D-B9E5-2AC9DE9C789F}" presName="Name56" presStyleLbl="parChTrans1D2" presStyleIdx="2" presStyleCnt="6"/>
      <dgm:spPr/>
      <dgm:t>
        <a:bodyPr/>
        <a:lstStyle/>
        <a:p>
          <a:endParaRPr lang="en-US"/>
        </a:p>
      </dgm:t>
    </dgm:pt>
    <dgm:pt modelId="{B0DFBC2C-79C5-FE4D-9768-BD541F66468C}" type="pres">
      <dgm:prSet presAssocID="{7F7F28E2-F2F9-1545-80CF-D0A93AFB42F1}" presName="text0" presStyleLbl="node1" presStyleIdx="3" presStyleCnt="7" custScaleX="182259" custScaleY="18225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146446A-23B1-4741-A33D-7E98D76FA790}" type="pres">
      <dgm:prSet presAssocID="{6B6E0A83-7713-E040-958E-1A755575CDB3}" presName="Name56" presStyleLbl="parChTrans1D2" presStyleIdx="3" presStyleCnt="6"/>
      <dgm:spPr/>
      <dgm:t>
        <a:bodyPr/>
        <a:lstStyle/>
        <a:p>
          <a:endParaRPr lang="en-US"/>
        </a:p>
      </dgm:t>
    </dgm:pt>
    <dgm:pt modelId="{E6DF9A75-7A05-004B-820A-BB1CE3777C98}" type="pres">
      <dgm:prSet presAssocID="{F71D7788-1188-A542-89CF-1B628C3C2339}" presName="text0" presStyleLbl="node1" presStyleIdx="4" presStyleCnt="7" custScaleX="182259" custScaleY="18225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941BA9C-7943-6B46-8686-1E1CD54FE365}" type="pres">
      <dgm:prSet presAssocID="{45366ABF-2EFD-134C-B099-E8936F75450A}" presName="Name56" presStyleLbl="parChTrans1D2" presStyleIdx="4" presStyleCnt="6"/>
      <dgm:spPr/>
      <dgm:t>
        <a:bodyPr/>
        <a:lstStyle/>
        <a:p>
          <a:endParaRPr lang="en-US"/>
        </a:p>
      </dgm:t>
    </dgm:pt>
    <dgm:pt modelId="{38C9CADC-5A76-1541-8D91-453B23F8F93D}" type="pres">
      <dgm:prSet presAssocID="{8870045F-C3D9-3C47-96D6-36017E7208AC}" presName="text0" presStyleLbl="node1" presStyleIdx="5" presStyleCnt="7" custScaleX="182259" custScaleY="18225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9EDE4B5-A5F2-3648-A241-09260CC6FC4C}" type="pres">
      <dgm:prSet presAssocID="{8B870D9F-08D4-7546-9D58-D883DD0F9CE9}" presName="Name56" presStyleLbl="parChTrans1D2" presStyleIdx="5" presStyleCnt="6"/>
      <dgm:spPr/>
      <dgm:t>
        <a:bodyPr/>
        <a:lstStyle/>
        <a:p>
          <a:endParaRPr lang="en-US"/>
        </a:p>
      </dgm:t>
    </dgm:pt>
    <dgm:pt modelId="{92B3568C-2F0B-FB4F-B85C-9725A7F03D92}" type="pres">
      <dgm:prSet presAssocID="{EC59046C-5D6E-7B4D-A621-BBA52AE06C8F}" presName="text0" presStyleLbl="node1" presStyleIdx="6" presStyleCnt="7" custScaleX="182799" custScaleY="18279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A5748DEC-F076-A546-9174-4481848FA37E}" srcId="{AC893DCA-8A7D-8E49-A2DE-E7C012102889}" destId="{AEC9A570-C444-6748-B061-6824CDB39A88}" srcOrd="1" destOrd="0" parTransId="{B1B07A58-CE72-8A41-944C-4DA5CC039AA2}" sibTransId="{B9D61B9A-89F5-854F-97AB-3954A3563D7D}"/>
    <dgm:cxn modelId="{92671F05-5396-334A-9E42-DD59A63BC262}" srcId="{AC893DCA-8A7D-8E49-A2DE-E7C012102889}" destId="{EC59046C-5D6E-7B4D-A621-BBA52AE06C8F}" srcOrd="5" destOrd="0" parTransId="{8B870D9F-08D4-7546-9D58-D883DD0F9CE9}" sibTransId="{40107F4E-D682-CA43-B2A6-AD79AC8AA344}"/>
    <dgm:cxn modelId="{C0E6A1D5-88F2-2D46-A0B8-6E2B9105B737}" srcId="{AC893DCA-8A7D-8E49-A2DE-E7C012102889}" destId="{F71D7788-1188-A542-89CF-1B628C3C2339}" srcOrd="3" destOrd="0" parTransId="{6B6E0A83-7713-E040-958E-1A755575CDB3}" sibTransId="{CC308898-9254-2343-BD4A-50940EBD7CF5}"/>
    <dgm:cxn modelId="{0C8D122F-18AB-BC47-8F71-7449B2533BA0}" srcId="{AC893DCA-8A7D-8E49-A2DE-E7C012102889}" destId="{7F7F28E2-F2F9-1545-80CF-D0A93AFB42F1}" srcOrd="2" destOrd="0" parTransId="{E6E012D8-C1A7-794D-B9E5-2AC9DE9C789F}" sibTransId="{61A8E375-E7E5-9941-882C-03E7764FC980}"/>
    <dgm:cxn modelId="{053061B2-A216-0046-9ECF-B815EFA282FF}" type="presOf" srcId="{45366ABF-2EFD-134C-B099-E8936F75450A}" destId="{F941BA9C-7943-6B46-8686-1E1CD54FE365}" srcOrd="0" destOrd="0" presId="urn:microsoft.com/office/officeart/2008/layout/RadialCluster"/>
    <dgm:cxn modelId="{5AF2EDE9-10B1-9947-9081-D70581BB6113}" type="presOf" srcId="{459737A3-4DE6-5E4B-92E0-D64FAD40782C}" destId="{2EAA624A-FFE4-2A46-AB42-C37F9B7A6C3F}" srcOrd="0" destOrd="0" presId="urn:microsoft.com/office/officeart/2008/layout/RadialCluster"/>
    <dgm:cxn modelId="{83E67F2E-7558-7A4C-A433-D0B5178C6DBC}" type="presOf" srcId="{B1B07A58-CE72-8A41-944C-4DA5CC039AA2}" destId="{F74A2A2F-02DA-A14E-871F-FEB65D672D11}" srcOrd="0" destOrd="0" presId="urn:microsoft.com/office/officeart/2008/layout/RadialCluster"/>
    <dgm:cxn modelId="{27514660-5C0A-E44D-B129-D703B2AECCA4}" type="presOf" srcId="{EC59046C-5D6E-7B4D-A621-BBA52AE06C8F}" destId="{92B3568C-2F0B-FB4F-B85C-9725A7F03D92}" srcOrd="0" destOrd="0" presId="urn:microsoft.com/office/officeart/2008/layout/RadialCluster"/>
    <dgm:cxn modelId="{CCB16FA9-1777-CD43-9B28-8858F09682A6}" srcId="{AC893DCA-8A7D-8E49-A2DE-E7C012102889}" destId="{403FB3EC-A313-FB4D-B14E-90F3A2DA02FD}" srcOrd="0" destOrd="0" parTransId="{24B6A95F-10D8-2545-8784-B3E4E746951E}" sibTransId="{DFD1C59C-AE6C-3140-99CA-239EE7987CFF}"/>
    <dgm:cxn modelId="{EF10D83D-5F3B-6044-BB57-9DA9CE3332A5}" srcId="{AC893DCA-8A7D-8E49-A2DE-E7C012102889}" destId="{8870045F-C3D9-3C47-96D6-36017E7208AC}" srcOrd="4" destOrd="0" parTransId="{45366ABF-2EFD-134C-B099-E8936F75450A}" sibTransId="{F7893667-2744-A146-80D4-DB119502FCFD}"/>
    <dgm:cxn modelId="{6E076F96-F9F6-2D40-BEED-087BDDA222B8}" type="presOf" srcId="{AEC9A570-C444-6748-B061-6824CDB39A88}" destId="{43482C35-4167-AD4F-A85F-63F30C1236E9}" srcOrd="0" destOrd="0" presId="urn:microsoft.com/office/officeart/2008/layout/RadialCluster"/>
    <dgm:cxn modelId="{34C21F1A-C17B-264D-A726-D99B78A7AF1F}" type="presOf" srcId="{6B6E0A83-7713-E040-958E-1A755575CDB3}" destId="{F146446A-23B1-4741-A33D-7E98D76FA790}" srcOrd="0" destOrd="0" presId="urn:microsoft.com/office/officeart/2008/layout/RadialCluster"/>
    <dgm:cxn modelId="{6ACF42DA-4413-B045-A54D-48C43802E21D}" type="presOf" srcId="{7F7F28E2-F2F9-1545-80CF-D0A93AFB42F1}" destId="{B0DFBC2C-79C5-FE4D-9768-BD541F66468C}" srcOrd="0" destOrd="0" presId="urn:microsoft.com/office/officeart/2008/layout/RadialCluster"/>
    <dgm:cxn modelId="{8F6227A7-D9CA-6745-877E-DDB0D2AC73F9}" type="presOf" srcId="{8B870D9F-08D4-7546-9D58-D883DD0F9CE9}" destId="{19EDE4B5-A5F2-3648-A241-09260CC6FC4C}" srcOrd="0" destOrd="0" presId="urn:microsoft.com/office/officeart/2008/layout/RadialCluster"/>
    <dgm:cxn modelId="{C7375E25-3F2A-FF43-B8E5-EEA66969D326}" type="presOf" srcId="{8870045F-C3D9-3C47-96D6-36017E7208AC}" destId="{38C9CADC-5A76-1541-8D91-453B23F8F93D}" srcOrd="0" destOrd="0" presId="urn:microsoft.com/office/officeart/2008/layout/RadialCluster"/>
    <dgm:cxn modelId="{27E44657-B4A5-3E43-83EE-64679C441CA5}" type="presOf" srcId="{403FB3EC-A313-FB4D-B14E-90F3A2DA02FD}" destId="{20A0B654-CF4B-274B-A408-EEA63900D8FA}" srcOrd="0" destOrd="0" presId="urn:microsoft.com/office/officeart/2008/layout/RadialCluster"/>
    <dgm:cxn modelId="{319BFCDD-89E9-8445-A71C-1351144EE3C7}" type="presOf" srcId="{E6E012D8-C1A7-794D-B9E5-2AC9DE9C789F}" destId="{74E6BDC9-A24E-0646-89C0-B67B236DD2F1}" srcOrd="0" destOrd="0" presId="urn:microsoft.com/office/officeart/2008/layout/RadialCluster"/>
    <dgm:cxn modelId="{FB2344E7-4E40-E249-A1B2-31169F629265}" type="presOf" srcId="{AC893DCA-8A7D-8E49-A2DE-E7C012102889}" destId="{8E4198F1-38F8-F746-8136-3032F742C2BB}" srcOrd="0" destOrd="0" presId="urn:microsoft.com/office/officeart/2008/layout/RadialCluster"/>
    <dgm:cxn modelId="{0397CC24-B3CC-EF47-BD09-50A9779E596D}" type="presOf" srcId="{F71D7788-1188-A542-89CF-1B628C3C2339}" destId="{E6DF9A75-7A05-004B-820A-BB1CE3777C98}" srcOrd="0" destOrd="0" presId="urn:microsoft.com/office/officeart/2008/layout/RadialCluster"/>
    <dgm:cxn modelId="{2D98C68D-2484-9E46-B8BA-8B28F9D7FD5F}" type="presOf" srcId="{24B6A95F-10D8-2545-8784-B3E4E746951E}" destId="{D669C180-A377-444A-9A4A-60D4E11DA72C}" srcOrd="0" destOrd="0" presId="urn:microsoft.com/office/officeart/2008/layout/RadialCluster"/>
    <dgm:cxn modelId="{0E2D8BCE-699D-8344-9D57-F10626F4A7FD}" srcId="{459737A3-4DE6-5E4B-92E0-D64FAD40782C}" destId="{AC893DCA-8A7D-8E49-A2DE-E7C012102889}" srcOrd="0" destOrd="0" parTransId="{BC1F6A25-398E-8341-9F10-EA7D09DA3A46}" sibTransId="{4DEF51F9-C0ED-4646-87B5-F42E340E2060}"/>
    <dgm:cxn modelId="{B434A08F-4110-6F4F-AADE-5B58692556D8}" type="presParOf" srcId="{2EAA624A-FFE4-2A46-AB42-C37F9B7A6C3F}" destId="{55428953-846A-6E48-9E6B-C03EA36CBB96}" srcOrd="0" destOrd="0" presId="urn:microsoft.com/office/officeart/2008/layout/RadialCluster"/>
    <dgm:cxn modelId="{BA84EAFC-4AC4-0349-BE56-4BE7F2CE8CBD}" type="presParOf" srcId="{55428953-846A-6E48-9E6B-C03EA36CBB96}" destId="{8E4198F1-38F8-F746-8136-3032F742C2BB}" srcOrd="0" destOrd="0" presId="urn:microsoft.com/office/officeart/2008/layout/RadialCluster"/>
    <dgm:cxn modelId="{B09F6B72-7385-394B-83BE-6E724593B271}" type="presParOf" srcId="{55428953-846A-6E48-9E6B-C03EA36CBB96}" destId="{D669C180-A377-444A-9A4A-60D4E11DA72C}" srcOrd="1" destOrd="0" presId="urn:microsoft.com/office/officeart/2008/layout/RadialCluster"/>
    <dgm:cxn modelId="{562FA8CB-4033-BE4A-B11C-F071D94291E2}" type="presParOf" srcId="{55428953-846A-6E48-9E6B-C03EA36CBB96}" destId="{20A0B654-CF4B-274B-A408-EEA63900D8FA}" srcOrd="2" destOrd="0" presId="urn:microsoft.com/office/officeart/2008/layout/RadialCluster"/>
    <dgm:cxn modelId="{298855BA-51EC-E944-9E9F-2297CFFAA320}" type="presParOf" srcId="{55428953-846A-6E48-9E6B-C03EA36CBB96}" destId="{F74A2A2F-02DA-A14E-871F-FEB65D672D11}" srcOrd="3" destOrd="0" presId="urn:microsoft.com/office/officeart/2008/layout/RadialCluster"/>
    <dgm:cxn modelId="{CD81CA23-4395-3A44-9CA9-239A38311BF6}" type="presParOf" srcId="{55428953-846A-6E48-9E6B-C03EA36CBB96}" destId="{43482C35-4167-AD4F-A85F-63F30C1236E9}" srcOrd="4" destOrd="0" presId="urn:microsoft.com/office/officeart/2008/layout/RadialCluster"/>
    <dgm:cxn modelId="{7246385A-37E2-BB4E-9EA3-3C2CB7440C91}" type="presParOf" srcId="{55428953-846A-6E48-9E6B-C03EA36CBB96}" destId="{74E6BDC9-A24E-0646-89C0-B67B236DD2F1}" srcOrd="5" destOrd="0" presId="urn:microsoft.com/office/officeart/2008/layout/RadialCluster"/>
    <dgm:cxn modelId="{F680F5A7-B431-844F-B801-B5DD8CD00540}" type="presParOf" srcId="{55428953-846A-6E48-9E6B-C03EA36CBB96}" destId="{B0DFBC2C-79C5-FE4D-9768-BD541F66468C}" srcOrd="6" destOrd="0" presId="urn:microsoft.com/office/officeart/2008/layout/RadialCluster"/>
    <dgm:cxn modelId="{9D04FCEE-4775-4E49-8886-0DD7F9B7AC63}" type="presParOf" srcId="{55428953-846A-6E48-9E6B-C03EA36CBB96}" destId="{F146446A-23B1-4741-A33D-7E98D76FA790}" srcOrd="7" destOrd="0" presId="urn:microsoft.com/office/officeart/2008/layout/RadialCluster"/>
    <dgm:cxn modelId="{F4304451-2B98-EA45-BAAD-323D9DCFD996}" type="presParOf" srcId="{55428953-846A-6E48-9E6B-C03EA36CBB96}" destId="{E6DF9A75-7A05-004B-820A-BB1CE3777C98}" srcOrd="8" destOrd="0" presId="urn:microsoft.com/office/officeart/2008/layout/RadialCluster"/>
    <dgm:cxn modelId="{850A0061-921A-9341-8BDF-8F96834F5DE1}" type="presParOf" srcId="{55428953-846A-6E48-9E6B-C03EA36CBB96}" destId="{F941BA9C-7943-6B46-8686-1E1CD54FE365}" srcOrd="9" destOrd="0" presId="urn:microsoft.com/office/officeart/2008/layout/RadialCluster"/>
    <dgm:cxn modelId="{3A4FA110-2E0D-0A4D-A762-A4382CC50366}" type="presParOf" srcId="{55428953-846A-6E48-9E6B-C03EA36CBB96}" destId="{38C9CADC-5A76-1541-8D91-453B23F8F93D}" srcOrd="10" destOrd="0" presId="urn:microsoft.com/office/officeart/2008/layout/RadialCluster"/>
    <dgm:cxn modelId="{9127340B-D045-C045-A726-A4065A4816B5}" type="presParOf" srcId="{55428953-846A-6E48-9E6B-C03EA36CBB96}" destId="{19EDE4B5-A5F2-3648-A241-09260CC6FC4C}" srcOrd="11" destOrd="0" presId="urn:microsoft.com/office/officeart/2008/layout/RadialCluster"/>
    <dgm:cxn modelId="{5EA3987C-BF96-3D49-B506-511203C560DA}" type="presParOf" srcId="{55428953-846A-6E48-9E6B-C03EA36CBB96}" destId="{92B3568C-2F0B-FB4F-B85C-9725A7F03D92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562FE1-FA87-6A44-91DC-17B68A94DA7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F8EFC37-24D0-834E-AAE4-5637368980B9}">
      <dgm:prSet phldrT="[Text]" custT="1"/>
      <dgm:spPr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gm:spPr>
      <dgm:t>
        <a:bodyPr/>
        <a:lstStyle/>
        <a:p>
          <a:pPr>
            <a:lnSpc>
              <a:spcPct val="80000"/>
            </a:lnSpc>
          </a:pP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Features Selection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FB2EDB-976E-E344-9269-F9F12129C724}" type="parTrans" cxnId="{FCD31519-F872-724E-8022-589DA663836A}">
      <dgm:prSet/>
      <dgm:spPr/>
      <dgm:t>
        <a:bodyPr/>
        <a:lstStyle/>
        <a:p>
          <a:endParaRPr lang="en-US"/>
        </a:p>
      </dgm:t>
    </dgm:pt>
    <dgm:pt modelId="{7417B6CF-B893-0843-A47E-08AB3780DA01}" type="sibTrans" cxnId="{FCD31519-F872-724E-8022-589DA663836A}">
      <dgm:prSet/>
      <dgm:spPr>
        <a:solidFill>
          <a:schemeClr val="accent1"/>
        </a:solidFill>
        <a:effectLst/>
      </dgm:spPr>
      <dgm:t>
        <a:bodyPr/>
        <a:lstStyle/>
        <a:p>
          <a:endParaRPr lang="en-US"/>
        </a:p>
      </dgm:t>
    </dgm:pt>
    <dgm:pt modelId="{296E8D03-69C2-4944-8782-5E553474085C}">
      <dgm:prSet phldrT="[Text]" custT="1"/>
      <dgm:spPr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gm:spPr>
      <dgm:t>
        <a:bodyPr/>
        <a:lstStyle/>
        <a:p>
          <a:pPr>
            <a:lnSpc>
              <a:spcPct val="80000"/>
            </a:lnSpc>
          </a:pP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Collect Data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94D122-50BD-1D42-8C99-FA406583F286}" type="parTrans" cxnId="{63A36295-7E84-B54A-9BDF-7436D5E2B1AE}">
      <dgm:prSet/>
      <dgm:spPr/>
      <dgm:t>
        <a:bodyPr/>
        <a:lstStyle/>
        <a:p>
          <a:endParaRPr lang="en-US"/>
        </a:p>
      </dgm:t>
    </dgm:pt>
    <dgm:pt modelId="{B08F7842-F0B7-3E4C-8F66-6D145E2AA3F8}" type="sibTrans" cxnId="{63A36295-7E84-B54A-9BDF-7436D5E2B1AE}">
      <dgm:prSet/>
      <dgm:spPr>
        <a:solidFill>
          <a:schemeClr val="accent1"/>
        </a:solidFill>
        <a:effectLst/>
      </dgm:spPr>
      <dgm:t>
        <a:bodyPr/>
        <a:lstStyle/>
        <a:p>
          <a:endParaRPr lang="en-US"/>
        </a:p>
      </dgm:t>
    </dgm:pt>
    <dgm:pt modelId="{0338457D-C032-614E-BDCF-C8D16DCE8A22}">
      <dgm:prSet phldrT="[Text]" custT="1"/>
      <dgm:spPr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gm:spPr>
      <dgm:t>
        <a:bodyPr/>
        <a:lstStyle/>
        <a:p>
          <a:pPr>
            <a:lnSpc>
              <a:spcPct val="80000"/>
            </a:lnSpc>
          </a:pPr>
          <a:r>
            <a: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Modeling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252AB-2AF0-D240-859B-8E321AECCF0E}" type="parTrans" cxnId="{1CF30ADD-87ED-3645-AF85-7ABBCBB4D115}">
      <dgm:prSet/>
      <dgm:spPr/>
      <dgm:t>
        <a:bodyPr/>
        <a:lstStyle/>
        <a:p>
          <a:endParaRPr lang="en-US"/>
        </a:p>
      </dgm:t>
    </dgm:pt>
    <dgm:pt modelId="{4D841421-823D-5048-9522-1A54E69F9F94}" type="sibTrans" cxnId="{1CF30ADD-87ED-3645-AF85-7ABBCBB4D115}">
      <dgm:prSet/>
      <dgm:spPr/>
      <dgm:t>
        <a:bodyPr/>
        <a:lstStyle/>
        <a:p>
          <a:endParaRPr lang="en-US"/>
        </a:p>
      </dgm:t>
    </dgm:pt>
    <dgm:pt modelId="{67AE8878-795E-3345-9549-8BE1AA30F460}" type="pres">
      <dgm:prSet presAssocID="{17562FE1-FA87-6A44-91DC-17B68A94DA74}" presName="Name0" presStyleCnt="0">
        <dgm:presLayoutVars>
          <dgm:dir/>
          <dgm:resizeHandles val="exact"/>
        </dgm:presLayoutVars>
      </dgm:prSet>
      <dgm:spPr/>
    </dgm:pt>
    <dgm:pt modelId="{FE50D958-749E-CC40-94C7-9E71EA2B264C}" type="pres">
      <dgm:prSet presAssocID="{296E8D03-69C2-4944-8782-5E553474085C}" presName="node" presStyleLbl="node1" presStyleIdx="0" presStyleCnt="3" custScaleX="87668" custScaleY="141111" custLinFactNeighborX="254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E1EFBC-3316-B34E-851B-9FB16BAB9F32}" type="pres">
      <dgm:prSet presAssocID="{B08F7842-F0B7-3E4C-8F66-6D145E2AA3F8}" presName="sibTrans" presStyleLbl="sibTrans2D1" presStyleIdx="0" presStyleCnt="2" custAng="5400000" custScaleX="187271" custScaleY="65947"/>
      <dgm:spPr>
        <a:prstGeom prst="triangle">
          <a:avLst/>
        </a:prstGeom>
      </dgm:spPr>
      <dgm:t>
        <a:bodyPr/>
        <a:lstStyle/>
        <a:p>
          <a:endParaRPr lang="en-US"/>
        </a:p>
      </dgm:t>
    </dgm:pt>
    <dgm:pt modelId="{74032BF7-A5A8-8742-90DB-99A041E2570B}" type="pres">
      <dgm:prSet presAssocID="{B08F7842-F0B7-3E4C-8F66-6D145E2AA3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4CA59C3-FE3C-374B-94FE-09BA17132B37}" type="pres">
      <dgm:prSet presAssocID="{6F8EFC37-24D0-834E-AAE4-5637368980B9}" presName="node" presStyleLbl="node1" presStyleIdx="1" presStyleCnt="3" custScaleX="87668" custScaleY="141111" custLinFactNeighborX="254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68551EC-1452-4143-AF17-7C0F6FDD0D10}" type="pres">
      <dgm:prSet presAssocID="{7417B6CF-B893-0843-A47E-08AB3780DA01}" presName="sibTrans" presStyleLbl="sibTrans2D1" presStyleIdx="1" presStyleCnt="2" custAng="5400000" custScaleX="187271" custScaleY="65947"/>
      <dgm:spPr>
        <a:prstGeom prst="triangle">
          <a:avLst/>
        </a:prstGeom>
      </dgm:spPr>
      <dgm:t>
        <a:bodyPr/>
        <a:lstStyle/>
        <a:p>
          <a:endParaRPr lang="en-US"/>
        </a:p>
      </dgm:t>
    </dgm:pt>
    <dgm:pt modelId="{3E610B1F-E73A-294D-AEB9-B7627F4AD540}" type="pres">
      <dgm:prSet presAssocID="{7417B6CF-B893-0843-A47E-08AB3780DA0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F453068-ADB2-0040-B335-BE1DD4E89E97}" type="pres">
      <dgm:prSet presAssocID="{0338457D-C032-614E-BDCF-C8D16DCE8A22}" presName="node" presStyleLbl="node1" presStyleIdx="2" presStyleCnt="3" custScaleX="87668" custScaleY="141111" custLinFactNeighborX="254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72F84612-FA0D-44A7-8123-D0F4AC1B1B19}" type="presOf" srcId="{B08F7842-F0B7-3E4C-8F66-6D145E2AA3F8}" destId="{CCE1EFBC-3316-B34E-851B-9FB16BAB9F32}" srcOrd="0" destOrd="0" presId="urn:microsoft.com/office/officeart/2005/8/layout/process1"/>
    <dgm:cxn modelId="{338C9844-3839-48AE-A24E-5DBDCA632E05}" type="presOf" srcId="{296E8D03-69C2-4944-8782-5E553474085C}" destId="{FE50D958-749E-CC40-94C7-9E71EA2B264C}" srcOrd="0" destOrd="0" presId="urn:microsoft.com/office/officeart/2005/8/layout/process1"/>
    <dgm:cxn modelId="{1CF30ADD-87ED-3645-AF85-7ABBCBB4D115}" srcId="{17562FE1-FA87-6A44-91DC-17B68A94DA74}" destId="{0338457D-C032-614E-BDCF-C8D16DCE8A22}" srcOrd="2" destOrd="0" parTransId="{6D2252AB-2AF0-D240-859B-8E321AECCF0E}" sibTransId="{4D841421-823D-5048-9522-1A54E69F9F94}"/>
    <dgm:cxn modelId="{10806276-6A52-4856-B632-F19486642B21}" type="presOf" srcId="{7417B6CF-B893-0843-A47E-08AB3780DA01}" destId="{F68551EC-1452-4143-AF17-7C0F6FDD0D10}" srcOrd="0" destOrd="0" presId="urn:microsoft.com/office/officeart/2005/8/layout/process1"/>
    <dgm:cxn modelId="{5A69E7A6-521B-4AB4-88EC-E01DD6B4D04D}" type="presOf" srcId="{7417B6CF-B893-0843-A47E-08AB3780DA01}" destId="{3E610B1F-E73A-294D-AEB9-B7627F4AD540}" srcOrd="1" destOrd="0" presId="urn:microsoft.com/office/officeart/2005/8/layout/process1"/>
    <dgm:cxn modelId="{6997E641-D3E3-41AC-8FF9-6D55381BDACE}" type="presOf" srcId="{B08F7842-F0B7-3E4C-8F66-6D145E2AA3F8}" destId="{74032BF7-A5A8-8742-90DB-99A041E2570B}" srcOrd="1" destOrd="0" presId="urn:microsoft.com/office/officeart/2005/8/layout/process1"/>
    <dgm:cxn modelId="{FCD31519-F872-724E-8022-589DA663836A}" srcId="{17562FE1-FA87-6A44-91DC-17B68A94DA74}" destId="{6F8EFC37-24D0-834E-AAE4-5637368980B9}" srcOrd="1" destOrd="0" parTransId="{56FB2EDB-976E-E344-9269-F9F12129C724}" sibTransId="{7417B6CF-B893-0843-A47E-08AB3780DA01}"/>
    <dgm:cxn modelId="{DEA4F0F4-3FA4-4EDF-9950-F56D34E9C28E}" type="presOf" srcId="{17562FE1-FA87-6A44-91DC-17B68A94DA74}" destId="{67AE8878-795E-3345-9549-8BE1AA30F460}" srcOrd="0" destOrd="0" presId="urn:microsoft.com/office/officeart/2005/8/layout/process1"/>
    <dgm:cxn modelId="{0D711C9F-CD39-4053-ADC3-DFBF917C09A9}" type="presOf" srcId="{0338457D-C032-614E-BDCF-C8D16DCE8A22}" destId="{EF453068-ADB2-0040-B335-BE1DD4E89E97}" srcOrd="0" destOrd="0" presId="urn:microsoft.com/office/officeart/2005/8/layout/process1"/>
    <dgm:cxn modelId="{63A36295-7E84-B54A-9BDF-7436D5E2B1AE}" srcId="{17562FE1-FA87-6A44-91DC-17B68A94DA74}" destId="{296E8D03-69C2-4944-8782-5E553474085C}" srcOrd="0" destOrd="0" parTransId="{4394D122-50BD-1D42-8C99-FA406583F286}" sibTransId="{B08F7842-F0B7-3E4C-8F66-6D145E2AA3F8}"/>
    <dgm:cxn modelId="{AD7EE045-F097-46B3-92DC-669BAD641559}" type="presOf" srcId="{6F8EFC37-24D0-834E-AAE4-5637368980B9}" destId="{44CA59C3-FE3C-374B-94FE-09BA17132B37}" srcOrd="0" destOrd="0" presId="urn:microsoft.com/office/officeart/2005/8/layout/process1"/>
    <dgm:cxn modelId="{5CEBE3C9-B497-4FB0-BEE9-08FBB2754C37}" type="presParOf" srcId="{67AE8878-795E-3345-9549-8BE1AA30F460}" destId="{FE50D958-749E-CC40-94C7-9E71EA2B264C}" srcOrd="0" destOrd="0" presId="urn:microsoft.com/office/officeart/2005/8/layout/process1"/>
    <dgm:cxn modelId="{1CB55C27-C418-46D2-B1AD-15C08B6EDACA}" type="presParOf" srcId="{67AE8878-795E-3345-9549-8BE1AA30F460}" destId="{CCE1EFBC-3316-B34E-851B-9FB16BAB9F32}" srcOrd="1" destOrd="0" presId="urn:microsoft.com/office/officeart/2005/8/layout/process1"/>
    <dgm:cxn modelId="{03D531B5-CAC0-47EE-9F33-CAF8D92A39AC}" type="presParOf" srcId="{CCE1EFBC-3316-B34E-851B-9FB16BAB9F32}" destId="{74032BF7-A5A8-8742-90DB-99A041E2570B}" srcOrd="0" destOrd="0" presId="urn:microsoft.com/office/officeart/2005/8/layout/process1"/>
    <dgm:cxn modelId="{00200D54-1E87-413E-AC92-42C8FC958AC6}" type="presParOf" srcId="{67AE8878-795E-3345-9549-8BE1AA30F460}" destId="{44CA59C3-FE3C-374B-94FE-09BA17132B37}" srcOrd="2" destOrd="0" presId="urn:microsoft.com/office/officeart/2005/8/layout/process1"/>
    <dgm:cxn modelId="{F33A7FAA-B51B-4757-9C1A-0B3B1E54EF4B}" type="presParOf" srcId="{67AE8878-795E-3345-9549-8BE1AA30F460}" destId="{F68551EC-1452-4143-AF17-7C0F6FDD0D10}" srcOrd="3" destOrd="0" presId="urn:microsoft.com/office/officeart/2005/8/layout/process1"/>
    <dgm:cxn modelId="{73873F56-EC95-42D4-8865-A54A4CDF7B8E}" type="presParOf" srcId="{F68551EC-1452-4143-AF17-7C0F6FDD0D10}" destId="{3E610B1F-E73A-294D-AEB9-B7627F4AD540}" srcOrd="0" destOrd="0" presId="urn:microsoft.com/office/officeart/2005/8/layout/process1"/>
    <dgm:cxn modelId="{9288C403-5E2A-497F-861D-8C5AF88D520E}" type="presParOf" srcId="{67AE8878-795E-3345-9549-8BE1AA30F460}" destId="{EF453068-ADB2-0040-B335-BE1DD4E89E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A288-088D-264A-9B1A-45229883EB56}">
      <dsp:nvSpPr>
        <dsp:cNvPr id="0" name=""/>
        <dsp:cNvSpPr/>
      </dsp:nvSpPr>
      <dsp:spPr>
        <a:xfrm>
          <a:off x="95" y="0"/>
          <a:ext cx="8229499" cy="45254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8AE875-97D9-5742-85D8-4EE45C0D2AB2}">
      <dsp:nvSpPr>
        <dsp:cNvPr id="0" name=""/>
        <dsp:cNvSpPr/>
      </dsp:nvSpPr>
      <dsp:spPr>
        <a:xfrm>
          <a:off x="0" y="380525"/>
          <a:ext cx="3874512" cy="1637428"/>
        </a:xfrm>
        <a:prstGeom prst="roundRect">
          <a:avLst/>
        </a:prstGeom>
        <a:solidFill>
          <a:schemeClr val="accent1"/>
        </a:solidFill>
        <a:ln w="38100" cmpd="sng">
          <a:solidFill>
            <a:srgbClr val="AADC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72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rPr>
            <a:t>Building credit history</a:t>
          </a:r>
        </a:p>
      </dsp:txBody>
      <dsp:txXfrm>
        <a:off x="79933" y="460458"/>
        <a:ext cx="3714646" cy="1477562"/>
      </dsp:txXfrm>
    </dsp:sp>
    <dsp:sp modelId="{341C131C-AECB-0E46-8D21-99E85F7809B6}">
      <dsp:nvSpPr>
        <dsp:cNvPr id="0" name=""/>
        <dsp:cNvSpPr/>
      </dsp:nvSpPr>
      <dsp:spPr>
        <a:xfrm>
          <a:off x="4355087" y="380525"/>
          <a:ext cx="3874512" cy="1637428"/>
        </a:xfrm>
        <a:prstGeom prst="roundRect">
          <a:avLst/>
        </a:prstGeom>
        <a:solidFill>
          <a:schemeClr val="accent1"/>
        </a:solidFill>
        <a:ln w="38100" cmpd="sng">
          <a:solidFill>
            <a:srgbClr val="AADC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72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Short term travel In US</a:t>
          </a:r>
          <a:endParaRPr lang="en-US" sz="1800" kern="1200" dirty="0">
            <a:solidFill>
              <a:srgbClr val="FFFFFF"/>
            </a:solidFill>
            <a:latin typeface="Open Sans Light"/>
            <a:cs typeface="Open Sans Light"/>
          </a:endParaRPr>
        </a:p>
      </dsp:txBody>
      <dsp:txXfrm>
        <a:off x="4435020" y="460458"/>
        <a:ext cx="3714646" cy="1477562"/>
      </dsp:txXfrm>
    </dsp:sp>
    <dsp:sp modelId="{C2CAA9DE-BBF6-F24B-BE3D-9AB996AD6CCB}">
      <dsp:nvSpPr>
        <dsp:cNvPr id="0" name=""/>
        <dsp:cNvSpPr/>
      </dsp:nvSpPr>
      <dsp:spPr>
        <a:xfrm>
          <a:off x="0" y="2507479"/>
          <a:ext cx="3874512" cy="1637428"/>
        </a:xfrm>
        <a:prstGeom prst="roundRect">
          <a:avLst/>
        </a:prstGeom>
        <a:solidFill>
          <a:schemeClr val="accent1"/>
        </a:solidFill>
        <a:ln w="38100" cmpd="sng">
          <a:solidFill>
            <a:srgbClr val="AADC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72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Paying tuition and living cost</a:t>
          </a:r>
          <a:endParaRPr lang="en-US" sz="1800" kern="1200" dirty="0">
            <a:solidFill>
              <a:srgbClr val="FFFFFF"/>
            </a:solidFill>
            <a:latin typeface="Open Sans Light"/>
            <a:cs typeface="Open Sans Light"/>
          </a:endParaRPr>
        </a:p>
      </dsp:txBody>
      <dsp:txXfrm>
        <a:off x="79933" y="2587412"/>
        <a:ext cx="3714646" cy="1477562"/>
      </dsp:txXfrm>
    </dsp:sp>
    <dsp:sp modelId="{D3DEB56D-337B-5249-BF9A-DA69BA41879D}">
      <dsp:nvSpPr>
        <dsp:cNvPr id="0" name=""/>
        <dsp:cNvSpPr/>
      </dsp:nvSpPr>
      <dsp:spPr>
        <a:xfrm>
          <a:off x="4355087" y="2507479"/>
          <a:ext cx="3874512" cy="1637428"/>
        </a:xfrm>
        <a:prstGeom prst="roundRect">
          <a:avLst/>
        </a:prstGeom>
        <a:solidFill>
          <a:schemeClr val="accent1"/>
        </a:solidFill>
        <a:ln w="38100" cmpd="sng">
          <a:solidFill>
            <a:srgbClr val="AADC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872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Buying a car</a:t>
          </a:r>
          <a:endParaRPr lang="en-US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35020" y="2587412"/>
        <a:ext cx="3714646" cy="1477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198F1-38F8-F746-8136-3032F742C2BB}">
      <dsp:nvSpPr>
        <dsp:cNvPr id="0" name=""/>
        <dsp:cNvSpPr/>
      </dsp:nvSpPr>
      <dsp:spPr>
        <a:xfrm>
          <a:off x="1190105" y="1399926"/>
          <a:ext cx="1413224" cy="141322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rgbClr val="27AAE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4B4B4B"/>
              </a:solidFill>
              <a:latin typeface="Arial" panose="020B0604020202020204" pitchFamily="34" charset="0"/>
              <a:cs typeface="Arial" panose="020B0604020202020204" pitchFamily="34" charset="0"/>
            </a:rPr>
            <a:t>Traditional Credit Model</a:t>
          </a:r>
          <a:endParaRPr lang="en-US" sz="1500" kern="1200" dirty="0">
            <a:solidFill>
              <a:srgbClr val="4B4B4B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97067" y="1606888"/>
        <a:ext cx="999300" cy="999300"/>
      </dsp:txXfrm>
    </dsp:sp>
    <dsp:sp modelId="{D669C180-A377-444A-9A4A-60D4E11DA72C}">
      <dsp:nvSpPr>
        <dsp:cNvPr id="0" name=""/>
        <dsp:cNvSpPr/>
      </dsp:nvSpPr>
      <dsp:spPr>
        <a:xfrm rot="16200000">
          <a:off x="1840091" y="1343299"/>
          <a:ext cx="1132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253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0B654-CF4B-274B-A408-EEA63900D8FA}">
      <dsp:nvSpPr>
        <dsp:cNvPr id="0" name=""/>
        <dsp:cNvSpPr/>
      </dsp:nvSpPr>
      <dsp:spPr>
        <a:xfrm>
          <a:off x="1202249" y="-102255"/>
          <a:ext cx="1388935" cy="1388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Credit Utilization</a:t>
          </a:r>
        </a:p>
      </dsp:txBody>
      <dsp:txXfrm>
        <a:off x="1405654" y="101149"/>
        <a:ext cx="982125" cy="982120"/>
      </dsp:txXfrm>
    </dsp:sp>
    <dsp:sp modelId="{F74A2A2F-02DA-A14E-871F-FEB65D672D11}">
      <dsp:nvSpPr>
        <dsp:cNvPr id="0" name=""/>
        <dsp:cNvSpPr/>
      </dsp:nvSpPr>
      <dsp:spPr>
        <a:xfrm rot="9000000">
          <a:off x="2506764" y="1724450"/>
          <a:ext cx="103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98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82C35-4167-AD4F-A85F-63F30C1236E9}">
      <dsp:nvSpPr>
        <dsp:cNvPr id="0" name=""/>
        <dsp:cNvSpPr/>
      </dsp:nvSpPr>
      <dsp:spPr>
        <a:xfrm>
          <a:off x="2513697" y="654909"/>
          <a:ext cx="1388935" cy="1388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Length of Credit history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7102" y="858313"/>
        <a:ext cx="982125" cy="982120"/>
      </dsp:txXfrm>
    </dsp:sp>
    <dsp:sp modelId="{74E6BDC9-A24E-0646-89C0-B67B236DD2F1}">
      <dsp:nvSpPr>
        <dsp:cNvPr id="0" name=""/>
        <dsp:cNvSpPr/>
      </dsp:nvSpPr>
      <dsp:spPr>
        <a:xfrm rot="12600000">
          <a:off x="2506764" y="2488626"/>
          <a:ext cx="103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98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C2C-79C5-FE4D-9768-BD541F66468C}">
      <dsp:nvSpPr>
        <dsp:cNvPr id="0" name=""/>
        <dsp:cNvSpPr/>
      </dsp:nvSpPr>
      <dsp:spPr>
        <a:xfrm>
          <a:off x="2513697" y="2169239"/>
          <a:ext cx="1388935" cy="1388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 Credit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7102" y="2372643"/>
        <a:ext cx="982125" cy="982120"/>
      </dsp:txXfrm>
    </dsp:sp>
    <dsp:sp modelId="{F146446A-23B1-4741-A33D-7E98D76FA790}">
      <dsp:nvSpPr>
        <dsp:cNvPr id="0" name=""/>
        <dsp:cNvSpPr/>
      </dsp:nvSpPr>
      <dsp:spPr>
        <a:xfrm rot="5400000">
          <a:off x="1840091" y="2869777"/>
          <a:ext cx="1132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253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F9A75-7A05-004B-820A-BB1CE3777C98}">
      <dsp:nvSpPr>
        <dsp:cNvPr id="0" name=""/>
        <dsp:cNvSpPr/>
      </dsp:nvSpPr>
      <dsp:spPr>
        <a:xfrm>
          <a:off x="1202249" y="2926404"/>
          <a:ext cx="1388935" cy="1388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Types of Credit Used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05654" y="3129808"/>
        <a:ext cx="982125" cy="982120"/>
      </dsp:txXfrm>
    </dsp:sp>
    <dsp:sp modelId="{F941BA9C-7943-6B46-8686-1E1CD54FE365}">
      <dsp:nvSpPr>
        <dsp:cNvPr id="0" name=""/>
        <dsp:cNvSpPr/>
      </dsp:nvSpPr>
      <dsp:spPr>
        <a:xfrm rot="19800000">
          <a:off x="1183172" y="2488626"/>
          <a:ext cx="1034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498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9CADC-5A76-1541-8D91-453B23F8F93D}">
      <dsp:nvSpPr>
        <dsp:cNvPr id="0" name=""/>
        <dsp:cNvSpPr/>
      </dsp:nvSpPr>
      <dsp:spPr>
        <a:xfrm>
          <a:off x="-109198" y="2169239"/>
          <a:ext cx="1388935" cy="1388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Amount Owed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207" y="2372643"/>
        <a:ext cx="982125" cy="982120"/>
      </dsp:txXfrm>
    </dsp:sp>
    <dsp:sp modelId="{19EDE4B5-A5F2-3648-A241-09260CC6FC4C}">
      <dsp:nvSpPr>
        <dsp:cNvPr id="0" name=""/>
        <dsp:cNvSpPr/>
      </dsp:nvSpPr>
      <dsp:spPr>
        <a:xfrm rot="1800000">
          <a:off x="1183013" y="1725044"/>
          <a:ext cx="1058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74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3568C-2F0B-FB4F-B85C-9725A7F03D92}">
      <dsp:nvSpPr>
        <dsp:cNvPr id="0" name=""/>
        <dsp:cNvSpPr/>
      </dsp:nvSpPr>
      <dsp:spPr>
        <a:xfrm>
          <a:off x="-111255" y="652848"/>
          <a:ext cx="1393050" cy="1393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128016" rIns="40640" bIns="40640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Payment History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752" y="856855"/>
        <a:ext cx="985036" cy="985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0D958-749E-CC40-94C7-9E71EA2B264C}">
      <dsp:nvSpPr>
        <dsp:cNvPr id="0" name=""/>
        <dsp:cNvSpPr/>
      </dsp:nvSpPr>
      <dsp:spPr>
        <a:xfrm>
          <a:off x="13585" y="241740"/>
          <a:ext cx="2103120" cy="203111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Collect Data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1580" y="539190"/>
        <a:ext cx="1487130" cy="1436218"/>
      </dsp:txXfrm>
    </dsp:sp>
    <dsp:sp modelId="{CCE1EFBC-3316-B34E-851B-9FB16BAB9F32}">
      <dsp:nvSpPr>
        <dsp:cNvPr id="0" name=""/>
        <dsp:cNvSpPr/>
      </dsp:nvSpPr>
      <dsp:spPr>
        <a:xfrm rot="5400000">
          <a:off x="2134681" y="1061126"/>
          <a:ext cx="952422" cy="392346"/>
        </a:xfrm>
        <a:prstGeom prst="triangl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93533" y="1080743"/>
        <a:ext cx="834718" cy="235408"/>
      </dsp:txXfrm>
    </dsp:sp>
    <dsp:sp modelId="{44CA59C3-FE3C-374B-94FE-09BA17132B37}">
      <dsp:nvSpPr>
        <dsp:cNvPr id="0" name=""/>
        <dsp:cNvSpPr/>
      </dsp:nvSpPr>
      <dsp:spPr>
        <a:xfrm>
          <a:off x="3076290" y="241740"/>
          <a:ext cx="2103120" cy="203111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Features Selection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4285" y="539190"/>
        <a:ext cx="1487130" cy="1436218"/>
      </dsp:txXfrm>
    </dsp:sp>
    <dsp:sp modelId="{F68551EC-1452-4143-AF17-7C0F6FDD0D10}">
      <dsp:nvSpPr>
        <dsp:cNvPr id="0" name=""/>
        <dsp:cNvSpPr/>
      </dsp:nvSpPr>
      <dsp:spPr>
        <a:xfrm rot="5400000">
          <a:off x="5197151" y="1061126"/>
          <a:ext cx="939999" cy="392346"/>
        </a:xfrm>
        <a:prstGeom prst="triangl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256003" y="1080743"/>
        <a:ext cx="822295" cy="235408"/>
      </dsp:txXfrm>
    </dsp:sp>
    <dsp:sp modelId="{EF453068-ADB2-0040-B335-BE1DD4E89E97}">
      <dsp:nvSpPr>
        <dsp:cNvPr id="0" name=""/>
        <dsp:cNvSpPr/>
      </dsp:nvSpPr>
      <dsp:spPr>
        <a:xfrm>
          <a:off x="6126479" y="241740"/>
          <a:ext cx="2103120" cy="203111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8575" cmpd="sng">
          <a:solidFill>
            <a:srgbClr val="72C5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Modeling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34474" y="539190"/>
        <a:ext cx="1487130" cy="143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0.43619</cdr:x>
      <cdr:y>0.26587</cdr:y>
    </cdr:from>
    <cdr:to>
      <cdr:x>0.56381</cdr:x>
      <cdr:y>0.38016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994263" y="729343"/>
          <a:ext cx="583474" cy="3135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>
              <a:solidFill>
                <a:srgbClr val="FF0000"/>
              </a:solidFill>
            </a:rPr>
            <a:t>+20%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771C6160-C8C3-45A0-8B64-E992B900AB68}" type="datetime4">
              <a:rPr lang="en-US" smtClean="0">
                <a:latin typeface="Arial" pitchFamily="34" charset="0"/>
              </a:rPr>
              <a:t>September 27, 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0270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8" tIns="45330" rIns="90648" bIns="45330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pitchFamily="2" charset="0"/>
              </a:defRPr>
            </a:lvl1pPr>
          </a:lstStyle>
          <a:p>
            <a:fld id="{C8B66C32-457D-4C1D-9311-2FF8084A158A}" type="slidenum">
              <a:rPr lang="en-US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664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</a:defRPr>
            </a:lvl1pPr>
          </a:lstStyle>
          <a:p>
            <a:fld id="{435080F7-19C7-4818-B8F5-38488EA14317}" type="datetime4">
              <a:rPr lang="en-US" smtClean="0"/>
              <a:t>September 27, 2016</a:t>
            </a:fld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5613" y="846138"/>
            <a:ext cx="3635375" cy="2727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63975"/>
            <a:ext cx="6627813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4288"/>
            <a:ext cx="30702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8" tIns="47009" rIns="94018" bIns="47009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Arial" pitchFamily="34" charset="0"/>
              </a:defRPr>
            </a:lvl1pPr>
          </a:lstStyle>
          <a:p>
            <a:fld id="{E6C388D9-8E38-4EC6-8E5A-9BD94593D2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34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22250" indent="-1079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463550" indent="-12700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688975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914400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ADE695-3F87-4354-B5D8-EAB5D0D59A9E}" type="datetime4">
              <a:rPr lang="en-US" smtClean="0"/>
              <a:t>September 27, 2016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1AD049-F530-4CD9-9DAD-833F25FA58DA}" type="datetime4">
              <a:rPr lang="en-US" smtClean="0"/>
              <a:t>September 27, 2016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43C366-5A71-49B5-9C80-3537735A3C53}" type="datetime4">
              <a:rPr lang="en-US" smtClean="0"/>
              <a:t>September 27, 2016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388D9-8E38-4EC6-8E5A-9BD94593D2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4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2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16106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6635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344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173038" indent="-173038">
              <a:buFont typeface="Arial"/>
              <a:buChar char="•"/>
              <a:defRPr>
                <a:latin typeface="+mn-lt"/>
              </a:defRPr>
            </a:lvl2pPr>
            <a:lvl3pPr marL="347663" indent="-174625"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1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7214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474747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3038" indent="-173038">
              <a:buFont typeface="Arial" panose="020B0604020202020204" pitchFamily="34" charset="0"/>
              <a:buChar char="•"/>
              <a:defRPr sz="1400" baseline="0"/>
            </a:lvl2pPr>
            <a:lvl3pPr marL="342900" indent="-169863">
              <a:buFont typeface="Open Sans" panose="020B0606030504020204" pitchFamily="34" charset="0"/>
              <a:buChar char="–"/>
              <a:defRPr sz="1200" baseline="0"/>
            </a:lvl3pPr>
            <a:lvl4pPr marL="514350" indent="-171450">
              <a:buFont typeface="Arial" panose="020B0604020202020204" pitchFamily="34" charset="0"/>
              <a:buChar char="•"/>
              <a:defRPr sz="1100"/>
            </a:lvl4pPr>
            <a:lvl5pPr marL="685800" indent="-171450">
              <a:buFont typeface="Open Sans" panose="020B0606030504020204" pitchFamily="34" charset="0"/>
              <a:buChar char="–"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16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0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8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2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4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2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1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05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3912885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528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9999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173038" indent="-173038">
              <a:buFont typeface="Arial"/>
              <a:buChar char="•"/>
              <a:defRPr>
                <a:solidFill>
                  <a:srgbClr val="FFFFFF"/>
                </a:solidFill>
                <a:latin typeface="+mn-lt"/>
              </a:defRPr>
            </a:lvl2pPr>
            <a:lvl3pPr marL="347663" indent="-174625"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1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2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0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矩形 17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816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6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27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8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7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3038" indent="-173038">
              <a:buFont typeface="Arial" panose="020B0604020202020204" pitchFamily="34" charset="0"/>
              <a:buChar char="•"/>
              <a:defRPr sz="1400" baseline="0"/>
            </a:lvl2pPr>
            <a:lvl3pPr marL="342900" indent="-169863">
              <a:buFont typeface="Open Sans" panose="020B0606030504020204" pitchFamily="34" charset="0"/>
              <a:buChar char="–"/>
              <a:defRPr sz="1200" baseline="0"/>
            </a:lvl3pPr>
            <a:lvl4pPr marL="514350" indent="-171450">
              <a:buFont typeface="Arial" panose="020B0604020202020204" pitchFamily="34" charset="0"/>
              <a:buChar char="•"/>
              <a:defRPr sz="1100"/>
            </a:lvl4pPr>
            <a:lvl5pPr marL="685800" indent="-171450">
              <a:buFont typeface="Open Sans" panose="020B0606030504020204" pitchFamily="34" charset="0"/>
              <a:buChar char="–"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2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3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3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394828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5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6394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2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173038" indent="-173038">
              <a:buFont typeface="Arial"/>
              <a:buChar char="•"/>
              <a:defRPr>
                <a:latin typeface="+mn-lt"/>
              </a:defRPr>
            </a:lvl2pPr>
            <a:lvl3pPr marL="347663" indent="-174625"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4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4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0065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474747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0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3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9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05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9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1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1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4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2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1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05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0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110125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309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231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9756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4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173038" indent="-173038">
              <a:buFont typeface="Arial"/>
              <a:buChar char="•"/>
              <a:defRPr>
                <a:solidFill>
                  <a:srgbClr val="FFFFFF"/>
                </a:solidFill>
                <a:latin typeface="+mn-lt"/>
              </a:defRPr>
            </a:lvl2pPr>
            <a:lvl3pPr marL="347663" indent="-174625"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6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115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 and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173038" indent="-173038">
              <a:buFont typeface="Arial"/>
              <a:buChar char="•"/>
              <a:defRPr>
                <a:latin typeface="+mn-lt"/>
              </a:defRPr>
            </a:lvl2pPr>
            <a:lvl3pPr marL="347663" indent="-174625"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harts and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474747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39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2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6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3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5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6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6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8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4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2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1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05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4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7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80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392798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1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830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173038" indent="-173038">
              <a:buFont typeface="Arial"/>
              <a:buChar char="•"/>
              <a:defRPr>
                <a:solidFill>
                  <a:srgbClr val="FFFFFF"/>
                </a:solidFill>
                <a:latin typeface="+mn-lt"/>
              </a:defRPr>
            </a:lvl2pPr>
            <a:lvl3pPr marL="347663" indent="-174625"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3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58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9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9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19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0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7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4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3038" indent="-173038">
              <a:buFont typeface="Arial" panose="020B0604020202020204" pitchFamily="34" charset="0"/>
              <a:buChar char="•"/>
              <a:defRPr sz="1400" baseline="0"/>
            </a:lvl2pPr>
            <a:lvl3pPr marL="342900" indent="-169863">
              <a:buFont typeface="Open Sans" panose="020B0606030504020204" pitchFamily="34" charset="0"/>
              <a:buChar char="–"/>
              <a:defRPr sz="1200" baseline="0"/>
            </a:lvl3pPr>
            <a:lvl4pPr marL="514350" indent="-171450">
              <a:buFont typeface="Arial" panose="020B0604020202020204" pitchFamily="34" charset="0"/>
              <a:buChar char="•"/>
              <a:defRPr sz="1100"/>
            </a:lvl4pPr>
            <a:lvl5pPr marL="685800" indent="-171450">
              <a:buFont typeface="Open Sans" panose="020B0606030504020204" pitchFamily="34" charset="0"/>
              <a:buChar char="–"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8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311358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83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chemeClr val="tx1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chemeClr val="tx1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8369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 marL="173038" indent="-173038">
              <a:buFont typeface="Arial"/>
              <a:buChar char="•"/>
              <a:defRPr>
                <a:latin typeface="+mn-lt"/>
              </a:defRPr>
            </a:lvl2pPr>
            <a:lvl3pPr marL="347663" indent="-174625"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432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474747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66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0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7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10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6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4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2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1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05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173038" indent="-173038">
              <a:buFont typeface="Arial" panose="020B0604020202020204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 marL="342900" indent="-169863">
              <a:buFont typeface="Open Sans" panose="020B0606030504020204" pitchFamily="34" charset="0"/>
              <a:buChar char="–"/>
              <a:defRPr sz="1600" baseline="0">
                <a:solidFill>
                  <a:srgbClr val="FFFFFF"/>
                </a:solidFill>
              </a:defRPr>
            </a:lvl3pPr>
            <a:lvl4pPr marL="514350" indent="-1714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lvl4pPr>
            <a:lvl5pPr marL="685800" indent="-171450">
              <a:buFont typeface="Open Sans" panose="020B0606030504020204" pitchFamily="34" charset="0"/>
              <a:buChar char="–"/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solidFill>
                  <a:srgbClr val="FFFFFF"/>
                </a:solidFill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5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482600"/>
            <a:ext cx="4290060" cy="548640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6" y="482600"/>
            <a:ext cx="3711575" cy="54864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Roboto Condensed Bold"/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en-US" dirty="0" smtClean="0"/>
              <a:t>Heading Text Like This</a:t>
            </a:r>
          </a:p>
          <a:p>
            <a:pPr lvl="1"/>
            <a:r>
              <a:rPr lang="en-US" dirty="0" smtClean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351918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1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597680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3815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878639" y="2914611"/>
            <a:ext cx="1781175" cy="2938780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6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631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597680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3815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78639" y="1408430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597680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3815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78639" y="2914612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7201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597680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73815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78639" y="3794756"/>
            <a:ext cx="1781175" cy="1369483"/>
          </a:xfrm>
          <a:solidFill>
            <a:schemeClr val="accent1"/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sz="1600" cap="all" spc="-20" baseline="0">
                <a:solidFill>
                  <a:srgbClr val="FFFFFF"/>
                </a:solidFill>
                <a:latin typeface="Roboto Condensed Bold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597680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73815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878639" y="5300938"/>
            <a:ext cx="1781175" cy="671869"/>
          </a:xfrm>
        </p:spPr>
        <p:txBody>
          <a:bodyPr>
            <a:noAutofit/>
          </a:bodyPr>
          <a:lstStyle>
            <a:lvl1pPr marL="0" indent="0">
              <a:lnSpc>
                <a:spcPct val="89000"/>
              </a:lnSpc>
              <a:spcBef>
                <a:spcPts val="100"/>
              </a:spcBef>
              <a:buNone/>
              <a:defRPr lang="en-US" sz="1600" b="0" i="0" kern="1200" cap="all" spc="-20" baseline="0" dirty="0" smtClean="0">
                <a:solidFill>
                  <a:srgbClr val="FFFFFF"/>
                </a:solidFill>
                <a:latin typeface="Roboto Condensed Bold"/>
                <a:ea typeface="+mn-ea"/>
                <a:cs typeface="Open Sans Light"/>
              </a:defRPr>
            </a:lvl1pPr>
            <a:lvl2pPr marL="0" indent="0">
              <a:lnSpc>
                <a:spcPct val="89000"/>
              </a:lnSpc>
              <a:spcBef>
                <a:spcPts val="100"/>
              </a:spcBef>
              <a:buFont typeface="Arial" panose="020B0604020202020204" pitchFamily="34" charset="0"/>
              <a:buNone/>
              <a:defRPr sz="1200" baseline="0">
                <a:solidFill>
                  <a:srgbClr val="FFFFFF"/>
                </a:solidFill>
              </a:defRPr>
            </a:lvl2pPr>
            <a:lvl3pPr marL="174625" indent="-174625">
              <a:lnSpc>
                <a:spcPct val="89000"/>
              </a:lnSpc>
              <a:spcBef>
                <a:spcPts val="600"/>
              </a:spcBef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457200" rtl="0" eaLnBrk="1" latinLnBrk="0" hangingPunct="1">
              <a:lnSpc>
                <a:spcPct val="89000"/>
              </a:lnSpc>
              <a:spcBef>
                <a:spcPts val="600"/>
              </a:spcBef>
              <a:buFont typeface="Arial"/>
              <a:buNone/>
            </a:pP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0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031162" cy="11460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4497"/>
            <a:ext cx="8229600" cy="1215003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  <a:latin typeface="+mn-lt"/>
              </a:defRPr>
            </a:lvl1pPr>
            <a:lvl2pPr marL="173038" indent="-173038">
              <a:buFont typeface="Arial"/>
              <a:buChar char="•"/>
              <a:defRPr>
                <a:solidFill>
                  <a:srgbClr val="FFFFFF"/>
                </a:solidFill>
                <a:latin typeface="+mn-lt"/>
              </a:defRPr>
            </a:lvl2pPr>
            <a:lvl3pPr marL="347663" indent="-174625"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457200" y="1692331"/>
            <a:ext cx="8229600" cy="294216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534356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11512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88668" y="1501775"/>
            <a:ext cx="1998133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199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34918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12635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90354" y="3943351"/>
            <a:ext cx="1996447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7200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48713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040226" y="1501775"/>
            <a:ext cx="2646575" cy="2372572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06070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7583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89096" y="3943351"/>
            <a:ext cx="2548832" cy="2166196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pc="-40">
                <a:solidFill>
                  <a:srgbClr val="FFFFFF"/>
                </a:solidFill>
                <a:latin typeface="Roboto Condensed Bold"/>
                <a:cs typeface="Roboto Condensed Bold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398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3176" y="4062307"/>
            <a:ext cx="9140824" cy="2795693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9921"/>
            <a:ext cx="8039100" cy="2245784"/>
          </a:xfrm>
        </p:spPr>
        <p:txBody>
          <a:bodyPr anchor="b" anchorCtr="0">
            <a:normAutofit/>
          </a:bodyPr>
          <a:lstStyle>
            <a:lvl1pPr>
              <a:lnSpc>
                <a:spcPct val="69000"/>
              </a:lnSpc>
              <a:defRPr sz="4800" spc="-2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87427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5" y="1881933"/>
            <a:ext cx="8415130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8222974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49554"/>
            <a:ext cx="8237220" cy="167738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D1D1D1"/>
          </a:solidFill>
          <a:ln>
            <a:solidFill>
              <a:srgbClr val="D1D1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374904" y="6492240"/>
            <a:ext cx="36576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0"/>
          </p:nvPr>
        </p:nvSpPr>
        <p:spPr>
          <a:xfrm>
            <a:off x="36443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6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572006" y="1881933"/>
            <a:ext cx="4200939" cy="3983843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50" baseline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Chart title: message of chart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1646485"/>
            <a:ext cx="404622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Chart sub-title: units, time period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6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33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454"/>
            <a:ext cx="4038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0432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095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83454"/>
            <a:ext cx="3706368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315970" y="1382184"/>
            <a:ext cx="4834127" cy="4536016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5459"/>
            <a:ext cx="4040188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65459"/>
            <a:ext cx="4041775" cy="42203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63440" y="1383985"/>
            <a:ext cx="4023360" cy="251607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cap="all" spc="-30" baseline="0">
                <a:latin typeface="Roboto Condensed Bold"/>
                <a:ea typeface="Roboto Condensed Bold"/>
                <a:cs typeface="Roboto Condensed Bold"/>
              </a:defRPr>
            </a:lvl1pPr>
            <a:lvl2pPr marL="173037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2pPr>
            <a:lvl3pPr marL="34607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3pPr>
            <a:lvl4pPr marL="517525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4pPr>
            <a:lvl5pPr marL="690562" indent="0">
              <a:buFontTx/>
              <a:buNone/>
              <a:defRPr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99060"/>
            <a:ext cx="641604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-6095" y="1382184"/>
            <a:ext cx="2139695" cy="1635336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78380" y="927629"/>
            <a:ext cx="6416040" cy="167738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Title, Role or Responsibility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64834" y="1383454"/>
            <a:ext cx="6421967" cy="45254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3038" indent="-173038">
              <a:buFont typeface="Arial" panose="020B0604020202020204" pitchFamily="34" charset="0"/>
              <a:buChar char="•"/>
              <a:defRPr sz="1400" baseline="0"/>
            </a:lvl2pPr>
            <a:lvl3pPr marL="342900" indent="-169863">
              <a:buFont typeface="Open Sans" panose="020B0606030504020204" pitchFamily="34" charset="0"/>
              <a:buChar char="–"/>
              <a:defRPr sz="1200" baseline="0"/>
            </a:lvl3pPr>
            <a:lvl4pPr marL="514350" indent="-171450">
              <a:buFont typeface="Arial" panose="020B0604020202020204" pitchFamily="34" charset="0"/>
              <a:buChar char="•"/>
              <a:defRPr sz="1100"/>
            </a:lvl4pPr>
            <a:lvl5pPr marL="685800" indent="-171450">
              <a:buFont typeface="Open Sans" panose="020B0606030504020204" pitchFamily="34" charset="0"/>
              <a:buChar char="–"/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9" y="99060"/>
            <a:ext cx="494427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741247" y="1382184"/>
            <a:ext cx="3434080" cy="2410883"/>
          </a:xfrm>
          <a:ln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349" y="1383454"/>
            <a:ext cx="4957319" cy="452543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173038" indent="-173038">
              <a:buFont typeface="Arial" panose="020B0604020202020204" pitchFamily="34" charset="0"/>
              <a:buChar char="•"/>
              <a:defRPr sz="1800" baseline="0"/>
            </a:lvl2pPr>
            <a:lvl3pPr marL="342900" indent="-169863">
              <a:buFont typeface="Open Sans" panose="020B0606030504020204" pitchFamily="34" charset="0"/>
              <a:buChar char="–"/>
              <a:defRPr sz="1600" baseline="0"/>
            </a:lvl3pPr>
            <a:lvl4pPr marL="514350" indent="-171450">
              <a:buFont typeface="Arial" panose="020B0604020202020204" pitchFamily="34" charset="0"/>
              <a:buChar char="•"/>
              <a:defRPr sz="1400"/>
            </a:lvl4pPr>
            <a:lvl5pPr marL="685800" indent="-171450">
              <a:buFont typeface="Open Sans" panose="020B0606030504020204" pitchFamily="34" charset="0"/>
              <a:buChar char="–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9" y="4001877"/>
            <a:ext cx="4944270" cy="223651"/>
          </a:xfrm>
        </p:spPr>
        <p:txBody>
          <a:bodyPr wrap="square">
            <a:spAutoFit/>
          </a:bodyPr>
          <a:lstStyle>
            <a:lvl1pPr marL="285750" indent="-285750" algn="r">
              <a:buFont typeface="Open Sans Light" panose="020B0306030504020204" pitchFamily="34" charset="0"/>
              <a:buChar char="–"/>
              <a:defRPr sz="1600" baseline="0"/>
            </a:lvl1pPr>
          </a:lstStyle>
          <a:p>
            <a:pPr lvl="0"/>
            <a:r>
              <a:rPr lang="en-US" dirty="0" smtClean="0"/>
              <a:t>Customer name and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9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6282186"/>
            <a:ext cx="8243887" cy="139782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add data source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706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6002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52987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45948" y="1351281"/>
            <a:ext cx="1508760" cy="151249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497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3497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52793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52793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620895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620895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713856" y="3373121"/>
            <a:ext cx="1972945" cy="251967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713856" y="3012441"/>
            <a:ext cx="1972945" cy="3287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cap="all" spc="-40" baseline="0">
                <a:latin typeface="Roboto Condensed Bold"/>
              </a:defRPr>
            </a:lvl1pPr>
          </a:lstStyle>
          <a:p>
            <a:pPr lvl="0"/>
            <a:r>
              <a:rPr lang="en-US" dirty="0" smtClean="0"/>
              <a:t>Column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0.xml"/><Relationship Id="rId1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18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20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Relationship Id="rId22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63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9" r:id="rId3"/>
    <p:sldLayoutId id="2147483710" r:id="rId4"/>
    <p:sldLayoutId id="2147483687" r:id="rId5"/>
    <p:sldLayoutId id="2147483688" r:id="rId6"/>
    <p:sldLayoutId id="2147483711" r:id="rId7"/>
    <p:sldLayoutId id="2147483712" r:id="rId8"/>
    <p:sldLayoutId id="2147483689" r:id="rId9"/>
    <p:sldLayoutId id="2147483690" r:id="rId10"/>
    <p:sldLayoutId id="2147483717" r:id="rId11"/>
    <p:sldLayoutId id="2147483719" r:id="rId12"/>
    <p:sldLayoutId id="2147483713" r:id="rId13"/>
    <p:sldLayoutId id="2147483691" r:id="rId14"/>
    <p:sldLayoutId id="2147483718" r:id="rId15"/>
    <p:sldLayoutId id="2147483715" r:id="rId16"/>
    <p:sldLayoutId id="2147483716" r:id="rId17"/>
    <p:sldLayoutId id="2147483720" r:id="rId18"/>
    <p:sldLayoutId id="2147483721" r:id="rId19"/>
    <p:sldLayoutId id="214748372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solidFill>
                <a:schemeClr val="tx1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96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solidFill>
                <a:schemeClr val="tx1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04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611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solidFill>
                <a:schemeClr val="tx1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128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4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  <p:sldLayoutId id="2147483860" r:id="rId20"/>
    <p:sldLayoutId id="2147483861" r:id="rId21"/>
    <p:sldLayoutId id="2147483862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454"/>
            <a:ext cx="8229600" cy="45254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76" y="6522720"/>
            <a:ext cx="9140824" cy="33528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 dirty="0">
              <a:latin typeface="Roboto Condensed Bold"/>
              <a:cs typeface="Roboto Condensed Bold"/>
            </a:endParaRP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57200" y="6522720"/>
            <a:ext cx="274362" cy="33528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DIN Engschrift Std"/>
                <a:ea typeface="+mn-ea"/>
                <a:cs typeface="DIN Engschrift Std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fld id="{5698A34F-157D-4FC3-B6AE-341A8B909DED}" type="slidenum">
              <a:rPr lang="en-US" sz="1000" smtClean="0">
                <a:solidFill>
                  <a:schemeClr val="tx1"/>
                </a:solidFill>
                <a:latin typeface="Roboto Condensed Bold"/>
                <a:ea typeface="Roboto Condensed Bold"/>
                <a:cs typeface="Roboto Condensed Bold"/>
              </a:rPr>
              <a:pPr/>
              <a:t>‹#›</a:t>
            </a:fld>
            <a:endParaRPr lang="en-US" sz="1000" dirty="0">
              <a:solidFill>
                <a:schemeClr val="tx1"/>
              </a:solidFill>
              <a:latin typeface="Roboto Condensed Bold"/>
              <a:ea typeface="Roboto Condensed Bold"/>
              <a:cs typeface="Roboto Condensed Bold"/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912332" y="6522720"/>
            <a:ext cx="4000500" cy="335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1087438" algn="l"/>
                <a:tab pos="1311275" algn="l"/>
              </a:tabLst>
              <a:defRPr sz="1000" b="0" kern="1200">
                <a:solidFill>
                  <a:srgbClr val="737373"/>
                </a:solidFill>
                <a:latin typeface="Open Sans"/>
                <a:ea typeface="+mn-ea"/>
                <a:cs typeface="Open San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974725" algn="l"/>
                <a:tab pos="1147763" algn="l"/>
              </a:tabLst>
            </a:pP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Michael Smith</a:t>
            </a:r>
            <a:r>
              <a:rPr lang="en-US" b="1" i="0" baseline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en-US" b="1" i="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Open Sans Light"/>
              </a:rPr>
              <a:t>|</a:t>
            </a:r>
            <a:r>
              <a:rPr lang="en-US" baseline="0" dirty="0" smtClean="0">
                <a:solidFill>
                  <a:schemeClr val="tx1"/>
                </a:solidFill>
                <a:latin typeface="+mn-lt"/>
                <a:cs typeface="Open Sans Light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Open Sans Light"/>
              </a:rPr>
              <a:t>www.slideheroes.com</a:t>
            </a:r>
            <a:endParaRPr lang="en-US" dirty="0">
              <a:solidFill>
                <a:schemeClr val="tx1"/>
              </a:solidFill>
              <a:latin typeface="+mn-l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52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4000"/>
        </a:lnSpc>
        <a:spcBef>
          <a:spcPct val="0"/>
        </a:spcBef>
        <a:buNone/>
        <a:defRPr sz="2700" b="0" i="0" kern="1200" cap="all" spc="-150" baseline="0">
          <a:solidFill>
            <a:schemeClr val="tx1"/>
          </a:solidFill>
          <a:latin typeface="Roboto Condensed Bold"/>
          <a:ea typeface="+mj-ea"/>
          <a:cs typeface="Roboto Condensed Bold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800" kern="1200" spc="-3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600" kern="1200" spc="-2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•"/>
        <a:defRPr sz="1400" kern="1200" spc="-1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–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800"/>
        </a:spcBef>
        <a:buClr>
          <a:schemeClr val="accent1"/>
        </a:buClr>
        <a:buFont typeface="Arial"/>
        <a:buChar char="»"/>
        <a:defRPr sz="1200" kern="1200" spc="0" baseline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69280" y="5843002"/>
            <a:ext cx="3148664" cy="399204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sz="2000" spc="0" dirty="0" err="1" smtClean="0">
                <a:latin typeface="Rockwell" panose="02060603020205020403" pitchFamily="18" charset="0"/>
              </a:rPr>
              <a:t>Maimaiti</a:t>
            </a:r>
            <a:r>
              <a:rPr lang="en-US" sz="2000" spc="0" dirty="0" smtClean="0">
                <a:latin typeface="Rockwell" panose="02060603020205020403" pitchFamily="18" charset="0"/>
              </a:rPr>
              <a:t>  Contest  demo</a:t>
            </a:r>
            <a:br>
              <a:rPr lang="en-US" sz="2000" spc="0" dirty="0" smtClean="0">
                <a:latin typeface="Rockwell" panose="02060603020205020403" pitchFamily="18" charset="0"/>
              </a:rPr>
            </a:br>
            <a:r>
              <a:rPr lang="en-US" sz="2000" spc="0" dirty="0" smtClean="0">
                <a:latin typeface="Rockwell" panose="02060603020205020403" pitchFamily="18" charset="0"/>
              </a:rPr>
              <a:t>09/25/2016</a:t>
            </a:r>
            <a:endParaRPr lang="en-GB" sz="2000" spc="0" dirty="0">
              <a:solidFill>
                <a:schemeClr val="accent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546" y="2446622"/>
            <a:ext cx="7553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25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P2P Lending Credit </a:t>
            </a:r>
            <a:r>
              <a:rPr lang="en-US" sz="4800" spc="-2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en-US" sz="4800" spc="-25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odel for</a:t>
            </a:r>
          </a:p>
          <a:p>
            <a:r>
              <a:rPr lang="en-US" sz="3200" spc="-25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200" spc="-25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hinese Overseas </a:t>
            </a:r>
            <a:r>
              <a:rPr lang="en-US" sz="3200" spc="-25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Students Loan Market</a:t>
            </a:r>
            <a:endParaRPr lang="en-US" sz="3200" spc="-25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6274374" y="0"/>
            <a:ext cx="2869626" cy="9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AAE0"/>
                </a:solidFill>
              </a:rPr>
              <a:t>Credit rating model </a:t>
            </a:r>
            <a:r>
              <a:rPr lang="en-US" dirty="0" smtClean="0"/>
              <a:t>design process</a:t>
            </a:r>
            <a:endParaRPr lang="en-US" dirty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859977269"/>
              </p:ext>
            </p:extLst>
          </p:nvPr>
        </p:nvGraphicFramePr>
        <p:xfrm>
          <a:off x="457200" y="1378897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36928" y="3634351"/>
            <a:ext cx="3397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LASSO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 Variables </a:t>
            </a:r>
            <a:r>
              <a:rPr lang="en-US" altLang="zh-CN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》 10 Variables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90" y="5215467"/>
            <a:ext cx="4615209" cy="1182118"/>
          </a:xfrm>
          <a:prstGeom prst="rect">
            <a:avLst/>
          </a:prstGeom>
        </p:spPr>
      </p:pic>
      <p:grpSp>
        <p:nvGrpSpPr>
          <p:cNvPr id="18" name="Group 36"/>
          <p:cNvGrpSpPr/>
          <p:nvPr/>
        </p:nvGrpSpPr>
        <p:grpSpPr>
          <a:xfrm>
            <a:off x="1541158" y="4171266"/>
            <a:ext cx="626256" cy="620226"/>
            <a:chOff x="2072105" y="1733550"/>
            <a:chExt cx="548682" cy="548682"/>
          </a:xfrm>
        </p:grpSpPr>
        <p:sp>
          <p:nvSpPr>
            <p:cNvPr id="35" name="Oval 92"/>
            <p:cNvSpPr>
              <a:spLocks noChangeArrowheads="1"/>
            </p:cNvSpPr>
            <p:nvPr/>
          </p:nvSpPr>
          <p:spPr bwMode="invGray">
            <a:xfrm>
              <a:off x="2072105" y="1733550"/>
              <a:ext cx="548682" cy="54868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93"/>
            <p:cNvSpPr>
              <a:spLocks noEditPoints="1"/>
            </p:cNvSpPr>
            <p:nvPr/>
          </p:nvSpPr>
          <p:spPr bwMode="invGray">
            <a:xfrm>
              <a:off x="2209767" y="1853513"/>
              <a:ext cx="72764" cy="286141"/>
            </a:xfrm>
            <a:custGeom>
              <a:avLst/>
              <a:gdLst>
                <a:gd name="T0" fmla="*/ 48 w 51"/>
                <a:gd name="T1" fmla="*/ 202 h 202"/>
                <a:gd name="T2" fmla="*/ 48 w 51"/>
                <a:gd name="T3" fmla="*/ 66 h 202"/>
                <a:gd name="T4" fmla="*/ 3 w 51"/>
                <a:gd name="T5" fmla="*/ 66 h 202"/>
                <a:gd name="T6" fmla="*/ 3 w 51"/>
                <a:gd name="T7" fmla="*/ 202 h 202"/>
                <a:gd name="T8" fmla="*/ 48 w 51"/>
                <a:gd name="T9" fmla="*/ 202 h 202"/>
                <a:gd name="T10" fmla="*/ 25 w 51"/>
                <a:gd name="T11" fmla="*/ 47 h 202"/>
                <a:gd name="T12" fmla="*/ 51 w 51"/>
                <a:gd name="T13" fmla="*/ 24 h 202"/>
                <a:gd name="T14" fmla="*/ 26 w 51"/>
                <a:gd name="T15" fmla="*/ 0 h 202"/>
                <a:gd name="T16" fmla="*/ 0 w 51"/>
                <a:gd name="T17" fmla="*/ 24 h 202"/>
                <a:gd name="T18" fmla="*/ 25 w 51"/>
                <a:gd name="T19" fmla="*/ 47 h 202"/>
                <a:gd name="T20" fmla="*/ 25 w 51"/>
                <a:gd name="T21" fmla="*/ 4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202">
                  <a:moveTo>
                    <a:pt x="48" y="202"/>
                  </a:moveTo>
                  <a:cubicBezTo>
                    <a:pt x="48" y="66"/>
                    <a:pt x="48" y="66"/>
                    <a:pt x="4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48" y="202"/>
                    <a:pt x="48" y="202"/>
                    <a:pt x="48" y="202"/>
                  </a:cubicBezTo>
                  <a:close/>
                  <a:moveTo>
                    <a:pt x="25" y="47"/>
                  </a:moveTo>
                  <a:cubicBezTo>
                    <a:pt x="41" y="47"/>
                    <a:pt x="51" y="37"/>
                    <a:pt x="51" y="24"/>
                  </a:cubicBezTo>
                  <a:cubicBezTo>
                    <a:pt x="51" y="11"/>
                    <a:pt x="41" y="0"/>
                    <a:pt x="26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invGray">
            <a:xfrm>
              <a:off x="2313014" y="1942993"/>
              <a:ext cx="196660" cy="196660"/>
            </a:xfrm>
            <a:custGeom>
              <a:avLst/>
              <a:gdLst>
                <a:gd name="T0" fmla="*/ 0 w 138"/>
                <a:gd name="T1" fmla="*/ 139 h 139"/>
                <a:gd name="T2" fmla="*/ 45 w 138"/>
                <a:gd name="T3" fmla="*/ 139 h 139"/>
                <a:gd name="T4" fmla="*/ 45 w 138"/>
                <a:gd name="T5" fmla="*/ 63 h 139"/>
                <a:gd name="T6" fmla="*/ 47 w 138"/>
                <a:gd name="T7" fmla="*/ 52 h 139"/>
                <a:gd name="T8" fmla="*/ 70 w 138"/>
                <a:gd name="T9" fmla="*/ 35 h 139"/>
                <a:gd name="T10" fmla="*/ 93 w 138"/>
                <a:gd name="T11" fmla="*/ 66 h 139"/>
                <a:gd name="T12" fmla="*/ 93 w 138"/>
                <a:gd name="T13" fmla="*/ 139 h 139"/>
                <a:gd name="T14" fmla="*/ 138 w 138"/>
                <a:gd name="T15" fmla="*/ 139 h 139"/>
                <a:gd name="T16" fmla="*/ 138 w 138"/>
                <a:gd name="T17" fmla="*/ 61 h 139"/>
                <a:gd name="T18" fmla="*/ 86 w 138"/>
                <a:gd name="T19" fmla="*/ 0 h 139"/>
                <a:gd name="T20" fmla="*/ 45 w 138"/>
                <a:gd name="T21" fmla="*/ 23 h 139"/>
                <a:gd name="T22" fmla="*/ 45 w 138"/>
                <a:gd name="T23" fmla="*/ 23 h 139"/>
                <a:gd name="T24" fmla="*/ 45 w 138"/>
                <a:gd name="T25" fmla="*/ 3 h 139"/>
                <a:gd name="T26" fmla="*/ 0 w 138"/>
                <a:gd name="T27" fmla="*/ 3 h 139"/>
                <a:gd name="T28" fmla="*/ 0 w 138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39">
                  <a:moveTo>
                    <a:pt x="0" y="139"/>
                  </a:moveTo>
                  <a:cubicBezTo>
                    <a:pt x="45" y="139"/>
                    <a:pt x="45" y="139"/>
                    <a:pt x="45" y="13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59"/>
                    <a:pt x="45" y="55"/>
                    <a:pt x="47" y="52"/>
                  </a:cubicBezTo>
                  <a:cubicBezTo>
                    <a:pt x="50" y="44"/>
                    <a:pt x="57" y="35"/>
                    <a:pt x="70" y="35"/>
                  </a:cubicBezTo>
                  <a:cubicBezTo>
                    <a:pt x="86" y="35"/>
                    <a:pt x="93" y="48"/>
                    <a:pt x="93" y="6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19"/>
                    <a:pt x="116" y="0"/>
                    <a:pt x="86" y="0"/>
                  </a:cubicBezTo>
                  <a:cubicBezTo>
                    <a:pt x="61" y="0"/>
                    <a:pt x="51" y="1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6"/>
                    <a:pt x="0" y="139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40"/>
          <p:cNvGrpSpPr/>
          <p:nvPr/>
        </p:nvGrpSpPr>
        <p:grpSpPr>
          <a:xfrm>
            <a:off x="771645" y="4171266"/>
            <a:ext cx="626256" cy="620226"/>
            <a:chOff x="581322" y="1733550"/>
            <a:chExt cx="548682" cy="548682"/>
          </a:xfrm>
        </p:grpSpPr>
        <p:sp>
          <p:nvSpPr>
            <p:cNvPr id="33" name="Oval 81"/>
            <p:cNvSpPr>
              <a:spLocks noChangeArrowheads="1"/>
            </p:cNvSpPr>
            <p:nvPr/>
          </p:nvSpPr>
          <p:spPr bwMode="invGray">
            <a:xfrm>
              <a:off x="581322" y="1733550"/>
              <a:ext cx="548682" cy="54868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invGray">
            <a:xfrm>
              <a:off x="771099" y="1842893"/>
              <a:ext cx="160278" cy="342803"/>
            </a:xfrm>
            <a:custGeom>
              <a:avLst/>
              <a:gdLst>
                <a:gd name="T0" fmla="*/ 75 w 113"/>
                <a:gd name="T1" fmla="*/ 241 h 241"/>
                <a:gd name="T2" fmla="*/ 25 w 113"/>
                <a:gd name="T3" fmla="*/ 241 h 241"/>
                <a:gd name="T4" fmla="*/ 25 w 113"/>
                <a:gd name="T5" fmla="*/ 120 h 241"/>
                <a:gd name="T6" fmla="*/ 0 w 113"/>
                <a:gd name="T7" fmla="*/ 120 h 241"/>
                <a:gd name="T8" fmla="*/ 0 w 113"/>
                <a:gd name="T9" fmla="*/ 79 h 241"/>
                <a:gd name="T10" fmla="*/ 25 w 113"/>
                <a:gd name="T11" fmla="*/ 79 h 241"/>
                <a:gd name="T12" fmla="*/ 25 w 113"/>
                <a:gd name="T13" fmla="*/ 54 h 241"/>
                <a:gd name="T14" fmla="*/ 79 w 113"/>
                <a:gd name="T15" fmla="*/ 0 h 241"/>
                <a:gd name="T16" fmla="*/ 113 w 113"/>
                <a:gd name="T17" fmla="*/ 0 h 241"/>
                <a:gd name="T18" fmla="*/ 113 w 113"/>
                <a:gd name="T19" fmla="*/ 41 h 241"/>
                <a:gd name="T20" fmla="*/ 92 w 113"/>
                <a:gd name="T21" fmla="*/ 41 h 241"/>
                <a:gd name="T22" fmla="*/ 75 w 113"/>
                <a:gd name="T23" fmla="*/ 58 h 241"/>
                <a:gd name="T24" fmla="*/ 75 w 113"/>
                <a:gd name="T25" fmla="*/ 79 h 241"/>
                <a:gd name="T26" fmla="*/ 113 w 113"/>
                <a:gd name="T27" fmla="*/ 79 h 241"/>
                <a:gd name="T28" fmla="*/ 109 w 113"/>
                <a:gd name="T29" fmla="*/ 120 h 241"/>
                <a:gd name="T30" fmla="*/ 75 w 113"/>
                <a:gd name="T31" fmla="*/ 120 h 241"/>
                <a:gd name="T32" fmla="*/ 75 w 113"/>
                <a:gd name="T3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241">
                  <a:moveTo>
                    <a:pt x="75" y="241"/>
                  </a:moveTo>
                  <a:cubicBezTo>
                    <a:pt x="25" y="241"/>
                    <a:pt x="25" y="241"/>
                    <a:pt x="25" y="241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20"/>
                    <a:pt x="39" y="0"/>
                    <a:pt x="7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76" y="41"/>
                    <a:pt x="75" y="47"/>
                    <a:pt x="75" y="5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75" y="120"/>
                    <a:pt x="75" y="120"/>
                    <a:pt x="75" y="120"/>
                  </a:cubicBezTo>
                  <a:lnTo>
                    <a:pt x="75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" name="Group 49"/>
          <p:cNvGrpSpPr/>
          <p:nvPr/>
        </p:nvGrpSpPr>
        <p:grpSpPr>
          <a:xfrm>
            <a:off x="771646" y="5371832"/>
            <a:ext cx="626255" cy="620225"/>
            <a:chOff x="6342270" y="4573442"/>
            <a:chExt cx="626255" cy="620225"/>
          </a:xfrm>
        </p:grpSpPr>
        <p:grpSp>
          <p:nvGrpSpPr>
            <p:cNvPr id="25" name="Group 24"/>
            <p:cNvGrpSpPr/>
            <p:nvPr/>
          </p:nvGrpSpPr>
          <p:grpSpPr>
            <a:xfrm>
              <a:off x="6342270" y="4573442"/>
              <a:ext cx="626255" cy="620225"/>
              <a:chOff x="8035235" y="3083395"/>
              <a:chExt cx="548682" cy="548682"/>
            </a:xfrm>
          </p:grpSpPr>
          <p:sp>
            <p:nvSpPr>
              <p:cNvPr id="27" name="Oval 100"/>
              <p:cNvSpPr>
                <a:spLocks noChangeArrowheads="1"/>
              </p:cNvSpPr>
              <p:nvPr/>
            </p:nvSpPr>
            <p:spPr bwMode="invGray">
              <a:xfrm>
                <a:off x="8035235" y="3083395"/>
                <a:ext cx="548682" cy="54868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 105"/>
              <p:cNvSpPr>
                <a:spLocks/>
              </p:cNvSpPr>
              <p:nvPr/>
            </p:nvSpPr>
            <p:spPr bwMode="invGray">
              <a:xfrm>
                <a:off x="8396107" y="3408868"/>
                <a:ext cx="15733" cy="19666"/>
              </a:xfrm>
              <a:custGeom>
                <a:avLst/>
                <a:gdLst>
                  <a:gd name="T0" fmla="*/ 6 w 11"/>
                  <a:gd name="T1" fmla="*/ 0 h 14"/>
                  <a:gd name="T2" fmla="*/ 1 w 11"/>
                  <a:gd name="T3" fmla="*/ 2 h 14"/>
                  <a:gd name="T4" fmla="*/ 0 w 11"/>
                  <a:gd name="T5" fmla="*/ 8 h 14"/>
                  <a:gd name="T6" fmla="*/ 0 w 11"/>
                  <a:gd name="T7" fmla="*/ 14 h 14"/>
                  <a:gd name="T8" fmla="*/ 11 w 11"/>
                  <a:gd name="T9" fmla="*/ 14 h 14"/>
                  <a:gd name="T10" fmla="*/ 11 w 11"/>
                  <a:gd name="T11" fmla="*/ 8 h 14"/>
                  <a:gd name="T12" fmla="*/ 10 w 11"/>
                  <a:gd name="T13" fmla="*/ 2 h 14"/>
                  <a:gd name="T14" fmla="*/ 6 w 11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6" y="0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5"/>
                      <a:pt x="10" y="3"/>
                      <a:pt x="10" y="2"/>
                    </a:cubicBezTo>
                    <a:cubicBezTo>
                      <a:pt x="9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2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26" name="Picture 4" descr="Image result for wechat logo whit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341" y="4649845"/>
              <a:ext cx="512574" cy="43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667683" y="3737458"/>
            <a:ext cx="191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Lending Club</a:t>
            </a:r>
          </a:p>
        </p:txBody>
      </p:sp>
      <p:sp>
        <p:nvSpPr>
          <p:cNvPr id="46" name="Oval 92"/>
          <p:cNvSpPr>
            <a:spLocks noChangeArrowheads="1"/>
          </p:cNvSpPr>
          <p:nvPr/>
        </p:nvSpPr>
        <p:spPr bwMode="invGray">
          <a:xfrm>
            <a:off x="1598746" y="5356287"/>
            <a:ext cx="626257" cy="62022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2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2008" y="5321305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791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286">
                                          <p:cBhvr additive="base">
                                            <p:cTn id="7" dur="700" fill="hold"/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286">
                                          <p:cBhvr additive="base">
                                            <p:cTn id="8" dur="700" fill="hold"/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F68551EC-1452-4143-AF17-7C0F6FDD0D1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8">
                                                <p:graphicEl>
                                                  <a:dgm id="{F68551EC-1452-4143-AF17-7C0F6FDD0D1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6428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286">
                                          <p:cBhvr additive="base">
                                            <p:cTn id="14" dur="800" fill="hold"/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286">
                                          <p:cBhvr additive="base">
                                            <p:cTn id="15" dur="800" fill="hold"/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CCE1EFBC-3316-B34E-851B-9FB16BAB9F3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8">
                                                <p:graphicEl>
                                                  <a:dgm id="{CCE1EFBC-3316-B34E-851B-9FB16BAB9F32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64286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286">
                                          <p:cBhvr additive="base">
                                            <p:cTn id="21" dur="1100" fill="hold"/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286">
                                          <p:cBhvr additive="base">
                                            <p:cTn id="22" dur="1100" fill="hold"/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8" grpId="0" uiExpand="1">
            <p:bldSub>
              <a:bldDgm bld="one"/>
            </p:bldSub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>
                                                <p:graphicEl>
                                                  <a:dgm id="{44CA59C3-FE3C-374B-94FE-09BA17132B3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F68551EC-1452-4143-AF17-7C0F6FDD0D1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8">
                                                <p:graphicEl>
                                                  <a:dgm id="{F68551EC-1452-4143-AF17-7C0F6FDD0D10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8">
                                                <p:graphicEl>
                                                  <a:dgm id="{FE50D958-749E-CC40-94C7-9E71EA2B264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CCE1EFBC-3316-B34E-851B-9FB16BAB9F32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8">
                                                <p:graphicEl>
                                                  <a:dgm id="{CCE1EFBC-3316-B34E-851B-9FB16BAB9F32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100" fill="hold"/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100" fill="hold"/>
                                            <p:tgtEl>
                                              <p:spTgt spid="8">
                                                <p:graphicEl>
                                                  <a:dgm id="{EF453068-ADB2-0040-B335-BE1DD4E89E9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8" grpId="0" uiExpand="1">
            <p:bldSub>
              <a:bldDgm bld="one"/>
            </p:bldSub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source of </a:t>
            </a:r>
            <a:r>
              <a:rPr lang="en-US" dirty="0" smtClean="0"/>
              <a:t>data collected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210758" y="1230272"/>
            <a:ext cx="30468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Social data sets:</a:t>
            </a:r>
          </a:p>
          <a:p>
            <a:endParaRPr lang="en-US" sz="1600" b="1" dirty="0" smtClean="0"/>
          </a:p>
          <a:p>
            <a:r>
              <a:rPr lang="en-US" sz="1400" dirty="0" smtClean="0"/>
              <a:t>Current </a:t>
            </a:r>
            <a:r>
              <a:rPr lang="en-US" sz="1400" dirty="0"/>
              <a:t>Location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Education </a:t>
            </a:r>
            <a:r>
              <a:rPr lang="en-US" sz="1400" dirty="0"/>
              <a:t>Experience, </a:t>
            </a:r>
            <a:endParaRPr lang="en-US" sz="1400" dirty="0" smtClean="0"/>
          </a:p>
          <a:p>
            <a:r>
              <a:rPr lang="en-US" sz="1400" dirty="0" smtClean="0"/>
              <a:t>Degrees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Majors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Grades,</a:t>
            </a:r>
          </a:p>
          <a:p>
            <a:r>
              <a:rPr lang="en-US" sz="1400" dirty="0" smtClean="0"/>
              <a:t>Cell phone type,</a:t>
            </a:r>
          </a:p>
          <a:p>
            <a:r>
              <a:rPr lang="en-US" sz="1400" dirty="0" smtClean="0"/>
              <a:t>Place of living,</a:t>
            </a:r>
            <a:endParaRPr lang="en-US" sz="1400" dirty="0"/>
          </a:p>
          <a:p>
            <a:r>
              <a:rPr lang="en-US" sz="1400" dirty="0" smtClean="0"/>
              <a:t>Graduation </a:t>
            </a:r>
            <a:r>
              <a:rPr lang="en-US" sz="1400" dirty="0"/>
              <a:t>Year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Position Title, </a:t>
            </a:r>
          </a:p>
          <a:p>
            <a:r>
              <a:rPr lang="en-US" sz="1400" dirty="0" smtClean="0"/>
              <a:t>Internships</a:t>
            </a:r>
          </a:p>
          <a:p>
            <a:r>
              <a:rPr lang="en-US" sz="1400" dirty="0" smtClean="0"/>
              <a:t>Work </a:t>
            </a:r>
            <a:r>
              <a:rPr lang="en-US" sz="1400" dirty="0"/>
              <a:t>Experience, </a:t>
            </a:r>
            <a:endParaRPr lang="en-US" sz="1400" dirty="0" smtClean="0"/>
          </a:p>
          <a:p>
            <a:r>
              <a:rPr lang="en-US" sz="1400" dirty="0" smtClean="0"/>
              <a:t>Traveling </a:t>
            </a:r>
            <a:r>
              <a:rPr lang="en-US" sz="1400" dirty="0"/>
              <a:t>History, </a:t>
            </a:r>
            <a:endParaRPr lang="en-US" sz="1400" dirty="0" smtClean="0"/>
          </a:p>
          <a:p>
            <a:r>
              <a:rPr lang="en-US" sz="1400" dirty="0" smtClean="0"/>
              <a:t>Active social </a:t>
            </a:r>
            <a:r>
              <a:rPr lang="en-US" sz="1400" dirty="0"/>
              <a:t>c</a:t>
            </a:r>
            <a:r>
              <a:rPr lang="en-US" sz="1400" dirty="0" smtClean="0"/>
              <a:t>onnections</a:t>
            </a:r>
          </a:p>
          <a:p>
            <a:r>
              <a:rPr lang="en-US" sz="1400" dirty="0" smtClean="0"/>
              <a:t>Active social events</a:t>
            </a:r>
          </a:p>
          <a:p>
            <a:r>
              <a:rPr lang="en-US" sz="1400" dirty="0" err="1" smtClean="0"/>
              <a:t>Etc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1000 single cases 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</a:rPr>
              <a:t>are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collected</a:t>
            </a:r>
          </a:p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/>
              <a:t> </a:t>
            </a:r>
          </a:p>
          <a:p>
            <a:endParaRPr 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04086" y="1129531"/>
            <a:ext cx="3361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Lending Club:</a:t>
            </a:r>
            <a:endParaRPr lang="en-US" sz="14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9816"/>
              </p:ext>
            </p:extLst>
          </p:nvPr>
        </p:nvGraphicFramePr>
        <p:xfrm>
          <a:off x="3266919" y="1441418"/>
          <a:ext cx="5672894" cy="3537323"/>
        </p:xfrm>
        <a:graphic>
          <a:graphicData uri="http://schemas.openxmlformats.org/drawingml/2006/table">
            <a:tbl>
              <a:tblPr firstRow="1" firstCol="1" bandRow="1"/>
              <a:tblGrid>
                <a:gridCol w="1568228"/>
                <a:gridCol w="4104666"/>
              </a:tblGrid>
              <a:tr h="236597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3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LOAN AMOUNT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listed amount of the loan applied for by the borrower.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FUNDING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total amount committed to that loan at that point in time.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947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INVESTOR FUNDING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total amount committed by investors for that loan at that point in time.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TERM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number of payments on the loan. Values are in months and can be either 36 or 60.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INTEREST RATE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Interest rate on the loan.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0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INSTALLMENT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monthly payment owed by the borrower if the loan originates.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148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INCOME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annual income provided by the borrower during registration, measured in $1,000s.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208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DTI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ratio calculated using the borrowers total monthly debt payments on the total debt obligations, excluding mortgage and the requested LC loan, divided by the borrower’s self-reported monthly income.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148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FICO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average of the last upper and lower boundaries of the range of the borrowers FICO.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148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CHARGED OFF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 indicator variable equal to 1 if the borrower defaults on the loan and 0 otherwise.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2476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36"/>
          <p:cNvGrpSpPr/>
          <p:nvPr/>
        </p:nvGrpSpPr>
        <p:grpSpPr>
          <a:xfrm>
            <a:off x="1199141" y="5624899"/>
            <a:ext cx="626256" cy="620226"/>
            <a:chOff x="2072105" y="1733550"/>
            <a:chExt cx="548682" cy="548682"/>
          </a:xfrm>
        </p:grpSpPr>
        <p:sp>
          <p:nvSpPr>
            <p:cNvPr id="9" name="Oval 92"/>
            <p:cNvSpPr>
              <a:spLocks noChangeArrowheads="1"/>
            </p:cNvSpPr>
            <p:nvPr/>
          </p:nvSpPr>
          <p:spPr bwMode="invGray">
            <a:xfrm>
              <a:off x="2072105" y="1733550"/>
              <a:ext cx="548682" cy="54868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3"/>
            <p:cNvSpPr>
              <a:spLocks noEditPoints="1"/>
            </p:cNvSpPr>
            <p:nvPr/>
          </p:nvSpPr>
          <p:spPr bwMode="invGray">
            <a:xfrm>
              <a:off x="2209767" y="1853513"/>
              <a:ext cx="72764" cy="286141"/>
            </a:xfrm>
            <a:custGeom>
              <a:avLst/>
              <a:gdLst>
                <a:gd name="T0" fmla="*/ 48 w 51"/>
                <a:gd name="T1" fmla="*/ 202 h 202"/>
                <a:gd name="T2" fmla="*/ 48 w 51"/>
                <a:gd name="T3" fmla="*/ 66 h 202"/>
                <a:gd name="T4" fmla="*/ 3 w 51"/>
                <a:gd name="T5" fmla="*/ 66 h 202"/>
                <a:gd name="T6" fmla="*/ 3 w 51"/>
                <a:gd name="T7" fmla="*/ 202 h 202"/>
                <a:gd name="T8" fmla="*/ 48 w 51"/>
                <a:gd name="T9" fmla="*/ 202 h 202"/>
                <a:gd name="T10" fmla="*/ 25 w 51"/>
                <a:gd name="T11" fmla="*/ 47 h 202"/>
                <a:gd name="T12" fmla="*/ 51 w 51"/>
                <a:gd name="T13" fmla="*/ 24 h 202"/>
                <a:gd name="T14" fmla="*/ 26 w 51"/>
                <a:gd name="T15" fmla="*/ 0 h 202"/>
                <a:gd name="T16" fmla="*/ 0 w 51"/>
                <a:gd name="T17" fmla="*/ 24 h 202"/>
                <a:gd name="T18" fmla="*/ 25 w 51"/>
                <a:gd name="T19" fmla="*/ 47 h 202"/>
                <a:gd name="T20" fmla="*/ 25 w 51"/>
                <a:gd name="T21" fmla="*/ 4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202">
                  <a:moveTo>
                    <a:pt x="48" y="202"/>
                  </a:moveTo>
                  <a:cubicBezTo>
                    <a:pt x="48" y="66"/>
                    <a:pt x="48" y="66"/>
                    <a:pt x="48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202"/>
                    <a:pt x="3" y="202"/>
                    <a:pt x="3" y="202"/>
                  </a:cubicBezTo>
                  <a:cubicBezTo>
                    <a:pt x="48" y="202"/>
                    <a:pt x="48" y="202"/>
                    <a:pt x="48" y="202"/>
                  </a:cubicBezTo>
                  <a:close/>
                  <a:moveTo>
                    <a:pt x="25" y="47"/>
                  </a:moveTo>
                  <a:cubicBezTo>
                    <a:pt x="41" y="47"/>
                    <a:pt x="51" y="37"/>
                    <a:pt x="51" y="24"/>
                  </a:cubicBezTo>
                  <a:cubicBezTo>
                    <a:pt x="51" y="11"/>
                    <a:pt x="41" y="0"/>
                    <a:pt x="26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invGray">
            <a:xfrm>
              <a:off x="2313014" y="1942993"/>
              <a:ext cx="196660" cy="196660"/>
            </a:xfrm>
            <a:custGeom>
              <a:avLst/>
              <a:gdLst>
                <a:gd name="T0" fmla="*/ 0 w 138"/>
                <a:gd name="T1" fmla="*/ 139 h 139"/>
                <a:gd name="T2" fmla="*/ 45 w 138"/>
                <a:gd name="T3" fmla="*/ 139 h 139"/>
                <a:gd name="T4" fmla="*/ 45 w 138"/>
                <a:gd name="T5" fmla="*/ 63 h 139"/>
                <a:gd name="T6" fmla="*/ 47 w 138"/>
                <a:gd name="T7" fmla="*/ 52 h 139"/>
                <a:gd name="T8" fmla="*/ 70 w 138"/>
                <a:gd name="T9" fmla="*/ 35 h 139"/>
                <a:gd name="T10" fmla="*/ 93 w 138"/>
                <a:gd name="T11" fmla="*/ 66 h 139"/>
                <a:gd name="T12" fmla="*/ 93 w 138"/>
                <a:gd name="T13" fmla="*/ 139 h 139"/>
                <a:gd name="T14" fmla="*/ 138 w 138"/>
                <a:gd name="T15" fmla="*/ 139 h 139"/>
                <a:gd name="T16" fmla="*/ 138 w 138"/>
                <a:gd name="T17" fmla="*/ 61 h 139"/>
                <a:gd name="T18" fmla="*/ 86 w 138"/>
                <a:gd name="T19" fmla="*/ 0 h 139"/>
                <a:gd name="T20" fmla="*/ 45 w 138"/>
                <a:gd name="T21" fmla="*/ 23 h 139"/>
                <a:gd name="T22" fmla="*/ 45 w 138"/>
                <a:gd name="T23" fmla="*/ 23 h 139"/>
                <a:gd name="T24" fmla="*/ 45 w 138"/>
                <a:gd name="T25" fmla="*/ 3 h 139"/>
                <a:gd name="T26" fmla="*/ 0 w 138"/>
                <a:gd name="T27" fmla="*/ 3 h 139"/>
                <a:gd name="T28" fmla="*/ 0 w 138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39">
                  <a:moveTo>
                    <a:pt x="0" y="139"/>
                  </a:moveTo>
                  <a:cubicBezTo>
                    <a:pt x="45" y="139"/>
                    <a:pt x="45" y="139"/>
                    <a:pt x="45" y="13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59"/>
                    <a:pt x="45" y="55"/>
                    <a:pt x="47" y="52"/>
                  </a:cubicBezTo>
                  <a:cubicBezTo>
                    <a:pt x="50" y="44"/>
                    <a:pt x="57" y="35"/>
                    <a:pt x="70" y="35"/>
                  </a:cubicBezTo>
                  <a:cubicBezTo>
                    <a:pt x="86" y="35"/>
                    <a:pt x="93" y="48"/>
                    <a:pt x="93" y="6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19"/>
                    <a:pt x="116" y="0"/>
                    <a:pt x="86" y="0"/>
                  </a:cubicBezTo>
                  <a:cubicBezTo>
                    <a:pt x="61" y="0"/>
                    <a:pt x="51" y="1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6"/>
                    <a:pt x="0" y="139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449613" y="5624899"/>
            <a:ext cx="626256" cy="620226"/>
            <a:chOff x="581322" y="1733550"/>
            <a:chExt cx="548682" cy="548682"/>
          </a:xfrm>
        </p:grpSpPr>
        <p:sp>
          <p:nvSpPr>
            <p:cNvPr id="13" name="Oval 81"/>
            <p:cNvSpPr>
              <a:spLocks noChangeArrowheads="1"/>
            </p:cNvSpPr>
            <p:nvPr/>
          </p:nvSpPr>
          <p:spPr bwMode="invGray">
            <a:xfrm>
              <a:off x="581322" y="1733550"/>
              <a:ext cx="548682" cy="54868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82"/>
            <p:cNvSpPr>
              <a:spLocks/>
            </p:cNvSpPr>
            <p:nvPr/>
          </p:nvSpPr>
          <p:spPr bwMode="invGray">
            <a:xfrm>
              <a:off x="771099" y="1842893"/>
              <a:ext cx="160278" cy="342803"/>
            </a:xfrm>
            <a:custGeom>
              <a:avLst/>
              <a:gdLst>
                <a:gd name="T0" fmla="*/ 75 w 113"/>
                <a:gd name="T1" fmla="*/ 241 h 241"/>
                <a:gd name="T2" fmla="*/ 25 w 113"/>
                <a:gd name="T3" fmla="*/ 241 h 241"/>
                <a:gd name="T4" fmla="*/ 25 w 113"/>
                <a:gd name="T5" fmla="*/ 120 h 241"/>
                <a:gd name="T6" fmla="*/ 0 w 113"/>
                <a:gd name="T7" fmla="*/ 120 h 241"/>
                <a:gd name="T8" fmla="*/ 0 w 113"/>
                <a:gd name="T9" fmla="*/ 79 h 241"/>
                <a:gd name="T10" fmla="*/ 25 w 113"/>
                <a:gd name="T11" fmla="*/ 79 h 241"/>
                <a:gd name="T12" fmla="*/ 25 w 113"/>
                <a:gd name="T13" fmla="*/ 54 h 241"/>
                <a:gd name="T14" fmla="*/ 79 w 113"/>
                <a:gd name="T15" fmla="*/ 0 h 241"/>
                <a:gd name="T16" fmla="*/ 113 w 113"/>
                <a:gd name="T17" fmla="*/ 0 h 241"/>
                <a:gd name="T18" fmla="*/ 113 w 113"/>
                <a:gd name="T19" fmla="*/ 41 h 241"/>
                <a:gd name="T20" fmla="*/ 92 w 113"/>
                <a:gd name="T21" fmla="*/ 41 h 241"/>
                <a:gd name="T22" fmla="*/ 75 w 113"/>
                <a:gd name="T23" fmla="*/ 58 h 241"/>
                <a:gd name="T24" fmla="*/ 75 w 113"/>
                <a:gd name="T25" fmla="*/ 79 h 241"/>
                <a:gd name="T26" fmla="*/ 113 w 113"/>
                <a:gd name="T27" fmla="*/ 79 h 241"/>
                <a:gd name="T28" fmla="*/ 109 w 113"/>
                <a:gd name="T29" fmla="*/ 120 h 241"/>
                <a:gd name="T30" fmla="*/ 75 w 113"/>
                <a:gd name="T31" fmla="*/ 120 h 241"/>
                <a:gd name="T32" fmla="*/ 75 w 113"/>
                <a:gd name="T3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241">
                  <a:moveTo>
                    <a:pt x="75" y="241"/>
                  </a:moveTo>
                  <a:cubicBezTo>
                    <a:pt x="25" y="241"/>
                    <a:pt x="25" y="241"/>
                    <a:pt x="25" y="241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20"/>
                    <a:pt x="39" y="0"/>
                    <a:pt x="7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76" y="41"/>
                    <a:pt x="75" y="47"/>
                    <a:pt x="75" y="5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75" y="120"/>
                    <a:pt x="75" y="120"/>
                    <a:pt x="75" y="120"/>
                  </a:cubicBezTo>
                  <a:lnTo>
                    <a:pt x="75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2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392533" y="5534792"/>
            <a:ext cx="6041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Used Python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BeautifulSoup4 and Selenium library and assign the collecting jobs in distributed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collect social network leads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0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Categories of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influential predictors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479" y="1245083"/>
            <a:ext cx="4083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history(if available)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FICO Score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length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 essentials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 tier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Major(Stem, non Stem)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 level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 car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balance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Position title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of living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Past purchase transactions on Amazon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interaction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 of active 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 of Places visited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 of login and communication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4" descr="X:\Data competition\wordclou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81" y="1405695"/>
            <a:ext cx="3339631" cy="2385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17220" y="3790766"/>
            <a:ext cx="283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Plot of world cloud - L</a:t>
            </a:r>
            <a:r>
              <a:rPr lang="en-US" altLang="zh-CN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oan Title</a:t>
            </a:r>
            <a:endParaRPr lang="en-US" sz="14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>
          <a:xfrm>
            <a:off x="218831" y="261251"/>
            <a:ext cx="5724644" cy="399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74000"/>
              </a:lnSpc>
            </a:pPr>
            <a:r>
              <a:rPr lang="en-US" sz="2700" cap="all" spc="-150" dirty="0" smtClean="0">
                <a:solidFill>
                  <a:schemeClr val="accent1"/>
                </a:solidFill>
                <a:latin typeface="Roboto Condensed Bold"/>
                <a:ea typeface="+mj-ea"/>
                <a:cs typeface="Roboto Condensed Bold"/>
              </a:rPr>
              <a:t>Sample </a:t>
            </a:r>
            <a:r>
              <a:rPr lang="en-US" sz="2700" cap="all" spc="-150" dirty="0" smtClean="0">
                <a:solidFill>
                  <a:schemeClr val="bg2">
                    <a:lumMod val="10000"/>
                  </a:schemeClr>
                </a:solidFill>
                <a:latin typeface="Roboto Condensed Bold"/>
                <a:ea typeface="+mj-ea"/>
                <a:cs typeface="Roboto Condensed Bold"/>
              </a:rPr>
              <a:t>social network </a:t>
            </a:r>
            <a:r>
              <a:rPr lang="en-US" sz="2700" cap="all" spc="-150" dirty="0" smtClean="0">
                <a:solidFill>
                  <a:schemeClr val="tx1">
                    <a:lumMod val="50000"/>
                  </a:schemeClr>
                </a:solidFill>
                <a:latin typeface="Roboto Condensed Bold"/>
                <a:ea typeface="+mj-ea"/>
                <a:cs typeface="Roboto Condensed Bold"/>
              </a:rPr>
              <a:t>Data Collected</a:t>
            </a:r>
            <a:endParaRPr lang="en-US" sz="2700" cap="all" spc="-150" dirty="0">
              <a:solidFill>
                <a:schemeClr val="tx1">
                  <a:lumMod val="50000"/>
                </a:schemeClr>
              </a:solidFill>
              <a:latin typeface="Roboto Condensed Bold"/>
              <a:ea typeface="+mj-ea"/>
              <a:cs typeface="Roboto Condensed Bold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0" y="1538030"/>
            <a:ext cx="8818637" cy="29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3" y="1172374"/>
            <a:ext cx="8648952" cy="3887898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548896" y="5331224"/>
            <a:ext cx="390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1: Plot of empirical distribution </a:t>
            </a:r>
            <a:endParaRPr lang="en-US" sz="1400" b="1" dirty="0"/>
          </a:p>
        </p:txBody>
      </p:sp>
      <p:sp>
        <p:nvSpPr>
          <p:cNvPr id="11" name="TextBox 6"/>
          <p:cNvSpPr txBox="1"/>
          <p:nvPr/>
        </p:nvSpPr>
        <p:spPr>
          <a:xfrm>
            <a:off x="5002602" y="5303962"/>
            <a:ext cx="45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2: Box plot of selected variables</a:t>
            </a:r>
            <a:endParaRPr lang="en-US" sz="1400" b="1" dirty="0"/>
          </a:p>
        </p:txBody>
      </p:sp>
      <p:sp>
        <p:nvSpPr>
          <p:cNvPr id="12" name="Rectangle 7"/>
          <p:cNvSpPr/>
          <p:nvPr/>
        </p:nvSpPr>
        <p:spPr>
          <a:xfrm>
            <a:off x="218831" y="261251"/>
            <a:ext cx="4031873" cy="399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74000"/>
              </a:lnSpc>
            </a:pPr>
            <a:r>
              <a:rPr lang="en-US" sz="2700" cap="all" spc="-150" dirty="0">
                <a:solidFill>
                  <a:schemeClr val="accent1"/>
                </a:solidFill>
                <a:latin typeface="Roboto Condensed Bold"/>
                <a:ea typeface="+mj-ea"/>
                <a:cs typeface="Roboto Condensed Bold"/>
              </a:rPr>
              <a:t>Exploratory </a:t>
            </a:r>
            <a:r>
              <a:rPr lang="en-US" sz="2700" cap="all" spc="-150" dirty="0">
                <a:solidFill>
                  <a:schemeClr val="tx1">
                    <a:lumMod val="50000"/>
                  </a:schemeClr>
                </a:solidFill>
                <a:latin typeface="Roboto Condensed Bold"/>
                <a:ea typeface="+mj-ea"/>
                <a:cs typeface="Roboto Condensed Bold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485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139" y="235497"/>
            <a:ext cx="6416108" cy="1630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74000"/>
              </a:lnSpc>
            </a:pPr>
            <a:r>
              <a:rPr lang="en-US" sz="2700" cap="all" spc="-150" dirty="0">
                <a:solidFill>
                  <a:srgbClr val="0070C0"/>
                </a:solidFill>
                <a:latin typeface="Roboto Condensed Bold"/>
                <a:ea typeface="+mj-ea"/>
                <a:cs typeface="Roboto Condensed Bold"/>
              </a:rPr>
              <a:t>Performance comparison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4033"/>
              </p:ext>
            </p:extLst>
          </p:nvPr>
        </p:nvGraphicFramePr>
        <p:xfrm>
          <a:off x="816915" y="1451245"/>
          <a:ext cx="7412686" cy="328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471"/>
                <a:gridCol w="2356136"/>
                <a:gridCol w="2029079"/>
              </a:tblGrid>
              <a:tr h="502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 Methods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Error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23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----------------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Slow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237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237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xgb.XGBRegressor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237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MLR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237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GradientBoostingRegressor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0383" y="4980373"/>
            <a:ext cx="719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MLR-Modified logistic regression model will be adopted.</a:t>
            </a:r>
          </a:p>
        </p:txBody>
      </p:sp>
    </p:spTree>
    <p:extLst>
      <p:ext uri="{BB962C8B-B14F-4D97-AF65-F5344CB8AC3E}">
        <p14:creationId xmlns:p14="http://schemas.microsoft.com/office/powerpoint/2010/main" val="19250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156"/>
            <a:ext cx="8229600" cy="76147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Final model</a:t>
            </a: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9" y="766424"/>
            <a:ext cx="7739241" cy="441328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6616" y="5357832"/>
            <a:ext cx="4913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Final proposed model is given as follows(Logistic regression):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9" y="5747448"/>
            <a:ext cx="7154111" cy="520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8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156"/>
            <a:ext cx="8229600" cy="76147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Model validation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1435" y="993826"/>
            <a:ext cx="74128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ROC curve is shown below. From the above output, the A value (i.e., Area Under the Curve) is 0.9745, indicating that the model has good predictive power.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36" descr="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32" y="1775701"/>
            <a:ext cx="4817184" cy="30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55155" y="4904857"/>
            <a:ext cx="31454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Plot of ROC curve(</a:t>
            </a:r>
            <a:r>
              <a:rPr lang="en-US" sz="1000" dirty="0"/>
              <a:t>receiver operating </a:t>
            </a:r>
            <a:r>
              <a:rPr lang="en-US" sz="1000" dirty="0" smtClean="0"/>
              <a:t>characteristic)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156"/>
            <a:ext cx="8229600" cy="76147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future model development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6178" y="1216592"/>
            <a:ext cx="821628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prediction error, we will split the data set into a training set (80%) and test set (20%). We build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model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the training set while comparing the predictive performance on the test set. We measure performance in terms of the root mean squared error, RMSE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have been enough successful loan records of many students, we can generate more features of credit of a student from the real loan history of his own, we can modify this social media model to strengthen the scalability and enhance the reliability of our whole </a:t>
            </a:r>
            <a:r>
              <a:rPr lang="en-US" sz="1400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management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 additional data from online purchase history and utilities payment history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6493"/>
            <a:ext cx="8229600" cy="1143000"/>
          </a:xfrm>
        </p:spPr>
        <p:txBody>
          <a:bodyPr/>
          <a:lstStyle/>
          <a:p>
            <a:pPr>
              <a:lnSpc>
                <a:spcPct val="89000"/>
              </a:lnSpc>
              <a:spcBef>
                <a:spcPts val="800"/>
              </a:spcBef>
              <a:buClr>
                <a:schemeClr val="accent1"/>
              </a:buClr>
            </a:pPr>
            <a:r>
              <a:rPr lang="en-US" dirty="0" smtClean="0"/>
              <a:t>Additional plan 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 Control</a:t>
            </a:r>
            <a:endParaRPr lang="en-US" sz="1800" spc="-3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1512"/>
            <a:ext cx="8229600" cy="14041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 acquisition should focus on a group of selected attributes(Education, Major, Grades,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Financial KPIs for credit model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Average loan amount, Average APR, average credit score, late payment, bad debt rate,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need to be adjusted when sufficient loan data get collected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51460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>
            <a:lvl1pPr algn="l" defTabSz="457200" rtl="0" eaLnBrk="1" latinLnBrk="0" hangingPunct="1">
              <a:lnSpc>
                <a:spcPct val="74000"/>
              </a:lnSpc>
              <a:spcBef>
                <a:spcPct val="0"/>
              </a:spcBef>
              <a:buNone/>
              <a:defRPr sz="2700" b="0" i="0" kern="1200" cap="all" spc="-150" baseline="0">
                <a:solidFill>
                  <a:schemeClr val="tx1"/>
                </a:solidFill>
                <a:latin typeface="Roboto Condensed Bold"/>
                <a:ea typeface="+mj-ea"/>
                <a:cs typeface="Roboto Condensed Bold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Other </a:t>
            </a:r>
            <a:r>
              <a:rPr lang="en-US" smtClean="0">
                <a:solidFill>
                  <a:schemeClr val="accent1"/>
                </a:solidFill>
              </a:rPr>
              <a:t>takeaways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68424" y="3544315"/>
            <a:ext cx="7415814" cy="12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defTabSz="457200">
              <a:lnSpc>
                <a:spcPct val="89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800" spc="-30" dirty="0" smtClean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800" spc="-30" dirty="0" smtClean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ollect borrower’s family information and Chinese personal identification</a:t>
            </a:r>
          </a:p>
          <a:p>
            <a:pPr marL="173038" indent="-173038" defTabSz="457200">
              <a:lnSpc>
                <a:spcPct val="89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800" spc="-30" dirty="0" smtClean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Alumni or Friends who has a credit score referral</a:t>
            </a:r>
          </a:p>
          <a:p>
            <a:pPr marL="173038" indent="-173038" defTabSz="457200">
              <a:lnSpc>
                <a:spcPct val="89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800" spc="-30" dirty="0" smtClean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Use social network API to track user’s real time update, major events, identify cross region fraud</a:t>
            </a:r>
            <a:endParaRPr lang="en-US" sz="1800" spc="-3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1146048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 </a:t>
            </a:r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457201" y="3143211"/>
            <a:ext cx="1781175" cy="29387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LYLA YANG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Consulting, LLC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5"/>
          </p:nvPr>
        </p:nvSpPr>
        <p:spPr>
          <a:xfrm>
            <a:off x="2597680" y="3143211"/>
            <a:ext cx="1781175" cy="293878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 LI, CMA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Sr. Financial Analyst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Techstyle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Fashion Group,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6"/>
          </p:nvPr>
        </p:nvSpPr>
        <p:spPr>
          <a:xfrm>
            <a:off x="4738159" y="3143211"/>
            <a:ext cx="1781175" cy="293878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WENHUAN WEI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Student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Washington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78639" y="3143211"/>
            <a:ext cx="1781175" cy="293878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ZHAOHU FAN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PHD Student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Pennsylvania State University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b="11542"/>
          <a:stretch>
            <a:fillRect/>
          </a:stretch>
        </p:blipFill>
        <p:spPr>
          <a:xfrm>
            <a:off x="2597680" y="1637030"/>
            <a:ext cx="1781175" cy="1369483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4" b="25104"/>
          <a:stretch>
            <a:fillRect/>
          </a:stretch>
        </p:blipFill>
        <p:spPr>
          <a:xfrm>
            <a:off x="6878639" y="1637030"/>
            <a:ext cx="1781175" cy="1369483"/>
          </a:xfrm>
        </p:spPr>
      </p:pic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b="11542"/>
          <a:stretch>
            <a:fillRect/>
          </a:stretch>
        </p:blipFill>
        <p:spPr>
          <a:xfrm>
            <a:off x="457201" y="1637030"/>
            <a:ext cx="1781175" cy="1369483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b="11542"/>
          <a:stretch>
            <a:fillRect/>
          </a:stretch>
        </p:blipFill>
        <p:spPr>
          <a:xfrm>
            <a:off x="4738159" y="1637030"/>
            <a:ext cx="1781175" cy="1369483"/>
          </a:xfrm>
        </p:spPr>
      </p:pic>
    </p:spTree>
    <p:extLst>
      <p:ext uri="{BB962C8B-B14F-4D97-AF65-F5344CB8AC3E}">
        <p14:creationId xmlns:p14="http://schemas.microsoft.com/office/powerpoint/2010/main" val="31766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risk level and profit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7255"/>
            <a:ext cx="4394259" cy="32956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75682" y="1613886"/>
            <a:ext cx="379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Profit point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Breakeven point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income projections based on credit model output</a:t>
            </a:r>
          </a:p>
        </p:txBody>
      </p:sp>
    </p:spTree>
    <p:extLst>
      <p:ext uri="{BB962C8B-B14F-4D97-AF65-F5344CB8AC3E}">
        <p14:creationId xmlns:p14="http://schemas.microsoft.com/office/powerpoint/2010/main" val="9745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5763698" y="0"/>
            <a:ext cx="3380302" cy="3750816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>
              <a:lnSpc>
                <a:spcPct val="89000"/>
              </a:lnSpc>
            </a:pPr>
            <a:r>
              <a:rPr lang="en-US" sz="4000" b="1" spc="-170" dirty="0" smtClean="0">
                <a:latin typeface="Roboto Condensed Bold"/>
              </a:rPr>
              <a:t> THANK YOU</a:t>
            </a:r>
          </a:p>
          <a:p>
            <a:pPr>
              <a:lnSpc>
                <a:spcPct val="89000"/>
              </a:lnSpc>
            </a:pPr>
            <a:endParaRPr lang="en-US" sz="4000" b="1" spc="-170" dirty="0">
              <a:latin typeface="Roboto Condensed Bold"/>
            </a:endParaRPr>
          </a:p>
          <a:p>
            <a:pPr>
              <a:lnSpc>
                <a:spcPct val="89000"/>
              </a:lnSpc>
            </a:pPr>
            <a:endParaRPr lang="en-US" sz="4000" b="1" spc="-170" dirty="0" smtClean="0">
              <a:latin typeface="Roboto Condensed Bold"/>
            </a:endParaRPr>
          </a:p>
          <a:p>
            <a:pPr>
              <a:lnSpc>
                <a:spcPct val="89000"/>
              </a:lnSpc>
            </a:pPr>
            <a:endParaRPr lang="en-US" sz="4000" b="1" spc="-170" dirty="0" smtClean="0">
              <a:latin typeface="Roboto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864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LENDING Market SIZE </a:t>
            </a:r>
            <a:r>
              <a:rPr lang="en-US" dirty="0" err="1" smtClean="0">
                <a:solidFill>
                  <a:schemeClr val="accent1"/>
                </a:solidFill>
              </a:rPr>
              <a:t>growtH</a:t>
            </a: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5" y="1104900"/>
            <a:ext cx="3531399" cy="263312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49422" y="3949800"/>
            <a:ext cx="4020826" cy="2321452"/>
            <a:chOff x="4110775" y="2690245"/>
            <a:chExt cx="4572000" cy="2743200"/>
          </a:xfrm>
        </p:grpSpPr>
        <p:graphicFrame>
          <p:nvGraphicFramePr>
            <p:cNvPr id="9" name="图表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6000826"/>
                </p:ext>
              </p:extLst>
            </p:nvPr>
          </p:nvGraphicFramePr>
          <p:xfrm>
            <a:off x="4110775" y="269024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右箭头 9"/>
            <p:cNvSpPr/>
            <p:nvPr/>
          </p:nvSpPr>
          <p:spPr>
            <a:xfrm rot="20643278">
              <a:off x="5617145" y="3781625"/>
              <a:ext cx="1559260" cy="2438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10912" y="1496791"/>
            <a:ext cx="38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51% CAGR in lending market size</a:t>
            </a:r>
          </a:p>
          <a:p>
            <a:r>
              <a:rPr lang="en-US" sz="18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20% </a:t>
            </a:r>
            <a:r>
              <a:rPr lang="en-US" sz="1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AGR in customer base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90811" y="3053918"/>
            <a:ext cx="41330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Assume..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Total Customer acquisition Rate 10%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Average APR 5%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Average Loan per Customer $5,000/Year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Bad Debts Rate 2%</a:t>
            </a:r>
          </a:p>
          <a:p>
            <a:endParaRPr lang="en-US" sz="14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Annual Revenue Estimate: $4.5M</a:t>
            </a: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50288"/>
              </p:ext>
            </p:extLst>
          </p:nvPr>
        </p:nvGraphicFramePr>
        <p:xfrm>
          <a:off x="457200" y="922662"/>
          <a:ext cx="8229600" cy="452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944293" y="1870093"/>
            <a:ext cx="517542" cy="537200"/>
          </a:xfrm>
          <a:custGeom>
            <a:avLst/>
            <a:gdLst>
              <a:gd name="T0" fmla="*/ 5077 w 5480"/>
              <a:gd name="T1" fmla="*/ 0 h 5479"/>
              <a:gd name="T2" fmla="*/ 5077 w 5480"/>
              <a:gd name="T3" fmla="*/ 0 h 5479"/>
              <a:gd name="T4" fmla="*/ 3666 w 5480"/>
              <a:gd name="T5" fmla="*/ 0 h 5479"/>
              <a:gd name="T6" fmla="*/ 3666 w 5480"/>
              <a:gd name="T7" fmla="*/ 803 h 5479"/>
              <a:gd name="T8" fmla="*/ 4675 w 5480"/>
              <a:gd name="T9" fmla="*/ 803 h 5479"/>
              <a:gd name="T10" fmla="*/ 4675 w 5480"/>
              <a:gd name="T11" fmla="*/ 4674 h 5479"/>
              <a:gd name="T12" fmla="*/ 804 w 5480"/>
              <a:gd name="T13" fmla="*/ 4674 h 5479"/>
              <a:gd name="T14" fmla="*/ 804 w 5480"/>
              <a:gd name="T15" fmla="*/ 3666 h 5479"/>
              <a:gd name="T16" fmla="*/ 0 w 5480"/>
              <a:gd name="T17" fmla="*/ 3666 h 5479"/>
              <a:gd name="T18" fmla="*/ 0 w 5480"/>
              <a:gd name="T19" fmla="*/ 5076 h 5479"/>
              <a:gd name="T20" fmla="*/ 402 w 5480"/>
              <a:gd name="T21" fmla="*/ 5479 h 5479"/>
              <a:gd name="T22" fmla="*/ 5077 w 5480"/>
              <a:gd name="T23" fmla="*/ 5479 h 5479"/>
              <a:gd name="T24" fmla="*/ 5480 w 5480"/>
              <a:gd name="T25" fmla="*/ 5076 h 5479"/>
              <a:gd name="T26" fmla="*/ 5480 w 5480"/>
              <a:gd name="T27" fmla="*/ 401 h 5479"/>
              <a:gd name="T28" fmla="*/ 5077 w 5480"/>
              <a:gd name="T29" fmla="*/ 0 h 5479"/>
              <a:gd name="T30" fmla="*/ 444 w 5480"/>
              <a:gd name="T31" fmla="*/ 2957 h 5479"/>
              <a:gd name="T32" fmla="*/ 444 w 5480"/>
              <a:gd name="T33" fmla="*/ 2957 h 5479"/>
              <a:gd name="T34" fmla="*/ 888 w 5480"/>
              <a:gd name="T35" fmla="*/ 2513 h 5479"/>
              <a:gd name="T36" fmla="*/ 888 w 5480"/>
              <a:gd name="T37" fmla="*/ 1515 h 5479"/>
              <a:gd name="T38" fmla="*/ 3442 w 5480"/>
              <a:gd name="T39" fmla="*/ 4069 h 5479"/>
              <a:gd name="T40" fmla="*/ 4070 w 5480"/>
              <a:gd name="T41" fmla="*/ 4069 h 5479"/>
              <a:gd name="T42" fmla="*/ 4070 w 5480"/>
              <a:gd name="T43" fmla="*/ 3441 h 5479"/>
              <a:gd name="T44" fmla="*/ 1516 w 5480"/>
              <a:gd name="T45" fmla="*/ 887 h 5479"/>
              <a:gd name="T46" fmla="*/ 2514 w 5480"/>
              <a:gd name="T47" fmla="*/ 887 h 5479"/>
              <a:gd name="T48" fmla="*/ 2958 w 5480"/>
              <a:gd name="T49" fmla="*/ 443 h 5479"/>
              <a:gd name="T50" fmla="*/ 2514 w 5480"/>
              <a:gd name="T51" fmla="*/ 0 h 5479"/>
              <a:gd name="T52" fmla="*/ 444 w 5480"/>
              <a:gd name="T53" fmla="*/ 0 h 5479"/>
              <a:gd name="T54" fmla="*/ 0 w 5480"/>
              <a:gd name="T55" fmla="*/ 443 h 5479"/>
              <a:gd name="T56" fmla="*/ 0 w 5480"/>
              <a:gd name="T57" fmla="*/ 2513 h 5479"/>
              <a:gd name="T58" fmla="*/ 444 w 5480"/>
              <a:gd name="T59" fmla="*/ 2957 h 5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480" h="5479">
                <a:moveTo>
                  <a:pt x="5077" y="0"/>
                </a:moveTo>
                <a:lnTo>
                  <a:pt x="5077" y="0"/>
                </a:lnTo>
                <a:lnTo>
                  <a:pt x="3666" y="0"/>
                </a:lnTo>
                <a:lnTo>
                  <a:pt x="3666" y="803"/>
                </a:lnTo>
                <a:lnTo>
                  <a:pt x="4675" y="803"/>
                </a:lnTo>
                <a:lnTo>
                  <a:pt x="4675" y="4674"/>
                </a:lnTo>
                <a:lnTo>
                  <a:pt x="804" y="4674"/>
                </a:lnTo>
                <a:lnTo>
                  <a:pt x="804" y="3666"/>
                </a:lnTo>
                <a:lnTo>
                  <a:pt x="0" y="3666"/>
                </a:lnTo>
                <a:lnTo>
                  <a:pt x="0" y="5076"/>
                </a:lnTo>
                <a:cubicBezTo>
                  <a:pt x="0" y="5298"/>
                  <a:pt x="179" y="5479"/>
                  <a:pt x="402" y="5479"/>
                </a:cubicBezTo>
                <a:lnTo>
                  <a:pt x="5077" y="5479"/>
                </a:lnTo>
                <a:cubicBezTo>
                  <a:pt x="5299" y="5479"/>
                  <a:pt x="5480" y="5298"/>
                  <a:pt x="5480" y="5076"/>
                </a:cubicBezTo>
                <a:lnTo>
                  <a:pt x="5480" y="401"/>
                </a:lnTo>
                <a:cubicBezTo>
                  <a:pt x="5480" y="178"/>
                  <a:pt x="5299" y="0"/>
                  <a:pt x="5077" y="0"/>
                </a:cubicBezTo>
                <a:close/>
                <a:moveTo>
                  <a:pt x="444" y="2957"/>
                </a:moveTo>
                <a:lnTo>
                  <a:pt x="444" y="2957"/>
                </a:lnTo>
                <a:cubicBezTo>
                  <a:pt x="689" y="2957"/>
                  <a:pt x="888" y="2758"/>
                  <a:pt x="888" y="2513"/>
                </a:cubicBezTo>
                <a:lnTo>
                  <a:pt x="888" y="1515"/>
                </a:lnTo>
                <a:lnTo>
                  <a:pt x="3442" y="4069"/>
                </a:lnTo>
                <a:cubicBezTo>
                  <a:pt x="3615" y="4243"/>
                  <a:pt x="3896" y="4243"/>
                  <a:pt x="4070" y="4069"/>
                </a:cubicBezTo>
                <a:cubicBezTo>
                  <a:pt x="4243" y="3896"/>
                  <a:pt x="4243" y="3614"/>
                  <a:pt x="4070" y="3441"/>
                </a:cubicBezTo>
                <a:lnTo>
                  <a:pt x="1516" y="887"/>
                </a:lnTo>
                <a:lnTo>
                  <a:pt x="2514" y="887"/>
                </a:lnTo>
                <a:cubicBezTo>
                  <a:pt x="2759" y="887"/>
                  <a:pt x="2958" y="688"/>
                  <a:pt x="2958" y="443"/>
                </a:cubicBezTo>
                <a:cubicBezTo>
                  <a:pt x="2958" y="197"/>
                  <a:pt x="2759" y="0"/>
                  <a:pt x="2514" y="0"/>
                </a:cubicBezTo>
                <a:lnTo>
                  <a:pt x="444" y="0"/>
                </a:lnTo>
                <a:cubicBezTo>
                  <a:pt x="198" y="0"/>
                  <a:pt x="0" y="197"/>
                  <a:pt x="0" y="443"/>
                </a:cubicBezTo>
                <a:lnTo>
                  <a:pt x="0" y="2513"/>
                </a:lnTo>
                <a:cubicBezTo>
                  <a:pt x="0" y="2758"/>
                  <a:pt x="198" y="2957"/>
                  <a:pt x="444" y="295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5105950" y="1766621"/>
            <a:ext cx="643430" cy="636190"/>
          </a:xfrm>
          <a:custGeom>
            <a:avLst/>
            <a:gdLst>
              <a:gd name="T0" fmla="*/ 3198 w 4505"/>
              <a:gd name="T1" fmla="*/ 2586 h 4290"/>
              <a:gd name="T2" fmla="*/ 3198 w 4505"/>
              <a:gd name="T3" fmla="*/ 2586 h 4290"/>
              <a:gd name="T4" fmla="*/ 3156 w 4505"/>
              <a:gd name="T5" fmla="*/ 2716 h 4290"/>
              <a:gd name="T6" fmla="*/ 3354 w 4505"/>
              <a:gd name="T7" fmla="*/ 3867 h 4290"/>
              <a:gd name="T8" fmla="*/ 2320 w 4505"/>
              <a:gd name="T9" fmla="*/ 3324 h 4290"/>
              <a:gd name="T10" fmla="*/ 2184 w 4505"/>
              <a:gd name="T11" fmla="*/ 3324 h 4290"/>
              <a:gd name="T12" fmla="*/ 1150 w 4505"/>
              <a:gd name="T13" fmla="*/ 3867 h 4290"/>
              <a:gd name="T14" fmla="*/ 1347 w 4505"/>
              <a:gd name="T15" fmla="*/ 2716 h 4290"/>
              <a:gd name="T16" fmla="*/ 1305 w 4505"/>
              <a:gd name="T17" fmla="*/ 2586 h 4290"/>
              <a:gd name="T18" fmla="*/ 469 w 4505"/>
              <a:gd name="T19" fmla="*/ 1771 h 4290"/>
              <a:gd name="T20" fmla="*/ 1625 w 4505"/>
              <a:gd name="T21" fmla="*/ 1603 h 4290"/>
              <a:gd name="T22" fmla="*/ 1735 w 4505"/>
              <a:gd name="T23" fmla="*/ 1523 h 4290"/>
              <a:gd name="T24" fmla="*/ 2252 w 4505"/>
              <a:gd name="T25" fmla="*/ 476 h 4290"/>
              <a:gd name="T26" fmla="*/ 2769 w 4505"/>
              <a:gd name="T27" fmla="*/ 1523 h 4290"/>
              <a:gd name="T28" fmla="*/ 2879 w 4505"/>
              <a:gd name="T29" fmla="*/ 1603 h 4290"/>
              <a:gd name="T30" fmla="*/ 4035 w 4505"/>
              <a:gd name="T31" fmla="*/ 1771 h 4290"/>
              <a:gd name="T32" fmla="*/ 3198 w 4505"/>
              <a:gd name="T33" fmla="*/ 2586 h 4290"/>
              <a:gd name="T34" fmla="*/ 4488 w 4505"/>
              <a:gd name="T35" fmla="*/ 1624 h 4290"/>
              <a:gd name="T36" fmla="*/ 4488 w 4505"/>
              <a:gd name="T37" fmla="*/ 1624 h 4290"/>
              <a:gd name="T38" fmla="*/ 4370 w 4505"/>
              <a:gd name="T39" fmla="*/ 1524 h 4290"/>
              <a:gd name="T40" fmla="*/ 2997 w 4505"/>
              <a:gd name="T41" fmla="*/ 1325 h 4290"/>
              <a:gd name="T42" fmla="*/ 2383 w 4505"/>
              <a:gd name="T43" fmla="*/ 81 h 4290"/>
              <a:gd name="T44" fmla="*/ 2252 w 4505"/>
              <a:gd name="T45" fmla="*/ 0 h 4290"/>
              <a:gd name="T46" fmla="*/ 2121 w 4505"/>
              <a:gd name="T47" fmla="*/ 81 h 4290"/>
              <a:gd name="T48" fmla="*/ 1507 w 4505"/>
              <a:gd name="T49" fmla="*/ 1325 h 4290"/>
              <a:gd name="T50" fmla="*/ 134 w 4505"/>
              <a:gd name="T51" fmla="*/ 1524 h 4290"/>
              <a:gd name="T52" fmla="*/ 16 w 4505"/>
              <a:gd name="T53" fmla="*/ 1624 h 4290"/>
              <a:gd name="T54" fmla="*/ 53 w 4505"/>
              <a:gd name="T55" fmla="*/ 1774 h 4290"/>
              <a:gd name="T56" fmla="*/ 1046 w 4505"/>
              <a:gd name="T57" fmla="*/ 2742 h 4290"/>
              <a:gd name="T58" fmla="*/ 812 w 4505"/>
              <a:gd name="T59" fmla="*/ 4110 h 4290"/>
              <a:gd name="T60" fmla="*/ 870 w 4505"/>
              <a:gd name="T61" fmla="*/ 4253 h 4290"/>
              <a:gd name="T62" fmla="*/ 956 w 4505"/>
              <a:gd name="T63" fmla="*/ 4280 h 4290"/>
              <a:gd name="T64" fmla="*/ 1024 w 4505"/>
              <a:gd name="T65" fmla="*/ 4264 h 4290"/>
              <a:gd name="T66" fmla="*/ 2252 w 4505"/>
              <a:gd name="T67" fmla="*/ 3618 h 4290"/>
              <a:gd name="T68" fmla="*/ 3480 w 4505"/>
              <a:gd name="T69" fmla="*/ 4264 h 4290"/>
              <a:gd name="T70" fmla="*/ 3634 w 4505"/>
              <a:gd name="T71" fmla="*/ 4253 h 4290"/>
              <a:gd name="T72" fmla="*/ 3692 w 4505"/>
              <a:gd name="T73" fmla="*/ 4110 h 4290"/>
              <a:gd name="T74" fmla="*/ 3457 w 4505"/>
              <a:gd name="T75" fmla="*/ 2742 h 4290"/>
              <a:gd name="T76" fmla="*/ 4451 w 4505"/>
              <a:gd name="T77" fmla="*/ 1774 h 4290"/>
              <a:gd name="T78" fmla="*/ 4488 w 4505"/>
              <a:gd name="T79" fmla="*/ 1624 h 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05" h="4290">
                <a:moveTo>
                  <a:pt x="3198" y="2586"/>
                </a:moveTo>
                <a:lnTo>
                  <a:pt x="3198" y="2586"/>
                </a:lnTo>
                <a:cubicBezTo>
                  <a:pt x="3164" y="2620"/>
                  <a:pt x="3148" y="2668"/>
                  <a:pt x="3156" y="2716"/>
                </a:cubicBezTo>
                <a:lnTo>
                  <a:pt x="3354" y="3867"/>
                </a:lnTo>
                <a:lnTo>
                  <a:pt x="2320" y="3324"/>
                </a:lnTo>
                <a:cubicBezTo>
                  <a:pt x="2277" y="3301"/>
                  <a:pt x="2226" y="3301"/>
                  <a:pt x="2184" y="3324"/>
                </a:cubicBezTo>
                <a:lnTo>
                  <a:pt x="1150" y="3867"/>
                </a:lnTo>
                <a:lnTo>
                  <a:pt x="1347" y="2716"/>
                </a:lnTo>
                <a:cubicBezTo>
                  <a:pt x="1355" y="2668"/>
                  <a:pt x="1340" y="2620"/>
                  <a:pt x="1305" y="2586"/>
                </a:cubicBezTo>
                <a:lnTo>
                  <a:pt x="469" y="1771"/>
                </a:lnTo>
                <a:lnTo>
                  <a:pt x="1625" y="1603"/>
                </a:lnTo>
                <a:cubicBezTo>
                  <a:pt x="1672" y="1596"/>
                  <a:pt x="1714" y="1566"/>
                  <a:pt x="1735" y="1523"/>
                </a:cubicBezTo>
                <a:lnTo>
                  <a:pt x="2252" y="476"/>
                </a:lnTo>
                <a:lnTo>
                  <a:pt x="2769" y="1523"/>
                </a:lnTo>
                <a:cubicBezTo>
                  <a:pt x="2790" y="1566"/>
                  <a:pt x="2831" y="1596"/>
                  <a:pt x="2879" y="1603"/>
                </a:cubicBezTo>
                <a:lnTo>
                  <a:pt x="4035" y="1771"/>
                </a:lnTo>
                <a:lnTo>
                  <a:pt x="3198" y="2586"/>
                </a:lnTo>
                <a:close/>
                <a:moveTo>
                  <a:pt x="4488" y="1624"/>
                </a:moveTo>
                <a:lnTo>
                  <a:pt x="4488" y="1624"/>
                </a:lnTo>
                <a:cubicBezTo>
                  <a:pt x="4471" y="1571"/>
                  <a:pt x="4425" y="1532"/>
                  <a:pt x="4370" y="1524"/>
                </a:cubicBezTo>
                <a:lnTo>
                  <a:pt x="2997" y="1325"/>
                </a:lnTo>
                <a:lnTo>
                  <a:pt x="2383" y="81"/>
                </a:lnTo>
                <a:cubicBezTo>
                  <a:pt x="2358" y="31"/>
                  <a:pt x="2307" y="0"/>
                  <a:pt x="2252" y="0"/>
                </a:cubicBezTo>
                <a:cubicBezTo>
                  <a:pt x="2196" y="0"/>
                  <a:pt x="2145" y="31"/>
                  <a:pt x="2121" y="81"/>
                </a:cubicBezTo>
                <a:lnTo>
                  <a:pt x="1507" y="1325"/>
                </a:lnTo>
                <a:lnTo>
                  <a:pt x="134" y="1524"/>
                </a:lnTo>
                <a:cubicBezTo>
                  <a:pt x="79" y="1532"/>
                  <a:pt x="33" y="1571"/>
                  <a:pt x="16" y="1624"/>
                </a:cubicBezTo>
                <a:cubicBezTo>
                  <a:pt x="0" y="1677"/>
                  <a:pt x="13" y="1735"/>
                  <a:pt x="53" y="1774"/>
                </a:cubicBezTo>
                <a:lnTo>
                  <a:pt x="1046" y="2742"/>
                </a:lnTo>
                <a:lnTo>
                  <a:pt x="812" y="4110"/>
                </a:lnTo>
                <a:cubicBezTo>
                  <a:pt x="802" y="4164"/>
                  <a:pt x="825" y="4220"/>
                  <a:pt x="870" y="4253"/>
                </a:cubicBezTo>
                <a:cubicBezTo>
                  <a:pt x="895" y="4271"/>
                  <a:pt x="925" y="4280"/>
                  <a:pt x="956" y="4280"/>
                </a:cubicBezTo>
                <a:cubicBezTo>
                  <a:pt x="979" y="4280"/>
                  <a:pt x="1002" y="4275"/>
                  <a:pt x="1024" y="4264"/>
                </a:cubicBezTo>
                <a:lnTo>
                  <a:pt x="2252" y="3618"/>
                </a:lnTo>
                <a:lnTo>
                  <a:pt x="3480" y="4264"/>
                </a:lnTo>
                <a:cubicBezTo>
                  <a:pt x="3529" y="4290"/>
                  <a:pt x="3589" y="4285"/>
                  <a:pt x="3634" y="4253"/>
                </a:cubicBezTo>
                <a:cubicBezTo>
                  <a:pt x="3679" y="4220"/>
                  <a:pt x="3701" y="4164"/>
                  <a:pt x="3692" y="4110"/>
                </a:cubicBezTo>
                <a:lnTo>
                  <a:pt x="3457" y="2742"/>
                </a:lnTo>
                <a:lnTo>
                  <a:pt x="4451" y="1774"/>
                </a:lnTo>
                <a:cubicBezTo>
                  <a:pt x="4491" y="1735"/>
                  <a:pt x="4505" y="1677"/>
                  <a:pt x="4488" y="162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099283" y="3950677"/>
            <a:ext cx="640886" cy="564918"/>
          </a:xfrm>
          <a:custGeom>
            <a:avLst/>
            <a:gdLst>
              <a:gd name="T0" fmla="*/ 4482 w 4519"/>
              <a:gd name="T1" fmla="*/ 1572 h 3845"/>
              <a:gd name="T2" fmla="*/ 4482 w 4519"/>
              <a:gd name="T3" fmla="*/ 1572 h 3845"/>
              <a:gd name="T4" fmla="*/ 4266 w 4519"/>
              <a:gd name="T5" fmla="*/ 1355 h 3845"/>
              <a:gd name="T6" fmla="*/ 4177 w 4519"/>
              <a:gd name="T7" fmla="*/ 1325 h 3845"/>
              <a:gd name="T8" fmla="*/ 3923 w 4519"/>
              <a:gd name="T9" fmla="*/ 1262 h 3845"/>
              <a:gd name="T10" fmla="*/ 3900 w 4519"/>
              <a:gd name="T11" fmla="*/ 1028 h 3845"/>
              <a:gd name="T12" fmla="*/ 3617 w 4519"/>
              <a:gd name="T13" fmla="*/ 659 h 3845"/>
              <a:gd name="T14" fmla="*/ 1991 w 4519"/>
              <a:gd name="T15" fmla="*/ 246 h 3845"/>
              <a:gd name="T16" fmla="*/ 2034 w 4519"/>
              <a:gd name="T17" fmla="*/ 341 h 3845"/>
              <a:gd name="T18" fmla="*/ 2609 w 4519"/>
              <a:gd name="T19" fmla="*/ 559 h 3845"/>
              <a:gd name="T20" fmla="*/ 2641 w 4519"/>
              <a:gd name="T21" fmla="*/ 1350 h 3845"/>
              <a:gd name="T22" fmla="*/ 2522 w 4519"/>
              <a:gd name="T23" fmla="*/ 1469 h 3845"/>
              <a:gd name="T24" fmla="*/ 2460 w 4519"/>
              <a:gd name="T25" fmla="*/ 1525 h 3845"/>
              <a:gd name="T26" fmla="*/ 2357 w 4519"/>
              <a:gd name="T27" fmla="*/ 1521 h 3845"/>
              <a:gd name="T28" fmla="*/ 2028 w 4519"/>
              <a:gd name="T29" fmla="*/ 1774 h 3845"/>
              <a:gd name="T30" fmla="*/ 1296 w 4519"/>
              <a:gd name="T31" fmla="*/ 1042 h 3845"/>
              <a:gd name="T32" fmla="*/ 1140 w 4519"/>
              <a:gd name="T33" fmla="*/ 385 h 3845"/>
              <a:gd name="T34" fmla="*/ 483 w 4519"/>
              <a:gd name="T35" fmla="*/ 228 h 3845"/>
              <a:gd name="T36" fmla="*/ 824 w 4519"/>
              <a:gd name="T37" fmla="*/ 570 h 3845"/>
              <a:gd name="T38" fmla="*/ 779 w 4519"/>
              <a:gd name="T39" fmla="*/ 935 h 3845"/>
              <a:gd name="T40" fmla="*/ 414 w 4519"/>
              <a:gd name="T41" fmla="*/ 980 h 3845"/>
              <a:gd name="T42" fmla="*/ 73 w 4519"/>
              <a:gd name="T43" fmla="*/ 639 h 3845"/>
              <a:gd name="T44" fmla="*/ 229 w 4519"/>
              <a:gd name="T45" fmla="*/ 1296 h 3845"/>
              <a:gd name="T46" fmla="*/ 886 w 4519"/>
              <a:gd name="T47" fmla="*/ 1452 h 3845"/>
              <a:gd name="T48" fmla="*/ 1595 w 4519"/>
              <a:gd name="T49" fmla="*/ 2160 h 3845"/>
              <a:gd name="T50" fmla="*/ 1056 w 4519"/>
              <a:gd name="T51" fmla="*/ 2747 h 3845"/>
              <a:gd name="T52" fmla="*/ 503 w 4519"/>
              <a:gd name="T53" fmla="*/ 3155 h 3845"/>
              <a:gd name="T54" fmla="*/ 504 w 4519"/>
              <a:gd name="T55" fmla="*/ 3290 h 3845"/>
              <a:gd name="T56" fmla="*/ 852 w 4519"/>
              <a:gd name="T57" fmla="*/ 3637 h 3845"/>
              <a:gd name="T58" fmla="*/ 1012 w 4519"/>
              <a:gd name="T59" fmla="*/ 3798 h 3845"/>
              <a:gd name="T60" fmla="*/ 1148 w 4519"/>
              <a:gd name="T61" fmla="*/ 3799 h 3845"/>
              <a:gd name="T62" fmla="*/ 1704 w 4519"/>
              <a:gd name="T63" fmla="*/ 3096 h 3845"/>
              <a:gd name="T64" fmla="*/ 2142 w 4519"/>
              <a:gd name="T65" fmla="*/ 2707 h 3845"/>
              <a:gd name="T66" fmla="*/ 3179 w 4519"/>
              <a:gd name="T67" fmla="*/ 3744 h 3845"/>
              <a:gd name="T68" fmla="*/ 3566 w 4519"/>
              <a:gd name="T69" fmla="*/ 3721 h 3845"/>
              <a:gd name="T70" fmla="*/ 3589 w 4519"/>
              <a:gd name="T71" fmla="*/ 3334 h 3845"/>
              <a:gd name="T72" fmla="*/ 2528 w 4519"/>
              <a:gd name="T73" fmla="*/ 2274 h 3845"/>
              <a:gd name="T74" fmla="*/ 2781 w 4519"/>
              <a:gd name="T75" fmla="*/ 1946 h 3845"/>
              <a:gd name="T76" fmla="*/ 2774 w 4519"/>
              <a:gd name="T77" fmla="*/ 1839 h 3845"/>
              <a:gd name="T78" fmla="*/ 2773 w 4519"/>
              <a:gd name="T79" fmla="*/ 1838 h 3845"/>
              <a:gd name="T80" fmla="*/ 3312 w 4519"/>
              <a:gd name="T81" fmla="*/ 1450 h 3845"/>
              <a:gd name="T82" fmla="*/ 3597 w 4519"/>
              <a:gd name="T83" fmla="*/ 1559 h 3845"/>
              <a:gd name="T84" fmla="*/ 3658 w 4519"/>
              <a:gd name="T85" fmla="*/ 1849 h 3845"/>
              <a:gd name="T86" fmla="*/ 3682 w 4519"/>
              <a:gd name="T87" fmla="*/ 1940 h 3845"/>
              <a:gd name="T88" fmla="*/ 3898 w 4519"/>
              <a:gd name="T89" fmla="*/ 2156 h 3845"/>
              <a:gd name="T90" fmla="*/ 4029 w 4519"/>
              <a:gd name="T91" fmla="*/ 2156 h 3845"/>
              <a:gd name="T92" fmla="*/ 4482 w 4519"/>
              <a:gd name="T93" fmla="*/ 1702 h 3845"/>
              <a:gd name="T94" fmla="*/ 4482 w 4519"/>
              <a:gd name="T95" fmla="*/ 1572 h 3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19" h="3845">
                <a:moveTo>
                  <a:pt x="4482" y="1572"/>
                </a:moveTo>
                <a:lnTo>
                  <a:pt x="4482" y="1572"/>
                </a:lnTo>
                <a:lnTo>
                  <a:pt x="4266" y="1355"/>
                </a:lnTo>
                <a:cubicBezTo>
                  <a:pt x="4241" y="1331"/>
                  <a:pt x="4209" y="1321"/>
                  <a:pt x="4177" y="1325"/>
                </a:cubicBezTo>
                <a:cubicBezTo>
                  <a:pt x="4059" y="1339"/>
                  <a:pt x="3980" y="1319"/>
                  <a:pt x="3923" y="1262"/>
                </a:cubicBezTo>
                <a:cubicBezTo>
                  <a:pt x="3866" y="1204"/>
                  <a:pt x="3914" y="1116"/>
                  <a:pt x="3900" y="1028"/>
                </a:cubicBezTo>
                <a:cubicBezTo>
                  <a:pt x="3886" y="939"/>
                  <a:pt x="3752" y="793"/>
                  <a:pt x="3617" y="659"/>
                </a:cubicBezTo>
                <a:cubicBezTo>
                  <a:pt x="2957" y="0"/>
                  <a:pt x="2222" y="119"/>
                  <a:pt x="1991" y="246"/>
                </a:cubicBezTo>
                <a:cubicBezTo>
                  <a:pt x="1940" y="275"/>
                  <a:pt x="1977" y="352"/>
                  <a:pt x="2034" y="341"/>
                </a:cubicBezTo>
                <a:cubicBezTo>
                  <a:pt x="2091" y="329"/>
                  <a:pt x="2385" y="335"/>
                  <a:pt x="2609" y="559"/>
                </a:cubicBezTo>
                <a:cubicBezTo>
                  <a:pt x="2961" y="910"/>
                  <a:pt x="2780" y="1211"/>
                  <a:pt x="2641" y="1350"/>
                </a:cubicBezTo>
                <a:lnTo>
                  <a:pt x="2522" y="1469"/>
                </a:lnTo>
                <a:lnTo>
                  <a:pt x="2460" y="1525"/>
                </a:lnTo>
                <a:cubicBezTo>
                  <a:pt x="2436" y="1503"/>
                  <a:pt x="2401" y="1484"/>
                  <a:pt x="2357" y="1521"/>
                </a:cubicBezTo>
                <a:cubicBezTo>
                  <a:pt x="2331" y="1542"/>
                  <a:pt x="2186" y="1649"/>
                  <a:pt x="2028" y="1774"/>
                </a:cubicBezTo>
                <a:lnTo>
                  <a:pt x="1296" y="1042"/>
                </a:lnTo>
                <a:cubicBezTo>
                  <a:pt x="1370" y="818"/>
                  <a:pt x="1318" y="562"/>
                  <a:pt x="1140" y="385"/>
                </a:cubicBezTo>
                <a:cubicBezTo>
                  <a:pt x="962" y="207"/>
                  <a:pt x="707" y="155"/>
                  <a:pt x="483" y="228"/>
                </a:cubicBezTo>
                <a:lnTo>
                  <a:pt x="824" y="570"/>
                </a:lnTo>
                <a:cubicBezTo>
                  <a:pt x="858" y="604"/>
                  <a:pt x="816" y="899"/>
                  <a:pt x="779" y="935"/>
                </a:cubicBezTo>
                <a:cubicBezTo>
                  <a:pt x="743" y="972"/>
                  <a:pt x="451" y="1017"/>
                  <a:pt x="414" y="980"/>
                </a:cubicBezTo>
                <a:lnTo>
                  <a:pt x="73" y="639"/>
                </a:lnTo>
                <a:cubicBezTo>
                  <a:pt x="0" y="862"/>
                  <a:pt x="51" y="1118"/>
                  <a:pt x="229" y="1296"/>
                </a:cubicBezTo>
                <a:cubicBezTo>
                  <a:pt x="407" y="1473"/>
                  <a:pt x="663" y="1525"/>
                  <a:pt x="886" y="1452"/>
                </a:cubicBezTo>
                <a:lnTo>
                  <a:pt x="1595" y="2160"/>
                </a:lnTo>
                <a:cubicBezTo>
                  <a:pt x="1412" y="2353"/>
                  <a:pt x="1209" y="2594"/>
                  <a:pt x="1056" y="2747"/>
                </a:cubicBezTo>
                <a:cubicBezTo>
                  <a:pt x="880" y="2923"/>
                  <a:pt x="521" y="3136"/>
                  <a:pt x="503" y="3155"/>
                </a:cubicBezTo>
                <a:cubicBezTo>
                  <a:pt x="484" y="3173"/>
                  <a:pt x="483" y="3268"/>
                  <a:pt x="504" y="3290"/>
                </a:cubicBezTo>
                <a:cubicBezTo>
                  <a:pt x="526" y="3311"/>
                  <a:pt x="852" y="3637"/>
                  <a:pt x="852" y="3637"/>
                </a:cubicBezTo>
                <a:cubicBezTo>
                  <a:pt x="936" y="3721"/>
                  <a:pt x="1005" y="3790"/>
                  <a:pt x="1012" y="3798"/>
                </a:cubicBezTo>
                <a:cubicBezTo>
                  <a:pt x="1034" y="3819"/>
                  <a:pt x="1129" y="3818"/>
                  <a:pt x="1148" y="3799"/>
                </a:cubicBezTo>
                <a:cubicBezTo>
                  <a:pt x="1166" y="3781"/>
                  <a:pt x="1528" y="3272"/>
                  <a:pt x="1704" y="3096"/>
                </a:cubicBezTo>
                <a:cubicBezTo>
                  <a:pt x="1855" y="2946"/>
                  <a:pt x="1982" y="2856"/>
                  <a:pt x="2142" y="2707"/>
                </a:cubicBezTo>
                <a:lnTo>
                  <a:pt x="3179" y="3744"/>
                </a:lnTo>
                <a:cubicBezTo>
                  <a:pt x="3279" y="3845"/>
                  <a:pt x="3452" y="3835"/>
                  <a:pt x="3566" y="3721"/>
                </a:cubicBezTo>
                <a:cubicBezTo>
                  <a:pt x="3679" y="3608"/>
                  <a:pt x="3689" y="3435"/>
                  <a:pt x="3589" y="3334"/>
                </a:cubicBezTo>
                <a:lnTo>
                  <a:pt x="2528" y="2274"/>
                </a:lnTo>
                <a:cubicBezTo>
                  <a:pt x="2653" y="2116"/>
                  <a:pt x="2760" y="1971"/>
                  <a:pt x="2781" y="1946"/>
                </a:cubicBezTo>
                <a:cubicBezTo>
                  <a:pt x="2820" y="1899"/>
                  <a:pt x="2798" y="1863"/>
                  <a:pt x="2774" y="1839"/>
                </a:cubicBezTo>
                <a:cubicBezTo>
                  <a:pt x="2774" y="1839"/>
                  <a:pt x="2773" y="1839"/>
                  <a:pt x="2773" y="1838"/>
                </a:cubicBezTo>
                <a:cubicBezTo>
                  <a:pt x="2905" y="1706"/>
                  <a:pt x="3163" y="1468"/>
                  <a:pt x="3312" y="1450"/>
                </a:cubicBezTo>
                <a:cubicBezTo>
                  <a:pt x="3440" y="1434"/>
                  <a:pt x="3511" y="1472"/>
                  <a:pt x="3597" y="1559"/>
                </a:cubicBezTo>
                <a:cubicBezTo>
                  <a:pt x="3677" y="1638"/>
                  <a:pt x="3676" y="1752"/>
                  <a:pt x="3658" y="1849"/>
                </a:cubicBezTo>
                <a:cubicBezTo>
                  <a:pt x="3652" y="1881"/>
                  <a:pt x="3657" y="1915"/>
                  <a:pt x="3682" y="1940"/>
                </a:cubicBezTo>
                <a:lnTo>
                  <a:pt x="3898" y="2156"/>
                </a:lnTo>
                <a:cubicBezTo>
                  <a:pt x="3934" y="2192"/>
                  <a:pt x="3993" y="2192"/>
                  <a:pt x="4029" y="2156"/>
                </a:cubicBezTo>
                <a:lnTo>
                  <a:pt x="4482" y="1702"/>
                </a:lnTo>
                <a:cubicBezTo>
                  <a:pt x="4519" y="1666"/>
                  <a:pt x="4519" y="1608"/>
                  <a:pt x="4482" y="157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886610" y="3964151"/>
            <a:ext cx="602740" cy="546438"/>
          </a:xfrm>
          <a:custGeom>
            <a:avLst/>
            <a:gdLst>
              <a:gd name="T0" fmla="*/ 3738 w 4085"/>
              <a:gd name="T1" fmla="*/ 3417 h 3578"/>
              <a:gd name="T2" fmla="*/ 3738 w 4085"/>
              <a:gd name="T3" fmla="*/ 3417 h 3578"/>
              <a:gd name="T4" fmla="*/ 2544 w 4085"/>
              <a:gd name="T5" fmla="*/ 3417 h 3578"/>
              <a:gd name="T6" fmla="*/ 2544 w 4085"/>
              <a:gd name="T7" fmla="*/ 1940 h 3578"/>
              <a:gd name="T8" fmla="*/ 2463 w 4085"/>
              <a:gd name="T9" fmla="*/ 1859 h 3578"/>
              <a:gd name="T10" fmla="*/ 1618 w 4085"/>
              <a:gd name="T11" fmla="*/ 1859 h 3578"/>
              <a:gd name="T12" fmla="*/ 1537 w 4085"/>
              <a:gd name="T13" fmla="*/ 1940 h 3578"/>
              <a:gd name="T14" fmla="*/ 1537 w 4085"/>
              <a:gd name="T15" fmla="*/ 3417 h 3578"/>
              <a:gd name="T16" fmla="*/ 389 w 4085"/>
              <a:gd name="T17" fmla="*/ 3417 h 3578"/>
              <a:gd name="T18" fmla="*/ 389 w 4085"/>
              <a:gd name="T19" fmla="*/ 1699 h 3578"/>
              <a:gd name="T20" fmla="*/ 1366 w 4085"/>
              <a:gd name="T21" fmla="*/ 1699 h 3578"/>
              <a:gd name="T22" fmla="*/ 1432 w 4085"/>
              <a:gd name="T23" fmla="*/ 1664 h 3578"/>
              <a:gd name="T24" fmla="*/ 2042 w 4085"/>
              <a:gd name="T25" fmla="*/ 765 h 3578"/>
              <a:gd name="T26" fmla="*/ 2653 w 4085"/>
              <a:gd name="T27" fmla="*/ 1664 h 3578"/>
              <a:gd name="T28" fmla="*/ 2719 w 4085"/>
              <a:gd name="T29" fmla="*/ 1699 h 3578"/>
              <a:gd name="T30" fmla="*/ 3738 w 4085"/>
              <a:gd name="T31" fmla="*/ 1699 h 3578"/>
              <a:gd name="T32" fmla="*/ 3738 w 4085"/>
              <a:gd name="T33" fmla="*/ 3417 h 3578"/>
              <a:gd name="T34" fmla="*/ 4005 w 4085"/>
              <a:gd name="T35" fmla="*/ 0 h 3578"/>
              <a:gd name="T36" fmla="*/ 4005 w 4085"/>
              <a:gd name="T37" fmla="*/ 0 h 3578"/>
              <a:gd name="T38" fmla="*/ 80 w 4085"/>
              <a:gd name="T39" fmla="*/ 0 h 3578"/>
              <a:gd name="T40" fmla="*/ 0 w 4085"/>
              <a:gd name="T41" fmla="*/ 79 h 3578"/>
              <a:gd name="T42" fmla="*/ 0 w 4085"/>
              <a:gd name="T43" fmla="*/ 1618 h 3578"/>
              <a:gd name="T44" fmla="*/ 80 w 4085"/>
              <a:gd name="T45" fmla="*/ 1699 h 3578"/>
              <a:gd name="T46" fmla="*/ 228 w 4085"/>
              <a:gd name="T47" fmla="*/ 1699 h 3578"/>
              <a:gd name="T48" fmla="*/ 228 w 4085"/>
              <a:gd name="T49" fmla="*/ 3497 h 3578"/>
              <a:gd name="T50" fmla="*/ 308 w 4085"/>
              <a:gd name="T51" fmla="*/ 3578 h 3578"/>
              <a:gd name="T52" fmla="*/ 1618 w 4085"/>
              <a:gd name="T53" fmla="*/ 3578 h 3578"/>
              <a:gd name="T54" fmla="*/ 1698 w 4085"/>
              <a:gd name="T55" fmla="*/ 3497 h 3578"/>
              <a:gd name="T56" fmla="*/ 1698 w 4085"/>
              <a:gd name="T57" fmla="*/ 2020 h 3578"/>
              <a:gd name="T58" fmla="*/ 2383 w 4085"/>
              <a:gd name="T59" fmla="*/ 2020 h 3578"/>
              <a:gd name="T60" fmla="*/ 2383 w 4085"/>
              <a:gd name="T61" fmla="*/ 3497 h 3578"/>
              <a:gd name="T62" fmla="*/ 2463 w 4085"/>
              <a:gd name="T63" fmla="*/ 3578 h 3578"/>
              <a:gd name="T64" fmla="*/ 3818 w 4085"/>
              <a:gd name="T65" fmla="*/ 3578 h 3578"/>
              <a:gd name="T66" fmla="*/ 3898 w 4085"/>
              <a:gd name="T67" fmla="*/ 3497 h 3578"/>
              <a:gd name="T68" fmla="*/ 3898 w 4085"/>
              <a:gd name="T69" fmla="*/ 1699 h 3578"/>
              <a:gd name="T70" fmla="*/ 4005 w 4085"/>
              <a:gd name="T71" fmla="*/ 1699 h 3578"/>
              <a:gd name="T72" fmla="*/ 4085 w 4085"/>
              <a:gd name="T73" fmla="*/ 1618 h 3578"/>
              <a:gd name="T74" fmla="*/ 4085 w 4085"/>
              <a:gd name="T75" fmla="*/ 79 h 3578"/>
              <a:gd name="T76" fmla="*/ 4005 w 4085"/>
              <a:gd name="T77" fmla="*/ 0 h 3578"/>
              <a:gd name="T78" fmla="*/ 2862 w 4085"/>
              <a:gd name="T79" fmla="*/ 2781 h 3578"/>
              <a:gd name="T80" fmla="*/ 2862 w 4085"/>
              <a:gd name="T81" fmla="*/ 2781 h 3578"/>
              <a:gd name="T82" fmla="*/ 3356 w 4085"/>
              <a:gd name="T83" fmla="*/ 2781 h 3578"/>
              <a:gd name="T84" fmla="*/ 3436 w 4085"/>
              <a:gd name="T85" fmla="*/ 2701 h 3578"/>
              <a:gd name="T86" fmla="*/ 3436 w 4085"/>
              <a:gd name="T87" fmla="*/ 1940 h 3578"/>
              <a:gd name="T88" fmla="*/ 3356 w 4085"/>
              <a:gd name="T89" fmla="*/ 1859 h 3578"/>
              <a:gd name="T90" fmla="*/ 2862 w 4085"/>
              <a:gd name="T91" fmla="*/ 1859 h 3578"/>
              <a:gd name="T92" fmla="*/ 2782 w 4085"/>
              <a:gd name="T93" fmla="*/ 1940 h 3578"/>
              <a:gd name="T94" fmla="*/ 2782 w 4085"/>
              <a:gd name="T95" fmla="*/ 2701 h 3578"/>
              <a:gd name="T96" fmla="*/ 2862 w 4085"/>
              <a:gd name="T97" fmla="*/ 2781 h 3578"/>
              <a:gd name="T98" fmla="*/ 1213 w 4085"/>
              <a:gd name="T99" fmla="*/ 1859 h 3578"/>
              <a:gd name="T100" fmla="*/ 1213 w 4085"/>
              <a:gd name="T101" fmla="*/ 1859 h 3578"/>
              <a:gd name="T102" fmla="*/ 719 w 4085"/>
              <a:gd name="T103" fmla="*/ 1859 h 3578"/>
              <a:gd name="T104" fmla="*/ 639 w 4085"/>
              <a:gd name="T105" fmla="*/ 1940 h 3578"/>
              <a:gd name="T106" fmla="*/ 639 w 4085"/>
              <a:gd name="T107" fmla="*/ 2701 h 3578"/>
              <a:gd name="T108" fmla="*/ 719 w 4085"/>
              <a:gd name="T109" fmla="*/ 2781 h 3578"/>
              <a:gd name="T110" fmla="*/ 1213 w 4085"/>
              <a:gd name="T111" fmla="*/ 2781 h 3578"/>
              <a:gd name="T112" fmla="*/ 1293 w 4085"/>
              <a:gd name="T113" fmla="*/ 2701 h 3578"/>
              <a:gd name="T114" fmla="*/ 1293 w 4085"/>
              <a:gd name="T115" fmla="*/ 1940 h 3578"/>
              <a:gd name="T116" fmla="*/ 1213 w 4085"/>
              <a:gd name="T117" fmla="*/ 1859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5" h="3578">
                <a:moveTo>
                  <a:pt x="3738" y="3417"/>
                </a:moveTo>
                <a:lnTo>
                  <a:pt x="3738" y="3417"/>
                </a:lnTo>
                <a:lnTo>
                  <a:pt x="2544" y="3417"/>
                </a:lnTo>
                <a:lnTo>
                  <a:pt x="2544" y="1940"/>
                </a:lnTo>
                <a:cubicBezTo>
                  <a:pt x="2544" y="1895"/>
                  <a:pt x="2508" y="1859"/>
                  <a:pt x="2463" y="1859"/>
                </a:cubicBezTo>
                <a:lnTo>
                  <a:pt x="1618" y="1859"/>
                </a:lnTo>
                <a:cubicBezTo>
                  <a:pt x="1573" y="1859"/>
                  <a:pt x="1537" y="1895"/>
                  <a:pt x="1537" y="1940"/>
                </a:cubicBezTo>
                <a:lnTo>
                  <a:pt x="1537" y="3417"/>
                </a:lnTo>
                <a:lnTo>
                  <a:pt x="389" y="3417"/>
                </a:lnTo>
                <a:lnTo>
                  <a:pt x="389" y="1699"/>
                </a:lnTo>
                <a:lnTo>
                  <a:pt x="1366" y="1699"/>
                </a:lnTo>
                <a:cubicBezTo>
                  <a:pt x="1392" y="1699"/>
                  <a:pt x="1417" y="1686"/>
                  <a:pt x="1432" y="1664"/>
                </a:cubicBezTo>
                <a:lnTo>
                  <a:pt x="2042" y="765"/>
                </a:lnTo>
                <a:lnTo>
                  <a:pt x="2653" y="1664"/>
                </a:lnTo>
                <a:cubicBezTo>
                  <a:pt x="2667" y="1686"/>
                  <a:pt x="2692" y="1699"/>
                  <a:pt x="2719" y="1699"/>
                </a:cubicBezTo>
                <a:lnTo>
                  <a:pt x="3738" y="1699"/>
                </a:lnTo>
                <a:lnTo>
                  <a:pt x="3738" y="3417"/>
                </a:lnTo>
                <a:close/>
                <a:moveTo>
                  <a:pt x="4005" y="0"/>
                </a:moveTo>
                <a:lnTo>
                  <a:pt x="4005" y="0"/>
                </a:lnTo>
                <a:lnTo>
                  <a:pt x="80" y="0"/>
                </a:lnTo>
                <a:cubicBezTo>
                  <a:pt x="35" y="0"/>
                  <a:pt x="0" y="35"/>
                  <a:pt x="0" y="79"/>
                </a:cubicBezTo>
                <a:lnTo>
                  <a:pt x="0" y="1618"/>
                </a:lnTo>
                <a:cubicBezTo>
                  <a:pt x="0" y="1663"/>
                  <a:pt x="35" y="1699"/>
                  <a:pt x="80" y="1699"/>
                </a:cubicBezTo>
                <a:lnTo>
                  <a:pt x="228" y="1699"/>
                </a:lnTo>
                <a:lnTo>
                  <a:pt x="228" y="3497"/>
                </a:lnTo>
                <a:cubicBezTo>
                  <a:pt x="228" y="3541"/>
                  <a:pt x="264" y="3578"/>
                  <a:pt x="308" y="3578"/>
                </a:cubicBezTo>
                <a:lnTo>
                  <a:pt x="1618" y="3578"/>
                </a:lnTo>
                <a:cubicBezTo>
                  <a:pt x="1662" y="3578"/>
                  <a:pt x="1698" y="3541"/>
                  <a:pt x="1698" y="3497"/>
                </a:cubicBezTo>
                <a:lnTo>
                  <a:pt x="1698" y="2020"/>
                </a:lnTo>
                <a:lnTo>
                  <a:pt x="2383" y="2020"/>
                </a:lnTo>
                <a:lnTo>
                  <a:pt x="2383" y="3497"/>
                </a:lnTo>
                <a:cubicBezTo>
                  <a:pt x="2383" y="3541"/>
                  <a:pt x="2419" y="3578"/>
                  <a:pt x="2463" y="3578"/>
                </a:cubicBezTo>
                <a:lnTo>
                  <a:pt x="3818" y="3578"/>
                </a:lnTo>
                <a:cubicBezTo>
                  <a:pt x="3862" y="3578"/>
                  <a:pt x="3898" y="3541"/>
                  <a:pt x="3898" y="3497"/>
                </a:cubicBezTo>
                <a:lnTo>
                  <a:pt x="3898" y="1699"/>
                </a:lnTo>
                <a:lnTo>
                  <a:pt x="4005" y="1699"/>
                </a:lnTo>
                <a:cubicBezTo>
                  <a:pt x="4049" y="1699"/>
                  <a:pt x="4085" y="1663"/>
                  <a:pt x="4085" y="1618"/>
                </a:cubicBezTo>
                <a:lnTo>
                  <a:pt x="4085" y="79"/>
                </a:lnTo>
                <a:cubicBezTo>
                  <a:pt x="4085" y="35"/>
                  <a:pt x="4049" y="0"/>
                  <a:pt x="4005" y="0"/>
                </a:cubicBezTo>
                <a:close/>
                <a:moveTo>
                  <a:pt x="2862" y="2781"/>
                </a:moveTo>
                <a:lnTo>
                  <a:pt x="2862" y="2781"/>
                </a:lnTo>
                <a:lnTo>
                  <a:pt x="3356" y="2781"/>
                </a:lnTo>
                <a:cubicBezTo>
                  <a:pt x="3400" y="2781"/>
                  <a:pt x="3436" y="2745"/>
                  <a:pt x="3436" y="2701"/>
                </a:cubicBezTo>
                <a:lnTo>
                  <a:pt x="3436" y="1940"/>
                </a:lnTo>
                <a:cubicBezTo>
                  <a:pt x="3436" y="1895"/>
                  <a:pt x="3400" y="1859"/>
                  <a:pt x="3356" y="1859"/>
                </a:cubicBezTo>
                <a:lnTo>
                  <a:pt x="2862" y="1859"/>
                </a:lnTo>
                <a:cubicBezTo>
                  <a:pt x="2818" y="1859"/>
                  <a:pt x="2782" y="1895"/>
                  <a:pt x="2782" y="1940"/>
                </a:cubicBezTo>
                <a:lnTo>
                  <a:pt x="2782" y="2701"/>
                </a:lnTo>
                <a:cubicBezTo>
                  <a:pt x="2782" y="2745"/>
                  <a:pt x="2818" y="2781"/>
                  <a:pt x="2862" y="2781"/>
                </a:cubicBezTo>
                <a:close/>
                <a:moveTo>
                  <a:pt x="1213" y="1859"/>
                </a:moveTo>
                <a:lnTo>
                  <a:pt x="1213" y="1859"/>
                </a:lnTo>
                <a:lnTo>
                  <a:pt x="719" y="1859"/>
                </a:lnTo>
                <a:cubicBezTo>
                  <a:pt x="675" y="1859"/>
                  <a:pt x="639" y="1895"/>
                  <a:pt x="639" y="1940"/>
                </a:cubicBezTo>
                <a:lnTo>
                  <a:pt x="639" y="2701"/>
                </a:lnTo>
                <a:cubicBezTo>
                  <a:pt x="639" y="2745"/>
                  <a:pt x="675" y="2781"/>
                  <a:pt x="719" y="2781"/>
                </a:cubicBezTo>
                <a:lnTo>
                  <a:pt x="1213" y="2781"/>
                </a:lnTo>
                <a:cubicBezTo>
                  <a:pt x="1257" y="2781"/>
                  <a:pt x="1293" y="2745"/>
                  <a:pt x="1293" y="2701"/>
                </a:cubicBezTo>
                <a:lnTo>
                  <a:pt x="1293" y="1940"/>
                </a:lnTo>
                <a:cubicBezTo>
                  <a:pt x="1293" y="1895"/>
                  <a:pt x="1257" y="1859"/>
                  <a:pt x="1213" y="185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91781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>
            <a:lvl1pPr algn="l" defTabSz="457200" rtl="0" eaLnBrk="1" latinLnBrk="0" hangingPunct="1">
              <a:lnSpc>
                <a:spcPct val="74000"/>
              </a:lnSpc>
              <a:spcBef>
                <a:spcPct val="0"/>
              </a:spcBef>
              <a:buNone/>
              <a:defRPr sz="2700" b="0" i="0" kern="1200" cap="all" spc="-150" baseline="0">
                <a:solidFill>
                  <a:schemeClr val="tx1"/>
                </a:solidFill>
                <a:latin typeface="Roboto Condensed Bold"/>
                <a:ea typeface="+mj-ea"/>
                <a:cs typeface="Roboto Condensed Bold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nEEDS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/>
          <a:srcRect r="27450" b="31483"/>
          <a:stretch/>
        </p:blipFill>
        <p:spPr>
          <a:xfrm>
            <a:off x="275604" y="1095756"/>
            <a:ext cx="4366310" cy="5368347"/>
          </a:xfrm>
          <a:prstGeom prst="rect">
            <a:avLst/>
          </a:prstGeom>
        </p:spPr>
      </p:pic>
      <p:sp>
        <p:nvSpPr>
          <p:cNvPr id="29" name="Title 3"/>
          <p:cNvSpPr txBox="1">
            <a:spLocks/>
          </p:cNvSpPr>
          <p:nvPr/>
        </p:nvSpPr>
        <p:spPr>
          <a:xfrm>
            <a:off x="600266" y="22434"/>
            <a:ext cx="8229600" cy="1143000"/>
          </a:xfrm>
          <a:prstGeom prst="rect">
            <a:avLst/>
          </a:prstGeom>
        </p:spPr>
        <p:txBody>
          <a:bodyPr vert="horz" lIns="0" tIns="82296" rIns="0" bIns="0" rtlCol="0" anchor="ctr">
            <a:normAutofit/>
          </a:bodyPr>
          <a:lstStyle>
            <a:lvl1pPr algn="l" defTabSz="457200" rtl="0" eaLnBrk="1" latinLnBrk="0" hangingPunct="1">
              <a:lnSpc>
                <a:spcPct val="74000"/>
              </a:lnSpc>
              <a:spcBef>
                <a:spcPct val="0"/>
              </a:spcBef>
              <a:buNone/>
              <a:defRPr sz="2700" b="0" i="0" kern="1200" cap="all" spc="-150" baseline="0">
                <a:solidFill>
                  <a:schemeClr val="tx1"/>
                </a:solidFill>
                <a:latin typeface="Roboto Condensed Bold"/>
                <a:ea typeface="+mj-ea"/>
                <a:cs typeface="Roboto Condensed Bold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MARKET COMPETITION</a:t>
            </a:r>
            <a:endParaRPr lang="en-US" dirty="0"/>
          </a:p>
        </p:txBody>
      </p:sp>
      <p:pic>
        <p:nvPicPr>
          <p:cNvPr id="43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4951" y="2051416"/>
            <a:ext cx="1147201" cy="42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2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4951" y="2493624"/>
            <a:ext cx="1136235" cy="4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Chinese P2P lending mark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79" y="4474905"/>
            <a:ext cx="1013121" cy="4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inese P2P lending marke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76" y="4984389"/>
            <a:ext cx="1038324" cy="4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4715066" y="1300469"/>
            <a:ext cx="4267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Major P2P lending platform: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credit model based on FICO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credit score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3-5 years loan terms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use is credit card debt</a:t>
            </a:r>
          </a:p>
          <a:p>
            <a:pPr marL="342900" indent="-342900">
              <a:buFontTx/>
              <a:buChar char="-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41914" y="3571914"/>
            <a:ext cx="45656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 in US college student loan niche market: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alumni-funded lending model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forward looking factors to determine borrower’s future potential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FICO as part of the credit rating process</a:t>
            </a:r>
          </a:p>
          <a:p>
            <a:pPr marL="342900" indent="-342900">
              <a:buFontTx/>
              <a:buChar char="-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0" name="Picture 6" descr="Image result for sofi risk contro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27" y="4992649"/>
            <a:ext cx="850709" cy="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932" y="2729417"/>
            <a:ext cx="1147201" cy="42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2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9151" y="2701766"/>
            <a:ext cx="1136235" cy="4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16" y="4992649"/>
            <a:ext cx="1581752" cy="856782"/>
          </a:xfrm>
          <a:prstGeom prst="rect">
            <a:avLst/>
          </a:prstGeom>
        </p:spPr>
      </p:pic>
      <p:pic>
        <p:nvPicPr>
          <p:cNvPr id="67" name="Picture 6" descr="Image result for sofi risk contr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23" y="1631489"/>
            <a:ext cx="646529" cy="6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1888"/>
          <a:stretch/>
        </p:blipFill>
        <p:spPr>
          <a:xfrm>
            <a:off x="1066093" y="3432756"/>
            <a:ext cx="800347" cy="4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Limitation of </a:t>
            </a:r>
            <a:r>
              <a:rPr lang="en-US" dirty="0" smtClean="0"/>
              <a:t>traditional credit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52249"/>
              </p:ext>
            </p:extLst>
          </p:nvPr>
        </p:nvGraphicFramePr>
        <p:xfrm>
          <a:off x="597745" y="1540479"/>
          <a:ext cx="3791378" cy="4213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10038" y="2463422"/>
            <a:ext cx="3376762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However…Our target customer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Credit History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fixed salary</a:t>
            </a: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 rot="5400000">
            <a:off x="3496369" y="3545352"/>
            <a:ext cx="2746221" cy="203328"/>
          </a:xfrm>
          <a:custGeom>
            <a:avLst/>
            <a:gdLst>
              <a:gd name="T0" fmla="*/ 8652 w 8652"/>
              <a:gd name="T1" fmla="*/ 378 h 466"/>
              <a:gd name="T2" fmla="*/ 8652 w 8652"/>
              <a:gd name="T3" fmla="*/ 378 h 466"/>
              <a:gd name="T4" fmla="*/ 0 w 8652"/>
              <a:gd name="T5" fmla="*/ 378 h 466"/>
              <a:gd name="T6" fmla="*/ 0 w 8652"/>
              <a:gd name="T7" fmla="*/ 0 h 466"/>
              <a:gd name="T8" fmla="*/ 0 w 8652"/>
              <a:gd name="T9" fmla="*/ 466 h 466"/>
              <a:gd name="T10" fmla="*/ 8652 w 8652"/>
              <a:gd name="T11" fmla="*/ 466 h 466"/>
              <a:gd name="T12" fmla="*/ 8652 w 8652"/>
              <a:gd name="T13" fmla="*/ 0 h 466"/>
              <a:gd name="T14" fmla="*/ 8652 w 8652"/>
              <a:gd name="T15" fmla="*/ 378 h 466"/>
              <a:gd name="T16" fmla="*/ 8652 w 8652"/>
              <a:gd name="T17" fmla="*/ 378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2" h="466">
                <a:moveTo>
                  <a:pt x="8652" y="378"/>
                </a:moveTo>
                <a:lnTo>
                  <a:pt x="8652" y="378"/>
                </a:lnTo>
                <a:lnTo>
                  <a:pt x="0" y="378"/>
                </a:lnTo>
                <a:lnTo>
                  <a:pt x="0" y="0"/>
                </a:lnTo>
                <a:lnTo>
                  <a:pt x="0" y="466"/>
                </a:lnTo>
                <a:lnTo>
                  <a:pt x="8652" y="466"/>
                </a:lnTo>
                <a:lnTo>
                  <a:pt x="8652" y="0"/>
                </a:lnTo>
                <a:lnTo>
                  <a:pt x="8652" y="378"/>
                </a:lnTo>
                <a:lnTo>
                  <a:pt x="8652" y="378"/>
                </a:lnTo>
                <a:close/>
              </a:path>
            </a:pathLst>
          </a:custGeom>
          <a:solidFill>
            <a:schemeClr val="tx2"/>
          </a:solidFill>
          <a:ln w="3" cap="rnd">
            <a:solidFill>
              <a:schemeClr val="tx2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5310038" y="3854750"/>
            <a:ext cx="3376762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NO INFORMATION TO RATE THEM THEN WHAT WE DO?</a:t>
            </a:r>
          </a:p>
        </p:txBody>
      </p:sp>
    </p:spTree>
    <p:extLst>
      <p:ext uri="{BB962C8B-B14F-4D97-AF65-F5344CB8AC3E}">
        <p14:creationId xmlns:p14="http://schemas.microsoft.com/office/powerpoint/2010/main" val="311156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 p14:presetBounceEnd="6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286">
                                          <p:cBhvr additive="base">
                                            <p:cTn id="12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286">
                                          <p:cBhvr additive="base">
                                            <p:cTn id="13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2" fill="hold" grpId="0" nodeType="clickEffect" p14:presetBounceEnd="6428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286">
                                          <p:cBhvr additive="base">
                                            <p:cTn id="1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286">
                                          <p:cBhvr additive="base">
                                            <p:cTn id="19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7" grpId="0">
            <p:bldAsOne/>
          </p:bldGraphic>
          <p:bldP spid="1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7" grpId="0">
            <p:bldAsOne/>
          </p:bldGraphic>
          <p:bldP spid="14" grpId="0"/>
          <p:bldP spid="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906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 you feel like it is similar to…</a:t>
            </a:r>
            <a:endParaRPr lang="en-US" dirty="0"/>
          </a:p>
        </p:txBody>
      </p:sp>
      <p:pic>
        <p:nvPicPr>
          <p:cNvPr id="3076" name="Picture 4" descr="Image result for blind 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65876"/>
            <a:ext cx="3425825" cy="32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09856" y="2006658"/>
            <a:ext cx="420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chat how do you like him/her? 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information you care about? How to prove what he/she says?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09856" y="3237765"/>
            <a:ext cx="435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is the same concept we will use in risk control process: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Prove what he says(he is telling the truth)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Evaluate qualification(he qualifies)</a:t>
            </a:r>
          </a:p>
          <a:p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9856" y="1606548"/>
            <a:ext cx="4492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HE/SHE THE RIGHT GUY/GIRL?</a:t>
            </a:r>
          </a:p>
        </p:txBody>
      </p:sp>
    </p:spTree>
    <p:extLst>
      <p:ext uri="{BB962C8B-B14F-4D97-AF65-F5344CB8AC3E}">
        <p14:creationId xmlns:p14="http://schemas.microsoft.com/office/powerpoint/2010/main" val="8630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black">
          <a:xfrm>
            <a:off x="3222170" y="1765330"/>
            <a:ext cx="1045313" cy="2768589"/>
            <a:chOff x="7858105" y="406909"/>
            <a:chExt cx="211138" cy="549275"/>
          </a:xfrm>
          <a:solidFill>
            <a:srgbClr val="D9D9D9">
              <a:alpha val="25098"/>
            </a:srgbClr>
          </a:solidFill>
        </p:grpSpPr>
        <p:sp>
          <p:nvSpPr>
            <p:cNvPr id="3" name="Oval 76"/>
            <p:cNvSpPr>
              <a:spLocks noChangeArrowheads="1"/>
            </p:cNvSpPr>
            <p:nvPr/>
          </p:nvSpPr>
          <p:spPr bwMode="black">
            <a:xfrm>
              <a:off x="7918430" y="406909"/>
              <a:ext cx="92075" cy="920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77"/>
            <p:cNvSpPr>
              <a:spLocks/>
            </p:cNvSpPr>
            <p:nvPr/>
          </p:nvSpPr>
          <p:spPr bwMode="black">
            <a:xfrm>
              <a:off x="7858105" y="508509"/>
              <a:ext cx="211138" cy="447675"/>
            </a:xfrm>
            <a:custGeom>
              <a:avLst/>
              <a:gdLst>
                <a:gd name="T0" fmla="*/ 83 w 106"/>
                <a:gd name="T1" fmla="*/ 0 h 224"/>
                <a:gd name="T2" fmla="*/ 24 w 106"/>
                <a:gd name="T3" fmla="*/ 0 h 224"/>
                <a:gd name="T4" fmla="*/ 0 w 106"/>
                <a:gd name="T5" fmla="*/ 23 h 224"/>
                <a:gd name="T6" fmla="*/ 0 w 106"/>
                <a:gd name="T7" fmla="*/ 99 h 224"/>
                <a:gd name="T8" fmla="*/ 10 w 106"/>
                <a:gd name="T9" fmla="*/ 109 h 224"/>
                <a:gd name="T10" fmla="*/ 21 w 106"/>
                <a:gd name="T11" fmla="*/ 99 h 224"/>
                <a:gd name="T12" fmla="*/ 21 w 106"/>
                <a:gd name="T13" fmla="*/ 35 h 224"/>
                <a:gd name="T14" fmla="*/ 24 w 106"/>
                <a:gd name="T15" fmla="*/ 35 h 224"/>
                <a:gd name="T16" fmla="*/ 24 w 106"/>
                <a:gd name="T17" fmla="*/ 211 h 224"/>
                <a:gd name="T18" fmla="*/ 38 w 106"/>
                <a:gd name="T19" fmla="*/ 224 h 224"/>
                <a:gd name="T20" fmla="*/ 51 w 106"/>
                <a:gd name="T21" fmla="*/ 211 h 224"/>
                <a:gd name="T22" fmla="*/ 51 w 106"/>
                <a:gd name="T23" fmla="*/ 108 h 224"/>
                <a:gd name="T24" fmla="*/ 55 w 106"/>
                <a:gd name="T25" fmla="*/ 108 h 224"/>
                <a:gd name="T26" fmla="*/ 55 w 106"/>
                <a:gd name="T27" fmla="*/ 211 h 224"/>
                <a:gd name="T28" fmla="*/ 69 w 106"/>
                <a:gd name="T29" fmla="*/ 224 h 224"/>
                <a:gd name="T30" fmla="*/ 82 w 106"/>
                <a:gd name="T31" fmla="*/ 211 h 224"/>
                <a:gd name="T32" fmla="*/ 82 w 106"/>
                <a:gd name="T33" fmla="*/ 35 h 224"/>
                <a:gd name="T34" fmla="*/ 86 w 106"/>
                <a:gd name="T35" fmla="*/ 35 h 224"/>
                <a:gd name="T36" fmla="*/ 86 w 106"/>
                <a:gd name="T37" fmla="*/ 99 h 224"/>
                <a:gd name="T38" fmla="*/ 96 w 106"/>
                <a:gd name="T39" fmla="*/ 109 h 224"/>
                <a:gd name="T40" fmla="*/ 106 w 106"/>
                <a:gd name="T41" fmla="*/ 99 h 224"/>
                <a:gd name="T42" fmla="*/ 106 w 106"/>
                <a:gd name="T43" fmla="*/ 23 h 224"/>
                <a:gd name="T44" fmla="*/ 83 w 106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224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 bwMode="black">
          <a:xfrm>
            <a:off x="4410353" y="1765333"/>
            <a:ext cx="1336114" cy="2768584"/>
            <a:chOff x="8132743" y="406909"/>
            <a:chExt cx="269875" cy="549275"/>
          </a:xfrm>
          <a:solidFill>
            <a:srgbClr val="D9D9D9">
              <a:alpha val="25098"/>
            </a:srgbClr>
          </a:solidFill>
        </p:grpSpPr>
        <p:sp>
          <p:nvSpPr>
            <p:cNvPr id="6" name="Oval 78"/>
            <p:cNvSpPr>
              <a:spLocks noChangeArrowheads="1"/>
            </p:cNvSpPr>
            <p:nvPr/>
          </p:nvSpPr>
          <p:spPr bwMode="black">
            <a:xfrm>
              <a:off x="8223230" y="406909"/>
              <a:ext cx="90488" cy="904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9"/>
            <p:cNvSpPr>
              <a:spLocks/>
            </p:cNvSpPr>
            <p:nvPr/>
          </p:nvSpPr>
          <p:spPr bwMode="black">
            <a:xfrm>
              <a:off x="8132743" y="508509"/>
              <a:ext cx="269875" cy="447675"/>
            </a:xfrm>
            <a:custGeom>
              <a:avLst/>
              <a:gdLst>
                <a:gd name="T0" fmla="*/ 133 w 135"/>
                <a:gd name="T1" fmla="*/ 89 h 224"/>
                <a:gd name="T2" fmla="*/ 113 w 135"/>
                <a:gd name="T3" fmla="*/ 17 h 224"/>
                <a:gd name="T4" fmla="*/ 91 w 135"/>
                <a:gd name="T5" fmla="*/ 0 h 224"/>
                <a:gd name="T6" fmla="*/ 43 w 135"/>
                <a:gd name="T7" fmla="*/ 0 h 224"/>
                <a:gd name="T8" fmla="*/ 21 w 135"/>
                <a:gd name="T9" fmla="*/ 17 h 224"/>
                <a:gd name="T10" fmla="*/ 1 w 135"/>
                <a:gd name="T11" fmla="*/ 89 h 224"/>
                <a:gd name="T12" fmla="*/ 8 w 135"/>
                <a:gd name="T13" fmla="*/ 101 h 224"/>
                <a:gd name="T14" fmla="*/ 20 w 135"/>
                <a:gd name="T15" fmla="*/ 94 h 224"/>
                <a:gd name="T16" fmla="*/ 39 w 135"/>
                <a:gd name="T17" fmla="*/ 29 h 224"/>
                <a:gd name="T18" fmla="*/ 41 w 135"/>
                <a:gd name="T19" fmla="*/ 28 h 224"/>
                <a:gd name="T20" fmla="*/ 42 w 135"/>
                <a:gd name="T21" fmla="*/ 30 h 224"/>
                <a:gd name="T22" fmla="*/ 42 w 135"/>
                <a:gd name="T23" fmla="*/ 30 h 224"/>
                <a:gd name="T24" fmla="*/ 42 w 135"/>
                <a:gd name="T25" fmla="*/ 31 h 224"/>
                <a:gd name="T26" fmla="*/ 15 w 135"/>
                <a:gd name="T27" fmla="*/ 127 h 224"/>
                <a:gd name="T28" fmla="*/ 38 w 135"/>
                <a:gd name="T29" fmla="*/ 127 h 224"/>
                <a:gd name="T30" fmla="*/ 38 w 135"/>
                <a:gd name="T31" fmla="*/ 211 h 224"/>
                <a:gd name="T32" fmla="*/ 52 w 135"/>
                <a:gd name="T33" fmla="*/ 224 h 224"/>
                <a:gd name="T34" fmla="*/ 65 w 135"/>
                <a:gd name="T35" fmla="*/ 211 h 224"/>
                <a:gd name="T36" fmla="*/ 65 w 135"/>
                <a:gd name="T37" fmla="*/ 127 h 224"/>
                <a:gd name="T38" fmla="*/ 70 w 135"/>
                <a:gd name="T39" fmla="*/ 127 h 224"/>
                <a:gd name="T40" fmla="*/ 70 w 135"/>
                <a:gd name="T41" fmla="*/ 211 h 224"/>
                <a:gd name="T42" fmla="*/ 83 w 135"/>
                <a:gd name="T43" fmla="*/ 224 h 224"/>
                <a:gd name="T44" fmla="*/ 96 w 135"/>
                <a:gd name="T45" fmla="*/ 211 h 224"/>
                <a:gd name="T46" fmla="*/ 96 w 135"/>
                <a:gd name="T47" fmla="*/ 127 h 224"/>
                <a:gd name="T48" fmla="*/ 120 w 135"/>
                <a:gd name="T49" fmla="*/ 127 h 224"/>
                <a:gd name="T50" fmla="*/ 92 w 135"/>
                <a:gd name="T51" fmla="*/ 31 h 224"/>
                <a:gd name="T52" fmla="*/ 92 w 135"/>
                <a:gd name="T53" fmla="*/ 30 h 224"/>
                <a:gd name="T54" fmla="*/ 92 w 135"/>
                <a:gd name="T55" fmla="*/ 30 h 224"/>
                <a:gd name="T56" fmla="*/ 94 w 135"/>
                <a:gd name="T57" fmla="*/ 28 h 224"/>
                <a:gd name="T58" fmla="*/ 96 w 135"/>
                <a:gd name="T59" fmla="*/ 29 h 224"/>
                <a:gd name="T60" fmla="*/ 114 w 135"/>
                <a:gd name="T61" fmla="*/ 94 h 224"/>
                <a:gd name="T62" fmla="*/ 127 w 135"/>
                <a:gd name="T63" fmla="*/ 101 h 224"/>
                <a:gd name="T64" fmla="*/ 133 w 135"/>
                <a:gd name="T65" fmla="*/ 8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224">
                  <a:moveTo>
                    <a:pt x="133" y="8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0" y="7"/>
                    <a:pt x="102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24" y="7"/>
                    <a:pt x="21" y="17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4"/>
                    <a:pt x="3" y="99"/>
                    <a:pt x="8" y="101"/>
                  </a:cubicBezTo>
                  <a:cubicBezTo>
                    <a:pt x="13" y="102"/>
                    <a:pt x="18" y="99"/>
                    <a:pt x="20" y="94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40" y="28"/>
                    <a:pt x="41" y="28"/>
                  </a:cubicBezTo>
                  <a:cubicBezTo>
                    <a:pt x="41" y="28"/>
                    <a:pt x="42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8"/>
                    <a:pt x="44" y="224"/>
                    <a:pt x="52" y="224"/>
                  </a:cubicBezTo>
                  <a:cubicBezTo>
                    <a:pt x="59" y="224"/>
                    <a:pt x="65" y="218"/>
                    <a:pt x="65" y="211"/>
                  </a:cubicBezTo>
                  <a:cubicBezTo>
                    <a:pt x="65" y="127"/>
                    <a:pt x="65" y="127"/>
                    <a:pt x="65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211"/>
                    <a:pt x="70" y="211"/>
                    <a:pt x="70" y="211"/>
                  </a:cubicBezTo>
                  <a:cubicBezTo>
                    <a:pt x="70" y="218"/>
                    <a:pt x="76" y="224"/>
                    <a:pt x="83" y="224"/>
                  </a:cubicBezTo>
                  <a:cubicBezTo>
                    <a:pt x="90" y="224"/>
                    <a:pt x="96" y="218"/>
                    <a:pt x="96" y="211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29"/>
                    <a:pt x="93" y="28"/>
                    <a:pt x="94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9"/>
                    <a:pt x="121" y="102"/>
                    <a:pt x="127" y="101"/>
                  </a:cubicBezTo>
                  <a:cubicBezTo>
                    <a:pt x="132" y="99"/>
                    <a:pt x="135" y="94"/>
                    <a:pt x="133" y="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475880" y="1753836"/>
            <a:ext cx="23826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Roboto Condensed Bold"/>
                <a:cs typeface="Roboto Condensed Bold"/>
              </a:rPr>
              <a:t>Education</a:t>
            </a:r>
            <a:endParaRPr lang="en-US" sz="1600" dirty="0" smtClean="0">
              <a:solidFill>
                <a:schemeClr val="accent1"/>
              </a:solidFill>
              <a:latin typeface="Open Sans Light"/>
              <a:cs typeface="Open Sans Light"/>
            </a:endParaRPr>
          </a:p>
          <a:p>
            <a:pPr algn="r">
              <a:lnSpc>
                <a:spcPct val="80000"/>
              </a:lnSpc>
            </a:pPr>
            <a:r>
              <a:rPr lang="en-US" sz="1200" dirty="0" smtClean="0">
                <a:latin typeface="Open Sans Light"/>
                <a:cs typeface="Open Sans Light"/>
              </a:rPr>
              <a:t>School, Major</a:t>
            </a: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897" y="2724437"/>
            <a:ext cx="209066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Roboto Condensed Bold"/>
                <a:cs typeface="Roboto Condensed Bold"/>
              </a:rPr>
              <a:t>Location</a:t>
            </a:r>
            <a:endParaRPr lang="en-US" sz="1600" dirty="0" smtClean="0">
              <a:solidFill>
                <a:schemeClr val="accent1"/>
              </a:solidFill>
              <a:latin typeface="Open Sans Light"/>
              <a:cs typeface="Open Sans Light"/>
            </a:endParaRPr>
          </a:p>
          <a:p>
            <a:pPr algn="r">
              <a:lnSpc>
                <a:spcPct val="80000"/>
              </a:lnSpc>
            </a:pPr>
            <a:r>
              <a:rPr lang="en-US" sz="1200" dirty="0" smtClean="0">
                <a:latin typeface="Open Sans Light"/>
                <a:cs typeface="Open Sans Light"/>
              </a:rPr>
              <a:t>Origin, Current Location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5881" y="4244791"/>
            <a:ext cx="23826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Roboto Condensed Bold"/>
                <a:cs typeface="Open Sans Light"/>
              </a:rPr>
              <a:t>Relationship</a:t>
            </a:r>
            <a:endParaRPr lang="en-US" sz="1600" dirty="0" smtClean="0">
              <a:solidFill>
                <a:schemeClr val="accent1"/>
              </a:solidFill>
              <a:latin typeface="Open Sans Light"/>
              <a:cs typeface="Open Sans Light"/>
            </a:endParaRPr>
          </a:p>
          <a:p>
            <a:pPr algn="r">
              <a:lnSpc>
                <a:spcPct val="80000"/>
              </a:lnSpc>
            </a:pPr>
            <a:r>
              <a:rPr lang="en-US" sz="1200" dirty="0" smtClean="0">
                <a:latin typeface="Open Sans Light"/>
                <a:cs typeface="Open Sans Light"/>
              </a:rPr>
              <a:t>family members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2646" y="1753836"/>
            <a:ext cx="230247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Roboto Condensed Bold"/>
                <a:cs typeface="Roboto Condensed Bold"/>
              </a:rPr>
              <a:t>Interest topic</a:t>
            </a:r>
            <a:endParaRPr lang="en-US" sz="1200" dirty="0">
              <a:solidFill>
                <a:schemeClr val="accent2"/>
              </a:solidFill>
              <a:latin typeface="Roboto Condensed Bold"/>
              <a:cs typeface="Roboto Condensed Bold"/>
            </a:endParaRPr>
          </a:p>
          <a:p>
            <a:pPr>
              <a:lnSpc>
                <a:spcPct val="80000"/>
              </a:lnSpc>
            </a:pPr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2645" y="2724437"/>
            <a:ext cx="246757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Roboto Condensed Bold"/>
                <a:cs typeface="Roboto Condensed Bold"/>
              </a:rPr>
              <a:t>Profession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latin typeface="Open Sans Light"/>
                <a:cs typeface="Open Sans Light"/>
              </a:rPr>
              <a:t>Title, Salary, Industry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42646" y="4244791"/>
            <a:ext cx="2576793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Roboto Condensed Bold"/>
                <a:cs typeface="Open Sans Light"/>
              </a:rPr>
              <a:t>Personality</a:t>
            </a:r>
            <a:endParaRPr lang="en-US" sz="1600" dirty="0" smtClean="0">
              <a:solidFill>
                <a:schemeClr val="accent2"/>
              </a:solidFill>
              <a:latin typeface="Open Sans Light"/>
              <a:cs typeface="Open Sans Light"/>
            </a:endParaRPr>
          </a:p>
          <a:p>
            <a:pPr>
              <a:lnSpc>
                <a:spcPct val="80000"/>
              </a:lnSpc>
            </a:pPr>
            <a:r>
              <a:rPr lang="en-US" sz="1200" dirty="0" smtClean="0">
                <a:latin typeface="Open Sans Light"/>
                <a:cs typeface="Open Sans Light"/>
              </a:rPr>
              <a:t>Social Connections, Popularity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9839" y="159063"/>
            <a:ext cx="8229600" cy="759112"/>
          </a:xfrm>
        </p:spPr>
        <p:txBody>
          <a:bodyPr/>
          <a:lstStyle/>
          <a:p>
            <a:r>
              <a:rPr lang="en-US" dirty="0" smtClean="0"/>
              <a:t>Attributes </a:t>
            </a:r>
            <a:r>
              <a:rPr lang="en-US" dirty="0" smtClean="0">
                <a:solidFill>
                  <a:schemeClr val="accent1"/>
                </a:solidFill>
              </a:rPr>
              <a:t>of the social network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58558" y="1974663"/>
            <a:ext cx="752001" cy="483427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5241239" y="1974663"/>
            <a:ext cx="801407" cy="483427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5241238" y="3062610"/>
            <a:ext cx="801407" cy="13411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858558" y="3062610"/>
            <a:ext cx="752001" cy="134112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 flipV="1">
            <a:off x="5241237" y="3983783"/>
            <a:ext cx="801407" cy="483103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V="1">
            <a:off x="2858558" y="3983783"/>
            <a:ext cx="752001" cy="483103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0353" y="913809"/>
            <a:ext cx="442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IMPRESSION?</a:t>
            </a:r>
          </a:p>
        </p:txBody>
      </p:sp>
      <p:sp>
        <p:nvSpPr>
          <p:cNvPr id="16" name="矩形 15"/>
          <p:cNvSpPr/>
          <p:nvPr/>
        </p:nvSpPr>
        <p:spPr>
          <a:xfrm>
            <a:off x="569004" y="5074333"/>
            <a:ext cx="8148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• </a:t>
            </a:r>
            <a:r>
              <a:rPr lang="en-US" sz="1400" dirty="0" smtClean="0"/>
              <a:t>Content </a:t>
            </a:r>
            <a:r>
              <a:rPr lang="en-US" sz="1400" dirty="0"/>
              <a:t>– Profile categorization, topic modeling, sentiment analysis, interest mining, etc. </a:t>
            </a:r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Context – Location, temporal analysis, behavior trajectory, community, etc. </a:t>
            </a:r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Connection – Relationship mining, core network detection.</a:t>
            </a:r>
          </a:p>
        </p:txBody>
      </p:sp>
    </p:spTree>
    <p:extLst>
      <p:ext uri="{BB962C8B-B14F-4D97-AF65-F5344CB8AC3E}">
        <p14:creationId xmlns:p14="http://schemas.microsoft.com/office/powerpoint/2010/main" val="19783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05429" y="133165"/>
            <a:ext cx="8229600" cy="576235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Credit rating </a:t>
            </a:r>
            <a:r>
              <a:rPr lang="en-US" dirty="0" smtClean="0"/>
              <a:t>Business process</a:t>
            </a:r>
            <a:endParaRPr lang="en-US" dirty="0">
              <a:solidFill>
                <a:srgbClr val="27AAE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-79" t="412" r="62404" b="28459"/>
          <a:stretch/>
        </p:blipFill>
        <p:spPr bwMode="auto">
          <a:xfrm>
            <a:off x="505429" y="850802"/>
            <a:ext cx="2964180" cy="5487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右箭头 5"/>
          <p:cNvSpPr/>
          <p:nvPr/>
        </p:nvSpPr>
        <p:spPr>
          <a:xfrm rot="10800000">
            <a:off x="3444532" y="3701986"/>
            <a:ext cx="568171" cy="2485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4101483" y="2290436"/>
            <a:ext cx="5424256" cy="3071674"/>
            <a:chOff x="4101483" y="2290436"/>
            <a:chExt cx="5424256" cy="3071674"/>
          </a:xfrm>
        </p:grpSpPr>
        <p:pic>
          <p:nvPicPr>
            <p:cNvPr id="4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31"/>
            <a:stretch/>
          </p:blipFill>
          <p:spPr>
            <a:xfrm>
              <a:off x="4333338" y="2439083"/>
              <a:ext cx="4570966" cy="2683328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101483" y="2290436"/>
              <a:ext cx="4864963" cy="307167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18555" y="4722301"/>
              <a:ext cx="3107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Credit rating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4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ustom Design">
  <a:themeElements>
    <a:clrScheme name="Custom 214">
      <a:dk1>
        <a:srgbClr val="4B4B4B"/>
      </a:dk1>
      <a:lt1>
        <a:sysClr val="window" lastClr="FFFFFF"/>
      </a:lt1>
      <a:dk2>
        <a:srgbClr val="868686"/>
      </a:dk2>
      <a:lt2>
        <a:srgbClr val="D0D0D0"/>
      </a:lt2>
      <a:accent1>
        <a:srgbClr val="27AAE0"/>
      </a:accent1>
      <a:accent2>
        <a:srgbClr val="356FAC"/>
      </a:accent2>
      <a:accent3>
        <a:srgbClr val="62C8EC"/>
      </a:accent3>
      <a:accent4>
        <a:srgbClr val="536C92"/>
      </a:accent4>
      <a:accent5>
        <a:srgbClr val="4BACC6"/>
      </a:accent5>
      <a:accent6>
        <a:srgbClr val="C73C45"/>
      </a:accent6>
      <a:hlink>
        <a:srgbClr val="720715"/>
      </a:hlink>
      <a:folHlink>
        <a:srgbClr val="B48E91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SH Dk Blue">
      <a:dk1>
        <a:srgbClr val="FFFFFF"/>
      </a:dk1>
      <a:lt1>
        <a:srgbClr val="393939"/>
      </a:lt1>
      <a:dk2>
        <a:srgbClr val="474747"/>
      </a:dk2>
      <a:lt2>
        <a:srgbClr val="D0D0D0"/>
      </a:lt2>
      <a:accent1>
        <a:srgbClr val="27AAE0"/>
      </a:accent1>
      <a:accent2>
        <a:srgbClr val="356FAC"/>
      </a:accent2>
      <a:accent3>
        <a:srgbClr val="62C8EC"/>
      </a:accent3>
      <a:accent4>
        <a:srgbClr val="536C92"/>
      </a:accent4>
      <a:accent5>
        <a:srgbClr val="4BACC6"/>
      </a:accent5>
      <a:accent6>
        <a:srgbClr val="C73C45"/>
      </a:accent6>
      <a:hlink>
        <a:srgbClr val="720715"/>
      </a:hlink>
      <a:folHlink>
        <a:srgbClr val="B48E91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SH Green Lt">
      <a:dk1>
        <a:srgbClr val="707070"/>
      </a:dk1>
      <a:lt1>
        <a:sysClr val="window" lastClr="FFFFFF"/>
      </a:lt1>
      <a:dk2>
        <a:srgbClr val="A3A3A3"/>
      </a:dk2>
      <a:lt2>
        <a:srgbClr val="D0D0D0"/>
      </a:lt2>
      <a:accent1>
        <a:srgbClr val="95B029"/>
      </a:accent1>
      <a:accent2>
        <a:srgbClr val="404F0A"/>
      </a:accent2>
      <a:accent3>
        <a:srgbClr val="ABC74D"/>
      </a:accent3>
      <a:accent4>
        <a:srgbClr val="719F05"/>
      </a:accent4>
      <a:accent5>
        <a:srgbClr val="D9E69A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SH Green Dk">
      <a:dk1>
        <a:srgbClr val="FFFFFF"/>
      </a:dk1>
      <a:lt1>
        <a:srgbClr val="393939"/>
      </a:lt1>
      <a:dk2>
        <a:srgbClr val="474747"/>
      </a:dk2>
      <a:lt2>
        <a:srgbClr val="D0D0D0"/>
      </a:lt2>
      <a:accent1>
        <a:srgbClr val="95B029"/>
      </a:accent1>
      <a:accent2>
        <a:srgbClr val="D9E69A"/>
      </a:accent2>
      <a:accent3>
        <a:srgbClr val="ABC74D"/>
      </a:accent3>
      <a:accent4>
        <a:srgbClr val="719F05"/>
      </a:accent4>
      <a:accent5>
        <a:srgbClr val="B7C0A2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SH Red Lt">
      <a:dk1>
        <a:srgbClr val="707070"/>
      </a:dk1>
      <a:lt1>
        <a:sysClr val="window" lastClr="FFFFFF"/>
      </a:lt1>
      <a:dk2>
        <a:srgbClr val="A3A3A3"/>
      </a:dk2>
      <a:lt2>
        <a:srgbClr val="D0D0D0"/>
      </a:lt2>
      <a:accent1>
        <a:srgbClr val="C73C45"/>
      </a:accent1>
      <a:accent2>
        <a:srgbClr val="720715"/>
      </a:accent2>
      <a:accent3>
        <a:srgbClr val="DD8A8F"/>
      </a:accent3>
      <a:accent4>
        <a:srgbClr val="F1233E"/>
      </a:accent4>
      <a:accent5>
        <a:srgbClr val="B48E91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SH Red Dk">
      <a:dk1>
        <a:srgbClr val="FFFFFF"/>
      </a:dk1>
      <a:lt1>
        <a:srgbClr val="393939"/>
      </a:lt1>
      <a:dk2>
        <a:srgbClr val="474747"/>
      </a:dk2>
      <a:lt2>
        <a:srgbClr val="D0D0D0"/>
      </a:lt2>
      <a:accent1>
        <a:srgbClr val="D22746"/>
      </a:accent1>
      <a:accent2>
        <a:srgbClr val="DBA6AC"/>
      </a:accent2>
      <a:accent3>
        <a:srgbClr val="DC6C82"/>
      </a:accent3>
      <a:accent4>
        <a:srgbClr val="C7707D"/>
      </a:accent4>
      <a:accent5>
        <a:srgbClr val="B48E91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Custom Design">
  <a:themeElements>
    <a:clrScheme name="SH Orange Lt">
      <a:dk1>
        <a:srgbClr val="707070"/>
      </a:dk1>
      <a:lt1>
        <a:sysClr val="window" lastClr="FFFFFF"/>
      </a:lt1>
      <a:dk2>
        <a:srgbClr val="A3A3A3"/>
      </a:dk2>
      <a:lt2>
        <a:srgbClr val="D0D0D0"/>
      </a:lt2>
      <a:accent1>
        <a:srgbClr val="D28D07"/>
      </a:accent1>
      <a:accent2>
        <a:srgbClr val="9D1D04"/>
      </a:accent2>
      <a:accent3>
        <a:srgbClr val="BA773D"/>
      </a:accent3>
      <a:accent4>
        <a:srgbClr val="C1000E"/>
      </a:accent4>
      <a:accent5>
        <a:srgbClr val="FEC711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Custom Design">
  <a:themeElements>
    <a:clrScheme name="SH Orange Dk">
      <a:dk1>
        <a:srgbClr val="FFFFFF"/>
      </a:dk1>
      <a:lt1>
        <a:srgbClr val="393939"/>
      </a:lt1>
      <a:dk2>
        <a:srgbClr val="474747"/>
      </a:dk2>
      <a:lt2>
        <a:srgbClr val="D0D0D0"/>
      </a:lt2>
      <a:accent1>
        <a:srgbClr val="D28D07"/>
      </a:accent1>
      <a:accent2>
        <a:srgbClr val="FEBD10"/>
      </a:accent2>
      <a:accent3>
        <a:srgbClr val="FFDB55"/>
      </a:accent3>
      <a:accent4>
        <a:srgbClr val="F95F0E"/>
      </a:accent4>
      <a:accent5>
        <a:srgbClr val="FEF112"/>
      </a:accent5>
      <a:accent6>
        <a:srgbClr val="27AAE0"/>
      </a:accent6>
      <a:hlink>
        <a:srgbClr val="356FAC"/>
      </a:hlink>
      <a:folHlink>
        <a:srgbClr val="62C8EC"/>
      </a:folHlink>
    </a:clrScheme>
    <a:fontScheme name="Custom 32">
      <a:majorFont>
        <a:latin typeface="Roboto Condensed Bold"/>
        <a:ea typeface=""/>
        <a:cs typeface=""/>
      </a:majorFont>
      <a:minorFont>
        <a:latin typeface="Open Sans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28399</TotalTime>
  <Words>1077</Words>
  <Application>Microsoft Office PowerPoint</Application>
  <PresentationFormat>On-screen Show (4:3)</PresentationFormat>
  <Paragraphs>209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41" baseType="lpstr">
      <vt:lpstr>Open Sans</vt:lpstr>
      <vt:lpstr>Open Sans Condensed Light</vt:lpstr>
      <vt:lpstr>Open Sans Light</vt:lpstr>
      <vt:lpstr>Roboto Condensed Bold</vt:lpstr>
      <vt:lpstr>宋体</vt:lpstr>
      <vt:lpstr>等线</vt:lpstr>
      <vt:lpstr>Arial</vt:lpstr>
      <vt:lpstr>Arial Rounded MT Bold</vt:lpstr>
      <vt:lpstr>Calibri</vt:lpstr>
      <vt:lpstr>Courier New</vt:lpstr>
      <vt:lpstr>Rockwell</vt:lpstr>
      <vt:lpstr>Times New Roman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Maimaiti  Contest  demo 09/25/2016</vt:lpstr>
      <vt:lpstr>Team  bio</vt:lpstr>
      <vt:lpstr>LENDING Market SIZE growtH</vt:lpstr>
      <vt:lpstr>PowerPoint Presentation</vt:lpstr>
      <vt:lpstr>PowerPoint Presentation</vt:lpstr>
      <vt:lpstr>Limitation of traditional credit model</vt:lpstr>
      <vt:lpstr>Do you feel like it is similar to…</vt:lpstr>
      <vt:lpstr>Attributes of the social network data</vt:lpstr>
      <vt:lpstr>Credit rating Business process</vt:lpstr>
      <vt:lpstr>Credit rating model design process</vt:lpstr>
      <vt:lpstr>source of data collected</vt:lpstr>
      <vt:lpstr>Categories of influential predictors</vt:lpstr>
      <vt:lpstr>PowerPoint Presentation</vt:lpstr>
      <vt:lpstr>PowerPoint Presentation</vt:lpstr>
      <vt:lpstr>PowerPoint Presentation</vt:lpstr>
      <vt:lpstr>Final model</vt:lpstr>
      <vt:lpstr>Model validation</vt:lpstr>
      <vt:lpstr>future model development</vt:lpstr>
      <vt:lpstr>Additional plan on Risk Control</vt:lpstr>
      <vt:lpstr>Relationship between risk level and profit</vt:lpstr>
      <vt:lpstr>PowerPoint Presentation</vt:lpstr>
    </vt:vector>
  </TitlesOfParts>
  <Company>MasterCard Worldwide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MasterCard Worldwide Presentation</dc:title>
  <dc:creator>Smith, Mike</dc:creator>
  <dc:description>Office 2007 Template</dc:description>
  <cp:lastModifiedBy>win8</cp:lastModifiedBy>
  <cp:revision>476</cp:revision>
  <dcterms:created xsi:type="dcterms:W3CDTF">2007-01-11T18:15:06Z</dcterms:created>
  <dcterms:modified xsi:type="dcterms:W3CDTF">2016-09-27T21:31:45Z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w_End_Slide">
    <vt:lpwstr>NTY</vt:lpwstr>
  </property>
  <property fmtid="{D5CDD505-2E9C-101B-9397-08002B2CF9AE}" pid="3" name="mw_template_date">
    <vt:filetime>2011-01-18T05:00:00Z</vt:filetime>
  </property>
</Properties>
</file>