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4"/>
  </p:notesMasterIdLst>
  <p:handoutMasterIdLst>
    <p:handoutMasterId r:id="rId25"/>
  </p:handoutMasterIdLst>
  <p:sldIdLst>
    <p:sldId id="257" r:id="rId2"/>
    <p:sldId id="268" r:id="rId3"/>
    <p:sldId id="258" r:id="rId4"/>
    <p:sldId id="263" r:id="rId5"/>
    <p:sldId id="264" r:id="rId6"/>
    <p:sldId id="269" r:id="rId7"/>
    <p:sldId id="265" r:id="rId8"/>
    <p:sldId id="266" r:id="rId9"/>
    <p:sldId id="267"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4"/>
    <a:srgbClr val="525FFF"/>
    <a:srgbClr val="0000FF"/>
    <a:srgbClr val="344BFF"/>
    <a:srgbClr val="9AA7FF"/>
    <a:srgbClr val="6978FD"/>
    <a:srgbClr val="6A24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77" d="100"/>
          <a:sy n="77" d="100"/>
        </p:scale>
        <p:origin x="82" y="370"/>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881FC5C-B54B-497A-ADBD-524029E2376C}" type="doc">
      <dgm:prSet loTypeId="urn:microsoft.com/office/officeart/2005/8/layout/vList3" loCatId="list" qsTypeId="urn:microsoft.com/office/officeart/2005/8/quickstyle/3d4" qsCatId="3D" csTypeId="urn:microsoft.com/office/officeart/2005/8/colors/accent1_2" csCatId="accent1" phldr="1"/>
      <dgm:spPr/>
    </dgm:pt>
    <dgm:pt modelId="{09226229-2700-40F8-AB3B-4B1081848D2A}">
      <dgm:prSet phldrT="[文本]" custT="1"/>
      <dgm:spPr>
        <a:solidFill>
          <a:schemeClr val="accent6">
            <a:lumMod val="20000"/>
            <a:lumOff val="80000"/>
          </a:schemeClr>
        </a:solidFill>
      </dgm:spPr>
      <dgm:t>
        <a:bodyPr/>
        <a:lstStyle/>
        <a:p>
          <a:pPr algn="l"/>
          <a:r>
            <a:rPr lang="zh-CN" altLang="en-US" sz="2400" b="1" kern="1200" dirty="0">
              <a:solidFill>
                <a:prstClr val="black"/>
              </a:solidFill>
              <a:latin typeface="Franklin Gothic Book" panose="020B0502020104020203"/>
              <a:ea typeface="华文中宋" panose="02010600040101010101" pitchFamily="2" charset="-122"/>
              <a:cs typeface="+mn-cs"/>
            </a:rPr>
            <a:t>阶段一∶</a:t>
          </a:r>
          <a:r>
            <a:rPr lang="en-US" altLang="en-US" sz="2000" kern="1200" dirty="0">
              <a:solidFill>
                <a:schemeClr val="tx1"/>
              </a:solidFill>
            </a:rPr>
            <a:t>19</a:t>
          </a:r>
          <a:r>
            <a:rPr lang="zh-CN" altLang="en-US" sz="2000" kern="1200" dirty="0">
              <a:solidFill>
                <a:schemeClr val="tx1"/>
              </a:solidFill>
            </a:rPr>
            <a:t>世纪中期之前</a:t>
          </a:r>
          <a:r>
            <a:rPr lang="en-US" altLang="en-US" sz="2000" kern="1200" dirty="0">
              <a:solidFill>
                <a:schemeClr val="tx1"/>
              </a:solidFill>
            </a:rPr>
            <a:t>―</a:t>
          </a:r>
          <a:r>
            <a:rPr lang="zh-CN" altLang="en-US" sz="2000" kern="1200" dirty="0">
              <a:solidFill>
                <a:schemeClr val="tx1"/>
              </a:solidFill>
            </a:rPr>
            <a:t>业务单一、主要是针对存货质押的贷款业务</a:t>
          </a:r>
        </a:p>
      </dgm:t>
    </dgm:pt>
    <dgm:pt modelId="{B04FCAC4-323F-4524-96F4-9A63D608D063}" type="parTrans" cxnId="{4D3964F4-68DE-493A-BC73-E7AA806ECDD9}">
      <dgm:prSet/>
      <dgm:spPr/>
      <dgm:t>
        <a:bodyPr/>
        <a:lstStyle/>
        <a:p>
          <a:endParaRPr lang="zh-CN" altLang="en-US"/>
        </a:p>
      </dgm:t>
    </dgm:pt>
    <dgm:pt modelId="{140E3652-972D-4740-B213-6AF1CA0A781B}" type="sibTrans" cxnId="{4D3964F4-68DE-493A-BC73-E7AA806ECDD9}">
      <dgm:prSet/>
      <dgm:spPr/>
      <dgm:t>
        <a:bodyPr/>
        <a:lstStyle/>
        <a:p>
          <a:endParaRPr lang="zh-CN" altLang="en-US"/>
        </a:p>
      </dgm:t>
    </dgm:pt>
    <dgm:pt modelId="{56663D40-2C10-4174-80B2-6D34B24A645F}">
      <dgm:prSet phldrT="[文本]" custT="1"/>
      <dgm:spPr>
        <a:solidFill>
          <a:schemeClr val="accent6">
            <a:lumMod val="20000"/>
            <a:lumOff val="80000"/>
          </a:schemeClr>
        </a:solidFill>
      </dgm:spPr>
      <dgm:t>
        <a:bodyPr/>
        <a:lstStyle/>
        <a:p>
          <a:pPr algn="l"/>
          <a:r>
            <a:rPr lang="zh-CN" altLang="en-US" sz="2400" b="1" kern="1200" dirty="0">
              <a:solidFill>
                <a:prstClr val="black"/>
              </a:solidFill>
              <a:latin typeface="Franklin Gothic Book" panose="020B0502020104020203"/>
              <a:ea typeface="华文中宋" panose="02010600040101010101" pitchFamily="2" charset="-122"/>
              <a:cs typeface="+mn-cs"/>
            </a:rPr>
            <a:t>阶段二</a:t>
          </a:r>
          <a:r>
            <a:rPr lang="en-US" altLang="en-US" sz="2400" b="1" kern="1200" dirty="0">
              <a:solidFill>
                <a:prstClr val="black"/>
              </a:solidFill>
              <a:latin typeface="Franklin Gothic Book" panose="020B0502020104020203"/>
              <a:ea typeface="华文中宋" panose="02010600040101010101" pitchFamily="2" charset="-122"/>
              <a:cs typeface="+mn-cs"/>
            </a:rPr>
            <a:t>:</a:t>
          </a:r>
          <a:r>
            <a:rPr lang="en-US" altLang="en-US" sz="2000" kern="1200" dirty="0">
              <a:solidFill>
                <a:schemeClr val="tx1"/>
              </a:solidFill>
            </a:rPr>
            <a:t>19</a:t>
          </a:r>
          <a:r>
            <a:rPr lang="zh-CN" altLang="en-US" sz="2000" kern="1200" dirty="0">
              <a:solidFill>
                <a:schemeClr val="tx1"/>
              </a:solidFill>
            </a:rPr>
            <a:t>世纪中期至</a:t>
          </a:r>
          <a:r>
            <a:rPr lang="en-US" altLang="en-US" sz="2000" kern="1200" dirty="0">
              <a:solidFill>
                <a:schemeClr val="tx1"/>
              </a:solidFill>
            </a:rPr>
            <a:t>20</a:t>
          </a:r>
          <a:r>
            <a:rPr lang="zh-CN" altLang="en-US" sz="2000" kern="1200" dirty="0">
              <a:solidFill>
                <a:schemeClr val="tx1"/>
              </a:solidFill>
            </a:rPr>
            <a:t>世纪</a:t>
          </a:r>
          <a:r>
            <a:rPr lang="en-US" altLang="en-US" sz="2000" kern="1200" dirty="0">
              <a:solidFill>
                <a:schemeClr val="tx1"/>
              </a:solidFill>
            </a:rPr>
            <a:t>70</a:t>
          </a:r>
          <a:r>
            <a:rPr lang="zh-CN" altLang="en-US" sz="2000" kern="1200" dirty="0">
              <a:solidFill>
                <a:schemeClr val="tx1"/>
              </a:solidFill>
            </a:rPr>
            <a:t>年代业务丰富以“存货质押为主，应收账款为辅”</a:t>
          </a:r>
        </a:p>
      </dgm:t>
    </dgm:pt>
    <dgm:pt modelId="{51A3510E-3117-410B-966A-EB180DCCE8BF}" type="parTrans" cxnId="{2B5C2A75-565F-4625-8733-3AC2DC08A34D}">
      <dgm:prSet/>
      <dgm:spPr/>
      <dgm:t>
        <a:bodyPr/>
        <a:lstStyle/>
        <a:p>
          <a:endParaRPr lang="zh-CN" altLang="en-US"/>
        </a:p>
      </dgm:t>
    </dgm:pt>
    <dgm:pt modelId="{4D629CB5-FB02-4E82-B0C0-745DA688E5A6}" type="sibTrans" cxnId="{2B5C2A75-565F-4625-8733-3AC2DC08A34D}">
      <dgm:prSet/>
      <dgm:spPr/>
      <dgm:t>
        <a:bodyPr/>
        <a:lstStyle/>
        <a:p>
          <a:endParaRPr lang="zh-CN" altLang="en-US"/>
        </a:p>
      </dgm:t>
    </dgm:pt>
    <dgm:pt modelId="{60E687EE-62A4-4AAE-A921-C35C5320BC91}">
      <dgm:prSet phldrT="[文本]" custT="1"/>
      <dgm:spPr>
        <a:solidFill>
          <a:schemeClr val="accent6">
            <a:lumMod val="20000"/>
            <a:lumOff val="80000"/>
          </a:schemeClr>
        </a:solidFill>
      </dgm:spPr>
      <dgm:t>
        <a:bodyPr/>
        <a:lstStyle/>
        <a:p>
          <a:pPr algn="l"/>
          <a:r>
            <a:rPr lang="zh-CN" altLang="en-US" sz="2400" b="1" dirty="0">
              <a:solidFill>
                <a:schemeClr val="tx1"/>
              </a:solidFill>
            </a:rPr>
            <a:t>阶段三</a:t>
          </a:r>
          <a:r>
            <a:rPr lang="en-US" altLang="en-US" sz="2400" b="1" dirty="0">
              <a:solidFill>
                <a:schemeClr val="tx1"/>
              </a:solidFill>
            </a:rPr>
            <a:t>:</a:t>
          </a:r>
          <a:r>
            <a:rPr lang="en-US" altLang="en-US" sz="2000" dirty="0">
              <a:solidFill>
                <a:schemeClr val="tx1"/>
              </a:solidFill>
            </a:rPr>
            <a:t>20</a:t>
          </a:r>
          <a:r>
            <a:rPr lang="zh-CN" altLang="en-US" sz="2000" dirty="0">
              <a:solidFill>
                <a:schemeClr val="tx1"/>
              </a:solidFill>
            </a:rPr>
            <a:t>世纪</a:t>
          </a:r>
          <a:r>
            <a:rPr lang="en-US" altLang="en-US" sz="2000" dirty="0">
              <a:solidFill>
                <a:schemeClr val="tx1"/>
              </a:solidFill>
            </a:rPr>
            <a:t>80</a:t>
          </a:r>
          <a:r>
            <a:rPr lang="zh-CN" altLang="en-US" sz="2000" dirty="0">
              <a:solidFill>
                <a:schemeClr val="tx1"/>
              </a:solidFill>
            </a:rPr>
            <a:t>年代至今业务开始繁荣，出现了预付款融资、结算和保理等融资产品与国外发展轨迹类似，中国供应链金融的发展也得益于</a:t>
          </a:r>
          <a:r>
            <a:rPr lang="en-US" altLang="en-US" sz="2000" dirty="0">
              <a:solidFill>
                <a:schemeClr val="tx1"/>
              </a:solidFill>
            </a:rPr>
            <a:t>20</a:t>
          </a:r>
          <a:r>
            <a:rPr lang="zh-CN" altLang="en-US" sz="2000" dirty="0">
              <a:solidFill>
                <a:schemeClr val="tx1"/>
              </a:solidFill>
            </a:rPr>
            <a:t>世纪</a:t>
          </a:r>
          <a:r>
            <a:rPr lang="en-US" altLang="en-US" sz="2000" dirty="0">
              <a:solidFill>
                <a:schemeClr val="tx1"/>
              </a:solidFill>
            </a:rPr>
            <a:t>80</a:t>
          </a:r>
          <a:r>
            <a:rPr lang="zh-CN" altLang="en-US" sz="2000" dirty="0">
              <a:solidFill>
                <a:schemeClr val="tx1"/>
              </a:solidFill>
            </a:rPr>
            <a:t>年代后期中国物流业的快速发展。</a:t>
          </a:r>
        </a:p>
      </dgm:t>
    </dgm:pt>
    <dgm:pt modelId="{E736706C-DDFA-4679-8663-74971E22E0E3}" type="parTrans" cxnId="{D44A99A2-84DF-4418-B440-006057BCEFF9}">
      <dgm:prSet/>
      <dgm:spPr/>
      <dgm:t>
        <a:bodyPr/>
        <a:lstStyle/>
        <a:p>
          <a:endParaRPr lang="zh-CN" altLang="en-US"/>
        </a:p>
      </dgm:t>
    </dgm:pt>
    <dgm:pt modelId="{FDB9E9D2-8345-4F3E-B890-E63E4AEFD103}" type="sibTrans" cxnId="{D44A99A2-84DF-4418-B440-006057BCEFF9}">
      <dgm:prSet/>
      <dgm:spPr/>
      <dgm:t>
        <a:bodyPr/>
        <a:lstStyle/>
        <a:p>
          <a:endParaRPr lang="zh-CN" altLang="en-US"/>
        </a:p>
      </dgm:t>
    </dgm:pt>
    <dgm:pt modelId="{E349652E-4C0F-45F6-9B53-0CB9431A92D9}" type="pres">
      <dgm:prSet presAssocID="{3881FC5C-B54B-497A-ADBD-524029E2376C}" presName="linearFlow" presStyleCnt="0">
        <dgm:presLayoutVars>
          <dgm:dir/>
          <dgm:resizeHandles val="exact"/>
        </dgm:presLayoutVars>
      </dgm:prSet>
      <dgm:spPr/>
    </dgm:pt>
    <dgm:pt modelId="{67651552-88A5-4E11-893B-42BAEAAAAC49}" type="pres">
      <dgm:prSet presAssocID="{09226229-2700-40F8-AB3B-4B1081848D2A}" presName="composite" presStyleCnt="0"/>
      <dgm:spPr/>
    </dgm:pt>
    <dgm:pt modelId="{A8FF22CB-F429-41E4-87A3-7793C4BA8308}" type="pres">
      <dgm:prSet presAssocID="{09226229-2700-40F8-AB3B-4B1081848D2A}" presName="imgShp" presStyleLbl="fgImgPlace1" presStyleIdx="0" presStyleCnt="3" custLinFactX="-100000" custLinFactNeighborX="-100395" custLinFactNeighborY="-4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时钟"/>
        </a:ext>
      </dgm:extLst>
    </dgm:pt>
    <dgm:pt modelId="{DB0D4FC6-FAB2-40EB-A48A-5B1D88EB9A88}" type="pres">
      <dgm:prSet presAssocID="{09226229-2700-40F8-AB3B-4B1081848D2A}" presName="txShp" presStyleLbl="node1" presStyleIdx="0" presStyleCnt="3" custScaleX="136780" custScaleY="75433" custLinFactNeighborX="2548" custLinFactNeighborY="-714">
        <dgm:presLayoutVars>
          <dgm:bulletEnabled val="1"/>
        </dgm:presLayoutVars>
      </dgm:prSet>
      <dgm:spPr/>
    </dgm:pt>
    <dgm:pt modelId="{462A233C-AADD-435D-B04E-73759B9C7D2B}" type="pres">
      <dgm:prSet presAssocID="{140E3652-972D-4740-B213-6AF1CA0A781B}" presName="spacing" presStyleCnt="0"/>
      <dgm:spPr/>
    </dgm:pt>
    <dgm:pt modelId="{D2A38CDA-06F2-4FD0-B760-70634CB3ABD6}" type="pres">
      <dgm:prSet presAssocID="{56663D40-2C10-4174-80B2-6D34B24A645F}" presName="composite" presStyleCnt="0"/>
      <dgm:spPr/>
    </dgm:pt>
    <dgm:pt modelId="{1CE5CD67-ADC9-4B83-94B9-6BCEB88A1F6B}" type="pres">
      <dgm:prSet presAssocID="{56663D40-2C10-4174-80B2-6D34B24A645F}" presName="imgShp" presStyleLbl="fgImgPlace1" presStyleIdx="1" presStyleCnt="3" custLinFactX="-100000" custLinFactNeighborX="-100395" custLinFactNeighborY="-8167"/>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B247F553-EC07-4B46-85D2-78CCC9C6FF9A}" type="pres">
      <dgm:prSet presAssocID="{56663D40-2C10-4174-80B2-6D34B24A645F}" presName="txShp" presStyleLbl="node1" presStyleIdx="1" presStyleCnt="3" custScaleX="136780" custScaleY="79445" custLinFactNeighborX="1839" custLinFactNeighborY="-16909">
        <dgm:presLayoutVars>
          <dgm:bulletEnabled val="1"/>
        </dgm:presLayoutVars>
      </dgm:prSet>
      <dgm:spPr/>
    </dgm:pt>
    <dgm:pt modelId="{42AF0618-5C84-4D93-A1EA-12F06AC87943}" type="pres">
      <dgm:prSet presAssocID="{4D629CB5-FB02-4E82-B0C0-745DA688E5A6}" presName="spacing" presStyleCnt="0"/>
      <dgm:spPr/>
    </dgm:pt>
    <dgm:pt modelId="{81260463-E456-4D13-812D-6BCFF20E6D70}" type="pres">
      <dgm:prSet presAssocID="{60E687EE-62A4-4AAE-A921-C35C5320BC91}" presName="composite" presStyleCnt="0"/>
      <dgm:spPr/>
    </dgm:pt>
    <dgm:pt modelId="{C6ABD62B-0AF2-45F4-BD32-4183BB80A86C}" type="pres">
      <dgm:prSet presAssocID="{60E687EE-62A4-4AAE-A921-C35C5320BC91}" presName="imgShp" presStyleLbl="fgImgPlace1" presStyleIdx="2" presStyleCnt="3" custLinFactX="-71544" custLinFactNeighborX="-100000" custLinFactNeighborY="-1977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A2BE159A-C07E-4CC3-8FB9-E591E4CA376C}" type="pres">
      <dgm:prSet presAssocID="{60E687EE-62A4-4AAE-A921-C35C5320BC91}" presName="txShp" presStyleLbl="node1" presStyleIdx="2" presStyleCnt="3" custScaleX="137126" custScaleY="206973" custLinFactNeighborX="1850" custLinFactNeighborY="-13228">
        <dgm:presLayoutVars>
          <dgm:bulletEnabled val="1"/>
        </dgm:presLayoutVars>
      </dgm:prSet>
      <dgm:spPr/>
    </dgm:pt>
  </dgm:ptLst>
  <dgm:cxnLst>
    <dgm:cxn modelId="{8959E019-8D76-4066-AE54-134155E5BB35}" type="presOf" srcId="{09226229-2700-40F8-AB3B-4B1081848D2A}" destId="{DB0D4FC6-FAB2-40EB-A48A-5B1D88EB9A88}" srcOrd="0" destOrd="0" presId="urn:microsoft.com/office/officeart/2005/8/layout/vList3"/>
    <dgm:cxn modelId="{7A512362-F271-4958-9B1F-6D04C3C7B389}" type="presOf" srcId="{60E687EE-62A4-4AAE-A921-C35C5320BC91}" destId="{A2BE159A-C07E-4CC3-8FB9-E591E4CA376C}" srcOrd="0" destOrd="0" presId="urn:microsoft.com/office/officeart/2005/8/layout/vList3"/>
    <dgm:cxn modelId="{605CC74A-7904-403B-95EF-DAE9B4D4E39C}" type="presOf" srcId="{56663D40-2C10-4174-80B2-6D34B24A645F}" destId="{B247F553-EC07-4B46-85D2-78CCC9C6FF9A}" srcOrd="0" destOrd="0" presId="urn:microsoft.com/office/officeart/2005/8/layout/vList3"/>
    <dgm:cxn modelId="{2B5C2A75-565F-4625-8733-3AC2DC08A34D}" srcId="{3881FC5C-B54B-497A-ADBD-524029E2376C}" destId="{56663D40-2C10-4174-80B2-6D34B24A645F}" srcOrd="1" destOrd="0" parTransId="{51A3510E-3117-410B-966A-EB180DCCE8BF}" sibTransId="{4D629CB5-FB02-4E82-B0C0-745DA688E5A6}"/>
    <dgm:cxn modelId="{D44A99A2-84DF-4418-B440-006057BCEFF9}" srcId="{3881FC5C-B54B-497A-ADBD-524029E2376C}" destId="{60E687EE-62A4-4AAE-A921-C35C5320BC91}" srcOrd="2" destOrd="0" parTransId="{E736706C-DDFA-4679-8663-74971E22E0E3}" sibTransId="{FDB9E9D2-8345-4F3E-B890-E63E4AEFD103}"/>
    <dgm:cxn modelId="{9242DFBD-3FAE-4655-A08F-60492D823EBC}" type="presOf" srcId="{3881FC5C-B54B-497A-ADBD-524029E2376C}" destId="{E349652E-4C0F-45F6-9B53-0CB9431A92D9}" srcOrd="0" destOrd="0" presId="urn:microsoft.com/office/officeart/2005/8/layout/vList3"/>
    <dgm:cxn modelId="{4D3964F4-68DE-493A-BC73-E7AA806ECDD9}" srcId="{3881FC5C-B54B-497A-ADBD-524029E2376C}" destId="{09226229-2700-40F8-AB3B-4B1081848D2A}" srcOrd="0" destOrd="0" parTransId="{B04FCAC4-323F-4524-96F4-9A63D608D063}" sibTransId="{140E3652-972D-4740-B213-6AF1CA0A781B}"/>
    <dgm:cxn modelId="{D3517A48-7299-46B2-AC83-547CF8BBEB7F}" type="presParOf" srcId="{E349652E-4C0F-45F6-9B53-0CB9431A92D9}" destId="{67651552-88A5-4E11-893B-42BAEAAAAC49}" srcOrd="0" destOrd="0" presId="urn:microsoft.com/office/officeart/2005/8/layout/vList3"/>
    <dgm:cxn modelId="{140857BC-42B1-421F-861F-A4B2FF8B2EF7}" type="presParOf" srcId="{67651552-88A5-4E11-893B-42BAEAAAAC49}" destId="{A8FF22CB-F429-41E4-87A3-7793C4BA8308}" srcOrd="0" destOrd="0" presId="urn:microsoft.com/office/officeart/2005/8/layout/vList3"/>
    <dgm:cxn modelId="{6F4738B0-0C26-4403-A654-536F1B15A22A}" type="presParOf" srcId="{67651552-88A5-4E11-893B-42BAEAAAAC49}" destId="{DB0D4FC6-FAB2-40EB-A48A-5B1D88EB9A88}" srcOrd="1" destOrd="0" presId="urn:microsoft.com/office/officeart/2005/8/layout/vList3"/>
    <dgm:cxn modelId="{86E703F5-6D4F-4D37-BD6B-35267D2A9346}" type="presParOf" srcId="{E349652E-4C0F-45F6-9B53-0CB9431A92D9}" destId="{462A233C-AADD-435D-B04E-73759B9C7D2B}" srcOrd="1" destOrd="0" presId="urn:microsoft.com/office/officeart/2005/8/layout/vList3"/>
    <dgm:cxn modelId="{3F79C66D-07DC-42AA-84C7-95EA8177464A}" type="presParOf" srcId="{E349652E-4C0F-45F6-9B53-0CB9431A92D9}" destId="{D2A38CDA-06F2-4FD0-B760-70634CB3ABD6}" srcOrd="2" destOrd="0" presId="urn:microsoft.com/office/officeart/2005/8/layout/vList3"/>
    <dgm:cxn modelId="{34F77A34-3662-46A3-BCEB-742C8948FEAC}" type="presParOf" srcId="{D2A38CDA-06F2-4FD0-B760-70634CB3ABD6}" destId="{1CE5CD67-ADC9-4B83-94B9-6BCEB88A1F6B}" srcOrd="0" destOrd="0" presId="urn:microsoft.com/office/officeart/2005/8/layout/vList3"/>
    <dgm:cxn modelId="{D6FBCFCF-37A3-440E-B61B-7BFC17CE9C70}" type="presParOf" srcId="{D2A38CDA-06F2-4FD0-B760-70634CB3ABD6}" destId="{B247F553-EC07-4B46-85D2-78CCC9C6FF9A}" srcOrd="1" destOrd="0" presId="urn:microsoft.com/office/officeart/2005/8/layout/vList3"/>
    <dgm:cxn modelId="{C3B4FBB9-D575-47D4-9A23-F44EF1D70366}" type="presParOf" srcId="{E349652E-4C0F-45F6-9B53-0CB9431A92D9}" destId="{42AF0618-5C84-4D93-A1EA-12F06AC87943}" srcOrd="3" destOrd="0" presId="urn:microsoft.com/office/officeart/2005/8/layout/vList3"/>
    <dgm:cxn modelId="{77B4A54D-FE54-4F7C-8657-CCC9C1C2D19F}" type="presParOf" srcId="{E349652E-4C0F-45F6-9B53-0CB9431A92D9}" destId="{81260463-E456-4D13-812D-6BCFF20E6D70}" srcOrd="4" destOrd="0" presId="urn:microsoft.com/office/officeart/2005/8/layout/vList3"/>
    <dgm:cxn modelId="{7EE22AA5-6D0B-4426-A274-8E6A5BB6CBBE}" type="presParOf" srcId="{81260463-E456-4D13-812D-6BCFF20E6D70}" destId="{C6ABD62B-0AF2-45F4-BD32-4183BB80A86C}" srcOrd="0" destOrd="0" presId="urn:microsoft.com/office/officeart/2005/8/layout/vList3"/>
    <dgm:cxn modelId="{E9366CCB-2EED-4027-82DF-A354111ECD6B}" type="presParOf" srcId="{81260463-E456-4D13-812D-6BCFF20E6D70}" destId="{A2BE159A-C07E-4CC3-8FB9-E591E4CA376C}"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DCCA84-845D-4AFA-B5C9-F6524C28B363}" type="doc">
      <dgm:prSet loTypeId="urn:microsoft.com/office/officeart/2005/8/layout/radial3" loCatId="cycle" qsTypeId="urn:microsoft.com/office/officeart/2005/8/quickstyle/simple1#1" qsCatId="simple" csTypeId="urn:microsoft.com/office/officeart/2005/8/colors/accent1_2#1" csCatId="accent1" phldr="0"/>
      <dgm:spPr/>
      <dgm:t>
        <a:bodyPr/>
        <a:lstStyle/>
        <a:p>
          <a:endParaRPr lang="zh-CN" altLang="en-US"/>
        </a:p>
      </dgm:t>
    </dgm:pt>
    <dgm:pt modelId="{3B7D232D-7CD3-4CE8-9F64-CD8AC0A8F086}">
      <dgm:prSet phldrT="[文本]" phldr="0" custT="0"/>
      <dgm:spPr/>
      <dgm:t>
        <a:bodyPr vert="horz" wrap="square"/>
        <a:lstStyle/>
        <a:p>
          <a:pPr>
            <a:lnSpc>
              <a:spcPct val="100000"/>
            </a:lnSpc>
            <a:spcBef>
              <a:spcPct val="0"/>
            </a:spcBef>
            <a:spcAft>
              <a:spcPct val="35000"/>
            </a:spcAft>
          </a:pPr>
          <a:r>
            <a:rPr lang="zh-CN" altLang="en-US"/>
            <a:t>物流金融与供应链金融</a:t>
          </a:r>
        </a:p>
      </dgm:t>
    </dgm:pt>
    <dgm:pt modelId="{C7F2A52F-E9AF-4FE6-B5CD-C166BF0ADD11}" type="parTrans" cxnId="{FFCF505D-5048-403E-B376-5C59EC4338BB}">
      <dgm:prSet/>
      <dgm:spPr/>
      <dgm:t>
        <a:bodyPr/>
        <a:lstStyle/>
        <a:p>
          <a:endParaRPr lang="zh-CN" altLang="en-US"/>
        </a:p>
      </dgm:t>
    </dgm:pt>
    <dgm:pt modelId="{30BC1A13-A670-40BD-AA58-D31C951E8C01}" type="sibTrans" cxnId="{FFCF505D-5048-403E-B376-5C59EC4338BB}">
      <dgm:prSet/>
      <dgm:spPr/>
      <dgm:t>
        <a:bodyPr/>
        <a:lstStyle/>
        <a:p>
          <a:endParaRPr lang="zh-CN" altLang="en-US"/>
        </a:p>
      </dgm:t>
    </dgm:pt>
    <dgm:pt modelId="{C7B2594F-967C-49BB-B2B4-428D59DF0E5B}">
      <dgm:prSet phldrT="[文本]" phldr="0" custT="0"/>
      <dgm:spPr/>
      <dgm:t>
        <a:bodyPr vert="horz" wrap="square"/>
        <a:lstStyle/>
        <a:p>
          <a:pPr>
            <a:lnSpc>
              <a:spcPct val="100000"/>
            </a:lnSpc>
            <a:spcBef>
              <a:spcPct val="0"/>
            </a:spcBef>
            <a:spcAft>
              <a:spcPct val="35000"/>
            </a:spcAft>
          </a:pPr>
          <a:r>
            <a:rPr lang="zh-CN" altLang="en-US"/>
            <a:t>二者都是基于传统金融产品的</a:t>
          </a:r>
        </a:p>
      </dgm:t>
    </dgm:pt>
    <dgm:pt modelId="{BDBB4B8B-EAF7-4324-AC79-B5938C48C343}" type="parTrans" cxnId="{6E88B50B-EA37-4E34-9E74-9B36DEFAA617}">
      <dgm:prSet/>
      <dgm:spPr/>
      <dgm:t>
        <a:bodyPr/>
        <a:lstStyle/>
        <a:p>
          <a:endParaRPr lang="zh-CN" altLang="en-US"/>
        </a:p>
      </dgm:t>
    </dgm:pt>
    <dgm:pt modelId="{33450FBC-DB64-439A-8E3F-E2574AEFCA86}" type="sibTrans" cxnId="{6E88B50B-EA37-4E34-9E74-9B36DEFAA617}">
      <dgm:prSet/>
      <dgm:spPr/>
      <dgm:t>
        <a:bodyPr/>
        <a:lstStyle/>
        <a:p>
          <a:endParaRPr lang="zh-CN" altLang="en-US"/>
        </a:p>
      </dgm:t>
    </dgm:pt>
    <dgm:pt modelId="{2754153E-2870-4A58-BD98-DAF85237F37A}">
      <dgm:prSet phldrT="[文本]" phldr="0" custT="0"/>
      <dgm:spPr/>
      <dgm:t>
        <a:bodyPr vert="horz" wrap="square"/>
        <a:lstStyle/>
        <a:p>
          <a:pPr>
            <a:lnSpc>
              <a:spcPct val="100000"/>
            </a:lnSpc>
            <a:spcBef>
              <a:spcPct val="0"/>
            </a:spcBef>
            <a:spcAft>
              <a:spcPct val="35000"/>
            </a:spcAft>
          </a:pPr>
          <a:r>
            <a:rPr lang="zh-CN" altLang="en-US"/>
            <a:t>均是整合物流、资金流与信息流的解决方案</a:t>
          </a:r>
        </a:p>
      </dgm:t>
    </dgm:pt>
    <dgm:pt modelId="{42C2D6D1-657F-4D95-8E73-20ABF221F4DE}" type="parTrans" cxnId="{608F65C1-971F-4E77-84D9-B7257C87B16E}">
      <dgm:prSet/>
      <dgm:spPr/>
      <dgm:t>
        <a:bodyPr/>
        <a:lstStyle/>
        <a:p>
          <a:endParaRPr lang="zh-CN" altLang="en-US"/>
        </a:p>
      </dgm:t>
    </dgm:pt>
    <dgm:pt modelId="{2EBAC0DD-319C-4E29-BF39-DF789C3A671B}" type="sibTrans" cxnId="{608F65C1-971F-4E77-84D9-B7257C87B16E}">
      <dgm:prSet/>
      <dgm:spPr/>
      <dgm:t>
        <a:bodyPr/>
        <a:lstStyle/>
        <a:p>
          <a:endParaRPr lang="zh-CN" altLang="en-US"/>
        </a:p>
      </dgm:t>
    </dgm:pt>
    <dgm:pt modelId="{958CABDF-7852-497F-8010-4C61E7F717F8}">
      <dgm:prSet phldrT="[文本]" phldr="0" custT="0"/>
      <dgm:spPr/>
      <dgm:t>
        <a:bodyPr vert="horz" wrap="square"/>
        <a:lstStyle/>
        <a:p>
          <a:pPr>
            <a:lnSpc>
              <a:spcPct val="100000"/>
            </a:lnSpc>
            <a:spcBef>
              <a:spcPct val="0"/>
            </a:spcBef>
            <a:spcAft>
              <a:spcPct val="35000"/>
            </a:spcAft>
          </a:pPr>
          <a:r>
            <a:rPr lang="zh-CN" altLang="en-US"/>
            <a:t>均是以融通资金为目的</a:t>
          </a:r>
        </a:p>
      </dgm:t>
    </dgm:pt>
    <dgm:pt modelId="{2FC43F87-80F9-4689-A911-01FBE8108216}" type="parTrans" cxnId="{D31257B5-F463-4DD5-B472-67FB14E5F3B7}">
      <dgm:prSet/>
      <dgm:spPr/>
      <dgm:t>
        <a:bodyPr/>
        <a:lstStyle/>
        <a:p>
          <a:endParaRPr lang="zh-CN" altLang="en-US"/>
        </a:p>
      </dgm:t>
    </dgm:pt>
    <dgm:pt modelId="{12DBAD54-938D-421B-8D70-FD589A3A24B7}" type="sibTrans" cxnId="{D31257B5-F463-4DD5-B472-67FB14E5F3B7}">
      <dgm:prSet/>
      <dgm:spPr/>
      <dgm:t>
        <a:bodyPr/>
        <a:lstStyle/>
        <a:p>
          <a:endParaRPr lang="zh-CN" altLang="en-US"/>
        </a:p>
      </dgm:t>
    </dgm:pt>
    <dgm:pt modelId="{82717C1F-66C6-4A94-9A71-62F2105F77AB}">
      <dgm:prSet phldrT="[文本]" phldr="0" custT="0"/>
      <dgm:spPr/>
      <dgm:t>
        <a:bodyPr vert="horz" wrap="square"/>
        <a:lstStyle/>
        <a:p>
          <a:pPr>
            <a:lnSpc>
              <a:spcPct val="100000"/>
            </a:lnSpc>
            <a:spcBef>
              <a:spcPct val="0"/>
            </a:spcBef>
            <a:spcAft>
              <a:spcPct val="35000"/>
            </a:spcAft>
          </a:pPr>
          <a:r>
            <a:rPr lang="zh-CN" altLang="en-US"/>
            <a:t>二者均是针对新的贸易背景开展的</a:t>
          </a:r>
        </a:p>
      </dgm:t>
    </dgm:pt>
    <dgm:pt modelId="{76E20547-2B14-46FF-8876-56FF1C0E3AD3}" type="parTrans" cxnId="{4D813FF0-3CBE-43A2-BBF7-54AB855466BD}">
      <dgm:prSet/>
      <dgm:spPr/>
      <dgm:t>
        <a:bodyPr/>
        <a:lstStyle/>
        <a:p>
          <a:endParaRPr lang="zh-CN" altLang="en-US"/>
        </a:p>
      </dgm:t>
    </dgm:pt>
    <dgm:pt modelId="{5D0F8D1F-49D5-4EDC-83FB-B27D620915A5}" type="sibTrans" cxnId="{4D813FF0-3CBE-43A2-BBF7-54AB855466BD}">
      <dgm:prSet/>
      <dgm:spPr/>
      <dgm:t>
        <a:bodyPr/>
        <a:lstStyle/>
        <a:p>
          <a:endParaRPr lang="zh-CN" altLang="en-US"/>
        </a:p>
      </dgm:t>
    </dgm:pt>
    <dgm:pt modelId="{C397CB15-7790-4F1A-896D-7552F2F7F294}" type="pres">
      <dgm:prSet presAssocID="{08DCCA84-845D-4AFA-B5C9-F6524C28B363}" presName="composite" presStyleCnt="0">
        <dgm:presLayoutVars>
          <dgm:chMax val="1"/>
          <dgm:dir/>
          <dgm:resizeHandles val="exact"/>
        </dgm:presLayoutVars>
      </dgm:prSet>
      <dgm:spPr/>
    </dgm:pt>
    <dgm:pt modelId="{947B5A56-686A-4842-A85E-F213490D2A53}" type="pres">
      <dgm:prSet presAssocID="{08DCCA84-845D-4AFA-B5C9-F6524C28B363}" presName="radial" presStyleCnt="0">
        <dgm:presLayoutVars>
          <dgm:animLvl val="ctr"/>
        </dgm:presLayoutVars>
      </dgm:prSet>
      <dgm:spPr/>
    </dgm:pt>
    <dgm:pt modelId="{4D249092-DA8C-4681-AA9C-207F2DFD3154}" type="pres">
      <dgm:prSet presAssocID="{3B7D232D-7CD3-4CE8-9F64-CD8AC0A8F086}" presName="centerShape" presStyleLbl="vennNode1" presStyleIdx="0" presStyleCnt="5"/>
      <dgm:spPr/>
    </dgm:pt>
    <dgm:pt modelId="{0ABA4A14-2574-4777-939A-8A91AE25FBF5}" type="pres">
      <dgm:prSet presAssocID="{C7B2594F-967C-49BB-B2B4-428D59DF0E5B}" presName="node" presStyleLbl="vennNode1" presStyleIdx="1" presStyleCnt="5">
        <dgm:presLayoutVars>
          <dgm:bulletEnabled val="1"/>
        </dgm:presLayoutVars>
      </dgm:prSet>
      <dgm:spPr/>
    </dgm:pt>
    <dgm:pt modelId="{A9981A18-75F3-41F3-9957-B40659E402CE}" type="pres">
      <dgm:prSet presAssocID="{2754153E-2870-4A58-BD98-DAF85237F37A}" presName="node" presStyleLbl="vennNode1" presStyleIdx="2" presStyleCnt="5">
        <dgm:presLayoutVars>
          <dgm:bulletEnabled val="1"/>
        </dgm:presLayoutVars>
      </dgm:prSet>
      <dgm:spPr/>
    </dgm:pt>
    <dgm:pt modelId="{5EBE0206-6FD5-462B-AC34-DF1594CC1BEE}" type="pres">
      <dgm:prSet presAssocID="{958CABDF-7852-497F-8010-4C61E7F717F8}" presName="node" presStyleLbl="vennNode1" presStyleIdx="3" presStyleCnt="5">
        <dgm:presLayoutVars>
          <dgm:bulletEnabled val="1"/>
        </dgm:presLayoutVars>
      </dgm:prSet>
      <dgm:spPr/>
    </dgm:pt>
    <dgm:pt modelId="{5BB31F2C-9F6F-461E-B8AE-DAD63322F779}" type="pres">
      <dgm:prSet presAssocID="{82717C1F-66C6-4A94-9A71-62F2105F77AB}" presName="node" presStyleLbl="vennNode1" presStyleIdx="4" presStyleCnt="5">
        <dgm:presLayoutVars>
          <dgm:bulletEnabled val="1"/>
        </dgm:presLayoutVars>
      </dgm:prSet>
      <dgm:spPr/>
    </dgm:pt>
  </dgm:ptLst>
  <dgm:cxnLst>
    <dgm:cxn modelId="{6E88B50B-EA37-4E34-9E74-9B36DEFAA617}" srcId="{3B7D232D-7CD3-4CE8-9F64-CD8AC0A8F086}" destId="{C7B2594F-967C-49BB-B2B4-428D59DF0E5B}" srcOrd="0" destOrd="0" parTransId="{BDBB4B8B-EAF7-4324-AC79-B5938C48C343}" sibTransId="{33450FBC-DB64-439A-8E3F-E2574AEFCA86}"/>
    <dgm:cxn modelId="{FFCF505D-5048-403E-B376-5C59EC4338BB}" srcId="{08DCCA84-845D-4AFA-B5C9-F6524C28B363}" destId="{3B7D232D-7CD3-4CE8-9F64-CD8AC0A8F086}" srcOrd="0" destOrd="0" parTransId="{C7F2A52F-E9AF-4FE6-B5CD-C166BF0ADD11}" sibTransId="{30BC1A13-A670-40BD-AA58-D31C951E8C01}"/>
    <dgm:cxn modelId="{AFC5EC7A-8FA3-43B2-832A-4686BE42B033}" type="presOf" srcId="{08DCCA84-845D-4AFA-B5C9-F6524C28B363}" destId="{C397CB15-7790-4F1A-896D-7552F2F7F294}" srcOrd="0" destOrd="0" presId="urn:microsoft.com/office/officeart/2005/8/layout/radial3"/>
    <dgm:cxn modelId="{D31257B5-F463-4DD5-B472-67FB14E5F3B7}" srcId="{3B7D232D-7CD3-4CE8-9F64-CD8AC0A8F086}" destId="{958CABDF-7852-497F-8010-4C61E7F717F8}" srcOrd="2" destOrd="0" parTransId="{2FC43F87-80F9-4689-A911-01FBE8108216}" sibTransId="{12DBAD54-938D-421B-8D70-FD589A3A24B7}"/>
    <dgm:cxn modelId="{4CD1E9BA-E8D1-4E2F-A424-EB957B7ACA52}" type="presOf" srcId="{2754153E-2870-4A58-BD98-DAF85237F37A}" destId="{A9981A18-75F3-41F3-9957-B40659E402CE}" srcOrd="0" destOrd="0" presId="urn:microsoft.com/office/officeart/2005/8/layout/radial3"/>
    <dgm:cxn modelId="{608F65C1-971F-4E77-84D9-B7257C87B16E}" srcId="{3B7D232D-7CD3-4CE8-9F64-CD8AC0A8F086}" destId="{2754153E-2870-4A58-BD98-DAF85237F37A}" srcOrd="1" destOrd="0" parTransId="{42C2D6D1-657F-4D95-8E73-20ABF221F4DE}" sibTransId="{2EBAC0DD-319C-4E29-BF39-DF789C3A671B}"/>
    <dgm:cxn modelId="{146B7ACD-3EE6-4645-83FD-DF94FB9EE732}" type="presOf" srcId="{82717C1F-66C6-4A94-9A71-62F2105F77AB}" destId="{5BB31F2C-9F6F-461E-B8AE-DAD63322F779}" srcOrd="0" destOrd="0" presId="urn:microsoft.com/office/officeart/2005/8/layout/radial3"/>
    <dgm:cxn modelId="{C8B60FD7-36E7-47A0-8673-08C641CF1DDE}" type="presOf" srcId="{C7B2594F-967C-49BB-B2B4-428D59DF0E5B}" destId="{0ABA4A14-2574-4777-939A-8A91AE25FBF5}" srcOrd="0" destOrd="0" presId="urn:microsoft.com/office/officeart/2005/8/layout/radial3"/>
    <dgm:cxn modelId="{6B8583EB-6A17-4E1A-B4ED-C700BC0ECFC1}" type="presOf" srcId="{3B7D232D-7CD3-4CE8-9F64-CD8AC0A8F086}" destId="{4D249092-DA8C-4681-AA9C-207F2DFD3154}" srcOrd="0" destOrd="0" presId="urn:microsoft.com/office/officeart/2005/8/layout/radial3"/>
    <dgm:cxn modelId="{9B3DCBEC-ABAB-4A38-B987-52039555883D}" type="presOf" srcId="{958CABDF-7852-497F-8010-4C61E7F717F8}" destId="{5EBE0206-6FD5-462B-AC34-DF1594CC1BEE}" srcOrd="0" destOrd="0" presId="urn:microsoft.com/office/officeart/2005/8/layout/radial3"/>
    <dgm:cxn modelId="{4D813FF0-3CBE-43A2-BBF7-54AB855466BD}" srcId="{3B7D232D-7CD3-4CE8-9F64-CD8AC0A8F086}" destId="{82717C1F-66C6-4A94-9A71-62F2105F77AB}" srcOrd="3" destOrd="0" parTransId="{76E20547-2B14-46FF-8876-56FF1C0E3AD3}" sibTransId="{5D0F8D1F-49D5-4EDC-83FB-B27D620915A5}"/>
    <dgm:cxn modelId="{D7453B8F-9B3F-4E67-A468-FF5984984884}" type="presParOf" srcId="{C397CB15-7790-4F1A-896D-7552F2F7F294}" destId="{947B5A56-686A-4842-A85E-F213490D2A53}" srcOrd="0" destOrd="0" presId="urn:microsoft.com/office/officeart/2005/8/layout/radial3"/>
    <dgm:cxn modelId="{D4262337-ABF9-4D87-8C4D-3F18F766EC22}" type="presParOf" srcId="{947B5A56-686A-4842-A85E-F213490D2A53}" destId="{4D249092-DA8C-4681-AA9C-207F2DFD3154}" srcOrd="0" destOrd="0" presId="urn:microsoft.com/office/officeart/2005/8/layout/radial3"/>
    <dgm:cxn modelId="{DBF4B89C-63CD-45BD-8882-8A70CC2E22ED}" type="presParOf" srcId="{947B5A56-686A-4842-A85E-F213490D2A53}" destId="{0ABA4A14-2574-4777-939A-8A91AE25FBF5}" srcOrd="1" destOrd="0" presId="urn:microsoft.com/office/officeart/2005/8/layout/radial3"/>
    <dgm:cxn modelId="{77687775-E90C-43A1-A5EA-9CBDDB1911BE}" type="presParOf" srcId="{947B5A56-686A-4842-A85E-F213490D2A53}" destId="{A9981A18-75F3-41F3-9957-B40659E402CE}" srcOrd="2" destOrd="0" presId="urn:microsoft.com/office/officeart/2005/8/layout/radial3"/>
    <dgm:cxn modelId="{BE029B19-BD6A-4AA8-AE07-69FCCFD07FFE}" type="presParOf" srcId="{947B5A56-686A-4842-A85E-F213490D2A53}" destId="{5EBE0206-6FD5-462B-AC34-DF1594CC1BEE}" srcOrd="3" destOrd="0" presId="urn:microsoft.com/office/officeart/2005/8/layout/radial3"/>
    <dgm:cxn modelId="{678D7ABF-B169-4045-A51D-15A8A15BED48}" type="presParOf" srcId="{947B5A56-686A-4842-A85E-F213490D2A53}" destId="{5BB31F2C-9F6F-461E-B8AE-DAD63322F779}" srcOrd="4"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6C2808-4946-4D10-B3C6-CFECB6B88B69}" type="doc">
      <dgm:prSet loTypeId="urn:microsoft.com/office/officeart/2005/8/layout/radial5" loCatId="relationship" qsTypeId="urn:microsoft.com/office/officeart/2005/8/quickstyle/simple1#2" qsCatId="simple" csTypeId="urn:microsoft.com/office/officeart/2005/8/colors/accent1_2#2" csCatId="accent1" phldr="0"/>
      <dgm:spPr/>
      <dgm:t>
        <a:bodyPr/>
        <a:lstStyle/>
        <a:p>
          <a:endParaRPr lang="zh-CN" altLang="en-US"/>
        </a:p>
      </dgm:t>
    </dgm:pt>
    <dgm:pt modelId="{606C32C2-2B81-43D2-8731-7AA5BC539E85}">
      <dgm:prSet phldrT="[文本]" phldr="0" custT="0"/>
      <dgm:spPr/>
      <dgm:t>
        <a:bodyPr vert="horz" wrap="square"/>
        <a:lstStyle/>
        <a:p>
          <a:pPr>
            <a:lnSpc>
              <a:spcPct val="100000"/>
            </a:lnSpc>
            <a:spcBef>
              <a:spcPct val="0"/>
            </a:spcBef>
            <a:spcAft>
              <a:spcPct val="35000"/>
            </a:spcAft>
          </a:pPr>
          <a:r>
            <a:rPr lang="zh-CN" altLang="en-US"/>
            <a:t>物流金融</a:t>
          </a:r>
        </a:p>
      </dgm:t>
    </dgm:pt>
    <dgm:pt modelId="{6A930F7C-102B-4B74-A810-0EF8A77C9C80}" type="parTrans" cxnId="{15FD3090-BD91-4C84-9A5A-8798EC3C55C1}">
      <dgm:prSet/>
      <dgm:spPr/>
      <dgm:t>
        <a:bodyPr/>
        <a:lstStyle/>
        <a:p>
          <a:endParaRPr lang="zh-CN" altLang="en-US"/>
        </a:p>
      </dgm:t>
    </dgm:pt>
    <dgm:pt modelId="{6834A72C-D888-4AEC-9D62-346A2EEC237F}" type="sibTrans" cxnId="{15FD3090-BD91-4C84-9A5A-8798EC3C55C1}">
      <dgm:prSet/>
      <dgm:spPr/>
      <dgm:t>
        <a:bodyPr/>
        <a:lstStyle/>
        <a:p>
          <a:endParaRPr lang="zh-CN" altLang="en-US"/>
        </a:p>
      </dgm:t>
    </dgm:pt>
    <dgm:pt modelId="{9EB41CF7-2687-4840-AAF4-087A996B7653}">
      <dgm:prSet phldrT="[文本]" phldr="0" custT="0"/>
      <dgm:spPr/>
      <dgm:t>
        <a:bodyPr vert="horz" wrap="square"/>
        <a:lstStyle/>
        <a:p>
          <a:pPr>
            <a:lnSpc>
              <a:spcPct val="100000"/>
            </a:lnSpc>
            <a:spcBef>
              <a:spcPct val="0"/>
            </a:spcBef>
            <a:spcAft>
              <a:spcPct val="35000"/>
            </a:spcAft>
          </a:pPr>
          <a:r>
            <a:rPr lang="zh-CN" altLang="en-US"/>
            <a:t>单个企业</a:t>
          </a:r>
        </a:p>
      </dgm:t>
    </dgm:pt>
    <dgm:pt modelId="{F725B255-70E4-4BF2-A614-1EEFDC4C0EBD}" type="parTrans" cxnId="{413100FB-D640-4EA1-BE2E-8C6CB417E56A}">
      <dgm:prSet/>
      <dgm:spPr/>
      <dgm:t>
        <a:bodyPr/>
        <a:lstStyle/>
        <a:p>
          <a:endParaRPr lang="zh-CN" altLang="en-US"/>
        </a:p>
      </dgm:t>
    </dgm:pt>
    <dgm:pt modelId="{BE024001-52C8-4377-9A93-EA2645AD60B3}" type="sibTrans" cxnId="{413100FB-D640-4EA1-BE2E-8C6CB417E56A}">
      <dgm:prSet/>
      <dgm:spPr/>
      <dgm:t>
        <a:bodyPr/>
        <a:lstStyle/>
        <a:p>
          <a:endParaRPr lang="zh-CN" altLang="en-US"/>
        </a:p>
      </dgm:t>
    </dgm:pt>
    <dgm:pt modelId="{1FD7F08B-44CE-4CDA-8621-DB00C9588F7D}">
      <dgm:prSet phldrT="[文本]" phldr="0" custT="0"/>
      <dgm:spPr/>
      <dgm:t>
        <a:bodyPr vert="horz" wrap="square"/>
        <a:lstStyle/>
        <a:p>
          <a:pPr>
            <a:lnSpc>
              <a:spcPct val="100000"/>
            </a:lnSpc>
            <a:spcBef>
              <a:spcPct val="0"/>
            </a:spcBef>
            <a:spcAft>
              <a:spcPct val="35000"/>
            </a:spcAft>
          </a:pPr>
          <a:r>
            <a:rPr lang="zh-CN" altLang="en-US"/>
            <a:t>第三方物流业</a:t>
          </a:r>
        </a:p>
      </dgm:t>
    </dgm:pt>
    <dgm:pt modelId="{3006E1B4-77FC-4EBD-A8B7-17D26EF2CDA2}" type="parTrans" cxnId="{C6BE256C-A809-4929-8902-8D9393E6CFA4}">
      <dgm:prSet/>
      <dgm:spPr/>
      <dgm:t>
        <a:bodyPr/>
        <a:lstStyle/>
        <a:p>
          <a:endParaRPr lang="zh-CN" altLang="en-US"/>
        </a:p>
      </dgm:t>
    </dgm:pt>
    <dgm:pt modelId="{397A3741-028F-425D-9B8D-8571BF64A664}" type="sibTrans" cxnId="{C6BE256C-A809-4929-8902-8D9393E6CFA4}">
      <dgm:prSet/>
      <dgm:spPr/>
      <dgm:t>
        <a:bodyPr/>
        <a:lstStyle/>
        <a:p>
          <a:endParaRPr lang="zh-CN" altLang="en-US"/>
        </a:p>
      </dgm:t>
    </dgm:pt>
    <dgm:pt modelId="{ACC556BC-B091-4088-80C6-AED14A312FB5}">
      <dgm:prSet phldrT="[文本]" phldr="0" custT="0"/>
      <dgm:spPr/>
      <dgm:t>
        <a:bodyPr vert="horz" wrap="square"/>
        <a:lstStyle/>
        <a:p>
          <a:pPr>
            <a:lnSpc>
              <a:spcPct val="100000"/>
            </a:lnSpc>
            <a:spcBef>
              <a:spcPct val="0"/>
            </a:spcBef>
            <a:spcAft>
              <a:spcPct val="35000"/>
            </a:spcAft>
          </a:pPr>
          <a:r>
            <a:rPr lang="zh-CN" altLang="en-US"/>
            <a:t>金融机构</a:t>
          </a:r>
        </a:p>
      </dgm:t>
    </dgm:pt>
    <dgm:pt modelId="{D8C837FD-B8AC-4CC7-A639-B541B9D52215}" type="parTrans" cxnId="{DEA1E96D-AA3C-49F4-8B33-E9DD32145133}">
      <dgm:prSet/>
      <dgm:spPr/>
      <dgm:t>
        <a:bodyPr/>
        <a:lstStyle/>
        <a:p>
          <a:endParaRPr lang="zh-CN" altLang="en-US"/>
        </a:p>
      </dgm:t>
    </dgm:pt>
    <dgm:pt modelId="{F98D1FBC-D7A2-45AF-ABA0-D342C8F70BC4}" type="sibTrans" cxnId="{DEA1E96D-AA3C-49F4-8B33-E9DD32145133}">
      <dgm:prSet/>
      <dgm:spPr/>
      <dgm:t>
        <a:bodyPr/>
        <a:lstStyle/>
        <a:p>
          <a:endParaRPr lang="zh-CN" altLang="en-US"/>
        </a:p>
      </dgm:t>
    </dgm:pt>
    <dgm:pt modelId="{3159887D-BC34-4F44-B574-5DC0809E4A70}" type="pres">
      <dgm:prSet presAssocID="{E06C2808-4946-4D10-B3C6-CFECB6B88B69}" presName="Name0" presStyleCnt="0">
        <dgm:presLayoutVars>
          <dgm:chMax val="1"/>
          <dgm:dir/>
          <dgm:animLvl val="ctr"/>
          <dgm:resizeHandles val="exact"/>
        </dgm:presLayoutVars>
      </dgm:prSet>
      <dgm:spPr/>
    </dgm:pt>
    <dgm:pt modelId="{B49960C0-2478-4BCF-A9C0-745AB8F5088C}" type="pres">
      <dgm:prSet presAssocID="{606C32C2-2B81-43D2-8731-7AA5BC539E85}" presName="centerShape" presStyleLbl="node0" presStyleIdx="0" presStyleCnt="1"/>
      <dgm:spPr/>
    </dgm:pt>
    <dgm:pt modelId="{EC0B8BA3-D1A0-4681-887A-385E8DD367D4}" type="pres">
      <dgm:prSet presAssocID="{F725B255-70E4-4BF2-A614-1EEFDC4C0EBD}" presName="parTrans" presStyleLbl="sibTrans2D1" presStyleIdx="0" presStyleCnt="3"/>
      <dgm:spPr/>
    </dgm:pt>
    <dgm:pt modelId="{3EC7B1D9-2BD6-405A-B2BE-EE40634A0814}" type="pres">
      <dgm:prSet presAssocID="{F725B255-70E4-4BF2-A614-1EEFDC4C0EBD}" presName="connectorText" presStyleLbl="sibTrans2D1" presStyleIdx="0" presStyleCnt="3"/>
      <dgm:spPr/>
    </dgm:pt>
    <dgm:pt modelId="{E439FB7C-643C-454F-9092-F27C7C66C5B0}" type="pres">
      <dgm:prSet presAssocID="{9EB41CF7-2687-4840-AAF4-087A996B7653}" presName="node" presStyleLbl="node1" presStyleIdx="0" presStyleCnt="3">
        <dgm:presLayoutVars>
          <dgm:bulletEnabled val="1"/>
        </dgm:presLayoutVars>
      </dgm:prSet>
      <dgm:spPr/>
    </dgm:pt>
    <dgm:pt modelId="{7B6555EF-08DC-4AF8-B351-7FF0D98BC600}" type="pres">
      <dgm:prSet presAssocID="{3006E1B4-77FC-4EBD-A8B7-17D26EF2CDA2}" presName="parTrans" presStyleLbl="sibTrans2D1" presStyleIdx="1" presStyleCnt="3"/>
      <dgm:spPr/>
    </dgm:pt>
    <dgm:pt modelId="{54D044D7-DDFF-4962-9EA3-1FA11B88BED4}" type="pres">
      <dgm:prSet presAssocID="{3006E1B4-77FC-4EBD-A8B7-17D26EF2CDA2}" presName="connectorText" presStyleLbl="sibTrans2D1" presStyleIdx="1" presStyleCnt="3"/>
      <dgm:spPr/>
    </dgm:pt>
    <dgm:pt modelId="{DA72E5D4-62CF-433D-B5E8-B21F597C9891}" type="pres">
      <dgm:prSet presAssocID="{1FD7F08B-44CE-4CDA-8621-DB00C9588F7D}" presName="node" presStyleLbl="node1" presStyleIdx="1" presStyleCnt="3">
        <dgm:presLayoutVars>
          <dgm:bulletEnabled val="1"/>
        </dgm:presLayoutVars>
      </dgm:prSet>
      <dgm:spPr/>
    </dgm:pt>
    <dgm:pt modelId="{61326397-1233-4C08-8969-7FBCBC2B26B2}" type="pres">
      <dgm:prSet presAssocID="{D8C837FD-B8AC-4CC7-A639-B541B9D52215}" presName="parTrans" presStyleLbl="sibTrans2D1" presStyleIdx="2" presStyleCnt="3"/>
      <dgm:spPr/>
    </dgm:pt>
    <dgm:pt modelId="{6505D330-90B3-4BB2-8F76-B02E19E3B067}" type="pres">
      <dgm:prSet presAssocID="{D8C837FD-B8AC-4CC7-A639-B541B9D52215}" presName="connectorText" presStyleLbl="sibTrans2D1" presStyleIdx="2" presStyleCnt="3"/>
      <dgm:spPr/>
    </dgm:pt>
    <dgm:pt modelId="{EFD94A1D-1705-44D4-9F71-52ACA21AC469}" type="pres">
      <dgm:prSet presAssocID="{ACC556BC-B091-4088-80C6-AED14A312FB5}" presName="node" presStyleLbl="node1" presStyleIdx="2" presStyleCnt="3">
        <dgm:presLayoutVars>
          <dgm:bulletEnabled val="1"/>
        </dgm:presLayoutVars>
      </dgm:prSet>
      <dgm:spPr/>
    </dgm:pt>
  </dgm:ptLst>
  <dgm:cxnLst>
    <dgm:cxn modelId="{B149F100-D9CE-43F9-ACD1-ADCBF6029CFA}" type="presOf" srcId="{3006E1B4-77FC-4EBD-A8B7-17D26EF2CDA2}" destId="{54D044D7-DDFF-4962-9EA3-1FA11B88BED4}" srcOrd="1" destOrd="0" presId="urn:microsoft.com/office/officeart/2005/8/layout/radial5"/>
    <dgm:cxn modelId="{6D604601-AE02-4AE6-BB5D-0BEE7715F384}" type="presOf" srcId="{9EB41CF7-2687-4840-AAF4-087A996B7653}" destId="{E439FB7C-643C-454F-9092-F27C7C66C5B0}" srcOrd="0" destOrd="0" presId="urn:microsoft.com/office/officeart/2005/8/layout/radial5"/>
    <dgm:cxn modelId="{8F4FE821-837A-477C-BF75-67FD0EEE2C01}" type="presOf" srcId="{1FD7F08B-44CE-4CDA-8621-DB00C9588F7D}" destId="{DA72E5D4-62CF-433D-B5E8-B21F597C9891}" srcOrd="0" destOrd="0" presId="urn:microsoft.com/office/officeart/2005/8/layout/radial5"/>
    <dgm:cxn modelId="{4F1B0A43-7CD0-4FBB-9F90-C7DC95D83D4C}" type="presOf" srcId="{3006E1B4-77FC-4EBD-A8B7-17D26EF2CDA2}" destId="{7B6555EF-08DC-4AF8-B351-7FF0D98BC600}" srcOrd="0" destOrd="0" presId="urn:microsoft.com/office/officeart/2005/8/layout/radial5"/>
    <dgm:cxn modelId="{C6BE256C-A809-4929-8902-8D9393E6CFA4}" srcId="{606C32C2-2B81-43D2-8731-7AA5BC539E85}" destId="{1FD7F08B-44CE-4CDA-8621-DB00C9588F7D}" srcOrd="1" destOrd="0" parTransId="{3006E1B4-77FC-4EBD-A8B7-17D26EF2CDA2}" sibTransId="{397A3741-028F-425D-9B8D-8571BF64A664}"/>
    <dgm:cxn modelId="{9F0E2B6D-E4F2-43F4-B947-65DE82BA919F}" type="presOf" srcId="{E06C2808-4946-4D10-B3C6-CFECB6B88B69}" destId="{3159887D-BC34-4F44-B574-5DC0809E4A70}" srcOrd="0" destOrd="0" presId="urn:microsoft.com/office/officeart/2005/8/layout/radial5"/>
    <dgm:cxn modelId="{DEA1E96D-AA3C-49F4-8B33-E9DD32145133}" srcId="{606C32C2-2B81-43D2-8731-7AA5BC539E85}" destId="{ACC556BC-B091-4088-80C6-AED14A312FB5}" srcOrd="2" destOrd="0" parTransId="{D8C837FD-B8AC-4CC7-A639-B541B9D52215}" sibTransId="{F98D1FBC-D7A2-45AF-ABA0-D342C8F70BC4}"/>
    <dgm:cxn modelId="{0CBA7272-DF8E-4D22-9759-E06E477BA3A4}" type="presOf" srcId="{F725B255-70E4-4BF2-A614-1EEFDC4C0EBD}" destId="{3EC7B1D9-2BD6-405A-B2BE-EE40634A0814}" srcOrd="1" destOrd="0" presId="urn:microsoft.com/office/officeart/2005/8/layout/radial5"/>
    <dgm:cxn modelId="{15FD3090-BD91-4C84-9A5A-8798EC3C55C1}" srcId="{E06C2808-4946-4D10-B3C6-CFECB6B88B69}" destId="{606C32C2-2B81-43D2-8731-7AA5BC539E85}" srcOrd="0" destOrd="0" parTransId="{6A930F7C-102B-4B74-A810-0EF8A77C9C80}" sibTransId="{6834A72C-D888-4AEC-9D62-346A2EEC237F}"/>
    <dgm:cxn modelId="{C6C512B2-2924-4968-B2F1-0B36EC454144}" type="presOf" srcId="{606C32C2-2B81-43D2-8731-7AA5BC539E85}" destId="{B49960C0-2478-4BCF-A9C0-745AB8F5088C}" srcOrd="0" destOrd="0" presId="urn:microsoft.com/office/officeart/2005/8/layout/radial5"/>
    <dgm:cxn modelId="{BEE38AB9-C565-44D7-854A-10F86C2FB7EE}" type="presOf" srcId="{D8C837FD-B8AC-4CC7-A639-B541B9D52215}" destId="{6505D330-90B3-4BB2-8F76-B02E19E3B067}" srcOrd="1" destOrd="0" presId="urn:microsoft.com/office/officeart/2005/8/layout/radial5"/>
    <dgm:cxn modelId="{CB814FCC-23FD-4C4B-A70E-518536658BBD}" type="presOf" srcId="{D8C837FD-B8AC-4CC7-A639-B541B9D52215}" destId="{61326397-1233-4C08-8969-7FBCBC2B26B2}" srcOrd="0" destOrd="0" presId="urn:microsoft.com/office/officeart/2005/8/layout/radial5"/>
    <dgm:cxn modelId="{2E4BD9DA-5DB6-4D8C-801B-CE45CAA91A4F}" type="presOf" srcId="{F725B255-70E4-4BF2-A614-1EEFDC4C0EBD}" destId="{EC0B8BA3-D1A0-4681-887A-385E8DD367D4}" srcOrd="0" destOrd="0" presId="urn:microsoft.com/office/officeart/2005/8/layout/radial5"/>
    <dgm:cxn modelId="{413100FB-D640-4EA1-BE2E-8C6CB417E56A}" srcId="{606C32C2-2B81-43D2-8731-7AA5BC539E85}" destId="{9EB41CF7-2687-4840-AAF4-087A996B7653}" srcOrd="0" destOrd="0" parTransId="{F725B255-70E4-4BF2-A614-1EEFDC4C0EBD}" sibTransId="{BE024001-52C8-4377-9A93-EA2645AD60B3}"/>
    <dgm:cxn modelId="{DEB3D3FF-ECD5-4A04-9247-2DBFD58547E2}" type="presOf" srcId="{ACC556BC-B091-4088-80C6-AED14A312FB5}" destId="{EFD94A1D-1705-44D4-9F71-52ACA21AC469}" srcOrd="0" destOrd="0" presId="urn:microsoft.com/office/officeart/2005/8/layout/radial5"/>
    <dgm:cxn modelId="{7738D0DD-2DD6-4DBB-A48D-B6BB70F731E6}" type="presParOf" srcId="{3159887D-BC34-4F44-B574-5DC0809E4A70}" destId="{B49960C0-2478-4BCF-A9C0-745AB8F5088C}" srcOrd="0" destOrd="0" presId="urn:microsoft.com/office/officeart/2005/8/layout/radial5"/>
    <dgm:cxn modelId="{9441AF0E-2B35-431A-B380-F33811CD09F7}" type="presParOf" srcId="{3159887D-BC34-4F44-B574-5DC0809E4A70}" destId="{EC0B8BA3-D1A0-4681-887A-385E8DD367D4}" srcOrd="1" destOrd="0" presId="urn:microsoft.com/office/officeart/2005/8/layout/radial5"/>
    <dgm:cxn modelId="{75AC9ACD-625B-4805-B10F-78CF7EC51411}" type="presParOf" srcId="{EC0B8BA3-D1A0-4681-887A-385E8DD367D4}" destId="{3EC7B1D9-2BD6-405A-B2BE-EE40634A0814}" srcOrd="0" destOrd="0" presId="urn:microsoft.com/office/officeart/2005/8/layout/radial5"/>
    <dgm:cxn modelId="{00D18CA9-15DC-4CBA-A313-AE4C4F0CF2CA}" type="presParOf" srcId="{3159887D-BC34-4F44-B574-5DC0809E4A70}" destId="{E439FB7C-643C-454F-9092-F27C7C66C5B0}" srcOrd="2" destOrd="0" presId="urn:microsoft.com/office/officeart/2005/8/layout/radial5"/>
    <dgm:cxn modelId="{E17595B9-0FDD-46FE-BD6B-0D5504DEF694}" type="presParOf" srcId="{3159887D-BC34-4F44-B574-5DC0809E4A70}" destId="{7B6555EF-08DC-4AF8-B351-7FF0D98BC600}" srcOrd="3" destOrd="0" presId="urn:microsoft.com/office/officeart/2005/8/layout/radial5"/>
    <dgm:cxn modelId="{35DC5A59-ED6E-4488-8C86-74371C613727}" type="presParOf" srcId="{7B6555EF-08DC-4AF8-B351-7FF0D98BC600}" destId="{54D044D7-DDFF-4962-9EA3-1FA11B88BED4}" srcOrd="0" destOrd="0" presId="urn:microsoft.com/office/officeart/2005/8/layout/radial5"/>
    <dgm:cxn modelId="{1F276DEF-1882-4A7D-9A7A-B4123CBBE9E7}" type="presParOf" srcId="{3159887D-BC34-4F44-B574-5DC0809E4A70}" destId="{DA72E5D4-62CF-433D-B5E8-B21F597C9891}" srcOrd="4" destOrd="0" presId="urn:microsoft.com/office/officeart/2005/8/layout/radial5"/>
    <dgm:cxn modelId="{3387BE73-0401-41AC-9B2A-D8533775666E}" type="presParOf" srcId="{3159887D-BC34-4F44-B574-5DC0809E4A70}" destId="{61326397-1233-4C08-8969-7FBCBC2B26B2}" srcOrd="5" destOrd="0" presId="urn:microsoft.com/office/officeart/2005/8/layout/radial5"/>
    <dgm:cxn modelId="{664146FE-CAEA-4680-86C7-5FD4FC0BBAD9}" type="presParOf" srcId="{61326397-1233-4C08-8969-7FBCBC2B26B2}" destId="{6505D330-90B3-4BB2-8F76-B02E19E3B067}" srcOrd="0" destOrd="0" presId="urn:microsoft.com/office/officeart/2005/8/layout/radial5"/>
    <dgm:cxn modelId="{C8469FAB-1225-4457-84E2-A5822D61AF98}" type="presParOf" srcId="{3159887D-BC34-4F44-B574-5DC0809E4A70}" destId="{EFD94A1D-1705-44D4-9F71-52ACA21AC469}" srcOrd="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301A21-906D-4AC6-961E-C206F7BEB902}" type="doc">
      <dgm:prSet loTypeId="urn:microsoft.com/office/officeart/2008/layout/RadialCluster#1" loCatId="relationship" qsTypeId="urn:microsoft.com/office/officeart/2005/8/quickstyle/simple1#3" qsCatId="simple" csTypeId="urn:microsoft.com/office/officeart/2005/8/colors/accent1_2#3" csCatId="accent1" phldr="0"/>
      <dgm:spPr/>
      <dgm:t>
        <a:bodyPr/>
        <a:lstStyle/>
        <a:p>
          <a:endParaRPr lang="zh-CN" altLang="en-US"/>
        </a:p>
      </dgm:t>
    </dgm:pt>
    <dgm:pt modelId="{2D14C672-9146-47EB-A1B3-5C78646C9089}">
      <dgm:prSet phldrT="[文本]" phldr="0" custT="0"/>
      <dgm:spPr/>
      <dgm:t>
        <a:bodyPr vert="horz" wrap="square"/>
        <a:lstStyle/>
        <a:p>
          <a:pPr>
            <a:lnSpc>
              <a:spcPct val="100000"/>
            </a:lnSpc>
            <a:spcBef>
              <a:spcPct val="0"/>
            </a:spcBef>
            <a:spcAft>
              <a:spcPct val="35000"/>
            </a:spcAft>
          </a:pPr>
          <a:r>
            <a:rPr lang="zh-CN" altLang="en-US"/>
            <a:t>供应链金融</a:t>
          </a:r>
        </a:p>
      </dgm:t>
    </dgm:pt>
    <dgm:pt modelId="{B2C1AC3C-C432-4902-BB5E-B0F7F333B9A3}" type="parTrans" cxnId="{6C20BB29-BB16-426F-B7FF-48EA36E181C7}">
      <dgm:prSet/>
      <dgm:spPr/>
      <dgm:t>
        <a:bodyPr/>
        <a:lstStyle/>
        <a:p>
          <a:endParaRPr lang="zh-CN" altLang="en-US"/>
        </a:p>
      </dgm:t>
    </dgm:pt>
    <dgm:pt modelId="{9965C3B9-B8E6-48DF-9F1F-7F7DD5C82F45}" type="sibTrans" cxnId="{6C20BB29-BB16-426F-B7FF-48EA36E181C7}">
      <dgm:prSet/>
      <dgm:spPr/>
      <dgm:t>
        <a:bodyPr/>
        <a:lstStyle/>
        <a:p>
          <a:endParaRPr lang="zh-CN" altLang="en-US"/>
        </a:p>
      </dgm:t>
    </dgm:pt>
    <dgm:pt modelId="{30EA4024-5A74-40B5-ABD6-B348D5D3D89F}">
      <dgm:prSet phldrT="[文本]" phldr="0" custT="0"/>
      <dgm:spPr/>
      <dgm:t>
        <a:bodyPr vert="horz" wrap="square"/>
        <a:lstStyle/>
        <a:p>
          <a:pPr>
            <a:lnSpc>
              <a:spcPct val="100000"/>
            </a:lnSpc>
            <a:spcBef>
              <a:spcPct val="0"/>
            </a:spcBef>
            <a:spcAft>
              <a:spcPct val="35000"/>
            </a:spcAft>
          </a:pPr>
          <a:r>
            <a:rPr lang="zh-CN" altLang="en-US"/>
            <a:t>整个供应链</a:t>
          </a:r>
        </a:p>
      </dgm:t>
    </dgm:pt>
    <dgm:pt modelId="{DBCA849D-F3DD-465C-B7B4-0F888E8C1DF5}" type="parTrans" cxnId="{B72F2C6E-9647-4F3A-8300-218A0038F5F5}">
      <dgm:prSet/>
      <dgm:spPr/>
      <dgm:t>
        <a:bodyPr/>
        <a:lstStyle/>
        <a:p>
          <a:endParaRPr lang="zh-CN" altLang="en-US"/>
        </a:p>
      </dgm:t>
    </dgm:pt>
    <dgm:pt modelId="{A6DCE076-FC36-499D-9023-CAA96F4E1762}" type="sibTrans" cxnId="{B72F2C6E-9647-4F3A-8300-218A0038F5F5}">
      <dgm:prSet/>
      <dgm:spPr/>
      <dgm:t>
        <a:bodyPr/>
        <a:lstStyle/>
        <a:p>
          <a:endParaRPr lang="zh-CN" altLang="en-US"/>
        </a:p>
      </dgm:t>
    </dgm:pt>
    <dgm:pt modelId="{E3010FA0-6266-4186-8196-674ECAD450A7}">
      <dgm:prSet phldrT="[文本]" phldr="0" custT="0"/>
      <dgm:spPr/>
      <dgm:t>
        <a:bodyPr vert="horz" wrap="square"/>
        <a:lstStyle/>
        <a:p>
          <a:pPr>
            <a:lnSpc>
              <a:spcPct val="100000"/>
            </a:lnSpc>
            <a:spcBef>
              <a:spcPct val="0"/>
            </a:spcBef>
            <a:spcAft>
              <a:spcPct val="35000"/>
            </a:spcAft>
          </a:pPr>
          <a:r>
            <a:rPr lang="zh-CN" altLang="en-US"/>
            <a:t>投资者</a:t>
          </a:r>
        </a:p>
      </dgm:t>
    </dgm:pt>
    <dgm:pt modelId="{B962716B-562E-4D54-8A82-321D3A2037EA}" type="parTrans" cxnId="{922A3B02-4742-45A1-A519-7CE64CAFD22E}">
      <dgm:prSet/>
      <dgm:spPr/>
      <dgm:t>
        <a:bodyPr/>
        <a:lstStyle/>
        <a:p>
          <a:endParaRPr lang="zh-CN" altLang="en-US"/>
        </a:p>
      </dgm:t>
    </dgm:pt>
    <dgm:pt modelId="{7CCE576C-2622-47C1-B80E-1AB971C70FF4}" type="sibTrans" cxnId="{922A3B02-4742-45A1-A519-7CE64CAFD22E}">
      <dgm:prSet/>
      <dgm:spPr/>
      <dgm:t>
        <a:bodyPr/>
        <a:lstStyle/>
        <a:p>
          <a:endParaRPr lang="zh-CN" altLang="en-US"/>
        </a:p>
      </dgm:t>
    </dgm:pt>
    <dgm:pt modelId="{A038621F-6F99-4173-AB3F-3D6DBA63D60D}">
      <dgm:prSet phldr="0" custT="0"/>
      <dgm:spPr/>
      <dgm:t>
        <a:bodyPr vert="horz" wrap="square"/>
        <a:lstStyle/>
        <a:p>
          <a:pPr>
            <a:lnSpc>
              <a:spcPct val="100000"/>
            </a:lnSpc>
            <a:spcBef>
              <a:spcPct val="0"/>
            </a:spcBef>
            <a:spcAft>
              <a:spcPct val="35000"/>
            </a:spcAft>
          </a:pPr>
          <a:r>
            <a:rPr lang="zh-CN"/>
            <a:t>专业物流服务提供商</a:t>
          </a:r>
        </a:p>
      </dgm:t>
    </dgm:pt>
    <dgm:pt modelId="{BA0F9318-A484-44DB-8A0B-7EA3B21B07CA}" type="parTrans" cxnId="{50E7C974-816F-4621-9D2B-B83ABB036752}">
      <dgm:prSet/>
      <dgm:spPr/>
    </dgm:pt>
    <dgm:pt modelId="{96CD960D-8589-4E73-983B-FA0CE5F83874}" type="sibTrans" cxnId="{50E7C974-816F-4621-9D2B-B83ABB036752}">
      <dgm:prSet/>
      <dgm:spPr/>
    </dgm:pt>
    <dgm:pt modelId="{3DCAE548-F1DD-4586-986C-330B578BCF0F}">
      <dgm:prSet phldrT="[文本]" phldr="0" custT="0"/>
      <dgm:spPr/>
      <dgm:t>
        <a:bodyPr vert="horz" wrap="square"/>
        <a:lstStyle/>
        <a:p>
          <a:pPr>
            <a:lnSpc>
              <a:spcPct val="100000"/>
            </a:lnSpc>
            <a:spcBef>
              <a:spcPct val="0"/>
            </a:spcBef>
            <a:spcAft>
              <a:spcPct val="35000"/>
            </a:spcAft>
          </a:pPr>
          <a:r>
            <a:rPr lang="zh-CN" altLang="en-US"/>
            <a:t>外部金融机构</a:t>
          </a:r>
        </a:p>
      </dgm:t>
    </dgm:pt>
    <dgm:pt modelId="{073D923E-047D-4586-8A75-095147CDB16C}" type="parTrans" cxnId="{7710C282-5D2C-4C2E-B0B3-4A47D86D5909}">
      <dgm:prSet/>
      <dgm:spPr/>
      <dgm:t>
        <a:bodyPr/>
        <a:lstStyle/>
        <a:p>
          <a:endParaRPr lang="zh-CN" altLang="en-US"/>
        </a:p>
      </dgm:t>
    </dgm:pt>
    <dgm:pt modelId="{86E7D5D2-4388-461A-BB8B-4F36C776EB29}" type="sibTrans" cxnId="{7710C282-5D2C-4C2E-B0B3-4A47D86D5909}">
      <dgm:prSet/>
      <dgm:spPr/>
      <dgm:t>
        <a:bodyPr/>
        <a:lstStyle/>
        <a:p>
          <a:endParaRPr lang="zh-CN" altLang="en-US"/>
        </a:p>
      </dgm:t>
    </dgm:pt>
    <dgm:pt modelId="{75073B69-45F5-4D22-8727-467A1FA8D00A}" type="pres">
      <dgm:prSet presAssocID="{E3301A21-906D-4AC6-961E-C206F7BEB902}" presName="Name0" presStyleCnt="0">
        <dgm:presLayoutVars>
          <dgm:chMax val="1"/>
          <dgm:chPref val="1"/>
          <dgm:dir/>
          <dgm:animOne val="branch"/>
          <dgm:animLvl val="lvl"/>
        </dgm:presLayoutVars>
      </dgm:prSet>
      <dgm:spPr/>
    </dgm:pt>
    <dgm:pt modelId="{50CD979E-A5B7-4805-B637-33C868124383}" type="pres">
      <dgm:prSet presAssocID="{2D14C672-9146-47EB-A1B3-5C78646C9089}" presName="singleCycle" presStyleCnt="0"/>
      <dgm:spPr/>
    </dgm:pt>
    <dgm:pt modelId="{AE9041A0-C26E-4510-B34C-136E9FAA86EF}" type="pres">
      <dgm:prSet presAssocID="{2D14C672-9146-47EB-A1B3-5C78646C9089}" presName="singleCenter" presStyleLbl="node1" presStyleIdx="0" presStyleCnt="5">
        <dgm:presLayoutVars>
          <dgm:chMax val="7"/>
          <dgm:chPref val="7"/>
        </dgm:presLayoutVars>
      </dgm:prSet>
      <dgm:spPr/>
    </dgm:pt>
    <dgm:pt modelId="{1AA0B0C8-CC00-49AB-8794-25D3DC091D70}" type="pres">
      <dgm:prSet presAssocID="{DBCA849D-F3DD-465C-B7B4-0F888E8C1DF5}" presName="Name56" presStyleLbl="parChTrans1D2" presStyleIdx="0" presStyleCnt="4"/>
      <dgm:spPr/>
    </dgm:pt>
    <dgm:pt modelId="{03EF0E3D-160B-4FC3-9CA3-5AD3CB34FC25}" type="pres">
      <dgm:prSet presAssocID="{30EA4024-5A74-40B5-ABD6-B348D5D3D89F}" presName="text0" presStyleLbl="node1" presStyleIdx="1" presStyleCnt="5">
        <dgm:presLayoutVars>
          <dgm:bulletEnabled val="1"/>
        </dgm:presLayoutVars>
      </dgm:prSet>
      <dgm:spPr/>
    </dgm:pt>
    <dgm:pt modelId="{23CEBA6F-BDD8-4458-A508-9223A9F35EF8}" type="pres">
      <dgm:prSet presAssocID="{B962716B-562E-4D54-8A82-321D3A2037EA}" presName="Name56" presStyleLbl="parChTrans1D2" presStyleIdx="1" presStyleCnt="4"/>
      <dgm:spPr/>
    </dgm:pt>
    <dgm:pt modelId="{23F432BB-2935-4C7B-B571-2A2B0E781546}" type="pres">
      <dgm:prSet presAssocID="{E3010FA0-6266-4186-8196-674ECAD450A7}" presName="text0" presStyleLbl="node1" presStyleIdx="2" presStyleCnt="5">
        <dgm:presLayoutVars>
          <dgm:bulletEnabled val="1"/>
        </dgm:presLayoutVars>
      </dgm:prSet>
      <dgm:spPr/>
    </dgm:pt>
    <dgm:pt modelId="{45328B6A-7C00-4F3C-9107-5C5B36F427F4}" type="pres">
      <dgm:prSet presAssocID="{BA0F9318-A484-44DB-8A0B-7EA3B21B07CA}" presName="Name56" presStyleLbl="parChTrans1D2" presStyleIdx="2" presStyleCnt="4"/>
      <dgm:spPr/>
    </dgm:pt>
    <dgm:pt modelId="{B0C9640C-B228-4FC7-83D3-B6E9598E6B26}" type="pres">
      <dgm:prSet presAssocID="{A038621F-6F99-4173-AB3F-3D6DBA63D60D}" presName="text0" presStyleLbl="node1" presStyleIdx="3" presStyleCnt="5">
        <dgm:presLayoutVars>
          <dgm:bulletEnabled val="1"/>
        </dgm:presLayoutVars>
      </dgm:prSet>
      <dgm:spPr/>
    </dgm:pt>
    <dgm:pt modelId="{1C260F5A-9F65-4B64-BCB2-3674249DD6D6}" type="pres">
      <dgm:prSet presAssocID="{073D923E-047D-4586-8A75-095147CDB16C}" presName="Name56" presStyleLbl="parChTrans1D2" presStyleIdx="3" presStyleCnt="4"/>
      <dgm:spPr/>
    </dgm:pt>
    <dgm:pt modelId="{CE286D9C-C3A9-470B-A654-754E4C1E02C9}" type="pres">
      <dgm:prSet presAssocID="{3DCAE548-F1DD-4586-986C-330B578BCF0F}" presName="text0" presStyleLbl="node1" presStyleIdx="4" presStyleCnt="5">
        <dgm:presLayoutVars>
          <dgm:bulletEnabled val="1"/>
        </dgm:presLayoutVars>
      </dgm:prSet>
      <dgm:spPr/>
    </dgm:pt>
  </dgm:ptLst>
  <dgm:cxnLst>
    <dgm:cxn modelId="{922A3B02-4742-45A1-A519-7CE64CAFD22E}" srcId="{2D14C672-9146-47EB-A1B3-5C78646C9089}" destId="{E3010FA0-6266-4186-8196-674ECAD450A7}" srcOrd="1" destOrd="0" parTransId="{B962716B-562E-4D54-8A82-321D3A2037EA}" sibTransId="{7CCE576C-2622-47C1-B80E-1AB971C70FF4}"/>
    <dgm:cxn modelId="{6C20BB29-BB16-426F-B7FF-48EA36E181C7}" srcId="{E3301A21-906D-4AC6-961E-C206F7BEB902}" destId="{2D14C672-9146-47EB-A1B3-5C78646C9089}" srcOrd="0" destOrd="0" parTransId="{B2C1AC3C-C432-4902-BB5E-B0F7F333B9A3}" sibTransId="{9965C3B9-B8E6-48DF-9F1F-7F7DD5C82F45}"/>
    <dgm:cxn modelId="{7824C72B-69D8-42FE-A63A-ED690E32EBDE}" type="presOf" srcId="{E3010FA0-6266-4186-8196-674ECAD450A7}" destId="{23F432BB-2935-4C7B-B571-2A2B0E781546}" srcOrd="0" destOrd="0" presId="urn:microsoft.com/office/officeart/2008/layout/RadialCluster#1"/>
    <dgm:cxn modelId="{AF8F2E35-DBA0-47AC-B6AD-F543069734DE}" type="presOf" srcId="{30EA4024-5A74-40B5-ABD6-B348D5D3D89F}" destId="{03EF0E3D-160B-4FC3-9CA3-5AD3CB34FC25}" srcOrd="0" destOrd="0" presId="urn:microsoft.com/office/officeart/2008/layout/RadialCluster#1"/>
    <dgm:cxn modelId="{FB0B213D-589B-48DB-8E06-3F3530F4113C}" type="presOf" srcId="{BA0F9318-A484-44DB-8A0B-7EA3B21B07CA}" destId="{45328B6A-7C00-4F3C-9107-5C5B36F427F4}" srcOrd="0" destOrd="0" presId="urn:microsoft.com/office/officeart/2008/layout/RadialCluster#1"/>
    <dgm:cxn modelId="{599E506A-031A-421C-910F-F38CC0457F88}" type="presOf" srcId="{DBCA849D-F3DD-465C-B7B4-0F888E8C1DF5}" destId="{1AA0B0C8-CC00-49AB-8794-25D3DC091D70}" srcOrd="0" destOrd="0" presId="urn:microsoft.com/office/officeart/2008/layout/RadialCluster#1"/>
    <dgm:cxn modelId="{B72F2C6E-9647-4F3A-8300-218A0038F5F5}" srcId="{2D14C672-9146-47EB-A1B3-5C78646C9089}" destId="{30EA4024-5A74-40B5-ABD6-B348D5D3D89F}" srcOrd="0" destOrd="0" parTransId="{DBCA849D-F3DD-465C-B7B4-0F888E8C1DF5}" sibTransId="{A6DCE076-FC36-499D-9023-CAA96F4E1762}"/>
    <dgm:cxn modelId="{50E7C974-816F-4621-9D2B-B83ABB036752}" srcId="{2D14C672-9146-47EB-A1B3-5C78646C9089}" destId="{A038621F-6F99-4173-AB3F-3D6DBA63D60D}" srcOrd="2" destOrd="0" parTransId="{BA0F9318-A484-44DB-8A0B-7EA3B21B07CA}" sibTransId="{96CD960D-8589-4E73-983B-FA0CE5F83874}"/>
    <dgm:cxn modelId="{7710C282-5D2C-4C2E-B0B3-4A47D86D5909}" srcId="{2D14C672-9146-47EB-A1B3-5C78646C9089}" destId="{3DCAE548-F1DD-4586-986C-330B578BCF0F}" srcOrd="3" destOrd="0" parTransId="{073D923E-047D-4586-8A75-095147CDB16C}" sibTransId="{86E7D5D2-4388-461A-BB8B-4F36C776EB29}"/>
    <dgm:cxn modelId="{8BD15092-B52A-436D-9C73-6DCBB40CB1A7}" type="presOf" srcId="{A038621F-6F99-4173-AB3F-3D6DBA63D60D}" destId="{B0C9640C-B228-4FC7-83D3-B6E9598E6B26}" srcOrd="0" destOrd="0" presId="urn:microsoft.com/office/officeart/2008/layout/RadialCluster#1"/>
    <dgm:cxn modelId="{BB41B2AB-9B37-4437-B2C7-2608D2856C33}" type="presOf" srcId="{3DCAE548-F1DD-4586-986C-330B578BCF0F}" destId="{CE286D9C-C3A9-470B-A654-754E4C1E02C9}" srcOrd="0" destOrd="0" presId="urn:microsoft.com/office/officeart/2008/layout/RadialCluster#1"/>
    <dgm:cxn modelId="{988973AD-A288-44B1-ACC6-599A211123D9}" type="presOf" srcId="{073D923E-047D-4586-8A75-095147CDB16C}" destId="{1C260F5A-9F65-4B64-BCB2-3674249DD6D6}" srcOrd="0" destOrd="0" presId="urn:microsoft.com/office/officeart/2008/layout/RadialCluster#1"/>
    <dgm:cxn modelId="{38E1CFB4-248D-43B3-A789-B3DD19BBA172}" type="presOf" srcId="{E3301A21-906D-4AC6-961E-C206F7BEB902}" destId="{75073B69-45F5-4D22-8727-467A1FA8D00A}" srcOrd="0" destOrd="0" presId="urn:microsoft.com/office/officeart/2008/layout/RadialCluster#1"/>
    <dgm:cxn modelId="{274273D6-03D0-4528-9140-EE56FDD26314}" type="presOf" srcId="{2D14C672-9146-47EB-A1B3-5C78646C9089}" destId="{AE9041A0-C26E-4510-B34C-136E9FAA86EF}" srcOrd="0" destOrd="0" presId="urn:microsoft.com/office/officeart/2008/layout/RadialCluster#1"/>
    <dgm:cxn modelId="{02653AED-AE83-44B0-BDC4-0C8336E7AAED}" type="presOf" srcId="{B962716B-562E-4D54-8A82-321D3A2037EA}" destId="{23CEBA6F-BDD8-4458-A508-9223A9F35EF8}" srcOrd="0" destOrd="0" presId="urn:microsoft.com/office/officeart/2008/layout/RadialCluster#1"/>
    <dgm:cxn modelId="{66FC5362-007E-4189-8D7F-DF1DE17CA6DD}" type="presParOf" srcId="{75073B69-45F5-4D22-8727-467A1FA8D00A}" destId="{50CD979E-A5B7-4805-B637-33C868124383}" srcOrd="0" destOrd="0" presId="urn:microsoft.com/office/officeart/2008/layout/RadialCluster#1"/>
    <dgm:cxn modelId="{2041394D-1BDC-4DC3-9E47-91A5312FDF7D}" type="presParOf" srcId="{50CD979E-A5B7-4805-B637-33C868124383}" destId="{AE9041A0-C26E-4510-B34C-136E9FAA86EF}" srcOrd="0" destOrd="0" presId="urn:microsoft.com/office/officeart/2008/layout/RadialCluster#1"/>
    <dgm:cxn modelId="{36C2060D-60C1-4FF5-8EC4-C3DAFD06C57E}" type="presParOf" srcId="{50CD979E-A5B7-4805-B637-33C868124383}" destId="{1AA0B0C8-CC00-49AB-8794-25D3DC091D70}" srcOrd="1" destOrd="0" presId="urn:microsoft.com/office/officeart/2008/layout/RadialCluster#1"/>
    <dgm:cxn modelId="{7DFC7AB9-D46C-4844-BCC6-B696F1557519}" type="presParOf" srcId="{50CD979E-A5B7-4805-B637-33C868124383}" destId="{03EF0E3D-160B-4FC3-9CA3-5AD3CB34FC25}" srcOrd="2" destOrd="0" presId="urn:microsoft.com/office/officeart/2008/layout/RadialCluster#1"/>
    <dgm:cxn modelId="{9F03C9B0-DBE1-4D0D-8241-4BA2F1D1CCEF}" type="presParOf" srcId="{50CD979E-A5B7-4805-B637-33C868124383}" destId="{23CEBA6F-BDD8-4458-A508-9223A9F35EF8}" srcOrd="3" destOrd="0" presId="urn:microsoft.com/office/officeart/2008/layout/RadialCluster#1"/>
    <dgm:cxn modelId="{58322FFD-161C-4841-83FC-45B9F53769D4}" type="presParOf" srcId="{50CD979E-A5B7-4805-B637-33C868124383}" destId="{23F432BB-2935-4C7B-B571-2A2B0E781546}" srcOrd="4" destOrd="0" presId="urn:microsoft.com/office/officeart/2008/layout/RadialCluster#1"/>
    <dgm:cxn modelId="{68244D4B-6D6E-422B-865D-D4FF15E90DD0}" type="presParOf" srcId="{50CD979E-A5B7-4805-B637-33C868124383}" destId="{45328B6A-7C00-4F3C-9107-5C5B36F427F4}" srcOrd="5" destOrd="0" presId="urn:microsoft.com/office/officeart/2008/layout/RadialCluster#1"/>
    <dgm:cxn modelId="{77C61B3C-932B-4804-A93E-935C8CC17465}" type="presParOf" srcId="{50CD979E-A5B7-4805-B637-33C868124383}" destId="{B0C9640C-B228-4FC7-83D3-B6E9598E6B26}" srcOrd="6" destOrd="0" presId="urn:microsoft.com/office/officeart/2008/layout/RadialCluster#1"/>
    <dgm:cxn modelId="{8F1BA9BE-ADE6-4F96-865A-51648E1C73F4}" type="presParOf" srcId="{50CD979E-A5B7-4805-B637-33C868124383}" destId="{1C260F5A-9F65-4B64-BCB2-3674249DD6D6}" srcOrd="7" destOrd="0" presId="urn:microsoft.com/office/officeart/2008/layout/RadialCluster#1"/>
    <dgm:cxn modelId="{0FED4563-0230-44E4-9A4F-7F35721B486D}" type="presParOf" srcId="{50CD979E-A5B7-4805-B637-33C868124383}" destId="{CE286D9C-C3A9-470B-A654-754E4C1E02C9}" srcOrd="8" destOrd="0" presId="urn:microsoft.com/office/officeart/2008/layout/RadialCluster#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3DDEC3-4410-4A7B-A08D-B4E398522276}" type="doc">
      <dgm:prSet loTypeId="urn:microsoft.com/office/officeart/2005/8/layout/hierarchy3#1" loCatId="hierarchy" qsTypeId="urn:microsoft.com/office/officeart/2005/8/quickstyle/simple1#4" qsCatId="simple" csTypeId="urn:microsoft.com/office/officeart/2005/8/colors/accent1_2#4" csCatId="accent1" phldr="0"/>
      <dgm:spPr/>
      <dgm:t>
        <a:bodyPr/>
        <a:lstStyle/>
        <a:p>
          <a:endParaRPr lang="zh-CN" altLang="en-US"/>
        </a:p>
      </dgm:t>
    </dgm:pt>
    <dgm:pt modelId="{F970B406-3137-445F-A047-960BE6F8F548}">
      <dgm:prSet phldrT="[文本]" phldr="0" custT="0"/>
      <dgm:spPr/>
      <dgm:t>
        <a:bodyPr vert="horz" wrap="square"/>
        <a:lstStyle/>
        <a:p>
          <a:pPr>
            <a:lnSpc>
              <a:spcPct val="100000"/>
            </a:lnSpc>
            <a:spcBef>
              <a:spcPct val="0"/>
            </a:spcBef>
            <a:spcAft>
              <a:spcPct val="35000"/>
            </a:spcAft>
          </a:pPr>
          <a:r>
            <a:rPr lang="zh-CN" altLang="en-US"/>
            <a:t>物流金融</a:t>
          </a:r>
        </a:p>
      </dgm:t>
    </dgm:pt>
    <dgm:pt modelId="{DE9920FC-ADF2-43FC-8D66-AB16E15737FC}" type="parTrans" cxnId="{4CA756A4-FF30-4A2B-8B64-8DE8DD1AF195}">
      <dgm:prSet/>
      <dgm:spPr/>
      <dgm:t>
        <a:bodyPr/>
        <a:lstStyle/>
        <a:p>
          <a:endParaRPr lang="zh-CN" altLang="en-US"/>
        </a:p>
      </dgm:t>
    </dgm:pt>
    <dgm:pt modelId="{A6DBE21A-0230-45DE-A17E-9E9D78667511}" type="sibTrans" cxnId="{4CA756A4-FF30-4A2B-8B64-8DE8DD1AF195}">
      <dgm:prSet/>
      <dgm:spPr/>
      <dgm:t>
        <a:bodyPr/>
        <a:lstStyle/>
        <a:p>
          <a:endParaRPr lang="zh-CN" altLang="en-US"/>
        </a:p>
      </dgm:t>
    </dgm:pt>
    <dgm:pt modelId="{2199E590-A466-443A-B43D-5CA7DA30B3AC}">
      <dgm:prSet phldrT="[文本]" phldr="0" custT="0"/>
      <dgm:spPr/>
      <dgm:t>
        <a:bodyPr vert="horz" wrap="square"/>
        <a:lstStyle/>
        <a:p>
          <a:pPr>
            <a:lnSpc>
              <a:spcPct val="100000"/>
            </a:lnSpc>
            <a:spcBef>
              <a:spcPct val="0"/>
            </a:spcBef>
            <a:spcAft>
              <a:spcPct val="35000"/>
            </a:spcAft>
          </a:pPr>
          <a:r>
            <a:rPr lang="zh-CN" altLang="en-US"/>
            <a:t>与物流过程相伴相生</a:t>
          </a:r>
        </a:p>
      </dgm:t>
    </dgm:pt>
    <dgm:pt modelId="{0F1D7D4E-BD8E-43C1-8F99-ED496D7A9BB4}" type="parTrans" cxnId="{95B7A769-FBD4-4AA4-A73F-F1B999E2FFA8}">
      <dgm:prSet/>
      <dgm:spPr/>
      <dgm:t>
        <a:bodyPr/>
        <a:lstStyle/>
        <a:p>
          <a:endParaRPr lang="zh-CN" altLang="en-US"/>
        </a:p>
      </dgm:t>
    </dgm:pt>
    <dgm:pt modelId="{49BEF6ED-1342-41F0-807C-53E1906472B9}" type="sibTrans" cxnId="{95B7A769-FBD4-4AA4-A73F-F1B999E2FFA8}">
      <dgm:prSet/>
      <dgm:spPr/>
      <dgm:t>
        <a:bodyPr/>
        <a:lstStyle/>
        <a:p>
          <a:endParaRPr lang="zh-CN" altLang="en-US"/>
        </a:p>
      </dgm:t>
    </dgm:pt>
    <dgm:pt modelId="{6410EC4E-6AA5-4F68-930B-680495E49A0B}">
      <dgm:prSet phldrT="[文本]" phldr="0" custT="0"/>
      <dgm:spPr/>
      <dgm:t>
        <a:bodyPr vert="horz" wrap="square"/>
        <a:lstStyle/>
        <a:p>
          <a:pPr>
            <a:lnSpc>
              <a:spcPct val="100000"/>
            </a:lnSpc>
            <a:spcBef>
              <a:spcPct val="0"/>
            </a:spcBef>
            <a:spcAft>
              <a:spcPct val="35000"/>
            </a:spcAft>
          </a:pPr>
          <a:r>
            <a:rPr lang="zh-CN" altLang="en-US"/>
            <a:t>旨在解决物流过程中的资金问题</a:t>
          </a:r>
        </a:p>
      </dgm:t>
    </dgm:pt>
    <dgm:pt modelId="{23807AB1-DC98-4728-B950-3E60934BA7E7}" type="parTrans" cxnId="{390F2EFE-94B2-4C2B-938A-91C92D8AEE21}">
      <dgm:prSet/>
      <dgm:spPr/>
      <dgm:t>
        <a:bodyPr/>
        <a:lstStyle/>
        <a:p>
          <a:endParaRPr lang="zh-CN" altLang="en-US"/>
        </a:p>
      </dgm:t>
    </dgm:pt>
    <dgm:pt modelId="{B19E9109-E222-453D-A601-BD15100C2B8F}" type="sibTrans" cxnId="{390F2EFE-94B2-4C2B-938A-91C92D8AEE21}">
      <dgm:prSet/>
      <dgm:spPr/>
      <dgm:t>
        <a:bodyPr/>
        <a:lstStyle/>
        <a:p>
          <a:endParaRPr lang="zh-CN" altLang="en-US"/>
        </a:p>
      </dgm:t>
    </dgm:pt>
    <dgm:pt modelId="{867279BA-BE37-4115-B52A-17E4F0F535FD}">
      <dgm:prSet phldrT="[文本]" phldr="0" custT="0"/>
      <dgm:spPr/>
      <dgm:t>
        <a:bodyPr vert="horz" wrap="square"/>
        <a:lstStyle/>
        <a:p>
          <a:pPr>
            <a:lnSpc>
              <a:spcPct val="100000"/>
            </a:lnSpc>
            <a:spcBef>
              <a:spcPct val="0"/>
            </a:spcBef>
            <a:spcAft>
              <a:spcPct val="35000"/>
            </a:spcAft>
          </a:pPr>
          <a:r>
            <a:rPr lang="zh-CN" altLang="en-US"/>
            <a:t>供应链金融</a:t>
          </a:r>
        </a:p>
      </dgm:t>
    </dgm:pt>
    <dgm:pt modelId="{1A4FEF92-68C1-469B-A1A1-5D97CB9FBEDD}" type="parTrans" cxnId="{FDC30B0D-3AA7-4188-B35E-073284DB78FC}">
      <dgm:prSet/>
      <dgm:spPr/>
      <dgm:t>
        <a:bodyPr/>
        <a:lstStyle/>
        <a:p>
          <a:endParaRPr lang="zh-CN" altLang="en-US"/>
        </a:p>
      </dgm:t>
    </dgm:pt>
    <dgm:pt modelId="{0FC30822-F791-4477-9BA8-25504EBFECC7}" type="sibTrans" cxnId="{FDC30B0D-3AA7-4188-B35E-073284DB78FC}">
      <dgm:prSet/>
      <dgm:spPr/>
      <dgm:t>
        <a:bodyPr/>
        <a:lstStyle/>
        <a:p>
          <a:endParaRPr lang="zh-CN" altLang="en-US"/>
        </a:p>
      </dgm:t>
    </dgm:pt>
    <dgm:pt modelId="{849175CF-F593-437D-924E-CA0E96CBD1E1}">
      <dgm:prSet phldrT="[文本]" phldr="0" custT="0"/>
      <dgm:spPr/>
      <dgm:t>
        <a:bodyPr vert="horz" wrap="square"/>
        <a:lstStyle/>
        <a:p>
          <a:pPr>
            <a:lnSpc>
              <a:spcPct val="100000"/>
            </a:lnSpc>
            <a:spcBef>
              <a:spcPct val="0"/>
            </a:spcBef>
            <a:spcAft>
              <a:spcPct val="35000"/>
            </a:spcAft>
          </a:pPr>
          <a:r>
            <a:rPr lang="zh-CN" altLang="en-US"/>
            <a:t>植根于整个供应链条的运作</a:t>
          </a:r>
        </a:p>
      </dgm:t>
    </dgm:pt>
    <dgm:pt modelId="{57380257-9F95-43E2-B330-46970CC8990C}" type="parTrans" cxnId="{70477D95-5E7E-4B4E-8B20-CB5FA8F0886D}">
      <dgm:prSet/>
      <dgm:spPr/>
      <dgm:t>
        <a:bodyPr/>
        <a:lstStyle/>
        <a:p>
          <a:endParaRPr lang="zh-CN" altLang="en-US"/>
        </a:p>
      </dgm:t>
    </dgm:pt>
    <dgm:pt modelId="{6A3A148F-286C-48E5-8F1A-D937B12918BD}" type="sibTrans" cxnId="{70477D95-5E7E-4B4E-8B20-CB5FA8F0886D}">
      <dgm:prSet/>
      <dgm:spPr/>
      <dgm:t>
        <a:bodyPr/>
        <a:lstStyle/>
        <a:p>
          <a:endParaRPr lang="zh-CN" altLang="en-US"/>
        </a:p>
      </dgm:t>
    </dgm:pt>
    <dgm:pt modelId="{8C757F7A-BF47-479A-973F-2852BB847704}">
      <dgm:prSet phldrT="[文本]" phldr="0" custT="0"/>
      <dgm:spPr/>
      <dgm:t>
        <a:bodyPr vert="horz" wrap="square"/>
        <a:lstStyle/>
        <a:p>
          <a:pPr>
            <a:lnSpc>
              <a:spcPct val="100000"/>
            </a:lnSpc>
            <a:spcBef>
              <a:spcPct val="0"/>
            </a:spcBef>
            <a:spcAft>
              <a:spcPct val="35000"/>
            </a:spcAft>
          </a:pPr>
          <a:r>
            <a:rPr lang="zh-CN" altLang="en-US"/>
            <a:t>旨在利用金融工具协调供应链上下游三游关系</a:t>
          </a:r>
        </a:p>
      </dgm:t>
    </dgm:pt>
    <dgm:pt modelId="{672BD303-3035-4BAD-BC56-6E34D1C63F93}" type="parTrans" cxnId="{0DA27757-A0A0-4F58-8F07-4991EB14B019}">
      <dgm:prSet/>
      <dgm:spPr/>
      <dgm:t>
        <a:bodyPr/>
        <a:lstStyle/>
        <a:p>
          <a:endParaRPr lang="zh-CN" altLang="en-US"/>
        </a:p>
      </dgm:t>
    </dgm:pt>
    <dgm:pt modelId="{BB43DD45-D574-4499-816C-77E724CFB04C}" type="sibTrans" cxnId="{0DA27757-A0A0-4F58-8F07-4991EB14B019}">
      <dgm:prSet/>
      <dgm:spPr/>
      <dgm:t>
        <a:bodyPr/>
        <a:lstStyle/>
        <a:p>
          <a:endParaRPr lang="zh-CN" altLang="en-US"/>
        </a:p>
      </dgm:t>
    </dgm:pt>
    <dgm:pt modelId="{BA99965A-2D40-4D79-8990-EDFF24C85EE8}" type="pres">
      <dgm:prSet presAssocID="{8C3DDEC3-4410-4A7B-A08D-B4E398522276}" presName="diagram" presStyleCnt="0">
        <dgm:presLayoutVars>
          <dgm:chPref val="1"/>
          <dgm:dir/>
          <dgm:animOne val="branch"/>
          <dgm:animLvl val="lvl"/>
          <dgm:resizeHandles/>
        </dgm:presLayoutVars>
      </dgm:prSet>
      <dgm:spPr/>
    </dgm:pt>
    <dgm:pt modelId="{687F4677-56D9-46C1-8D8A-E79069C61FEF}" type="pres">
      <dgm:prSet presAssocID="{F970B406-3137-445F-A047-960BE6F8F548}" presName="root" presStyleCnt="0"/>
      <dgm:spPr/>
    </dgm:pt>
    <dgm:pt modelId="{A0242BD7-40EC-4B30-A4E6-F6CADB9C4AF7}" type="pres">
      <dgm:prSet presAssocID="{F970B406-3137-445F-A047-960BE6F8F548}" presName="rootComposite" presStyleCnt="0"/>
      <dgm:spPr/>
    </dgm:pt>
    <dgm:pt modelId="{F7165120-5FFC-451F-A676-9DCAA5026EF0}" type="pres">
      <dgm:prSet presAssocID="{F970B406-3137-445F-A047-960BE6F8F548}" presName="rootText" presStyleLbl="node1" presStyleIdx="0" presStyleCnt="2"/>
      <dgm:spPr/>
    </dgm:pt>
    <dgm:pt modelId="{76A4EA41-4C04-4672-9E66-C332C13D0A8A}" type="pres">
      <dgm:prSet presAssocID="{F970B406-3137-445F-A047-960BE6F8F548}" presName="rootConnector" presStyleLbl="node1" presStyleIdx="0" presStyleCnt="2"/>
      <dgm:spPr/>
    </dgm:pt>
    <dgm:pt modelId="{F8EA77B5-FD36-4D9F-8881-E02597338EBD}" type="pres">
      <dgm:prSet presAssocID="{F970B406-3137-445F-A047-960BE6F8F548}" presName="childShape" presStyleCnt="0"/>
      <dgm:spPr/>
    </dgm:pt>
    <dgm:pt modelId="{A8F86FA2-285E-4466-A13D-4ECC369B5275}" type="pres">
      <dgm:prSet presAssocID="{0F1D7D4E-BD8E-43C1-8F99-ED496D7A9BB4}" presName="Name13" presStyleLbl="parChTrans1D2" presStyleIdx="0" presStyleCnt="4"/>
      <dgm:spPr/>
    </dgm:pt>
    <dgm:pt modelId="{8402CCB8-5F3F-4B37-9533-2CEF8B977F02}" type="pres">
      <dgm:prSet presAssocID="{2199E590-A466-443A-B43D-5CA7DA30B3AC}" presName="childText" presStyleLbl="bgAcc1" presStyleIdx="0" presStyleCnt="4">
        <dgm:presLayoutVars>
          <dgm:bulletEnabled val="1"/>
        </dgm:presLayoutVars>
      </dgm:prSet>
      <dgm:spPr/>
    </dgm:pt>
    <dgm:pt modelId="{6FC5009F-DE3F-4EA7-8B97-755BF90691C6}" type="pres">
      <dgm:prSet presAssocID="{23807AB1-DC98-4728-B950-3E60934BA7E7}" presName="Name13" presStyleLbl="parChTrans1D2" presStyleIdx="1" presStyleCnt="4"/>
      <dgm:spPr/>
    </dgm:pt>
    <dgm:pt modelId="{8ED2A45B-0F28-4738-BACC-E7567F498BC0}" type="pres">
      <dgm:prSet presAssocID="{6410EC4E-6AA5-4F68-930B-680495E49A0B}" presName="childText" presStyleLbl="bgAcc1" presStyleIdx="1" presStyleCnt="4">
        <dgm:presLayoutVars>
          <dgm:bulletEnabled val="1"/>
        </dgm:presLayoutVars>
      </dgm:prSet>
      <dgm:spPr/>
    </dgm:pt>
    <dgm:pt modelId="{3172787D-DB04-43ED-8026-C65F67B371C2}" type="pres">
      <dgm:prSet presAssocID="{867279BA-BE37-4115-B52A-17E4F0F535FD}" presName="root" presStyleCnt="0"/>
      <dgm:spPr/>
    </dgm:pt>
    <dgm:pt modelId="{5E7B529B-3791-4C92-8A8D-42B5FE64B1B8}" type="pres">
      <dgm:prSet presAssocID="{867279BA-BE37-4115-B52A-17E4F0F535FD}" presName="rootComposite" presStyleCnt="0"/>
      <dgm:spPr/>
    </dgm:pt>
    <dgm:pt modelId="{E3FF03EB-8647-4636-BC5C-E9BEC6C29553}" type="pres">
      <dgm:prSet presAssocID="{867279BA-BE37-4115-B52A-17E4F0F535FD}" presName="rootText" presStyleLbl="node1" presStyleIdx="1" presStyleCnt="2" custLinFactNeighborX="-201" custLinFactNeighborY="-2009"/>
      <dgm:spPr/>
    </dgm:pt>
    <dgm:pt modelId="{020E4746-3A8C-42B4-AC17-0FB7CA4B2811}" type="pres">
      <dgm:prSet presAssocID="{867279BA-BE37-4115-B52A-17E4F0F535FD}" presName="rootConnector" presStyleLbl="node1" presStyleIdx="1" presStyleCnt="2"/>
      <dgm:spPr/>
    </dgm:pt>
    <dgm:pt modelId="{A994A7C3-AEF7-4426-B7EF-877C67834B7F}" type="pres">
      <dgm:prSet presAssocID="{867279BA-BE37-4115-B52A-17E4F0F535FD}" presName="childShape" presStyleCnt="0"/>
      <dgm:spPr/>
    </dgm:pt>
    <dgm:pt modelId="{3F5EB287-4C34-456C-B985-2B774B3D9EF1}" type="pres">
      <dgm:prSet presAssocID="{57380257-9F95-43E2-B330-46970CC8990C}" presName="Name13" presStyleLbl="parChTrans1D2" presStyleIdx="2" presStyleCnt="4"/>
      <dgm:spPr/>
    </dgm:pt>
    <dgm:pt modelId="{A9454E12-1A81-4CCD-AB01-CC69284C8769}" type="pres">
      <dgm:prSet presAssocID="{849175CF-F593-437D-924E-CA0E96CBD1E1}" presName="childText" presStyleLbl="bgAcc1" presStyleIdx="2" presStyleCnt="4">
        <dgm:presLayoutVars>
          <dgm:bulletEnabled val="1"/>
        </dgm:presLayoutVars>
      </dgm:prSet>
      <dgm:spPr/>
    </dgm:pt>
    <dgm:pt modelId="{56903B70-44BE-4DEE-B3D8-8D6F309E69EE}" type="pres">
      <dgm:prSet presAssocID="{672BD303-3035-4BAD-BC56-6E34D1C63F93}" presName="Name13" presStyleLbl="parChTrans1D2" presStyleIdx="3" presStyleCnt="4"/>
      <dgm:spPr/>
    </dgm:pt>
    <dgm:pt modelId="{CD3CDA12-D3B0-45EC-A723-612A0493B711}" type="pres">
      <dgm:prSet presAssocID="{8C757F7A-BF47-479A-973F-2852BB847704}" presName="childText" presStyleLbl="bgAcc1" presStyleIdx="3" presStyleCnt="4">
        <dgm:presLayoutVars>
          <dgm:bulletEnabled val="1"/>
        </dgm:presLayoutVars>
      </dgm:prSet>
      <dgm:spPr/>
    </dgm:pt>
  </dgm:ptLst>
  <dgm:cxnLst>
    <dgm:cxn modelId="{2C52900B-ED3B-4660-9205-54A81A50F213}" type="presOf" srcId="{849175CF-F593-437D-924E-CA0E96CBD1E1}" destId="{A9454E12-1A81-4CCD-AB01-CC69284C8769}" srcOrd="0" destOrd="0" presId="urn:microsoft.com/office/officeart/2005/8/layout/hierarchy3#1"/>
    <dgm:cxn modelId="{FDC30B0D-3AA7-4188-B35E-073284DB78FC}" srcId="{8C3DDEC3-4410-4A7B-A08D-B4E398522276}" destId="{867279BA-BE37-4115-B52A-17E4F0F535FD}" srcOrd="1" destOrd="0" parTransId="{1A4FEF92-68C1-469B-A1A1-5D97CB9FBEDD}" sibTransId="{0FC30822-F791-4477-9BA8-25504EBFECC7}"/>
    <dgm:cxn modelId="{88B20B1E-6A05-4F4F-A1D5-2332E432DD60}" type="presOf" srcId="{F970B406-3137-445F-A047-960BE6F8F548}" destId="{F7165120-5FFC-451F-A676-9DCAA5026EF0}" srcOrd="1" destOrd="0" presId="urn:microsoft.com/office/officeart/2005/8/layout/hierarchy3#1"/>
    <dgm:cxn modelId="{456CDC37-FB2B-4B9E-81F4-6297F2F0CC8A}" type="presOf" srcId="{867279BA-BE37-4115-B52A-17E4F0F535FD}" destId="{5E7B529B-3791-4C92-8A8D-42B5FE64B1B8}" srcOrd="0" destOrd="0" presId="urn:microsoft.com/office/officeart/2005/8/layout/hierarchy3#1"/>
    <dgm:cxn modelId="{A548EE37-1F15-48AB-A1BF-2970D759F678}" type="presOf" srcId="{867279BA-BE37-4115-B52A-17E4F0F535FD}" destId="{020E4746-3A8C-42B4-AC17-0FB7CA4B2811}" srcOrd="2" destOrd="0" presId="urn:microsoft.com/office/officeart/2005/8/layout/hierarchy3#1"/>
    <dgm:cxn modelId="{C2454868-EF7A-4F24-92B2-152B77BE4CDB}" type="presOf" srcId="{867279BA-BE37-4115-B52A-17E4F0F535FD}" destId="{E3FF03EB-8647-4636-BC5C-E9BEC6C29553}" srcOrd="1" destOrd="0" presId="urn:microsoft.com/office/officeart/2005/8/layout/hierarchy3#1"/>
    <dgm:cxn modelId="{95B7A769-FBD4-4AA4-A73F-F1B999E2FFA8}" srcId="{F970B406-3137-445F-A047-960BE6F8F548}" destId="{2199E590-A466-443A-B43D-5CA7DA30B3AC}" srcOrd="0" destOrd="0" parTransId="{0F1D7D4E-BD8E-43C1-8F99-ED496D7A9BB4}" sibTransId="{49BEF6ED-1342-41F0-807C-53E1906472B9}"/>
    <dgm:cxn modelId="{C2E54F6B-CBE2-4D85-9BBD-61100351B0DB}" type="presOf" srcId="{57380257-9F95-43E2-B330-46970CC8990C}" destId="{3F5EB287-4C34-456C-B985-2B774B3D9EF1}" srcOrd="0" destOrd="0" presId="urn:microsoft.com/office/officeart/2005/8/layout/hierarchy3#1"/>
    <dgm:cxn modelId="{0CA1B84C-4B3B-43A9-9F10-4D46CC1E120F}" type="presOf" srcId="{2199E590-A466-443A-B43D-5CA7DA30B3AC}" destId="{8402CCB8-5F3F-4B37-9533-2CEF8B977F02}" srcOrd="0" destOrd="0" presId="urn:microsoft.com/office/officeart/2005/8/layout/hierarchy3#1"/>
    <dgm:cxn modelId="{9CF50D6D-3D6E-492D-A0B2-8244BF27DACE}" type="presOf" srcId="{F970B406-3137-445F-A047-960BE6F8F548}" destId="{76A4EA41-4C04-4672-9E66-C332C13D0A8A}" srcOrd="2" destOrd="0" presId="urn:microsoft.com/office/officeart/2005/8/layout/hierarchy3#1"/>
    <dgm:cxn modelId="{0DA27757-A0A0-4F58-8F07-4991EB14B019}" srcId="{867279BA-BE37-4115-B52A-17E4F0F535FD}" destId="{8C757F7A-BF47-479A-973F-2852BB847704}" srcOrd="1" destOrd="0" parTransId="{672BD303-3035-4BAD-BC56-6E34D1C63F93}" sibTransId="{BB43DD45-D574-4499-816C-77E724CFB04C}"/>
    <dgm:cxn modelId="{0782567B-EAB9-49FB-8148-21BE39E9025D}" type="presOf" srcId="{672BD303-3035-4BAD-BC56-6E34D1C63F93}" destId="{56903B70-44BE-4DEE-B3D8-8D6F309E69EE}" srcOrd="0" destOrd="0" presId="urn:microsoft.com/office/officeart/2005/8/layout/hierarchy3#1"/>
    <dgm:cxn modelId="{70477D95-5E7E-4B4E-8B20-CB5FA8F0886D}" srcId="{867279BA-BE37-4115-B52A-17E4F0F535FD}" destId="{849175CF-F593-437D-924E-CA0E96CBD1E1}" srcOrd="0" destOrd="0" parTransId="{57380257-9F95-43E2-B330-46970CC8990C}" sibTransId="{6A3A148F-286C-48E5-8F1A-D937B12918BD}"/>
    <dgm:cxn modelId="{4CA756A4-FF30-4A2B-8B64-8DE8DD1AF195}" srcId="{8C3DDEC3-4410-4A7B-A08D-B4E398522276}" destId="{F970B406-3137-445F-A047-960BE6F8F548}" srcOrd="0" destOrd="0" parTransId="{DE9920FC-ADF2-43FC-8D66-AB16E15737FC}" sibTransId="{A6DBE21A-0230-45DE-A17E-9E9D78667511}"/>
    <dgm:cxn modelId="{E3B243AD-8039-47B6-9CFF-2ECB62A66A05}" type="presOf" srcId="{8C3DDEC3-4410-4A7B-A08D-B4E398522276}" destId="{BA99965A-2D40-4D79-8990-EDFF24C85EE8}" srcOrd="0" destOrd="0" presId="urn:microsoft.com/office/officeart/2005/8/layout/hierarchy3#1"/>
    <dgm:cxn modelId="{CDB1ACC2-25CA-45B1-9D33-69AA7A941A92}" type="presOf" srcId="{0F1D7D4E-BD8E-43C1-8F99-ED496D7A9BB4}" destId="{A8F86FA2-285E-4466-A13D-4ECC369B5275}" srcOrd="0" destOrd="0" presId="urn:microsoft.com/office/officeart/2005/8/layout/hierarchy3#1"/>
    <dgm:cxn modelId="{78529EC4-CF61-4469-AF2D-666F23E80C92}" type="presOf" srcId="{F970B406-3137-445F-A047-960BE6F8F548}" destId="{A0242BD7-40EC-4B30-A4E6-F6CADB9C4AF7}" srcOrd="0" destOrd="0" presId="urn:microsoft.com/office/officeart/2005/8/layout/hierarchy3#1"/>
    <dgm:cxn modelId="{BB9EEDCB-9C63-4F4D-94DC-F59FE34ADE5D}" type="presOf" srcId="{23807AB1-DC98-4728-B950-3E60934BA7E7}" destId="{6FC5009F-DE3F-4EA7-8B97-755BF90691C6}" srcOrd="0" destOrd="0" presId="urn:microsoft.com/office/officeart/2005/8/layout/hierarchy3#1"/>
    <dgm:cxn modelId="{97FB28DC-41BF-4AB3-ACB9-DD8AEE4897F8}" type="presOf" srcId="{6410EC4E-6AA5-4F68-930B-680495E49A0B}" destId="{8ED2A45B-0F28-4738-BACC-E7567F498BC0}" srcOrd="0" destOrd="0" presId="urn:microsoft.com/office/officeart/2005/8/layout/hierarchy3#1"/>
    <dgm:cxn modelId="{0E48AAF3-A3E4-4C93-80E6-D171B4231F3D}" type="presOf" srcId="{8C757F7A-BF47-479A-973F-2852BB847704}" destId="{CD3CDA12-D3B0-45EC-A723-612A0493B711}" srcOrd="0" destOrd="0" presId="urn:microsoft.com/office/officeart/2005/8/layout/hierarchy3#1"/>
    <dgm:cxn modelId="{390F2EFE-94B2-4C2B-938A-91C92D8AEE21}" srcId="{F970B406-3137-445F-A047-960BE6F8F548}" destId="{6410EC4E-6AA5-4F68-930B-680495E49A0B}" srcOrd="1" destOrd="0" parTransId="{23807AB1-DC98-4728-B950-3E60934BA7E7}" sibTransId="{B19E9109-E222-453D-A601-BD15100C2B8F}"/>
    <dgm:cxn modelId="{6271AFDA-DA51-4644-9ABE-BD8895BF8A2B}" type="presParOf" srcId="{BA99965A-2D40-4D79-8990-EDFF24C85EE8}" destId="{687F4677-56D9-46C1-8D8A-E79069C61FEF}" srcOrd="0" destOrd="0" presId="urn:microsoft.com/office/officeart/2005/8/layout/hierarchy3#1"/>
    <dgm:cxn modelId="{D79D398D-6AFB-4377-ADA8-8528C324C666}" type="presParOf" srcId="{687F4677-56D9-46C1-8D8A-E79069C61FEF}" destId="{A0242BD7-40EC-4B30-A4E6-F6CADB9C4AF7}" srcOrd="0" destOrd="0" presId="urn:microsoft.com/office/officeart/2005/8/layout/hierarchy3#1"/>
    <dgm:cxn modelId="{9DD605DC-E372-4EDB-8DFE-BED5BE54581F}" type="presParOf" srcId="{A0242BD7-40EC-4B30-A4E6-F6CADB9C4AF7}" destId="{F7165120-5FFC-451F-A676-9DCAA5026EF0}" srcOrd="0" destOrd="0" presId="urn:microsoft.com/office/officeart/2005/8/layout/hierarchy3#1"/>
    <dgm:cxn modelId="{412BA6AD-EDD3-4C5D-BD81-4FDB44E791BC}" type="presParOf" srcId="{A0242BD7-40EC-4B30-A4E6-F6CADB9C4AF7}" destId="{76A4EA41-4C04-4672-9E66-C332C13D0A8A}" srcOrd="1" destOrd="0" presId="urn:microsoft.com/office/officeart/2005/8/layout/hierarchy3#1"/>
    <dgm:cxn modelId="{B1BDC99F-49AB-4B4E-B6F6-927F3AF82DC4}" type="presParOf" srcId="{687F4677-56D9-46C1-8D8A-E79069C61FEF}" destId="{F8EA77B5-FD36-4D9F-8881-E02597338EBD}" srcOrd="1" destOrd="0" presId="urn:microsoft.com/office/officeart/2005/8/layout/hierarchy3#1"/>
    <dgm:cxn modelId="{FC7F1C90-10D6-4497-80C1-44799928F964}" type="presParOf" srcId="{F8EA77B5-FD36-4D9F-8881-E02597338EBD}" destId="{A8F86FA2-285E-4466-A13D-4ECC369B5275}" srcOrd="0" destOrd="0" presId="urn:microsoft.com/office/officeart/2005/8/layout/hierarchy3#1"/>
    <dgm:cxn modelId="{B6EEA695-97AA-4968-80CC-541C4CBBB1C0}" type="presParOf" srcId="{F8EA77B5-FD36-4D9F-8881-E02597338EBD}" destId="{8402CCB8-5F3F-4B37-9533-2CEF8B977F02}" srcOrd="1" destOrd="0" presId="urn:microsoft.com/office/officeart/2005/8/layout/hierarchy3#1"/>
    <dgm:cxn modelId="{51D3A4CE-BA22-42AF-B2B5-EFB095EF0EBF}" type="presParOf" srcId="{F8EA77B5-FD36-4D9F-8881-E02597338EBD}" destId="{6FC5009F-DE3F-4EA7-8B97-755BF90691C6}" srcOrd="2" destOrd="0" presId="urn:microsoft.com/office/officeart/2005/8/layout/hierarchy3#1"/>
    <dgm:cxn modelId="{9DB625CD-B385-4F5D-8000-9D8F9A057B19}" type="presParOf" srcId="{F8EA77B5-FD36-4D9F-8881-E02597338EBD}" destId="{8ED2A45B-0F28-4738-BACC-E7567F498BC0}" srcOrd="3" destOrd="0" presId="urn:microsoft.com/office/officeart/2005/8/layout/hierarchy3#1"/>
    <dgm:cxn modelId="{3F019A78-47EE-4A65-B644-7BD2DA2CFC41}" type="presParOf" srcId="{BA99965A-2D40-4D79-8990-EDFF24C85EE8}" destId="{3172787D-DB04-43ED-8026-C65F67B371C2}" srcOrd="1" destOrd="0" presId="urn:microsoft.com/office/officeart/2005/8/layout/hierarchy3#1"/>
    <dgm:cxn modelId="{FB8A836A-398A-47E5-B173-AD5AE4F9FA5E}" type="presParOf" srcId="{3172787D-DB04-43ED-8026-C65F67B371C2}" destId="{5E7B529B-3791-4C92-8A8D-42B5FE64B1B8}" srcOrd="0" destOrd="0" presId="urn:microsoft.com/office/officeart/2005/8/layout/hierarchy3#1"/>
    <dgm:cxn modelId="{E82FF956-ED2C-4DFE-ADDE-85CF4C18367B}" type="presParOf" srcId="{5E7B529B-3791-4C92-8A8D-42B5FE64B1B8}" destId="{E3FF03EB-8647-4636-BC5C-E9BEC6C29553}" srcOrd="0" destOrd="0" presId="urn:microsoft.com/office/officeart/2005/8/layout/hierarchy3#1"/>
    <dgm:cxn modelId="{F308A8F9-0067-4A93-AAF7-44EA0811252B}" type="presParOf" srcId="{5E7B529B-3791-4C92-8A8D-42B5FE64B1B8}" destId="{020E4746-3A8C-42B4-AC17-0FB7CA4B2811}" srcOrd="1" destOrd="0" presId="urn:microsoft.com/office/officeart/2005/8/layout/hierarchy3#1"/>
    <dgm:cxn modelId="{2BDF00CE-7DE7-4640-8913-216243825123}" type="presParOf" srcId="{3172787D-DB04-43ED-8026-C65F67B371C2}" destId="{A994A7C3-AEF7-4426-B7EF-877C67834B7F}" srcOrd="1" destOrd="0" presId="urn:microsoft.com/office/officeart/2005/8/layout/hierarchy3#1"/>
    <dgm:cxn modelId="{6CCD4BF3-B30C-4618-81F4-347F0BF533B8}" type="presParOf" srcId="{A994A7C3-AEF7-4426-B7EF-877C67834B7F}" destId="{3F5EB287-4C34-456C-B985-2B774B3D9EF1}" srcOrd="0" destOrd="0" presId="urn:microsoft.com/office/officeart/2005/8/layout/hierarchy3#1"/>
    <dgm:cxn modelId="{90221808-E2D8-45E5-A833-DAA826A49F38}" type="presParOf" srcId="{A994A7C3-AEF7-4426-B7EF-877C67834B7F}" destId="{A9454E12-1A81-4CCD-AB01-CC69284C8769}" srcOrd="1" destOrd="0" presId="urn:microsoft.com/office/officeart/2005/8/layout/hierarchy3#1"/>
    <dgm:cxn modelId="{5C58277B-0B4A-4782-A8D4-7B18ED15E089}" type="presParOf" srcId="{A994A7C3-AEF7-4426-B7EF-877C67834B7F}" destId="{56903B70-44BE-4DEE-B3D8-8D6F309E69EE}" srcOrd="2" destOrd="0" presId="urn:microsoft.com/office/officeart/2005/8/layout/hierarchy3#1"/>
    <dgm:cxn modelId="{4A40E5BD-22B0-4025-8458-41F158EEF8FC}" type="presParOf" srcId="{A994A7C3-AEF7-4426-B7EF-877C67834B7F}" destId="{CD3CDA12-D3B0-45EC-A723-612A0493B711}" srcOrd="3" destOrd="0" presId="urn:microsoft.com/office/officeart/2005/8/layout/hierarchy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FE73B03-4D71-4565-8C52-4902BE6377A4}" type="doc">
      <dgm:prSet loTypeId="urn:microsoft.com/office/officeart/2005/8/layout/hierarchy2#1" loCatId="hierarchy" qsTypeId="urn:microsoft.com/office/officeart/2005/8/quickstyle/simple1#5" qsCatId="simple" csTypeId="urn:microsoft.com/office/officeart/2005/8/colors/accent1_2#5" csCatId="accent1" phldr="0"/>
      <dgm:spPr/>
      <dgm:t>
        <a:bodyPr/>
        <a:lstStyle/>
        <a:p>
          <a:endParaRPr lang="zh-CN" altLang="en-US"/>
        </a:p>
      </dgm:t>
    </dgm:pt>
    <dgm:pt modelId="{0605F139-5EF0-48E7-A091-192233D2011D}">
      <dgm:prSet phldrT="[文本]" phldr="0" custT="0"/>
      <dgm:spPr/>
      <dgm:t>
        <a:bodyPr vert="horz" wrap="square"/>
        <a:lstStyle/>
        <a:p>
          <a:pPr>
            <a:lnSpc>
              <a:spcPct val="100000"/>
            </a:lnSpc>
            <a:spcBef>
              <a:spcPct val="0"/>
            </a:spcBef>
            <a:spcAft>
              <a:spcPct val="35000"/>
            </a:spcAft>
          </a:pPr>
          <a:r>
            <a:rPr lang="zh-CN" altLang="en-US"/>
            <a:t>服务对象</a:t>
          </a:r>
        </a:p>
      </dgm:t>
    </dgm:pt>
    <dgm:pt modelId="{2AFB1B2A-8749-4E5E-9CB9-0B60F81C46F8}" type="parTrans" cxnId="{57B3EA36-D84B-49D5-B62D-71C750EC95E2}">
      <dgm:prSet/>
      <dgm:spPr/>
      <dgm:t>
        <a:bodyPr/>
        <a:lstStyle/>
        <a:p>
          <a:endParaRPr lang="zh-CN" altLang="en-US"/>
        </a:p>
      </dgm:t>
    </dgm:pt>
    <dgm:pt modelId="{E0FFEB56-236E-4FE9-83BF-31494E265D5A}" type="sibTrans" cxnId="{57B3EA36-D84B-49D5-B62D-71C750EC95E2}">
      <dgm:prSet/>
      <dgm:spPr/>
      <dgm:t>
        <a:bodyPr/>
        <a:lstStyle/>
        <a:p>
          <a:endParaRPr lang="zh-CN" altLang="en-US"/>
        </a:p>
      </dgm:t>
    </dgm:pt>
    <dgm:pt modelId="{4530EE7D-F557-4815-9ED2-EABC47F46978}">
      <dgm:prSet phldrT="[文本]" phldr="0" custT="0"/>
      <dgm:spPr/>
      <dgm:t>
        <a:bodyPr vert="horz" wrap="square"/>
        <a:lstStyle/>
        <a:p>
          <a:pPr>
            <a:lnSpc>
              <a:spcPct val="100000"/>
            </a:lnSpc>
            <a:spcBef>
              <a:spcPct val="0"/>
            </a:spcBef>
            <a:spcAft>
              <a:spcPct val="35000"/>
            </a:spcAft>
          </a:pPr>
          <a:r>
            <a:rPr lang="zh-CN" altLang="en-US"/>
            <a:t>供应链金融</a:t>
          </a:r>
        </a:p>
      </dgm:t>
    </dgm:pt>
    <dgm:pt modelId="{AC2BFF99-DAE2-494A-88AB-85D75BC6D2EE}" type="parTrans" cxnId="{66EC7B74-CA51-41DC-A021-C43E5C03644A}">
      <dgm:prSet/>
      <dgm:spPr/>
      <dgm:t>
        <a:bodyPr/>
        <a:lstStyle/>
        <a:p>
          <a:endParaRPr lang="zh-CN" altLang="en-US"/>
        </a:p>
      </dgm:t>
    </dgm:pt>
    <dgm:pt modelId="{B98A0394-6758-42EB-8D0E-4491BED52B6C}" type="sibTrans" cxnId="{66EC7B74-CA51-41DC-A021-C43E5C03644A}">
      <dgm:prSet/>
      <dgm:spPr/>
      <dgm:t>
        <a:bodyPr/>
        <a:lstStyle/>
        <a:p>
          <a:endParaRPr lang="zh-CN" altLang="en-US"/>
        </a:p>
      </dgm:t>
    </dgm:pt>
    <dgm:pt modelId="{2C2A4BF3-AA22-4080-9546-909CF9AC3ECB}">
      <dgm:prSet phldrT="[文本]" phldr="0" custT="0"/>
      <dgm:spPr/>
      <dgm:t>
        <a:bodyPr vert="horz" wrap="square"/>
        <a:lstStyle/>
        <a:p>
          <a:pPr>
            <a:lnSpc>
              <a:spcPct val="100000"/>
            </a:lnSpc>
            <a:spcBef>
              <a:spcPct val="0"/>
            </a:spcBef>
            <a:spcAft>
              <a:spcPct val="35000"/>
            </a:spcAft>
          </a:pPr>
          <a:r>
            <a:rPr lang="zh-CN" altLang="en-US"/>
            <a:t>供应链的核心企业</a:t>
          </a:r>
        </a:p>
      </dgm:t>
    </dgm:pt>
    <dgm:pt modelId="{4A6A0524-D9B7-4A37-8E78-5FE688BDCCE6}" type="parTrans" cxnId="{55D01A35-558F-49AC-9F2D-A0B0B6AC5D1C}">
      <dgm:prSet/>
      <dgm:spPr/>
      <dgm:t>
        <a:bodyPr/>
        <a:lstStyle/>
        <a:p>
          <a:endParaRPr lang="zh-CN" altLang="en-US"/>
        </a:p>
      </dgm:t>
    </dgm:pt>
    <dgm:pt modelId="{39CECE7E-7D7C-4022-9437-1E0813814145}" type="sibTrans" cxnId="{55D01A35-558F-49AC-9F2D-A0B0B6AC5D1C}">
      <dgm:prSet/>
      <dgm:spPr/>
      <dgm:t>
        <a:bodyPr/>
        <a:lstStyle/>
        <a:p>
          <a:endParaRPr lang="zh-CN" altLang="en-US"/>
        </a:p>
      </dgm:t>
    </dgm:pt>
    <dgm:pt modelId="{C78C4F92-AD69-46C8-910C-41059E8ED0A9}">
      <dgm:prSet phldrT="[文本]" phldr="0" custT="0"/>
      <dgm:spPr/>
      <dgm:t>
        <a:bodyPr vert="horz" wrap="square"/>
        <a:lstStyle/>
        <a:p>
          <a:pPr>
            <a:lnSpc>
              <a:spcPct val="100000"/>
            </a:lnSpc>
            <a:spcBef>
              <a:spcPct val="0"/>
            </a:spcBef>
            <a:spcAft>
              <a:spcPct val="35000"/>
            </a:spcAft>
          </a:pPr>
          <a:r>
            <a:rPr lang="zh-CN" altLang="en-US"/>
            <a:t>供应链上游、下游中小企业</a:t>
          </a:r>
        </a:p>
      </dgm:t>
    </dgm:pt>
    <dgm:pt modelId="{581124B7-0397-40F7-9B1D-41220103BA68}" type="parTrans" cxnId="{EE9D0960-051A-45EC-90E9-553B37DE1B95}">
      <dgm:prSet/>
      <dgm:spPr/>
      <dgm:t>
        <a:bodyPr/>
        <a:lstStyle/>
        <a:p>
          <a:endParaRPr lang="zh-CN" altLang="en-US"/>
        </a:p>
      </dgm:t>
    </dgm:pt>
    <dgm:pt modelId="{A23C44A9-E7A6-467B-BF93-DD0656347715}" type="sibTrans" cxnId="{EE9D0960-051A-45EC-90E9-553B37DE1B95}">
      <dgm:prSet/>
      <dgm:spPr/>
      <dgm:t>
        <a:bodyPr/>
        <a:lstStyle/>
        <a:p>
          <a:endParaRPr lang="zh-CN" altLang="en-US"/>
        </a:p>
      </dgm:t>
    </dgm:pt>
    <dgm:pt modelId="{4E4A1E17-A3EC-4A54-9171-277E11A0B287}">
      <dgm:prSet phldrT="[文本]" phldr="0" custT="0"/>
      <dgm:spPr/>
      <dgm:t>
        <a:bodyPr vert="horz" wrap="square"/>
        <a:lstStyle/>
        <a:p>
          <a:pPr>
            <a:lnSpc>
              <a:spcPct val="100000"/>
            </a:lnSpc>
            <a:spcBef>
              <a:spcPct val="0"/>
            </a:spcBef>
            <a:spcAft>
              <a:spcPct val="35000"/>
            </a:spcAft>
          </a:pPr>
          <a:r>
            <a:rPr lang="zh-CN" altLang="en-US"/>
            <a:t>物流金融</a:t>
          </a:r>
        </a:p>
      </dgm:t>
    </dgm:pt>
    <dgm:pt modelId="{367D7799-1E5C-4947-8AD1-85D1E0D367AF}" type="parTrans" cxnId="{DD9E5964-80EF-4374-B3D2-1544356C5505}">
      <dgm:prSet/>
      <dgm:spPr/>
      <dgm:t>
        <a:bodyPr/>
        <a:lstStyle/>
        <a:p>
          <a:endParaRPr lang="zh-CN" altLang="en-US"/>
        </a:p>
      </dgm:t>
    </dgm:pt>
    <dgm:pt modelId="{7FFEBD18-7D5B-41C0-A8F3-60942A71708D}" type="sibTrans" cxnId="{DD9E5964-80EF-4374-B3D2-1544356C5505}">
      <dgm:prSet/>
      <dgm:spPr/>
      <dgm:t>
        <a:bodyPr/>
        <a:lstStyle/>
        <a:p>
          <a:endParaRPr lang="zh-CN" altLang="en-US"/>
        </a:p>
      </dgm:t>
    </dgm:pt>
    <dgm:pt modelId="{2B9D6902-DCB2-4AC4-BFAC-AF964742FD39}">
      <dgm:prSet phldrT="[文本]" phldr="0" custT="0"/>
      <dgm:spPr/>
      <dgm:t>
        <a:bodyPr vert="horz" wrap="square"/>
        <a:lstStyle/>
        <a:p>
          <a:pPr>
            <a:lnSpc>
              <a:spcPct val="100000"/>
            </a:lnSpc>
            <a:spcBef>
              <a:spcPct val="0"/>
            </a:spcBef>
            <a:spcAft>
              <a:spcPct val="35000"/>
            </a:spcAft>
          </a:pPr>
          <a:r>
            <a:rPr lang="zh-CN" altLang="en-US"/>
            <a:t>符合准入条件的中小企业</a:t>
          </a:r>
        </a:p>
      </dgm:t>
    </dgm:pt>
    <dgm:pt modelId="{9EAB334F-AA91-4141-B6FE-557B19FCD964}" type="parTrans" cxnId="{C0120169-B0C0-43B7-B21B-D0A1EB04E7C9}">
      <dgm:prSet/>
      <dgm:spPr/>
      <dgm:t>
        <a:bodyPr/>
        <a:lstStyle/>
        <a:p>
          <a:endParaRPr lang="zh-CN" altLang="en-US"/>
        </a:p>
      </dgm:t>
    </dgm:pt>
    <dgm:pt modelId="{EB4A7ACA-5833-4A98-973D-A8E863091431}" type="sibTrans" cxnId="{C0120169-B0C0-43B7-B21B-D0A1EB04E7C9}">
      <dgm:prSet/>
      <dgm:spPr/>
      <dgm:t>
        <a:bodyPr/>
        <a:lstStyle/>
        <a:p>
          <a:endParaRPr lang="zh-CN" altLang="en-US"/>
        </a:p>
      </dgm:t>
    </dgm:pt>
    <dgm:pt modelId="{5FBAB40F-6011-4629-9B30-77C9439C91BF}" type="pres">
      <dgm:prSet presAssocID="{EFE73B03-4D71-4565-8C52-4902BE6377A4}" presName="diagram" presStyleCnt="0">
        <dgm:presLayoutVars>
          <dgm:chPref val="1"/>
          <dgm:dir/>
          <dgm:animOne val="branch"/>
          <dgm:animLvl val="lvl"/>
          <dgm:resizeHandles val="exact"/>
        </dgm:presLayoutVars>
      </dgm:prSet>
      <dgm:spPr/>
    </dgm:pt>
    <dgm:pt modelId="{2332AA2E-A989-4175-BB73-78EA4C3BDB65}" type="pres">
      <dgm:prSet presAssocID="{0605F139-5EF0-48E7-A091-192233D2011D}" presName="root1" presStyleCnt="0"/>
      <dgm:spPr/>
    </dgm:pt>
    <dgm:pt modelId="{24E3F4AB-32FB-4CE0-9DAC-FC4DD26B5900}" type="pres">
      <dgm:prSet presAssocID="{0605F139-5EF0-48E7-A091-192233D2011D}" presName="LevelOneTextNode" presStyleLbl="node0" presStyleIdx="0" presStyleCnt="1">
        <dgm:presLayoutVars>
          <dgm:chPref val="3"/>
        </dgm:presLayoutVars>
      </dgm:prSet>
      <dgm:spPr/>
    </dgm:pt>
    <dgm:pt modelId="{44F25638-8073-4DA7-9390-5AC06A304565}" type="pres">
      <dgm:prSet presAssocID="{0605F139-5EF0-48E7-A091-192233D2011D}" presName="level2hierChild" presStyleCnt="0"/>
      <dgm:spPr/>
    </dgm:pt>
    <dgm:pt modelId="{B47BD6C9-6D53-4A69-975F-9CF96E25F10F}" type="pres">
      <dgm:prSet presAssocID="{AC2BFF99-DAE2-494A-88AB-85D75BC6D2EE}" presName="conn2-1" presStyleLbl="parChTrans1D2" presStyleIdx="0" presStyleCnt="2"/>
      <dgm:spPr/>
    </dgm:pt>
    <dgm:pt modelId="{C1833E64-0598-4ED8-B73B-4C820BB35531}" type="pres">
      <dgm:prSet presAssocID="{AC2BFF99-DAE2-494A-88AB-85D75BC6D2EE}" presName="connTx" presStyleLbl="parChTrans1D2" presStyleIdx="0" presStyleCnt="2"/>
      <dgm:spPr/>
    </dgm:pt>
    <dgm:pt modelId="{46F58ACF-5130-428E-B3EF-87D6FEC0C921}" type="pres">
      <dgm:prSet presAssocID="{4530EE7D-F557-4815-9ED2-EABC47F46978}" presName="root2" presStyleCnt="0"/>
      <dgm:spPr/>
    </dgm:pt>
    <dgm:pt modelId="{3C0D5057-54F2-42F8-ADAD-AA27A1CC1A1B}" type="pres">
      <dgm:prSet presAssocID="{4530EE7D-F557-4815-9ED2-EABC47F46978}" presName="LevelTwoTextNode" presStyleLbl="node2" presStyleIdx="0" presStyleCnt="2">
        <dgm:presLayoutVars>
          <dgm:chPref val="3"/>
        </dgm:presLayoutVars>
      </dgm:prSet>
      <dgm:spPr/>
    </dgm:pt>
    <dgm:pt modelId="{48673F39-879C-4946-8DC7-FD68F0552920}" type="pres">
      <dgm:prSet presAssocID="{4530EE7D-F557-4815-9ED2-EABC47F46978}" presName="level3hierChild" presStyleCnt="0"/>
      <dgm:spPr/>
    </dgm:pt>
    <dgm:pt modelId="{FA61825B-C877-4D42-AAFB-0586288A9783}" type="pres">
      <dgm:prSet presAssocID="{4A6A0524-D9B7-4A37-8E78-5FE688BDCCE6}" presName="conn2-1" presStyleLbl="parChTrans1D3" presStyleIdx="0" presStyleCnt="3"/>
      <dgm:spPr/>
    </dgm:pt>
    <dgm:pt modelId="{66B35CF0-1806-4E4A-8B50-99A64DECDBA9}" type="pres">
      <dgm:prSet presAssocID="{4A6A0524-D9B7-4A37-8E78-5FE688BDCCE6}" presName="connTx" presStyleLbl="parChTrans1D3" presStyleIdx="0" presStyleCnt="3"/>
      <dgm:spPr/>
    </dgm:pt>
    <dgm:pt modelId="{F95D7524-EA0E-4F9D-9D6F-B10856D5C83F}" type="pres">
      <dgm:prSet presAssocID="{2C2A4BF3-AA22-4080-9546-909CF9AC3ECB}" presName="root2" presStyleCnt="0"/>
      <dgm:spPr/>
    </dgm:pt>
    <dgm:pt modelId="{63712EDC-9AF8-41BC-8F72-ADF8D554FF07}" type="pres">
      <dgm:prSet presAssocID="{2C2A4BF3-AA22-4080-9546-909CF9AC3ECB}" presName="LevelTwoTextNode" presStyleLbl="node3" presStyleIdx="0" presStyleCnt="3">
        <dgm:presLayoutVars>
          <dgm:chPref val="3"/>
        </dgm:presLayoutVars>
      </dgm:prSet>
      <dgm:spPr/>
    </dgm:pt>
    <dgm:pt modelId="{E0C65410-D9BC-4E23-87DE-EBBC54AD2166}" type="pres">
      <dgm:prSet presAssocID="{2C2A4BF3-AA22-4080-9546-909CF9AC3ECB}" presName="level3hierChild" presStyleCnt="0"/>
      <dgm:spPr/>
    </dgm:pt>
    <dgm:pt modelId="{E81582B1-A130-479F-ACE3-61EF727591CE}" type="pres">
      <dgm:prSet presAssocID="{581124B7-0397-40F7-9B1D-41220103BA68}" presName="conn2-1" presStyleLbl="parChTrans1D3" presStyleIdx="1" presStyleCnt="3"/>
      <dgm:spPr/>
    </dgm:pt>
    <dgm:pt modelId="{C3EBFA62-33AA-4455-9D61-7B96DA4B37A4}" type="pres">
      <dgm:prSet presAssocID="{581124B7-0397-40F7-9B1D-41220103BA68}" presName="connTx" presStyleLbl="parChTrans1D3" presStyleIdx="1" presStyleCnt="3"/>
      <dgm:spPr/>
    </dgm:pt>
    <dgm:pt modelId="{2DF34A52-3962-401F-8488-13EE54243675}" type="pres">
      <dgm:prSet presAssocID="{C78C4F92-AD69-46C8-910C-41059E8ED0A9}" presName="root2" presStyleCnt="0"/>
      <dgm:spPr/>
    </dgm:pt>
    <dgm:pt modelId="{29F748CF-C0E7-4DEA-B3A3-0E8AEB5CA964}" type="pres">
      <dgm:prSet presAssocID="{C78C4F92-AD69-46C8-910C-41059E8ED0A9}" presName="LevelTwoTextNode" presStyleLbl="node3" presStyleIdx="1" presStyleCnt="3">
        <dgm:presLayoutVars>
          <dgm:chPref val="3"/>
        </dgm:presLayoutVars>
      </dgm:prSet>
      <dgm:spPr/>
    </dgm:pt>
    <dgm:pt modelId="{02AC44EF-F1FC-4C54-8D55-2436304955F9}" type="pres">
      <dgm:prSet presAssocID="{C78C4F92-AD69-46C8-910C-41059E8ED0A9}" presName="level3hierChild" presStyleCnt="0"/>
      <dgm:spPr/>
    </dgm:pt>
    <dgm:pt modelId="{2E81B90F-7494-41FF-808F-F7F82B993B40}" type="pres">
      <dgm:prSet presAssocID="{367D7799-1E5C-4947-8AD1-85D1E0D367AF}" presName="conn2-1" presStyleLbl="parChTrans1D2" presStyleIdx="1" presStyleCnt="2"/>
      <dgm:spPr/>
    </dgm:pt>
    <dgm:pt modelId="{0F4B7785-0023-487B-801C-9850969E1D34}" type="pres">
      <dgm:prSet presAssocID="{367D7799-1E5C-4947-8AD1-85D1E0D367AF}" presName="connTx" presStyleLbl="parChTrans1D2" presStyleIdx="1" presStyleCnt="2"/>
      <dgm:spPr/>
    </dgm:pt>
    <dgm:pt modelId="{4925E953-147A-4210-9A9C-63730A307231}" type="pres">
      <dgm:prSet presAssocID="{4E4A1E17-A3EC-4A54-9171-277E11A0B287}" presName="root2" presStyleCnt="0"/>
      <dgm:spPr/>
    </dgm:pt>
    <dgm:pt modelId="{3D382021-A429-4403-82FF-5A95DD3EBB20}" type="pres">
      <dgm:prSet presAssocID="{4E4A1E17-A3EC-4A54-9171-277E11A0B287}" presName="LevelTwoTextNode" presStyleLbl="node2" presStyleIdx="1" presStyleCnt="2">
        <dgm:presLayoutVars>
          <dgm:chPref val="3"/>
        </dgm:presLayoutVars>
      </dgm:prSet>
      <dgm:spPr/>
    </dgm:pt>
    <dgm:pt modelId="{6D231649-1A42-47D5-A289-01058E6A05B6}" type="pres">
      <dgm:prSet presAssocID="{4E4A1E17-A3EC-4A54-9171-277E11A0B287}" presName="level3hierChild" presStyleCnt="0"/>
      <dgm:spPr/>
    </dgm:pt>
    <dgm:pt modelId="{B68D4CB7-ED76-4EEE-B7F0-455597F5F947}" type="pres">
      <dgm:prSet presAssocID="{9EAB334F-AA91-4141-B6FE-557B19FCD964}" presName="conn2-1" presStyleLbl="parChTrans1D3" presStyleIdx="2" presStyleCnt="3"/>
      <dgm:spPr/>
    </dgm:pt>
    <dgm:pt modelId="{5CB1AA4B-5999-455A-85BE-A2532A5BECF0}" type="pres">
      <dgm:prSet presAssocID="{9EAB334F-AA91-4141-B6FE-557B19FCD964}" presName="connTx" presStyleLbl="parChTrans1D3" presStyleIdx="2" presStyleCnt="3"/>
      <dgm:spPr/>
    </dgm:pt>
    <dgm:pt modelId="{A1B09372-2280-4FF7-9810-328BF9428FDA}" type="pres">
      <dgm:prSet presAssocID="{2B9D6902-DCB2-4AC4-BFAC-AF964742FD39}" presName="root2" presStyleCnt="0"/>
      <dgm:spPr/>
    </dgm:pt>
    <dgm:pt modelId="{402901F7-4C4B-47C4-BE12-824FDFB99F9B}" type="pres">
      <dgm:prSet presAssocID="{2B9D6902-DCB2-4AC4-BFAC-AF964742FD39}" presName="LevelTwoTextNode" presStyleLbl="node3" presStyleIdx="2" presStyleCnt="3">
        <dgm:presLayoutVars>
          <dgm:chPref val="3"/>
        </dgm:presLayoutVars>
      </dgm:prSet>
      <dgm:spPr/>
    </dgm:pt>
    <dgm:pt modelId="{48115C91-152F-4201-BB89-A30029998550}" type="pres">
      <dgm:prSet presAssocID="{2B9D6902-DCB2-4AC4-BFAC-AF964742FD39}" presName="level3hierChild" presStyleCnt="0"/>
      <dgm:spPr/>
    </dgm:pt>
  </dgm:ptLst>
  <dgm:cxnLst>
    <dgm:cxn modelId="{8FB2440F-D578-4383-BA8F-2B4292CE9B6C}" type="presOf" srcId="{4A6A0524-D9B7-4A37-8E78-5FE688BDCCE6}" destId="{66B35CF0-1806-4E4A-8B50-99A64DECDBA9}" srcOrd="1" destOrd="0" presId="urn:microsoft.com/office/officeart/2005/8/layout/hierarchy2#1"/>
    <dgm:cxn modelId="{E5B21510-E25F-45CC-AB5B-36487534FB1F}" type="presOf" srcId="{367D7799-1E5C-4947-8AD1-85D1E0D367AF}" destId="{2E81B90F-7494-41FF-808F-F7F82B993B40}" srcOrd="0" destOrd="0" presId="urn:microsoft.com/office/officeart/2005/8/layout/hierarchy2#1"/>
    <dgm:cxn modelId="{0004DC1D-83BA-43E6-B8B7-7F8E092B3D30}" type="presOf" srcId="{9EAB334F-AA91-4141-B6FE-557B19FCD964}" destId="{5CB1AA4B-5999-455A-85BE-A2532A5BECF0}" srcOrd="1" destOrd="0" presId="urn:microsoft.com/office/officeart/2005/8/layout/hierarchy2#1"/>
    <dgm:cxn modelId="{55D01A35-558F-49AC-9F2D-A0B0B6AC5D1C}" srcId="{4530EE7D-F557-4815-9ED2-EABC47F46978}" destId="{2C2A4BF3-AA22-4080-9546-909CF9AC3ECB}" srcOrd="0" destOrd="0" parTransId="{4A6A0524-D9B7-4A37-8E78-5FE688BDCCE6}" sibTransId="{39CECE7E-7D7C-4022-9437-1E0813814145}"/>
    <dgm:cxn modelId="{57B3EA36-D84B-49D5-B62D-71C750EC95E2}" srcId="{EFE73B03-4D71-4565-8C52-4902BE6377A4}" destId="{0605F139-5EF0-48E7-A091-192233D2011D}" srcOrd="0" destOrd="0" parTransId="{2AFB1B2A-8749-4E5E-9CB9-0B60F81C46F8}" sibTransId="{E0FFEB56-236E-4FE9-83BF-31494E265D5A}"/>
    <dgm:cxn modelId="{F6D92A5B-84BE-4606-BE7A-D7C39078004D}" type="presOf" srcId="{4E4A1E17-A3EC-4A54-9171-277E11A0B287}" destId="{3D382021-A429-4403-82FF-5A95DD3EBB20}" srcOrd="0" destOrd="0" presId="urn:microsoft.com/office/officeart/2005/8/layout/hierarchy2#1"/>
    <dgm:cxn modelId="{EE9D0960-051A-45EC-90E9-553B37DE1B95}" srcId="{4530EE7D-F557-4815-9ED2-EABC47F46978}" destId="{C78C4F92-AD69-46C8-910C-41059E8ED0A9}" srcOrd="1" destOrd="0" parTransId="{581124B7-0397-40F7-9B1D-41220103BA68}" sibTransId="{A23C44A9-E7A6-467B-BF93-DD0656347715}"/>
    <dgm:cxn modelId="{C3925760-29F7-4029-A948-A76534849E12}" type="presOf" srcId="{4530EE7D-F557-4815-9ED2-EABC47F46978}" destId="{3C0D5057-54F2-42F8-ADAD-AA27A1CC1A1B}" srcOrd="0" destOrd="0" presId="urn:microsoft.com/office/officeart/2005/8/layout/hierarchy2#1"/>
    <dgm:cxn modelId="{191D2B43-C605-42FB-915A-AECCAE9CCE3F}" type="presOf" srcId="{EFE73B03-4D71-4565-8C52-4902BE6377A4}" destId="{5FBAB40F-6011-4629-9B30-77C9439C91BF}" srcOrd="0" destOrd="0" presId="urn:microsoft.com/office/officeart/2005/8/layout/hierarchy2#1"/>
    <dgm:cxn modelId="{538D7764-61D8-49A8-9B5B-9F6DDEB3AA4E}" type="presOf" srcId="{581124B7-0397-40F7-9B1D-41220103BA68}" destId="{E81582B1-A130-479F-ACE3-61EF727591CE}" srcOrd="0" destOrd="0" presId="urn:microsoft.com/office/officeart/2005/8/layout/hierarchy2#1"/>
    <dgm:cxn modelId="{DD9E5964-80EF-4374-B3D2-1544356C5505}" srcId="{0605F139-5EF0-48E7-A091-192233D2011D}" destId="{4E4A1E17-A3EC-4A54-9171-277E11A0B287}" srcOrd="1" destOrd="0" parTransId="{367D7799-1E5C-4947-8AD1-85D1E0D367AF}" sibTransId="{7FFEBD18-7D5B-41C0-A8F3-60942A71708D}"/>
    <dgm:cxn modelId="{C0120169-B0C0-43B7-B21B-D0A1EB04E7C9}" srcId="{4E4A1E17-A3EC-4A54-9171-277E11A0B287}" destId="{2B9D6902-DCB2-4AC4-BFAC-AF964742FD39}" srcOrd="0" destOrd="0" parTransId="{9EAB334F-AA91-4141-B6FE-557B19FCD964}" sibTransId="{EB4A7ACA-5833-4A98-973D-A8E863091431}"/>
    <dgm:cxn modelId="{1151D449-49F2-43E1-9857-2B42E515A452}" type="presOf" srcId="{2C2A4BF3-AA22-4080-9546-909CF9AC3ECB}" destId="{63712EDC-9AF8-41BC-8F72-ADF8D554FF07}" srcOrd="0" destOrd="0" presId="urn:microsoft.com/office/officeart/2005/8/layout/hierarchy2#1"/>
    <dgm:cxn modelId="{66EC7B74-CA51-41DC-A021-C43E5C03644A}" srcId="{0605F139-5EF0-48E7-A091-192233D2011D}" destId="{4530EE7D-F557-4815-9ED2-EABC47F46978}" srcOrd="0" destOrd="0" parTransId="{AC2BFF99-DAE2-494A-88AB-85D75BC6D2EE}" sibTransId="{B98A0394-6758-42EB-8D0E-4491BED52B6C}"/>
    <dgm:cxn modelId="{D1BD598A-9F3D-432A-987F-4C9EABA34F3F}" type="presOf" srcId="{367D7799-1E5C-4947-8AD1-85D1E0D367AF}" destId="{0F4B7785-0023-487B-801C-9850969E1D34}" srcOrd="1" destOrd="0" presId="urn:microsoft.com/office/officeart/2005/8/layout/hierarchy2#1"/>
    <dgm:cxn modelId="{41B5DD8A-FA6F-49EE-BC2F-64BE88BCD1C7}" type="presOf" srcId="{0605F139-5EF0-48E7-A091-192233D2011D}" destId="{24E3F4AB-32FB-4CE0-9DAC-FC4DD26B5900}" srcOrd="0" destOrd="0" presId="urn:microsoft.com/office/officeart/2005/8/layout/hierarchy2#1"/>
    <dgm:cxn modelId="{F379299C-D9AC-4BA0-8396-962E2C216F93}" type="presOf" srcId="{2B9D6902-DCB2-4AC4-BFAC-AF964742FD39}" destId="{402901F7-4C4B-47C4-BE12-824FDFB99F9B}" srcOrd="0" destOrd="0" presId="urn:microsoft.com/office/officeart/2005/8/layout/hierarchy2#1"/>
    <dgm:cxn modelId="{D3D539B3-F5E4-40DB-91C0-14E3EB395080}" type="presOf" srcId="{581124B7-0397-40F7-9B1D-41220103BA68}" destId="{C3EBFA62-33AA-4455-9D61-7B96DA4B37A4}" srcOrd="1" destOrd="0" presId="urn:microsoft.com/office/officeart/2005/8/layout/hierarchy2#1"/>
    <dgm:cxn modelId="{B91D1DC1-E20B-4D76-8E3B-9B644D4F9879}" type="presOf" srcId="{9EAB334F-AA91-4141-B6FE-557B19FCD964}" destId="{B68D4CB7-ED76-4EEE-B7F0-455597F5F947}" srcOrd="0" destOrd="0" presId="urn:microsoft.com/office/officeart/2005/8/layout/hierarchy2#1"/>
    <dgm:cxn modelId="{667509DC-206B-4DDE-A164-F11A65C9D91B}" type="presOf" srcId="{AC2BFF99-DAE2-494A-88AB-85D75BC6D2EE}" destId="{B47BD6C9-6D53-4A69-975F-9CF96E25F10F}" srcOrd="0" destOrd="0" presId="urn:microsoft.com/office/officeart/2005/8/layout/hierarchy2#1"/>
    <dgm:cxn modelId="{1EA929E3-96CD-47E8-875D-2FF4562FE961}" type="presOf" srcId="{4A6A0524-D9B7-4A37-8E78-5FE688BDCCE6}" destId="{FA61825B-C877-4D42-AAFB-0586288A9783}" srcOrd="0" destOrd="0" presId="urn:microsoft.com/office/officeart/2005/8/layout/hierarchy2#1"/>
    <dgm:cxn modelId="{AC5A1EE9-4ADC-4EF5-BDD2-7FD0BD15AFF1}" type="presOf" srcId="{AC2BFF99-DAE2-494A-88AB-85D75BC6D2EE}" destId="{C1833E64-0598-4ED8-B73B-4C820BB35531}" srcOrd="1" destOrd="0" presId="urn:microsoft.com/office/officeart/2005/8/layout/hierarchy2#1"/>
    <dgm:cxn modelId="{2B28D4EE-96E0-4531-879F-00C6C05B7E0C}" type="presOf" srcId="{C78C4F92-AD69-46C8-910C-41059E8ED0A9}" destId="{29F748CF-C0E7-4DEA-B3A3-0E8AEB5CA964}" srcOrd="0" destOrd="0" presId="urn:microsoft.com/office/officeart/2005/8/layout/hierarchy2#1"/>
    <dgm:cxn modelId="{35D2977C-A0A5-4002-8038-A3E2E6901A6D}" type="presParOf" srcId="{5FBAB40F-6011-4629-9B30-77C9439C91BF}" destId="{2332AA2E-A989-4175-BB73-78EA4C3BDB65}" srcOrd="0" destOrd="0" presId="urn:microsoft.com/office/officeart/2005/8/layout/hierarchy2#1"/>
    <dgm:cxn modelId="{9C2D372C-BC3E-44F8-A10E-358DDFB965AB}" type="presParOf" srcId="{2332AA2E-A989-4175-BB73-78EA4C3BDB65}" destId="{24E3F4AB-32FB-4CE0-9DAC-FC4DD26B5900}" srcOrd="0" destOrd="0" presId="urn:microsoft.com/office/officeart/2005/8/layout/hierarchy2#1"/>
    <dgm:cxn modelId="{9E536F2B-F6C1-4FA8-ABF6-788C82991630}" type="presParOf" srcId="{2332AA2E-A989-4175-BB73-78EA4C3BDB65}" destId="{44F25638-8073-4DA7-9390-5AC06A304565}" srcOrd="1" destOrd="0" presId="urn:microsoft.com/office/officeart/2005/8/layout/hierarchy2#1"/>
    <dgm:cxn modelId="{4713BACB-C05A-4676-B057-1864AA4DD959}" type="presParOf" srcId="{44F25638-8073-4DA7-9390-5AC06A304565}" destId="{B47BD6C9-6D53-4A69-975F-9CF96E25F10F}" srcOrd="0" destOrd="0" presId="urn:microsoft.com/office/officeart/2005/8/layout/hierarchy2#1"/>
    <dgm:cxn modelId="{09F30593-1D47-41B4-8A02-1206DA1B5398}" type="presParOf" srcId="{B47BD6C9-6D53-4A69-975F-9CF96E25F10F}" destId="{C1833E64-0598-4ED8-B73B-4C820BB35531}" srcOrd="0" destOrd="0" presId="urn:microsoft.com/office/officeart/2005/8/layout/hierarchy2#1"/>
    <dgm:cxn modelId="{67058FB4-5EC0-49F8-8C14-2BEAF6B09ABD}" type="presParOf" srcId="{44F25638-8073-4DA7-9390-5AC06A304565}" destId="{46F58ACF-5130-428E-B3EF-87D6FEC0C921}" srcOrd="1" destOrd="0" presId="urn:microsoft.com/office/officeart/2005/8/layout/hierarchy2#1"/>
    <dgm:cxn modelId="{11D7FBBF-52A2-47F0-81B9-51B468DAA664}" type="presParOf" srcId="{46F58ACF-5130-428E-B3EF-87D6FEC0C921}" destId="{3C0D5057-54F2-42F8-ADAD-AA27A1CC1A1B}" srcOrd="0" destOrd="0" presId="urn:microsoft.com/office/officeart/2005/8/layout/hierarchy2#1"/>
    <dgm:cxn modelId="{4221CE76-90E1-485E-97FA-B8061F62E8AA}" type="presParOf" srcId="{46F58ACF-5130-428E-B3EF-87D6FEC0C921}" destId="{48673F39-879C-4946-8DC7-FD68F0552920}" srcOrd="1" destOrd="0" presId="urn:microsoft.com/office/officeart/2005/8/layout/hierarchy2#1"/>
    <dgm:cxn modelId="{FACDE5B7-6E67-47FD-802E-784111C5F410}" type="presParOf" srcId="{48673F39-879C-4946-8DC7-FD68F0552920}" destId="{FA61825B-C877-4D42-AAFB-0586288A9783}" srcOrd="0" destOrd="0" presId="urn:microsoft.com/office/officeart/2005/8/layout/hierarchy2#1"/>
    <dgm:cxn modelId="{5BA2702A-0AEA-47AA-9C17-B7E1396FF76A}" type="presParOf" srcId="{FA61825B-C877-4D42-AAFB-0586288A9783}" destId="{66B35CF0-1806-4E4A-8B50-99A64DECDBA9}" srcOrd="0" destOrd="0" presId="urn:microsoft.com/office/officeart/2005/8/layout/hierarchy2#1"/>
    <dgm:cxn modelId="{31F3BB2E-055C-4A61-B260-77D79E7E3C09}" type="presParOf" srcId="{48673F39-879C-4946-8DC7-FD68F0552920}" destId="{F95D7524-EA0E-4F9D-9D6F-B10856D5C83F}" srcOrd="1" destOrd="0" presId="urn:microsoft.com/office/officeart/2005/8/layout/hierarchy2#1"/>
    <dgm:cxn modelId="{B20E2979-63BB-4EED-A0E2-A7715E7FF14E}" type="presParOf" srcId="{F95D7524-EA0E-4F9D-9D6F-B10856D5C83F}" destId="{63712EDC-9AF8-41BC-8F72-ADF8D554FF07}" srcOrd="0" destOrd="0" presId="urn:microsoft.com/office/officeart/2005/8/layout/hierarchy2#1"/>
    <dgm:cxn modelId="{427E76F6-DF12-417A-AB1E-86E564F361B9}" type="presParOf" srcId="{F95D7524-EA0E-4F9D-9D6F-B10856D5C83F}" destId="{E0C65410-D9BC-4E23-87DE-EBBC54AD2166}" srcOrd="1" destOrd="0" presId="urn:microsoft.com/office/officeart/2005/8/layout/hierarchy2#1"/>
    <dgm:cxn modelId="{97E520D3-8777-491E-BE9E-73110067A189}" type="presParOf" srcId="{48673F39-879C-4946-8DC7-FD68F0552920}" destId="{E81582B1-A130-479F-ACE3-61EF727591CE}" srcOrd="2" destOrd="0" presId="urn:microsoft.com/office/officeart/2005/8/layout/hierarchy2#1"/>
    <dgm:cxn modelId="{6BFA6642-E7DC-4BE4-A352-BDAB45FA8B25}" type="presParOf" srcId="{E81582B1-A130-479F-ACE3-61EF727591CE}" destId="{C3EBFA62-33AA-4455-9D61-7B96DA4B37A4}" srcOrd="0" destOrd="0" presId="urn:microsoft.com/office/officeart/2005/8/layout/hierarchy2#1"/>
    <dgm:cxn modelId="{F110C9E9-071B-4B1F-A861-819B0A5BF605}" type="presParOf" srcId="{48673F39-879C-4946-8DC7-FD68F0552920}" destId="{2DF34A52-3962-401F-8488-13EE54243675}" srcOrd="3" destOrd="0" presId="urn:microsoft.com/office/officeart/2005/8/layout/hierarchy2#1"/>
    <dgm:cxn modelId="{7B62D1C0-589B-4DC9-9918-FF3F93EBD571}" type="presParOf" srcId="{2DF34A52-3962-401F-8488-13EE54243675}" destId="{29F748CF-C0E7-4DEA-B3A3-0E8AEB5CA964}" srcOrd="0" destOrd="0" presId="urn:microsoft.com/office/officeart/2005/8/layout/hierarchy2#1"/>
    <dgm:cxn modelId="{F99B46F7-A142-4993-9716-36F32956BE59}" type="presParOf" srcId="{2DF34A52-3962-401F-8488-13EE54243675}" destId="{02AC44EF-F1FC-4C54-8D55-2436304955F9}" srcOrd="1" destOrd="0" presId="urn:microsoft.com/office/officeart/2005/8/layout/hierarchy2#1"/>
    <dgm:cxn modelId="{C38AF443-87B6-47DF-9BB6-F8A3187515E2}" type="presParOf" srcId="{44F25638-8073-4DA7-9390-5AC06A304565}" destId="{2E81B90F-7494-41FF-808F-F7F82B993B40}" srcOrd="2" destOrd="0" presId="urn:microsoft.com/office/officeart/2005/8/layout/hierarchy2#1"/>
    <dgm:cxn modelId="{B6636619-48F5-4BC2-BD0C-A72C29BAF604}" type="presParOf" srcId="{2E81B90F-7494-41FF-808F-F7F82B993B40}" destId="{0F4B7785-0023-487B-801C-9850969E1D34}" srcOrd="0" destOrd="0" presId="urn:microsoft.com/office/officeart/2005/8/layout/hierarchy2#1"/>
    <dgm:cxn modelId="{67544AD0-1DD3-4C4B-8B4A-E76203AF5617}" type="presParOf" srcId="{44F25638-8073-4DA7-9390-5AC06A304565}" destId="{4925E953-147A-4210-9A9C-63730A307231}" srcOrd="3" destOrd="0" presId="urn:microsoft.com/office/officeart/2005/8/layout/hierarchy2#1"/>
    <dgm:cxn modelId="{50953636-5306-4A06-AE44-284D2E0FA7D4}" type="presParOf" srcId="{4925E953-147A-4210-9A9C-63730A307231}" destId="{3D382021-A429-4403-82FF-5A95DD3EBB20}" srcOrd="0" destOrd="0" presId="urn:microsoft.com/office/officeart/2005/8/layout/hierarchy2#1"/>
    <dgm:cxn modelId="{FA3330C8-0313-4744-A701-127E55099201}" type="presParOf" srcId="{4925E953-147A-4210-9A9C-63730A307231}" destId="{6D231649-1A42-47D5-A289-01058E6A05B6}" srcOrd="1" destOrd="0" presId="urn:microsoft.com/office/officeart/2005/8/layout/hierarchy2#1"/>
    <dgm:cxn modelId="{22DDC6F9-7083-41EB-BCBF-5385550C484C}" type="presParOf" srcId="{6D231649-1A42-47D5-A289-01058E6A05B6}" destId="{B68D4CB7-ED76-4EEE-B7F0-455597F5F947}" srcOrd="0" destOrd="0" presId="urn:microsoft.com/office/officeart/2005/8/layout/hierarchy2#1"/>
    <dgm:cxn modelId="{61F94E4D-BD36-42BC-B612-948F5DCB2444}" type="presParOf" srcId="{B68D4CB7-ED76-4EEE-B7F0-455597F5F947}" destId="{5CB1AA4B-5999-455A-85BE-A2532A5BECF0}" srcOrd="0" destOrd="0" presId="urn:microsoft.com/office/officeart/2005/8/layout/hierarchy2#1"/>
    <dgm:cxn modelId="{74BC2DF3-F140-4A6B-99DB-02F423103BBF}" type="presParOf" srcId="{6D231649-1A42-47D5-A289-01058E6A05B6}" destId="{A1B09372-2280-4FF7-9810-328BF9428FDA}" srcOrd="1" destOrd="0" presId="urn:microsoft.com/office/officeart/2005/8/layout/hierarchy2#1"/>
    <dgm:cxn modelId="{4CDD55CB-67B8-4FD4-8153-0E06CDB33DE3}" type="presParOf" srcId="{A1B09372-2280-4FF7-9810-328BF9428FDA}" destId="{402901F7-4C4B-47C4-BE12-824FDFB99F9B}" srcOrd="0" destOrd="0" presId="urn:microsoft.com/office/officeart/2005/8/layout/hierarchy2#1"/>
    <dgm:cxn modelId="{61C129C7-C93E-4344-AA91-95FA1DE2E608}" type="presParOf" srcId="{A1B09372-2280-4FF7-9810-328BF9428FDA}" destId="{48115C91-152F-4201-BB89-A30029998550}" srcOrd="1" destOrd="0" presId="urn:microsoft.com/office/officeart/2005/8/layout/hierarchy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FFF397-678D-482B-AFCC-828EC29254B5}" type="doc">
      <dgm:prSet loTypeId="urn:microsoft.com/office/officeart/2005/8/layout/balance1" loCatId="relationship" qsTypeId="urn:microsoft.com/office/officeart/2005/8/quickstyle/simple1#6" qsCatId="simple" csTypeId="urn:microsoft.com/office/officeart/2005/8/colors/accent1_2#6" csCatId="accent1" phldr="0"/>
      <dgm:spPr/>
      <dgm:t>
        <a:bodyPr/>
        <a:lstStyle/>
        <a:p>
          <a:endParaRPr lang="zh-CN" altLang="en-US"/>
        </a:p>
      </dgm:t>
    </dgm:pt>
    <dgm:pt modelId="{E6381D8E-D6F8-4FE9-8FAC-4B8838B83EB1}">
      <dgm:prSet phldrT="[文本]" phldr="0" custT="0"/>
      <dgm:spPr/>
      <dgm:t>
        <a:bodyPr vert="horz" wrap="square"/>
        <a:lstStyle/>
        <a:p>
          <a:pPr>
            <a:lnSpc>
              <a:spcPct val="100000"/>
            </a:lnSpc>
            <a:spcBef>
              <a:spcPct val="0"/>
            </a:spcBef>
            <a:spcAft>
              <a:spcPct val="35000"/>
            </a:spcAft>
          </a:pPr>
          <a:r>
            <a:rPr lang="zh-CN" altLang="en-US"/>
            <a:t>物流金融</a:t>
          </a:r>
        </a:p>
      </dgm:t>
    </dgm:pt>
    <dgm:pt modelId="{270B590A-CC8D-4078-9E61-EF986FA9DF8D}" type="parTrans" cxnId="{805ECC75-1083-467B-B070-D0AB25648116}">
      <dgm:prSet/>
      <dgm:spPr/>
      <dgm:t>
        <a:bodyPr/>
        <a:lstStyle/>
        <a:p>
          <a:endParaRPr lang="zh-CN" altLang="en-US"/>
        </a:p>
      </dgm:t>
    </dgm:pt>
    <dgm:pt modelId="{B203CAFE-3ACD-4701-BE65-F3FC87AB0D2D}" type="sibTrans" cxnId="{805ECC75-1083-467B-B070-D0AB25648116}">
      <dgm:prSet/>
      <dgm:spPr/>
      <dgm:t>
        <a:bodyPr/>
        <a:lstStyle/>
        <a:p>
          <a:endParaRPr lang="zh-CN" altLang="en-US"/>
        </a:p>
      </dgm:t>
    </dgm:pt>
    <dgm:pt modelId="{AFE5E006-C938-42A4-9839-A5DEA84E62E5}">
      <dgm:prSet phldrT="[文本]" phldr="0" custT="0"/>
      <dgm:spPr/>
      <dgm:t>
        <a:bodyPr vert="horz" wrap="square"/>
        <a:lstStyle/>
        <a:p>
          <a:pPr>
            <a:lnSpc>
              <a:spcPct val="100000"/>
            </a:lnSpc>
            <a:spcBef>
              <a:spcPct val="0"/>
            </a:spcBef>
            <a:spcAft>
              <a:spcPct val="35000"/>
            </a:spcAft>
          </a:pPr>
          <a:r>
            <a:rPr lang="zh-CN" altLang="en-US"/>
            <a:t>风险主要是由贷款企业产生</a:t>
          </a:r>
        </a:p>
      </dgm:t>
    </dgm:pt>
    <dgm:pt modelId="{104BCB3A-F527-41C7-B077-90D4CC1E076A}" type="parTrans" cxnId="{A1F23ADD-9529-4A7B-A64D-1DB31404E589}">
      <dgm:prSet/>
      <dgm:spPr/>
      <dgm:t>
        <a:bodyPr/>
        <a:lstStyle/>
        <a:p>
          <a:endParaRPr lang="zh-CN" altLang="en-US"/>
        </a:p>
      </dgm:t>
    </dgm:pt>
    <dgm:pt modelId="{FE8F9FB8-A063-4B63-8A12-4DE733D22D0C}" type="sibTrans" cxnId="{A1F23ADD-9529-4A7B-A64D-1DB31404E589}">
      <dgm:prSet/>
      <dgm:spPr/>
      <dgm:t>
        <a:bodyPr/>
        <a:lstStyle/>
        <a:p>
          <a:endParaRPr lang="zh-CN" altLang="en-US"/>
        </a:p>
      </dgm:t>
    </dgm:pt>
    <dgm:pt modelId="{ECCDB7EC-AE2E-4EC0-B96A-2897CF2E850E}">
      <dgm:prSet phldrT="[文本]" phldr="0" custT="0"/>
      <dgm:spPr/>
      <dgm:t>
        <a:bodyPr vert="horz" wrap="square"/>
        <a:lstStyle/>
        <a:p>
          <a:pPr>
            <a:lnSpc>
              <a:spcPct val="100000"/>
            </a:lnSpc>
            <a:spcBef>
              <a:spcPct val="0"/>
            </a:spcBef>
            <a:spcAft>
              <a:spcPct val="35000"/>
            </a:spcAft>
          </a:pPr>
          <a:r>
            <a:rPr lang="zh-CN" altLang="en-US"/>
            <a:t>中小企业以其自有资源做担保</a:t>
          </a:r>
        </a:p>
      </dgm:t>
    </dgm:pt>
    <dgm:pt modelId="{D23CF894-2BF8-441E-9392-2C254B0DA88B}" type="parTrans" cxnId="{3A58893F-E310-43CD-8DCB-89E9D0E6A1FA}">
      <dgm:prSet/>
      <dgm:spPr/>
      <dgm:t>
        <a:bodyPr/>
        <a:lstStyle/>
        <a:p>
          <a:endParaRPr lang="zh-CN" altLang="en-US"/>
        </a:p>
      </dgm:t>
    </dgm:pt>
    <dgm:pt modelId="{6DCA54CE-5327-450E-9B47-319AF85BA1EA}" type="sibTrans" cxnId="{3A58893F-E310-43CD-8DCB-89E9D0E6A1FA}">
      <dgm:prSet/>
      <dgm:spPr/>
      <dgm:t>
        <a:bodyPr/>
        <a:lstStyle/>
        <a:p>
          <a:endParaRPr lang="zh-CN" altLang="en-US"/>
        </a:p>
      </dgm:t>
    </dgm:pt>
    <dgm:pt modelId="{CF3C29C1-4ACF-4AAF-BA2A-67C79965132A}">
      <dgm:prSet phldrT="[文本]" phldr="0" custT="0"/>
      <dgm:spPr/>
      <dgm:t>
        <a:bodyPr vert="horz" wrap="square"/>
        <a:lstStyle/>
        <a:p>
          <a:pPr>
            <a:lnSpc>
              <a:spcPct val="100000"/>
            </a:lnSpc>
            <a:spcBef>
              <a:spcPct val="0"/>
            </a:spcBef>
            <a:spcAft>
              <a:spcPct val="35000"/>
            </a:spcAft>
          </a:pPr>
          <a:r>
            <a:rPr lang="zh-CN" altLang="en-US"/>
            <a:t>供应链金融</a:t>
          </a:r>
        </a:p>
      </dgm:t>
    </dgm:pt>
    <dgm:pt modelId="{B3CCAD85-C25E-4FAC-8D9D-AC1B58C1D97F}" type="parTrans" cxnId="{484AC9CB-FBA0-49E3-AF30-412E5E88400B}">
      <dgm:prSet/>
      <dgm:spPr/>
      <dgm:t>
        <a:bodyPr/>
        <a:lstStyle/>
        <a:p>
          <a:endParaRPr lang="zh-CN" altLang="en-US"/>
        </a:p>
      </dgm:t>
    </dgm:pt>
    <dgm:pt modelId="{AEA4A9DB-B2E3-4767-BE05-1F7E1AA50382}" type="sibTrans" cxnId="{484AC9CB-FBA0-49E3-AF30-412E5E88400B}">
      <dgm:prSet/>
      <dgm:spPr/>
      <dgm:t>
        <a:bodyPr/>
        <a:lstStyle/>
        <a:p>
          <a:endParaRPr lang="zh-CN" altLang="en-US"/>
        </a:p>
      </dgm:t>
    </dgm:pt>
    <dgm:pt modelId="{DB2EF5BD-12CD-4AF1-8803-AA1184D5AA86}">
      <dgm:prSet phldrT="[文本]" phldr="0" custT="0"/>
      <dgm:spPr/>
      <dgm:t>
        <a:bodyPr vert="horz" wrap="square"/>
        <a:lstStyle/>
        <a:p>
          <a:pPr>
            <a:lnSpc>
              <a:spcPct val="100000"/>
            </a:lnSpc>
            <a:spcBef>
              <a:spcPct val="0"/>
            </a:spcBef>
            <a:spcAft>
              <a:spcPct val="35000"/>
            </a:spcAft>
          </a:pPr>
          <a:r>
            <a:rPr lang="zh-CN" altLang="en-US"/>
            <a:t>供应链任何一个环节出现问题，都会影响到整个供应链的安全</a:t>
          </a:r>
        </a:p>
      </dgm:t>
    </dgm:pt>
    <dgm:pt modelId="{500AB82C-4937-41AF-931C-296F49558EC2}" type="parTrans" cxnId="{43258D94-FEFE-4A5D-B78A-B6E500592B3D}">
      <dgm:prSet/>
      <dgm:spPr/>
      <dgm:t>
        <a:bodyPr/>
        <a:lstStyle/>
        <a:p>
          <a:endParaRPr lang="zh-CN" altLang="en-US"/>
        </a:p>
      </dgm:t>
    </dgm:pt>
    <dgm:pt modelId="{8FDF9C13-0A0E-4F41-96E5-C2BC503A4F7E}" type="sibTrans" cxnId="{43258D94-FEFE-4A5D-B78A-B6E500592B3D}">
      <dgm:prSet/>
      <dgm:spPr/>
      <dgm:t>
        <a:bodyPr/>
        <a:lstStyle/>
        <a:p>
          <a:endParaRPr lang="zh-CN" altLang="en-US"/>
        </a:p>
      </dgm:t>
    </dgm:pt>
    <dgm:pt modelId="{D8359313-5922-41C1-98A8-95A5422332A8}">
      <dgm:prSet phldrT="[文本]" phldr="0" custT="0"/>
      <dgm:spPr/>
      <dgm:t>
        <a:bodyPr vert="horz" wrap="square"/>
        <a:lstStyle/>
        <a:p>
          <a:pPr>
            <a:lnSpc>
              <a:spcPct val="100000"/>
            </a:lnSpc>
            <a:spcBef>
              <a:spcPct val="0"/>
            </a:spcBef>
            <a:spcAft>
              <a:spcPct val="35000"/>
            </a:spcAft>
          </a:pPr>
          <a:r>
            <a:rPr lang="zh-CN" altLang="en-US"/>
            <a:t>风险是由供应链核心企业及其上下游中小企业产生</a:t>
          </a:r>
        </a:p>
      </dgm:t>
    </dgm:pt>
    <dgm:pt modelId="{8267593C-88F5-4FA1-93B3-119B676E45EF}" type="parTrans" cxnId="{277D1937-40D7-4456-A546-1D59A714F736}">
      <dgm:prSet/>
      <dgm:spPr/>
      <dgm:t>
        <a:bodyPr/>
        <a:lstStyle/>
        <a:p>
          <a:endParaRPr lang="zh-CN" altLang="en-US"/>
        </a:p>
      </dgm:t>
    </dgm:pt>
    <dgm:pt modelId="{D9718C8C-9626-4977-BB9F-ABA2CA9D8001}" type="sibTrans" cxnId="{277D1937-40D7-4456-A546-1D59A714F736}">
      <dgm:prSet/>
      <dgm:spPr/>
      <dgm:t>
        <a:bodyPr/>
        <a:lstStyle/>
        <a:p>
          <a:endParaRPr lang="zh-CN" altLang="en-US"/>
        </a:p>
      </dgm:t>
    </dgm:pt>
    <dgm:pt modelId="{99C44414-5F0F-4E09-9148-BFFCEB31FA89}">
      <dgm:prSet phldrT="[文本]" phldr="0" custT="0"/>
      <dgm:spPr/>
      <dgm:t>
        <a:bodyPr vert="horz" wrap="square"/>
        <a:lstStyle/>
        <a:p>
          <a:pPr>
            <a:lnSpc>
              <a:spcPct val="100000"/>
            </a:lnSpc>
            <a:spcBef>
              <a:spcPct val="0"/>
            </a:spcBef>
            <a:spcAft>
              <a:spcPct val="35000"/>
            </a:spcAft>
          </a:pPr>
          <a:r>
            <a:rPr lang="zh-CN" altLang="en-US"/>
            <a:t>供应链金融主要是以核心企业做担保</a:t>
          </a:r>
        </a:p>
      </dgm:t>
    </dgm:pt>
    <dgm:pt modelId="{D19CCA9E-D2C4-4DF8-92EF-874F7A3BB894}" type="parTrans" cxnId="{C57689F3-1002-494E-8B4E-7E1F0A3C7BEF}">
      <dgm:prSet/>
      <dgm:spPr/>
      <dgm:t>
        <a:bodyPr/>
        <a:lstStyle/>
        <a:p>
          <a:endParaRPr lang="zh-CN" altLang="en-US"/>
        </a:p>
      </dgm:t>
    </dgm:pt>
    <dgm:pt modelId="{3429C086-51B2-48C6-9D06-335414C67039}" type="sibTrans" cxnId="{C57689F3-1002-494E-8B4E-7E1F0A3C7BEF}">
      <dgm:prSet/>
      <dgm:spPr/>
      <dgm:t>
        <a:bodyPr/>
        <a:lstStyle/>
        <a:p>
          <a:endParaRPr lang="zh-CN" altLang="en-US"/>
        </a:p>
      </dgm:t>
    </dgm:pt>
    <dgm:pt modelId="{88C692F5-B545-45F2-9CC8-3D4B9DF1F207}" type="pres">
      <dgm:prSet presAssocID="{09FFF397-678D-482B-AFCC-828EC29254B5}" presName="outerComposite" presStyleCnt="0">
        <dgm:presLayoutVars>
          <dgm:chMax val="2"/>
          <dgm:animLvl val="lvl"/>
          <dgm:resizeHandles val="exact"/>
        </dgm:presLayoutVars>
      </dgm:prSet>
      <dgm:spPr/>
    </dgm:pt>
    <dgm:pt modelId="{CA0853F7-8A3D-4636-ABFF-00D1C7EA8141}" type="pres">
      <dgm:prSet presAssocID="{09FFF397-678D-482B-AFCC-828EC29254B5}" presName="dummyMaxCanvas" presStyleCnt="0"/>
      <dgm:spPr/>
    </dgm:pt>
    <dgm:pt modelId="{D4D6C8FF-ACB5-4CDA-8786-E1C5A0941AA3}" type="pres">
      <dgm:prSet presAssocID="{09FFF397-678D-482B-AFCC-828EC29254B5}" presName="parentComposite" presStyleCnt="0"/>
      <dgm:spPr/>
    </dgm:pt>
    <dgm:pt modelId="{BCA10F31-5D21-4CB8-A31F-BEAD9E01EF12}" type="pres">
      <dgm:prSet presAssocID="{09FFF397-678D-482B-AFCC-828EC29254B5}" presName="parent1" presStyleLbl="alignAccFollowNode1" presStyleIdx="0" presStyleCnt="4">
        <dgm:presLayoutVars>
          <dgm:chMax val="4"/>
        </dgm:presLayoutVars>
      </dgm:prSet>
      <dgm:spPr/>
    </dgm:pt>
    <dgm:pt modelId="{90B1918A-CF69-48DA-B00D-048A5AA8F888}" type="pres">
      <dgm:prSet presAssocID="{09FFF397-678D-482B-AFCC-828EC29254B5}" presName="parent2" presStyleLbl="alignAccFollowNode1" presStyleIdx="1" presStyleCnt="4">
        <dgm:presLayoutVars>
          <dgm:chMax val="4"/>
        </dgm:presLayoutVars>
      </dgm:prSet>
      <dgm:spPr/>
    </dgm:pt>
    <dgm:pt modelId="{B9F3C3FA-4D0D-4DD0-A142-9931808FDF97}" type="pres">
      <dgm:prSet presAssocID="{09FFF397-678D-482B-AFCC-828EC29254B5}" presName="childrenComposite" presStyleCnt="0"/>
      <dgm:spPr/>
    </dgm:pt>
    <dgm:pt modelId="{4D0ECE5D-459A-4A9D-A7CC-E162B4674AF1}" type="pres">
      <dgm:prSet presAssocID="{09FFF397-678D-482B-AFCC-828EC29254B5}" presName="dummyMaxCanvas_ChildArea" presStyleCnt="0"/>
      <dgm:spPr/>
    </dgm:pt>
    <dgm:pt modelId="{46B62500-BDDA-4FE3-A5CA-18280B14D8BF}" type="pres">
      <dgm:prSet presAssocID="{09FFF397-678D-482B-AFCC-828EC29254B5}" presName="fulcrum" presStyleLbl="alignAccFollowNode1" presStyleIdx="2" presStyleCnt="4"/>
      <dgm:spPr/>
    </dgm:pt>
    <dgm:pt modelId="{A5F4E717-5847-4F20-BAD6-791EAA9F99EA}" type="pres">
      <dgm:prSet presAssocID="{09FFF397-678D-482B-AFCC-828EC29254B5}" presName="balance_23" presStyleLbl="alignAccFollowNode1" presStyleIdx="3" presStyleCnt="4">
        <dgm:presLayoutVars>
          <dgm:bulletEnabled val="1"/>
        </dgm:presLayoutVars>
      </dgm:prSet>
      <dgm:spPr/>
    </dgm:pt>
    <dgm:pt modelId="{55153F19-850C-41F8-B48A-0191C519C2ED}" type="pres">
      <dgm:prSet presAssocID="{09FFF397-678D-482B-AFCC-828EC29254B5}" presName="right_23_1" presStyleLbl="node1" presStyleIdx="0" presStyleCnt="5">
        <dgm:presLayoutVars>
          <dgm:bulletEnabled val="1"/>
        </dgm:presLayoutVars>
      </dgm:prSet>
      <dgm:spPr/>
    </dgm:pt>
    <dgm:pt modelId="{40B9F568-D068-4B9B-941E-88FA36565EB9}" type="pres">
      <dgm:prSet presAssocID="{09FFF397-678D-482B-AFCC-828EC29254B5}" presName="right_23_2" presStyleLbl="node1" presStyleIdx="1" presStyleCnt="5">
        <dgm:presLayoutVars>
          <dgm:bulletEnabled val="1"/>
        </dgm:presLayoutVars>
      </dgm:prSet>
      <dgm:spPr/>
    </dgm:pt>
    <dgm:pt modelId="{B2D7741A-5558-421F-A2C2-0012E5886420}" type="pres">
      <dgm:prSet presAssocID="{09FFF397-678D-482B-AFCC-828EC29254B5}" presName="right_23_3" presStyleLbl="node1" presStyleIdx="2" presStyleCnt="5">
        <dgm:presLayoutVars>
          <dgm:bulletEnabled val="1"/>
        </dgm:presLayoutVars>
      </dgm:prSet>
      <dgm:spPr/>
    </dgm:pt>
    <dgm:pt modelId="{17B7E3E3-FD07-44CA-AB00-A70043BC1328}" type="pres">
      <dgm:prSet presAssocID="{09FFF397-678D-482B-AFCC-828EC29254B5}" presName="left_23_1" presStyleLbl="node1" presStyleIdx="3" presStyleCnt="5">
        <dgm:presLayoutVars>
          <dgm:bulletEnabled val="1"/>
        </dgm:presLayoutVars>
      </dgm:prSet>
      <dgm:spPr/>
    </dgm:pt>
    <dgm:pt modelId="{57E347AA-239C-4B95-860F-FEFCB763B3A1}" type="pres">
      <dgm:prSet presAssocID="{09FFF397-678D-482B-AFCC-828EC29254B5}" presName="left_23_2" presStyleLbl="node1" presStyleIdx="4" presStyleCnt="5">
        <dgm:presLayoutVars>
          <dgm:bulletEnabled val="1"/>
        </dgm:presLayoutVars>
      </dgm:prSet>
      <dgm:spPr/>
    </dgm:pt>
  </dgm:ptLst>
  <dgm:cxnLst>
    <dgm:cxn modelId="{741B3C28-4F21-4458-8216-00F591C4E9B0}" type="presOf" srcId="{09FFF397-678D-482B-AFCC-828EC29254B5}" destId="{88C692F5-B545-45F2-9CC8-3D4B9DF1F207}" srcOrd="0" destOrd="0" presId="urn:microsoft.com/office/officeart/2005/8/layout/balance1"/>
    <dgm:cxn modelId="{EF1A7931-5B18-43D5-A8D9-6EB4D08B9FF3}" type="presOf" srcId="{E6381D8E-D6F8-4FE9-8FAC-4B8838B83EB1}" destId="{BCA10F31-5D21-4CB8-A31F-BEAD9E01EF12}" srcOrd="0" destOrd="0" presId="urn:microsoft.com/office/officeart/2005/8/layout/balance1"/>
    <dgm:cxn modelId="{277D1937-40D7-4456-A546-1D59A714F736}" srcId="{CF3C29C1-4ACF-4AAF-BA2A-67C79965132A}" destId="{D8359313-5922-41C1-98A8-95A5422332A8}" srcOrd="1" destOrd="0" parTransId="{8267593C-88F5-4FA1-93B3-119B676E45EF}" sibTransId="{D9718C8C-9626-4977-BB9F-ABA2CA9D8001}"/>
    <dgm:cxn modelId="{3A58893F-E310-43CD-8DCB-89E9D0E6A1FA}" srcId="{E6381D8E-D6F8-4FE9-8FAC-4B8838B83EB1}" destId="{ECCDB7EC-AE2E-4EC0-B96A-2897CF2E850E}" srcOrd="1" destOrd="0" parTransId="{D23CF894-2BF8-441E-9392-2C254B0DA88B}" sibTransId="{6DCA54CE-5327-450E-9B47-319AF85BA1EA}"/>
    <dgm:cxn modelId="{D46DDE5D-8C31-430E-BA0B-95AB7A43D335}" type="presOf" srcId="{AFE5E006-C938-42A4-9839-A5DEA84E62E5}" destId="{17B7E3E3-FD07-44CA-AB00-A70043BC1328}" srcOrd="0" destOrd="0" presId="urn:microsoft.com/office/officeart/2005/8/layout/balance1"/>
    <dgm:cxn modelId="{2EE56B47-B022-46DB-BCC9-26A3EAC6F89B}" type="presOf" srcId="{D8359313-5922-41C1-98A8-95A5422332A8}" destId="{40B9F568-D068-4B9B-941E-88FA36565EB9}" srcOrd="0" destOrd="0" presId="urn:microsoft.com/office/officeart/2005/8/layout/balance1"/>
    <dgm:cxn modelId="{805ECC75-1083-467B-B070-D0AB25648116}" srcId="{09FFF397-678D-482B-AFCC-828EC29254B5}" destId="{E6381D8E-D6F8-4FE9-8FAC-4B8838B83EB1}" srcOrd="0" destOrd="0" parTransId="{270B590A-CC8D-4078-9E61-EF986FA9DF8D}" sibTransId="{B203CAFE-3ACD-4701-BE65-F3FC87AB0D2D}"/>
    <dgm:cxn modelId="{43258D94-FEFE-4A5D-B78A-B6E500592B3D}" srcId="{CF3C29C1-4ACF-4AAF-BA2A-67C79965132A}" destId="{DB2EF5BD-12CD-4AF1-8803-AA1184D5AA86}" srcOrd="0" destOrd="0" parTransId="{500AB82C-4937-41AF-931C-296F49558EC2}" sibTransId="{8FDF9C13-0A0E-4F41-96E5-C2BC503A4F7E}"/>
    <dgm:cxn modelId="{84C6AF98-3327-43AA-A311-9664F3B1D4A9}" type="presOf" srcId="{ECCDB7EC-AE2E-4EC0-B96A-2897CF2E850E}" destId="{57E347AA-239C-4B95-860F-FEFCB763B3A1}" srcOrd="0" destOrd="0" presId="urn:microsoft.com/office/officeart/2005/8/layout/balance1"/>
    <dgm:cxn modelId="{102433A0-C4C1-47AE-97AC-16A07BFC70E4}" type="presOf" srcId="{DB2EF5BD-12CD-4AF1-8803-AA1184D5AA86}" destId="{55153F19-850C-41F8-B48A-0191C519C2ED}" srcOrd="0" destOrd="0" presId="urn:microsoft.com/office/officeart/2005/8/layout/balance1"/>
    <dgm:cxn modelId="{6F0240C4-D1BD-4C87-8CD5-96350F4A48AC}" type="presOf" srcId="{CF3C29C1-4ACF-4AAF-BA2A-67C79965132A}" destId="{90B1918A-CF69-48DA-B00D-048A5AA8F888}" srcOrd="0" destOrd="0" presId="urn:microsoft.com/office/officeart/2005/8/layout/balance1"/>
    <dgm:cxn modelId="{65C128CA-9CCD-4F9C-B662-E0A25FF89040}" type="presOf" srcId="{99C44414-5F0F-4E09-9148-BFFCEB31FA89}" destId="{B2D7741A-5558-421F-A2C2-0012E5886420}" srcOrd="0" destOrd="0" presId="urn:microsoft.com/office/officeart/2005/8/layout/balance1"/>
    <dgm:cxn modelId="{484AC9CB-FBA0-49E3-AF30-412E5E88400B}" srcId="{09FFF397-678D-482B-AFCC-828EC29254B5}" destId="{CF3C29C1-4ACF-4AAF-BA2A-67C79965132A}" srcOrd="1" destOrd="0" parTransId="{B3CCAD85-C25E-4FAC-8D9D-AC1B58C1D97F}" sibTransId="{AEA4A9DB-B2E3-4767-BE05-1F7E1AA50382}"/>
    <dgm:cxn modelId="{A1F23ADD-9529-4A7B-A64D-1DB31404E589}" srcId="{E6381D8E-D6F8-4FE9-8FAC-4B8838B83EB1}" destId="{AFE5E006-C938-42A4-9839-A5DEA84E62E5}" srcOrd="0" destOrd="0" parTransId="{104BCB3A-F527-41C7-B077-90D4CC1E076A}" sibTransId="{FE8F9FB8-A063-4B63-8A12-4DE733D22D0C}"/>
    <dgm:cxn modelId="{C57689F3-1002-494E-8B4E-7E1F0A3C7BEF}" srcId="{CF3C29C1-4ACF-4AAF-BA2A-67C79965132A}" destId="{99C44414-5F0F-4E09-9148-BFFCEB31FA89}" srcOrd="2" destOrd="0" parTransId="{D19CCA9E-D2C4-4DF8-92EF-874F7A3BB894}" sibTransId="{3429C086-51B2-48C6-9D06-335414C67039}"/>
    <dgm:cxn modelId="{99BE41FE-AF92-4155-B656-C3C7E9E9A0C3}" type="presParOf" srcId="{88C692F5-B545-45F2-9CC8-3D4B9DF1F207}" destId="{CA0853F7-8A3D-4636-ABFF-00D1C7EA8141}" srcOrd="0" destOrd="0" presId="urn:microsoft.com/office/officeart/2005/8/layout/balance1"/>
    <dgm:cxn modelId="{A2191E58-574B-438B-B8A7-A1F8C94DA346}" type="presParOf" srcId="{88C692F5-B545-45F2-9CC8-3D4B9DF1F207}" destId="{D4D6C8FF-ACB5-4CDA-8786-E1C5A0941AA3}" srcOrd="1" destOrd="0" presId="urn:microsoft.com/office/officeart/2005/8/layout/balance1"/>
    <dgm:cxn modelId="{8A2B1413-43F2-4AB7-B4CA-EED51F7E91BA}" type="presParOf" srcId="{D4D6C8FF-ACB5-4CDA-8786-E1C5A0941AA3}" destId="{BCA10F31-5D21-4CB8-A31F-BEAD9E01EF12}" srcOrd="0" destOrd="0" presId="urn:microsoft.com/office/officeart/2005/8/layout/balance1"/>
    <dgm:cxn modelId="{E93633F2-464C-4E5F-839C-AE35508112ED}" type="presParOf" srcId="{D4D6C8FF-ACB5-4CDA-8786-E1C5A0941AA3}" destId="{90B1918A-CF69-48DA-B00D-048A5AA8F888}" srcOrd="1" destOrd="0" presId="urn:microsoft.com/office/officeart/2005/8/layout/balance1"/>
    <dgm:cxn modelId="{085ADF86-E16F-4F7C-B5A0-1F1BB65C9635}" type="presParOf" srcId="{88C692F5-B545-45F2-9CC8-3D4B9DF1F207}" destId="{B9F3C3FA-4D0D-4DD0-A142-9931808FDF97}" srcOrd="2" destOrd="0" presId="urn:microsoft.com/office/officeart/2005/8/layout/balance1"/>
    <dgm:cxn modelId="{D6EEBFDC-C4FD-4C4A-A5DA-25D17A0A7BB6}" type="presParOf" srcId="{B9F3C3FA-4D0D-4DD0-A142-9931808FDF97}" destId="{4D0ECE5D-459A-4A9D-A7CC-E162B4674AF1}" srcOrd="0" destOrd="0" presId="urn:microsoft.com/office/officeart/2005/8/layout/balance1"/>
    <dgm:cxn modelId="{7A813D4A-CBC2-42B3-8190-7AA622237A52}" type="presParOf" srcId="{B9F3C3FA-4D0D-4DD0-A142-9931808FDF97}" destId="{46B62500-BDDA-4FE3-A5CA-18280B14D8BF}" srcOrd="1" destOrd="0" presId="urn:microsoft.com/office/officeart/2005/8/layout/balance1"/>
    <dgm:cxn modelId="{E77446D7-E249-41EB-8749-8563AD1D50E6}" type="presParOf" srcId="{B9F3C3FA-4D0D-4DD0-A142-9931808FDF97}" destId="{A5F4E717-5847-4F20-BAD6-791EAA9F99EA}" srcOrd="2" destOrd="0" presId="urn:microsoft.com/office/officeart/2005/8/layout/balance1"/>
    <dgm:cxn modelId="{A9DF751F-6E8C-4331-9769-1F9920D77DAD}" type="presParOf" srcId="{B9F3C3FA-4D0D-4DD0-A142-9931808FDF97}" destId="{55153F19-850C-41F8-B48A-0191C519C2ED}" srcOrd="3" destOrd="0" presId="urn:microsoft.com/office/officeart/2005/8/layout/balance1"/>
    <dgm:cxn modelId="{1705B821-D671-4130-B511-C51E3CD72890}" type="presParOf" srcId="{B9F3C3FA-4D0D-4DD0-A142-9931808FDF97}" destId="{40B9F568-D068-4B9B-941E-88FA36565EB9}" srcOrd="4" destOrd="0" presId="urn:microsoft.com/office/officeart/2005/8/layout/balance1"/>
    <dgm:cxn modelId="{8AE96DC0-D4A4-48AE-84E9-152709970934}" type="presParOf" srcId="{B9F3C3FA-4D0D-4DD0-A142-9931808FDF97}" destId="{B2D7741A-5558-421F-A2C2-0012E5886420}" srcOrd="5" destOrd="0" presId="urn:microsoft.com/office/officeart/2005/8/layout/balance1"/>
    <dgm:cxn modelId="{443D8B58-4B50-4612-82F6-F015A2D1DEAC}" type="presParOf" srcId="{B9F3C3FA-4D0D-4DD0-A142-9931808FDF97}" destId="{17B7E3E3-FD07-44CA-AB00-A70043BC1328}" srcOrd="6" destOrd="0" presId="urn:microsoft.com/office/officeart/2005/8/layout/balance1"/>
    <dgm:cxn modelId="{E16E9F0D-BD92-4DE0-A72E-75B696F682E7}" type="presParOf" srcId="{B9F3C3FA-4D0D-4DD0-A142-9931808FDF97}" destId="{57E347AA-239C-4B95-860F-FEFCB763B3A1}" srcOrd="7"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6047DBF-95AA-40BC-A783-377E8F18B84D}" type="doc">
      <dgm:prSet loTypeId="urn:microsoft.com/office/officeart/2008/layout/HorizontalMultiLevelHierarchy#1" loCatId="hierarchy" qsTypeId="urn:microsoft.com/office/officeart/2005/8/quickstyle/simple1#7" qsCatId="simple" csTypeId="urn:microsoft.com/office/officeart/2005/8/colors/accent1_2#7" csCatId="accent1" phldr="0"/>
      <dgm:spPr/>
      <dgm:t>
        <a:bodyPr/>
        <a:lstStyle/>
        <a:p>
          <a:endParaRPr lang="zh-CN" altLang="en-US"/>
        </a:p>
      </dgm:t>
    </dgm:pt>
    <dgm:pt modelId="{9CF950A0-AF63-4EEF-9FFD-96C1F7E7E392}">
      <dgm:prSet phldrT="[文本]" phldr="0" custT="0"/>
      <dgm:spPr/>
      <dgm:t>
        <a:bodyPr vert="horz" wrap="square"/>
        <a:lstStyle/>
        <a:p>
          <a:pPr>
            <a:lnSpc>
              <a:spcPct val="100000"/>
            </a:lnSpc>
            <a:spcBef>
              <a:spcPct val="0"/>
            </a:spcBef>
            <a:spcAft>
              <a:spcPct val="35000"/>
            </a:spcAft>
          </a:pPr>
          <a:r>
            <a:rPr lang="zh-CN" altLang="en-US"/>
            <a:t>物流金融</a:t>
          </a:r>
        </a:p>
      </dgm:t>
    </dgm:pt>
    <dgm:pt modelId="{C208B5D8-5995-4479-A42A-8A55E56C12D9}" type="parTrans" cxnId="{2005EF1B-A39B-4C07-87CB-81C6F0338332}">
      <dgm:prSet/>
      <dgm:spPr/>
      <dgm:t>
        <a:bodyPr/>
        <a:lstStyle/>
        <a:p>
          <a:endParaRPr lang="zh-CN" altLang="en-US"/>
        </a:p>
      </dgm:t>
    </dgm:pt>
    <dgm:pt modelId="{789CBC20-C209-4F6E-8277-16D1CD2BC23E}" type="sibTrans" cxnId="{2005EF1B-A39B-4C07-87CB-81C6F0338332}">
      <dgm:prSet/>
      <dgm:spPr/>
      <dgm:t>
        <a:bodyPr/>
        <a:lstStyle/>
        <a:p>
          <a:endParaRPr lang="zh-CN" altLang="en-US"/>
        </a:p>
      </dgm:t>
    </dgm:pt>
    <dgm:pt modelId="{43C98814-3703-4708-9480-0269618948C5}">
      <dgm:prSet phldrT="[文本]" phldr="0" custT="0"/>
      <dgm:spPr/>
      <dgm:t>
        <a:bodyPr vert="horz" wrap="square"/>
        <a:lstStyle/>
        <a:p>
          <a:pPr>
            <a:lnSpc>
              <a:spcPct val="100000"/>
            </a:lnSpc>
            <a:spcBef>
              <a:spcPct val="0"/>
            </a:spcBef>
            <a:spcAft>
              <a:spcPct val="35000"/>
            </a:spcAft>
          </a:pPr>
          <a:r>
            <a:rPr lang="zh-CN" altLang="en-US"/>
            <a:t>物流企业作为融资的主要运作方</a:t>
          </a:r>
        </a:p>
      </dgm:t>
    </dgm:pt>
    <dgm:pt modelId="{CEE48522-27B1-4F7F-84F9-D98425D345C1}" type="parTrans" cxnId="{342D443C-D1A4-4C53-971C-3D9D0855301D}">
      <dgm:prSet/>
      <dgm:spPr/>
      <dgm:t>
        <a:bodyPr/>
        <a:lstStyle/>
        <a:p>
          <a:endParaRPr lang="zh-CN" altLang="en-US"/>
        </a:p>
      </dgm:t>
    </dgm:pt>
    <dgm:pt modelId="{8F8E0805-276C-4375-BEB7-3681B4D5E062}" type="sibTrans" cxnId="{342D443C-D1A4-4C53-971C-3D9D0855301D}">
      <dgm:prSet/>
      <dgm:spPr/>
      <dgm:t>
        <a:bodyPr/>
        <a:lstStyle/>
        <a:p>
          <a:endParaRPr lang="zh-CN" altLang="en-US"/>
        </a:p>
      </dgm:t>
    </dgm:pt>
    <dgm:pt modelId="{EEA9BF43-52EA-422D-B843-A7E2D98344F1}">
      <dgm:prSet phldrT="[文本]" phldr="0" custT="0"/>
      <dgm:spPr/>
      <dgm:t>
        <a:bodyPr vert="horz" wrap="square"/>
        <a:lstStyle/>
        <a:p>
          <a:pPr>
            <a:lnSpc>
              <a:spcPct val="100000"/>
            </a:lnSpc>
            <a:spcBef>
              <a:spcPct val="0"/>
            </a:spcBef>
            <a:spcAft>
              <a:spcPct val="35000"/>
            </a:spcAft>
          </a:pPr>
          <a:r>
            <a:rPr lang="zh-CN" altLang="en-US"/>
            <a:t>为贷款企业提供融资服务</a:t>
          </a:r>
        </a:p>
      </dgm:t>
    </dgm:pt>
    <dgm:pt modelId="{DD4B9A5E-AF0E-4E40-AE50-8ADA48B6C96E}" type="parTrans" cxnId="{9FDFEE67-5DD6-4FB2-9B9E-C18E1FC778FF}">
      <dgm:prSet/>
      <dgm:spPr/>
      <dgm:t>
        <a:bodyPr/>
        <a:lstStyle/>
        <a:p>
          <a:endParaRPr lang="zh-CN" altLang="en-US"/>
        </a:p>
      </dgm:t>
    </dgm:pt>
    <dgm:pt modelId="{35829CFD-40BE-4AAC-B481-B24731CD799F}" type="sibTrans" cxnId="{9FDFEE67-5DD6-4FB2-9B9E-C18E1FC778FF}">
      <dgm:prSet/>
      <dgm:spPr/>
      <dgm:t>
        <a:bodyPr/>
        <a:lstStyle/>
        <a:p>
          <a:endParaRPr lang="zh-CN" altLang="en-US"/>
        </a:p>
      </dgm:t>
    </dgm:pt>
    <dgm:pt modelId="{05B7883E-08CA-4B11-978A-0E031766AB04}">
      <dgm:prSet phldrT="[文本]" phldr="0" custT="0"/>
      <dgm:spPr/>
      <dgm:t>
        <a:bodyPr vert="horz" wrap="square"/>
        <a:lstStyle/>
        <a:p>
          <a:pPr>
            <a:lnSpc>
              <a:spcPct val="100000"/>
            </a:lnSpc>
            <a:spcBef>
              <a:spcPct val="0"/>
            </a:spcBef>
            <a:spcAft>
              <a:spcPct val="35000"/>
            </a:spcAft>
          </a:pPr>
          <a:r>
            <a:rPr lang="zh-CN" altLang="en-US"/>
            <a:t>一般涉及的贷款企业所在地的金融机构</a:t>
          </a:r>
        </a:p>
      </dgm:t>
    </dgm:pt>
    <dgm:pt modelId="{D3AE5FBF-22B8-495D-8175-D008E6DBE25A}" type="parTrans" cxnId="{43AAC849-237B-4B24-BDB3-D6DD13DBFAA9}">
      <dgm:prSet/>
      <dgm:spPr/>
      <dgm:t>
        <a:bodyPr/>
        <a:lstStyle/>
        <a:p>
          <a:endParaRPr lang="zh-CN" altLang="en-US"/>
        </a:p>
      </dgm:t>
    </dgm:pt>
    <dgm:pt modelId="{07129F62-24FE-4443-9066-E2A8C0818369}" type="sibTrans" cxnId="{43AAC849-237B-4B24-BDB3-D6DD13DBFAA9}">
      <dgm:prSet/>
      <dgm:spPr/>
      <dgm:t>
        <a:bodyPr/>
        <a:lstStyle/>
        <a:p>
          <a:endParaRPr lang="zh-CN" altLang="en-US"/>
        </a:p>
      </dgm:t>
    </dgm:pt>
    <dgm:pt modelId="{D46EE152-774F-4CA8-9116-98CB08AEFA88}" type="pres">
      <dgm:prSet presAssocID="{D6047DBF-95AA-40BC-A783-377E8F18B84D}" presName="Name0" presStyleCnt="0">
        <dgm:presLayoutVars>
          <dgm:chPref val="1"/>
          <dgm:dir/>
          <dgm:animOne val="branch"/>
          <dgm:animLvl val="lvl"/>
          <dgm:resizeHandles val="exact"/>
        </dgm:presLayoutVars>
      </dgm:prSet>
      <dgm:spPr/>
    </dgm:pt>
    <dgm:pt modelId="{D1C58439-AB41-4D73-94D5-800644F6883C}" type="pres">
      <dgm:prSet presAssocID="{9CF950A0-AF63-4EEF-9FFD-96C1F7E7E392}" presName="root1" presStyleCnt="0"/>
      <dgm:spPr/>
    </dgm:pt>
    <dgm:pt modelId="{9B9BF0AB-5901-4E79-B4D7-EC064A6E4281}" type="pres">
      <dgm:prSet presAssocID="{9CF950A0-AF63-4EEF-9FFD-96C1F7E7E392}" presName="LevelOneTextNode" presStyleLbl="node0" presStyleIdx="0" presStyleCnt="1">
        <dgm:presLayoutVars>
          <dgm:chPref val="3"/>
        </dgm:presLayoutVars>
      </dgm:prSet>
      <dgm:spPr/>
    </dgm:pt>
    <dgm:pt modelId="{A6E13702-6C97-4911-A4E2-59EE8E68C431}" type="pres">
      <dgm:prSet presAssocID="{9CF950A0-AF63-4EEF-9FFD-96C1F7E7E392}" presName="level2hierChild" presStyleCnt="0"/>
      <dgm:spPr/>
    </dgm:pt>
    <dgm:pt modelId="{64B430B3-FF1B-406C-9FF2-27BA23788747}" type="pres">
      <dgm:prSet presAssocID="{CEE48522-27B1-4F7F-84F9-D98425D345C1}" presName="conn2-1" presStyleLbl="parChTrans1D2" presStyleIdx="0" presStyleCnt="3"/>
      <dgm:spPr/>
    </dgm:pt>
    <dgm:pt modelId="{C069D299-1B39-4BB1-9C27-833B58C46156}" type="pres">
      <dgm:prSet presAssocID="{CEE48522-27B1-4F7F-84F9-D98425D345C1}" presName="connTx" presStyleLbl="parChTrans1D2" presStyleIdx="0" presStyleCnt="3"/>
      <dgm:spPr/>
    </dgm:pt>
    <dgm:pt modelId="{9C4BE19C-8DBD-46B6-9067-607184141480}" type="pres">
      <dgm:prSet presAssocID="{43C98814-3703-4708-9480-0269618948C5}" presName="root2" presStyleCnt="0"/>
      <dgm:spPr/>
    </dgm:pt>
    <dgm:pt modelId="{CDA235D6-AC41-4ED3-AF28-D9CD9EDCBAED}" type="pres">
      <dgm:prSet presAssocID="{43C98814-3703-4708-9480-0269618948C5}" presName="LevelTwoTextNode" presStyleLbl="node2" presStyleIdx="0" presStyleCnt="3">
        <dgm:presLayoutVars>
          <dgm:chPref val="3"/>
        </dgm:presLayoutVars>
      </dgm:prSet>
      <dgm:spPr/>
    </dgm:pt>
    <dgm:pt modelId="{72E265FC-36E6-4BBF-AC05-214FD6415DAB}" type="pres">
      <dgm:prSet presAssocID="{43C98814-3703-4708-9480-0269618948C5}" presName="level3hierChild" presStyleCnt="0"/>
      <dgm:spPr/>
    </dgm:pt>
    <dgm:pt modelId="{2F66960D-CF7A-443C-8CB9-E7DD0B261214}" type="pres">
      <dgm:prSet presAssocID="{DD4B9A5E-AF0E-4E40-AE50-8ADA48B6C96E}" presName="conn2-1" presStyleLbl="parChTrans1D2" presStyleIdx="1" presStyleCnt="3"/>
      <dgm:spPr/>
    </dgm:pt>
    <dgm:pt modelId="{5BBFF12A-A69F-4078-A83D-A1EAB54C5269}" type="pres">
      <dgm:prSet presAssocID="{DD4B9A5E-AF0E-4E40-AE50-8ADA48B6C96E}" presName="connTx" presStyleLbl="parChTrans1D2" presStyleIdx="1" presStyleCnt="3"/>
      <dgm:spPr/>
    </dgm:pt>
    <dgm:pt modelId="{C34060C1-0884-4F60-ADDF-610222CEEF01}" type="pres">
      <dgm:prSet presAssocID="{EEA9BF43-52EA-422D-B843-A7E2D98344F1}" presName="root2" presStyleCnt="0"/>
      <dgm:spPr/>
    </dgm:pt>
    <dgm:pt modelId="{3540059A-19CD-4FBD-A598-B7A4BB9DA52D}" type="pres">
      <dgm:prSet presAssocID="{EEA9BF43-52EA-422D-B843-A7E2D98344F1}" presName="LevelTwoTextNode" presStyleLbl="node2" presStyleIdx="1" presStyleCnt="3">
        <dgm:presLayoutVars>
          <dgm:chPref val="3"/>
        </dgm:presLayoutVars>
      </dgm:prSet>
      <dgm:spPr/>
    </dgm:pt>
    <dgm:pt modelId="{5F2B1077-175E-4F04-9ED5-8097B74233FF}" type="pres">
      <dgm:prSet presAssocID="{EEA9BF43-52EA-422D-B843-A7E2D98344F1}" presName="level3hierChild" presStyleCnt="0"/>
      <dgm:spPr/>
    </dgm:pt>
    <dgm:pt modelId="{CED1A3A3-B184-469E-86AE-670623BA4E5D}" type="pres">
      <dgm:prSet presAssocID="{D3AE5FBF-22B8-495D-8175-D008E6DBE25A}" presName="conn2-1" presStyleLbl="parChTrans1D2" presStyleIdx="2" presStyleCnt="3"/>
      <dgm:spPr/>
    </dgm:pt>
    <dgm:pt modelId="{925CFC76-454F-4CEF-ADE7-B0D5EBC96571}" type="pres">
      <dgm:prSet presAssocID="{D3AE5FBF-22B8-495D-8175-D008E6DBE25A}" presName="connTx" presStyleLbl="parChTrans1D2" presStyleIdx="2" presStyleCnt="3"/>
      <dgm:spPr/>
    </dgm:pt>
    <dgm:pt modelId="{FE25D188-752C-49DB-8CF7-81DAD4AA116D}" type="pres">
      <dgm:prSet presAssocID="{05B7883E-08CA-4B11-978A-0E031766AB04}" presName="root2" presStyleCnt="0"/>
      <dgm:spPr/>
    </dgm:pt>
    <dgm:pt modelId="{E8D2105A-5421-473B-835F-F6E08D9D2D9B}" type="pres">
      <dgm:prSet presAssocID="{05B7883E-08CA-4B11-978A-0E031766AB04}" presName="LevelTwoTextNode" presStyleLbl="node2" presStyleIdx="2" presStyleCnt="3">
        <dgm:presLayoutVars>
          <dgm:chPref val="3"/>
        </dgm:presLayoutVars>
      </dgm:prSet>
      <dgm:spPr/>
    </dgm:pt>
    <dgm:pt modelId="{8A9817AD-1B7B-4DD1-A786-15A6E30FA3D8}" type="pres">
      <dgm:prSet presAssocID="{05B7883E-08CA-4B11-978A-0E031766AB04}" presName="level3hierChild" presStyleCnt="0"/>
      <dgm:spPr/>
    </dgm:pt>
  </dgm:ptLst>
  <dgm:cxnLst>
    <dgm:cxn modelId="{353D8310-3008-4EB9-B391-CC7F02E2704B}" type="presOf" srcId="{D3AE5FBF-22B8-495D-8175-D008E6DBE25A}" destId="{925CFC76-454F-4CEF-ADE7-B0D5EBC96571}" srcOrd="1" destOrd="0" presId="urn:microsoft.com/office/officeart/2008/layout/HorizontalMultiLevelHierarchy#1"/>
    <dgm:cxn modelId="{2005EF1B-A39B-4C07-87CB-81C6F0338332}" srcId="{D6047DBF-95AA-40BC-A783-377E8F18B84D}" destId="{9CF950A0-AF63-4EEF-9FFD-96C1F7E7E392}" srcOrd="0" destOrd="0" parTransId="{C208B5D8-5995-4479-A42A-8A55E56C12D9}" sibTransId="{789CBC20-C209-4F6E-8277-16D1CD2BC23E}"/>
    <dgm:cxn modelId="{E3A8C523-50AB-4CD5-9B15-E811C6E060BE}" type="presOf" srcId="{9CF950A0-AF63-4EEF-9FFD-96C1F7E7E392}" destId="{9B9BF0AB-5901-4E79-B4D7-EC064A6E4281}" srcOrd="0" destOrd="0" presId="urn:microsoft.com/office/officeart/2008/layout/HorizontalMultiLevelHierarchy#1"/>
    <dgm:cxn modelId="{342D443C-D1A4-4C53-971C-3D9D0855301D}" srcId="{9CF950A0-AF63-4EEF-9FFD-96C1F7E7E392}" destId="{43C98814-3703-4708-9480-0269618948C5}" srcOrd="0" destOrd="0" parTransId="{CEE48522-27B1-4F7F-84F9-D98425D345C1}" sibTransId="{8F8E0805-276C-4375-BEB7-3681B4D5E062}"/>
    <dgm:cxn modelId="{A5E5A760-D768-4BF9-A88E-6C72D4FF8BF8}" type="presOf" srcId="{43C98814-3703-4708-9480-0269618948C5}" destId="{CDA235D6-AC41-4ED3-AF28-D9CD9EDCBAED}" srcOrd="0" destOrd="0" presId="urn:microsoft.com/office/officeart/2008/layout/HorizontalMultiLevelHierarchy#1"/>
    <dgm:cxn modelId="{9FDFEE67-5DD6-4FB2-9B9E-C18E1FC778FF}" srcId="{9CF950A0-AF63-4EEF-9FFD-96C1F7E7E392}" destId="{EEA9BF43-52EA-422D-B843-A7E2D98344F1}" srcOrd="1" destOrd="0" parTransId="{DD4B9A5E-AF0E-4E40-AE50-8ADA48B6C96E}" sibTransId="{35829CFD-40BE-4AAC-B481-B24731CD799F}"/>
    <dgm:cxn modelId="{43AAC849-237B-4B24-BDB3-D6DD13DBFAA9}" srcId="{9CF950A0-AF63-4EEF-9FFD-96C1F7E7E392}" destId="{05B7883E-08CA-4B11-978A-0E031766AB04}" srcOrd="2" destOrd="0" parTransId="{D3AE5FBF-22B8-495D-8175-D008E6DBE25A}" sibTransId="{07129F62-24FE-4443-9066-E2A8C0818369}"/>
    <dgm:cxn modelId="{FDB3044F-386B-4F73-A21A-DE760271EE0F}" type="presOf" srcId="{D6047DBF-95AA-40BC-A783-377E8F18B84D}" destId="{D46EE152-774F-4CA8-9116-98CB08AEFA88}" srcOrd="0" destOrd="0" presId="urn:microsoft.com/office/officeart/2008/layout/HorizontalMultiLevelHierarchy#1"/>
    <dgm:cxn modelId="{2278BE80-72BF-4C46-8115-03C641A1225E}" type="presOf" srcId="{DD4B9A5E-AF0E-4E40-AE50-8ADA48B6C96E}" destId="{2F66960D-CF7A-443C-8CB9-E7DD0B261214}" srcOrd="0" destOrd="0" presId="urn:microsoft.com/office/officeart/2008/layout/HorizontalMultiLevelHierarchy#1"/>
    <dgm:cxn modelId="{55F6D6AE-EBE2-4504-9C8F-5070D9428950}" type="presOf" srcId="{CEE48522-27B1-4F7F-84F9-D98425D345C1}" destId="{C069D299-1B39-4BB1-9C27-833B58C46156}" srcOrd="1" destOrd="0" presId="urn:microsoft.com/office/officeart/2008/layout/HorizontalMultiLevelHierarchy#1"/>
    <dgm:cxn modelId="{C2D918D6-C917-4C92-9513-C1A8D11F3435}" type="presOf" srcId="{DD4B9A5E-AF0E-4E40-AE50-8ADA48B6C96E}" destId="{5BBFF12A-A69F-4078-A83D-A1EAB54C5269}" srcOrd="1" destOrd="0" presId="urn:microsoft.com/office/officeart/2008/layout/HorizontalMultiLevelHierarchy#1"/>
    <dgm:cxn modelId="{7B6C7ADD-A9A1-4EDD-BAE0-CA4D51AE1DCB}" type="presOf" srcId="{D3AE5FBF-22B8-495D-8175-D008E6DBE25A}" destId="{CED1A3A3-B184-469E-86AE-670623BA4E5D}" srcOrd="0" destOrd="0" presId="urn:microsoft.com/office/officeart/2008/layout/HorizontalMultiLevelHierarchy#1"/>
    <dgm:cxn modelId="{176C5BEA-71D4-45ED-9D87-DA4CE5E9C31B}" type="presOf" srcId="{EEA9BF43-52EA-422D-B843-A7E2D98344F1}" destId="{3540059A-19CD-4FBD-A598-B7A4BB9DA52D}" srcOrd="0" destOrd="0" presId="urn:microsoft.com/office/officeart/2008/layout/HorizontalMultiLevelHierarchy#1"/>
    <dgm:cxn modelId="{31254BF7-D25C-4F0B-8F80-BF7584B023A3}" type="presOf" srcId="{05B7883E-08CA-4B11-978A-0E031766AB04}" destId="{E8D2105A-5421-473B-835F-F6E08D9D2D9B}" srcOrd="0" destOrd="0" presId="urn:microsoft.com/office/officeart/2008/layout/HorizontalMultiLevelHierarchy#1"/>
    <dgm:cxn modelId="{9F2B1AF9-1357-430B-9388-2E5A4F0E7553}" type="presOf" srcId="{CEE48522-27B1-4F7F-84F9-D98425D345C1}" destId="{64B430B3-FF1B-406C-9FF2-27BA23788747}" srcOrd="0" destOrd="0" presId="urn:microsoft.com/office/officeart/2008/layout/HorizontalMultiLevelHierarchy#1"/>
    <dgm:cxn modelId="{814BB876-A6BF-48C6-80FC-09AF6EAB3542}" type="presParOf" srcId="{D46EE152-774F-4CA8-9116-98CB08AEFA88}" destId="{D1C58439-AB41-4D73-94D5-800644F6883C}" srcOrd="0" destOrd="0" presId="urn:microsoft.com/office/officeart/2008/layout/HorizontalMultiLevelHierarchy#1"/>
    <dgm:cxn modelId="{6B48D49C-D062-49F6-87A2-9081748C65A0}" type="presParOf" srcId="{D1C58439-AB41-4D73-94D5-800644F6883C}" destId="{9B9BF0AB-5901-4E79-B4D7-EC064A6E4281}" srcOrd="0" destOrd="0" presId="urn:microsoft.com/office/officeart/2008/layout/HorizontalMultiLevelHierarchy#1"/>
    <dgm:cxn modelId="{748737C6-5CBD-4CB6-97A8-EA3502BF72B3}" type="presParOf" srcId="{D1C58439-AB41-4D73-94D5-800644F6883C}" destId="{A6E13702-6C97-4911-A4E2-59EE8E68C431}" srcOrd="1" destOrd="0" presId="urn:microsoft.com/office/officeart/2008/layout/HorizontalMultiLevelHierarchy#1"/>
    <dgm:cxn modelId="{62CBCA19-A012-47F9-A0C2-E2FFEC1F7C54}" type="presParOf" srcId="{A6E13702-6C97-4911-A4E2-59EE8E68C431}" destId="{64B430B3-FF1B-406C-9FF2-27BA23788747}" srcOrd="0" destOrd="0" presId="urn:microsoft.com/office/officeart/2008/layout/HorizontalMultiLevelHierarchy#1"/>
    <dgm:cxn modelId="{EEC2ABC8-22D3-41C6-BE74-4CADCE048B92}" type="presParOf" srcId="{64B430B3-FF1B-406C-9FF2-27BA23788747}" destId="{C069D299-1B39-4BB1-9C27-833B58C46156}" srcOrd="0" destOrd="0" presId="urn:microsoft.com/office/officeart/2008/layout/HorizontalMultiLevelHierarchy#1"/>
    <dgm:cxn modelId="{70674FD5-E3BE-4BAB-9CCF-F6F196F42AC5}" type="presParOf" srcId="{A6E13702-6C97-4911-A4E2-59EE8E68C431}" destId="{9C4BE19C-8DBD-46B6-9067-607184141480}" srcOrd="1" destOrd="0" presId="urn:microsoft.com/office/officeart/2008/layout/HorizontalMultiLevelHierarchy#1"/>
    <dgm:cxn modelId="{32B50B69-B8D3-4515-B875-D910A8038049}" type="presParOf" srcId="{9C4BE19C-8DBD-46B6-9067-607184141480}" destId="{CDA235D6-AC41-4ED3-AF28-D9CD9EDCBAED}" srcOrd="0" destOrd="0" presId="urn:microsoft.com/office/officeart/2008/layout/HorizontalMultiLevelHierarchy#1"/>
    <dgm:cxn modelId="{C2B45F61-3849-4D38-B9DC-66BEC4ED39F0}" type="presParOf" srcId="{9C4BE19C-8DBD-46B6-9067-607184141480}" destId="{72E265FC-36E6-4BBF-AC05-214FD6415DAB}" srcOrd="1" destOrd="0" presId="urn:microsoft.com/office/officeart/2008/layout/HorizontalMultiLevelHierarchy#1"/>
    <dgm:cxn modelId="{80CBC1D4-7AF3-4710-A501-DE48E65DBBFC}" type="presParOf" srcId="{A6E13702-6C97-4911-A4E2-59EE8E68C431}" destId="{2F66960D-CF7A-443C-8CB9-E7DD0B261214}" srcOrd="2" destOrd="0" presId="urn:microsoft.com/office/officeart/2008/layout/HorizontalMultiLevelHierarchy#1"/>
    <dgm:cxn modelId="{A94944E7-146D-484E-B490-AE23F8CC5914}" type="presParOf" srcId="{2F66960D-CF7A-443C-8CB9-E7DD0B261214}" destId="{5BBFF12A-A69F-4078-A83D-A1EAB54C5269}" srcOrd="0" destOrd="0" presId="urn:microsoft.com/office/officeart/2008/layout/HorizontalMultiLevelHierarchy#1"/>
    <dgm:cxn modelId="{242B7E70-A044-4AA8-97F0-D2D8E5C5E6D6}" type="presParOf" srcId="{A6E13702-6C97-4911-A4E2-59EE8E68C431}" destId="{C34060C1-0884-4F60-ADDF-610222CEEF01}" srcOrd="3" destOrd="0" presId="urn:microsoft.com/office/officeart/2008/layout/HorizontalMultiLevelHierarchy#1"/>
    <dgm:cxn modelId="{A737E51C-5C51-4379-B812-B51B10399ED3}" type="presParOf" srcId="{C34060C1-0884-4F60-ADDF-610222CEEF01}" destId="{3540059A-19CD-4FBD-A598-B7A4BB9DA52D}" srcOrd="0" destOrd="0" presId="urn:microsoft.com/office/officeart/2008/layout/HorizontalMultiLevelHierarchy#1"/>
    <dgm:cxn modelId="{26765F8B-0F55-42CE-AD6E-BA4B86753CD6}" type="presParOf" srcId="{C34060C1-0884-4F60-ADDF-610222CEEF01}" destId="{5F2B1077-175E-4F04-9ED5-8097B74233FF}" srcOrd="1" destOrd="0" presId="urn:microsoft.com/office/officeart/2008/layout/HorizontalMultiLevelHierarchy#1"/>
    <dgm:cxn modelId="{12EE2F29-7B38-479E-916B-C18B45BC4224}" type="presParOf" srcId="{A6E13702-6C97-4911-A4E2-59EE8E68C431}" destId="{CED1A3A3-B184-469E-86AE-670623BA4E5D}" srcOrd="4" destOrd="0" presId="urn:microsoft.com/office/officeart/2008/layout/HorizontalMultiLevelHierarchy#1"/>
    <dgm:cxn modelId="{B562F2B4-7725-436B-AD73-D4220D86628F}" type="presParOf" srcId="{CED1A3A3-B184-469E-86AE-670623BA4E5D}" destId="{925CFC76-454F-4CEF-ADE7-B0D5EBC96571}" srcOrd="0" destOrd="0" presId="urn:microsoft.com/office/officeart/2008/layout/HorizontalMultiLevelHierarchy#1"/>
    <dgm:cxn modelId="{2657838F-1D1F-405E-AA88-F3CF11E1905A}" type="presParOf" srcId="{A6E13702-6C97-4911-A4E2-59EE8E68C431}" destId="{FE25D188-752C-49DB-8CF7-81DAD4AA116D}" srcOrd="5" destOrd="0" presId="urn:microsoft.com/office/officeart/2008/layout/HorizontalMultiLevelHierarchy#1"/>
    <dgm:cxn modelId="{AF0B362E-285E-4816-B31F-1687EF67F7CE}" type="presParOf" srcId="{FE25D188-752C-49DB-8CF7-81DAD4AA116D}" destId="{E8D2105A-5421-473B-835F-F6E08D9D2D9B}" srcOrd="0" destOrd="0" presId="urn:microsoft.com/office/officeart/2008/layout/HorizontalMultiLevelHierarchy#1"/>
    <dgm:cxn modelId="{C81D97A5-FE25-43B9-8F6F-005E6C860CB4}" type="presParOf" srcId="{FE25D188-752C-49DB-8CF7-81DAD4AA116D}" destId="{8A9817AD-1B7B-4DD1-A786-15A6E30FA3D8}" srcOrd="1" destOrd="0" presId="urn:microsoft.com/office/officeart/2008/layout/HorizontalMultiLevel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E1AB575-9819-44AE-A3C8-CF9F48AF704E}" type="doc">
      <dgm:prSet loTypeId="urn:microsoft.com/office/officeart/2008/layout/NameandTitleOrganizationalChart#1" loCatId="hierarchy" qsTypeId="urn:microsoft.com/office/officeart/2005/8/quickstyle/simple1#8" qsCatId="simple" csTypeId="urn:microsoft.com/office/officeart/2005/8/colors/accent1_2#8" csCatId="accent1" phldr="0"/>
      <dgm:spPr/>
      <dgm:t>
        <a:bodyPr/>
        <a:lstStyle/>
        <a:p>
          <a:endParaRPr lang="zh-CN" altLang="en-US"/>
        </a:p>
      </dgm:t>
    </dgm:pt>
    <dgm:pt modelId="{14322778-163D-4F0A-9B5F-EB58CA9F67B9}">
      <dgm:prSet phldrT="[文本]" phldr="0" custT="0"/>
      <dgm:spPr/>
      <dgm:t>
        <a:bodyPr vert="horz" wrap="square"/>
        <a:lstStyle/>
        <a:p>
          <a:pPr>
            <a:lnSpc>
              <a:spcPct val="100000"/>
            </a:lnSpc>
            <a:spcBef>
              <a:spcPct val="0"/>
            </a:spcBef>
            <a:spcAft>
              <a:spcPct val="35000"/>
            </a:spcAft>
          </a:pPr>
          <a:r>
            <a:rPr lang="zh-CN" altLang="en-US"/>
            <a:t>供应链金融</a:t>
          </a:r>
        </a:p>
      </dgm:t>
    </dgm:pt>
    <dgm:pt modelId="{049FCEFD-8BEC-4A84-B713-756DEB67BE74}" type="parTrans" cxnId="{9A1B21DA-92E1-45DA-BA71-331FB36D9FA4}">
      <dgm:prSet/>
      <dgm:spPr/>
      <dgm:t>
        <a:bodyPr/>
        <a:lstStyle/>
        <a:p>
          <a:endParaRPr lang="zh-CN" altLang="en-US"/>
        </a:p>
      </dgm:t>
    </dgm:pt>
    <dgm:pt modelId="{001A1D7E-C84D-4C4A-9501-750C432E1A7A}" type="sibTrans" cxnId="{9A1B21DA-92E1-45DA-BA71-331FB36D9FA4}">
      <dgm:prSet/>
      <dgm:spPr/>
      <dgm:t>
        <a:bodyPr/>
        <a:lstStyle/>
        <a:p>
          <a:endParaRPr lang="zh-CN" altLang="en-US"/>
        </a:p>
      </dgm:t>
    </dgm:pt>
    <dgm:pt modelId="{7D3B3AE4-9E7C-4833-B466-CF7479A9F4E4}" type="asst">
      <dgm:prSet phldrT="[文本]" phldr="0" custT="0"/>
      <dgm:spPr/>
      <dgm:t>
        <a:bodyPr vert="horz" wrap="square"/>
        <a:lstStyle/>
        <a:p>
          <a:pPr>
            <a:lnSpc>
              <a:spcPct val="100000"/>
            </a:lnSpc>
            <a:spcBef>
              <a:spcPct val="0"/>
            </a:spcBef>
            <a:spcAft>
              <a:spcPct val="35000"/>
            </a:spcAft>
          </a:pPr>
          <a:r>
            <a:rPr lang="zh-CN" altLang="en-US"/>
            <a:t>以金融机构为主</a:t>
          </a:r>
        </a:p>
      </dgm:t>
    </dgm:pt>
    <dgm:pt modelId="{8D1294C6-F181-4142-BD98-32A0ECCFFE81}" type="parTrans" cxnId="{620C668F-85E2-405E-9CA5-EF8D82F59445}">
      <dgm:prSet/>
      <dgm:spPr/>
      <dgm:t>
        <a:bodyPr/>
        <a:lstStyle/>
        <a:p>
          <a:endParaRPr lang="zh-CN" altLang="en-US"/>
        </a:p>
      </dgm:t>
    </dgm:pt>
    <dgm:pt modelId="{3850E568-9F5E-4208-9EA4-7852BE5B61EB}" type="sibTrans" cxnId="{620C668F-85E2-405E-9CA5-EF8D82F59445}">
      <dgm:prSet/>
      <dgm:spPr/>
      <dgm:t>
        <a:bodyPr/>
        <a:lstStyle/>
        <a:p>
          <a:endParaRPr lang="zh-CN" altLang="en-US"/>
        </a:p>
      </dgm:t>
    </dgm:pt>
    <dgm:pt modelId="{B23BDBAB-7CD7-4894-9889-9982FBB58222}">
      <dgm:prSet phldrT="[文本]" phldr="0" custT="0"/>
      <dgm:spPr/>
      <dgm:t>
        <a:bodyPr vert="horz" wrap="square"/>
        <a:lstStyle/>
        <a:p>
          <a:pPr>
            <a:lnSpc>
              <a:spcPct val="100000"/>
            </a:lnSpc>
            <a:spcBef>
              <a:spcPct val="0"/>
            </a:spcBef>
            <a:spcAft>
              <a:spcPct val="35000"/>
            </a:spcAft>
          </a:pPr>
          <a:r>
            <a:rPr lang="zh-CN" altLang="en-US"/>
            <a:t>物流企业仅作为金融机构的辅助部门</a:t>
          </a:r>
        </a:p>
      </dgm:t>
    </dgm:pt>
    <dgm:pt modelId="{069F0FE3-2073-4DA6-A046-620CBA73F9DD}" type="parTrans" cxnId="{F3D2254A-BB3E-49D5-9CA6-6741E9B61754}">
      <dgm:prSet/>
      <dgm:spPr/>
      <dgm:t>
        <a:bodyPr/>
        <a:lstStyle/>
        <a:p>
          <a:endParaRPr lang="zh-CN" altLang="en-US"/>
        </a:p>
      </dgm:t>
    </dgm:pt>
    <dgm:pt modelId="{24E385A5-1509-4EDB-9628-A18777C52ADB}" type="sibTrans" cxnId="{F3D2254A-BB3E-49D5-9CA6-6741E9B61754}">
      <dgm:prSet/>
      <dgm:spPr/>
      <dgm:t>
        <a:bodyPr/>
        <a:lstStyle/>
        <a:p>
          <a:endParaRPr lang="zh-CN" altLang="en-US"/>
        </a:p>
      </dgm:t>
    </dgm:pt>
    <dgm:pt modelId="{35BA20EC-4436-4F03-99F0-D02FB533DF93}">
      <dgm:prSet phldrT="[文本]" phldr="0" custT="0"/>
      <dgm:spPr/>
      <dgm:t>
        <a:bodyPr vert="horz" wrap="square"/>
        <a:lstStyle/>
        <a:p>
          <a:pPr>
            <a:lnSpc>
              <a:spcPct val="100000"/>
            </a:lnSpc>
            <a:spcBef>
              <a:spcPct val="0"/>
            </a:spcBef>
            <a:spcAft>
              <a:spcPct val="35000"/>
            </a:spcAft>
          </a:pPr>
          <a:r>
            <a:rPr lang="zh-CN" altLang="en-US"/>
            <a:t>涉及多个金融机构间的业务协作及信息共享</a:t>
          </a:r>
        </a:p>
      </dgm:t>
    </dgm:pt>
    <dgm:pt modelId="{F5D260A9-D87F-4A8C-A803-E32A03FA54A8}" type="parTrans" cxnId="{0028A178-7EEA-4939-A8D9-2A823FB7B23B}">
      <dgm:prSet/>
      <dgm:spPr/>
      <dgm:t>
        <a:bodyPr/>
        <a:lstStyle/>
        <a:p>
          <a:endParaRPr lang="zh-CN" altLang="en-US"/>
        </a:p>
      </dgm:t>
    </dgm:pt>
    <dgm:pt modelId="{B0DE14E6-70B7-432F-B0C8-7C4FBCA43CF8}" type="sibTrans" cxnId="{0028A178-7EEA-4939-A8D9-2A823FB7B23B}">
      <dgm:prSet/>
      <dgm:spPr/>
      <dgm:t>
        <a:bodyPr/>
        <a:lstStyle/>
        <a:p>
          <a:endParaRPr lang="zh-CN" altLang="en-US"/>
        </a:p>
      </dgm:t>
    </dgm:pt>
    <dgm:pt modelId="{0AFCEB4D-5FD9-40AA-9C98-BEB53164F8B5}">
      <dgm:prSet phldrT="[文本]" phldr="0" custT="0"/>
      <dgm:spPr/>
      <dgm:t>
        <a:bodyPr vert="horz" wrap="square"/>
        <a:lstStyle/>
        <a:p>
          <a:pPr>
            <a:lnSpc>
              <a:spcPct val="100000"/>
            </a:lnSpc>
            <a:spcBef>
              <a:spcPct val="0"/>
            </a:spcBef>
            <a:spcAft>
              <a:spcPct val="35000"/>
            </a:spcAft>
          </a:pPr>
          <a:r>
            <a:rPr lang="zh-CN" altLang="en-US"/>
            <a:t>加大了监管难度</a:t>
          </a:r>
        </a:p>
      </dgm:t>
    </dgm:pt>
    <dgm:pt modelId="{8E4D68ED-D6C3-4541-8CCC-D13A3C57CDAE}" type="parTrans" cxnId="{D903C570-9F0C-4456-BC22-D6AFECD36D76}">
      <dgm:prSet/>
      <dgm:spPr/>
      <dgm:t>
        <a:bodyPr/>
        <a:lstStyle/>
        <a:p>
          <a:endParaRPr lang="zh-CN" altLang="en-US"/>
        </a:p>
      </dgm:t>
    </dgm:pt>
    <dgm:pt modelId="{A5DD02C9-8B93-43BE-BEAD-B781857F3C97}" type="sibTrans" cxnId="{D903C570-9F0C-4456-BC22-D6AFECD36D76}">
      <dgm:prSet/>
      <dgm:spPr/>
      <dgm:t>
        <a:bodyPr/>
        <a:lstStyle/>
        <a:p>
          <a:endParaRPr lang="zh-CN" altLang="en-US"/>
        </a:p>
      </dgm:t>
    </dgm:pt>
    <dgm:pt modelId="{EFC6FE94-E4EE-4C2C-BA29-A15E851085D1}" type="pres">
      <dgm:prSet presAssocID="{1E1AB575-9819-44AE-A3C8-CF9F48AF704E}" presName="hierChild1" presStyleCnt="0">
        <dgm:presLayoutVars>
          <dgm:orgChart val="1"/>
          <dgm:chPref val="1"/>
          <dgm:dir/>
          <dgm:animOne val="branch"/>
          <dgm:animLvl val="lvl"/>
          <dgm:resizeHandles/>
        </dgm:presLayoutVars>
      </dgm:prSet>
      <dgm:spPr/>
    </dgm:pt>
    <dgm:pt modelId="{81178AF7-38BF-46F0-872E-DD2EC9579ACD}" type="pres">
      <dgm:prSet presAssocID="{14322778-163D-4F0A-9B5F-EB58CA9F67B9}" presName="hierRoot1" presStyleCnt="0">
        <dgm:presLayoutVars>
          <dgm:hierBranch val="init"/>
        </dgm:presLayoutVars>
      </dgm:prSet>
      <dgm:spPr/>
    </dgm:pt>
    <dgm:pt modelId="{E1557E32-7B61-4EDE-95EF-0D58B9354D11}" type="pres">
      <dgm:prSet presAssocID="{14322778-163D-4F0A-9B5F-EB58CA9F67B9}" presName="rootComposite1" presStyleCnt="0"/>
      <dgm:spPr/>
    </dgm:pt>
    <dgm:pt modelId="{8C1C4E3F-F5AF-4B85-84B6-1C435203C46E}" type="pres">
      <dgm:prSet presAssocID="{14322778-163D-4F0A-9B5F-EB58CA9F67B9}" presName="rootText1" presStyleLbl="node0" presStyleIdx="0" presStyleCnt="1">
        <dgm:presLayoutVars>
          <dgm:chMax/>
          <dgm:chPref val="3"/>
        </dgm:presLayoutVars>
      </dgm:prSet>
      <dgm:spPr/>
    </dgm:pt>
    <dgm:pt modelId="{762CCF6A-7E9D-4EDB-9E54-D9FAE571A19D}" type="pres">
      <dgm:prSet presAssocID="{14322778-163D-4F0A-9B5F-EB58CA9F67B9}" presName="titleText1" presStyleLbl="fgAcc0" presStyleIdx="0" presStyleCnt="1">
        <dgm:presLayoutVars>
          <dgm:chMax val="0"/>
          <dgm:chPref val="0"/>
        </dgm:presLayoutVars>
      </dgm:prSet>
      <dgm:spPr/>
    </dgm:pt>
    <dgm:pt modelId="{8835CE7C-4999-45BF-A08E-804F51E6EA70}" type="pres">
      <dgm:prSet presAssocID="{14322778-163D-4F0A-9B5F-EB58CA9F67B9}" presName="rootConnector1" presStyleLbl="node1" presStyleIdx="0" presStyleCnt="3"/>
      <dgm:spPr/>
    </dgm:pt>
    <dgm:pt modelId="{3F9AAE26-3EC0-42FD-87C9-89F57111CE0F}" type="pres">
      <dgm:prSet presAssocID="{14322778-163D-4F0A-9B5F-EB58CA9F67B9}" presName="hierChild2" presStyleCnt="0"/>
      <dgm:spPr/>
    </dgm:pt>
    <dgm:pt modelId="{718839F4-5F33-40A2-A382-014B6988DEE6}" type="pres">
      <dgm:prSet presAssocID="{069F0FE3-2073-4DA6-A046-620CBA73F9DD}" presName="Name37" presStyleLbl="parChTrans1D2" presStyleIdx="0" presStyleCnt="4"/>
      <dgm:spPr/>
    </dgm:pt>
    <dgm:pt modelId="{6763154A-A931-4ABD-A0A8-FAE037781744}" type="pres">
      <dgm:prSet presAssocID="{B23BDBAB-7CD7-4894-9889-9982FBB58222}" presName="hierRoot2" presStyleCnt="0">
        <dgm:presLayoutVars>
          <dgm:hierBranch val="init"/>
        </dgm:presLayoutVars>
      </dgm:prSet>
      <dgm:spPr/>
    </dgm:pt>
    <dgm:pt modelId="{66919ACB-F4A9-4BD6-9F10-3617841265D9}" type="pres">
      <dgm:prSet presAssocID="{B23BDBAB-7CD7-4894-9889-9982FBB58222}" presName="rootComposite" presStyleCnt="0"/>
      <dgm:spPr/>
    </dgm:pt>
    <dgm:pt modelId="{1FF320CD-7DB9-46B7-A6B1-F3041721A93F}" type="pres">
      <dgm:prSet presAssocID="{B23BDBAB-7CD7-4894-9889-9982FBB58222}" presName="rootText" presStyleLbl="node1" presStyleIdx="0" presStyleCnt="3">
        <dgm:presLayoutVars>
          <dgm:chMax/>
          <dgm:chPref val="3"/>
        </dgm:presLayoutVars>
      </dgm:prSet>
      <dgm:spPr/>
    </dgm:pt>
    <dgm:pt modelId="{E6F0AE28-9371-461F-A883-B8A4242ECF62}" type="pres">
      <dgm:prSet presAssocID="{B23BDBAB-7CD7-4894-9889-9982FBB58222}" presName="titleText2" presStyleLbl="fgAcc1" presStyleIdx="0" presStyleCnt="3">
        <dgm:presLayoutVars>
          <dgm:chMax val="0"/>
          <dgm:chPref val="0"/>
        </dgm:presLayoutVars>
      </dgm:prSet>
      <dgm:spPr/>
    </dgm:pt>
    <dgm:pt modelId="{0DE9192D-CC1A-4FDF-A14D-4C596628FF8D}" type="pres">
      <dgm:prSet presAssocID="{B23BDBAB-7CD7-4894-9889-9982FBB58222}" presName="rootConnector" presStyleLbl="node2" presStyleIdx="0" presStyleCnt="0"/>
      <dgm:spPr/>
    </dgm:pt>
    <dgm:pt modelId="{BEE60A96-E770-4946-B49E-87826921E70B}" type="pres">
      <dgm:prSet presAssocID="{B23BDBAB-7CD7-4894-9889-9982FBB58222}" presName="hierChild4" presStyleCnt="0"/>
      <dgm:spPr/>
    </dgm:pt>
    <dgm:pt modelId="{0D4B7D88-8C41-482B-97F9-3231D4364E4F}" type="pres">
      <dgm:prSet presAssocID="{B23BDBAB-7CD7-4894-9889-9982FBB58222}" presName="hierChild5" presStyleCnt="0"/>
      <dgm:spPr/>
    </dgm:pt>
    <dgm:pt modelId="{DD5DED7F-8891-488E-92AE-07EF36D3E8E1}" type="pres">
      <dgm:prSet presAssocID="{F5D260A9-D87F-4A8C-A803-E32A03FA54A8}" presName="Name37" presStyleLbl="parChTrans1D2" presStyleIdx="1" presStyleCnt="4"/>
      <dgm:spPr/>
    </dgm:pt>
    <dgm:pt modelId="{2263782B-5276-4F5B-9B7E-5863E0882CFD}" type="pres">
      <dgm:prSet presAssocID="{35BA20EC-4436-4F03-99F0-D02FB533DF93}" presName="hierRoot2" presStyleCnt="0">
        <dgm:presLayoutVars>
          <dgm:hierBranch val="init"/>
        </dgm:presLayoutVars>
      </dgm:prSet>
      <dgm:spPr/>
    </dgm:pt>
    <dgm:pt modelId="{69BF0A15-7955-4651-BC91-8F6B6E0521A8}" type="pres">
      <dgm:prSet presAssocID="{35BA20EC-4436-4F03-99F0-D02FB533DF93}" presName="rootComposite" presStyleCnt="0"/>
      <dgm:spPr/>
    </dgm:pt>
    <dgm:pt modelId="{62F13039-777B-430B-9535-AC519AF52769}" type="pres">
      <dgm:prSet presAssocID="{35BA20EC-4436-4F03-99F0-D02FB533DF93}" presName="rootText" presStyleLbl="node1" presStyleIdx="1" presStyleCnt="3">
        <dgm:presLayoutVars>
          <dgm:chMax/>
          <dgm:chPref val="3"/>
        </dgm:presLayoutVars>
      </dgm:prSet>
      <dgm:spPr/>
    </dgm:pt>
    <dgm:pt modelId="{0A1FBB09-9851-427E-B78F-4234A909FBD1}" type="pres">
      <dgm:prSet presAssocID="{35BA20EC-4436-4F03-99F0-D02FB533DF93}" presName="titleText2" presStyleLbl="fgAcc1" presStyleIdx="1" presStyleCnt="3">
        <dgm:presLayoutVars>
          <dgm:chMax val="0"/>
          <dgm:chPref val="0"/>
        </dgm:presLayoutVars>
      </dgm:prSet>
      <dgm:spPr/>
    </dgm:pt>
    <dgm:pt modelId="{0F9735B2-7810-446E-9C1C-8B8F5662B9C2}" type="pres">
      <dgm:prSet presAssocID="{35BA20EC-4436-4F03-99F0-D02FB533DF93}" presName="rootConnector" presStyleLbl="node2" presStyleIdx="0" presStyleCnt="0"/>
      <dgm:spPr/>
    </dgm:pt>
    <dgm:pt modelId="{27D3FA01-0870-49E6-9044-9E6DFBE81345}" type="pres">
      <dgm:prSet presAssocID="{35BA20EC-4436-4F03-99F0-D02FB533DF93}" presName="hierChild4" presStyleCnt="0"/>
      <dgm:spPr/>
    </dgm:pt>
    <dgm:pt modelId="{492CD37F-356F-40DF-86E3-5FA103BA609E}" type="pres">
      <dgm:prSet presAssocID="{35BA20EC-4436-4F03-99F0-D02FB533DF93}" presName="hierChild5" presStyleCnt="0"/>
      <dgm:spPr/>
    </dgm:pt>
    <dgm:pt modelId="{1A946EA8-F83D-4427-92BE-0B956CB3DD9E}" type="pres">
      <dgm:prSet presAssocID="{8E4D68ED-D6C3-4541-8CCC-D13A3C57CDAE}" presName="Name37" presStyleLbl="parChTrans1D2" presStyleIdx="2" presStyleCnt="4"/>
      <dgm:spPr/>
    </dgm:pt>
    <dgm:pt modelId="{D19A8A2F-1F8D-42C1-9AD8-BC04ED1825AF}" type="pres">
      <dgm:prSet presAssocID="{0AFCEB4D-5FD9-40AA-9C98-BEB53164F8B5}" presName="hierRoot2" presStyleCnt="0">
        <dgm:presLayoutVars>
          <dgm:hierBranch val="init"/>
        </dgm:presLayoutVars>
      </dgm:prSet>
      <dgm:spPr/>
    </dgm:pt>
    <dgm:pt modelId="{DE9838F7-A322-4043-AA32-3AC64EAF133F}" type="pres">
      <dgm:prSet presAssocID="{0AFCEB4D-5FD9-40AA-9C98-BEB53164F8B5}" presName="rootComposite" presStyleCnt="0"/>
      <dgm:spPr/>
    </dgm:pt>
    <dgm:pt modelId="{B7F3A97F-21F7-4A6A-B36E-9C442CAB2286}" type="pres">
      <dgm:prSet presAssocID="{0AFCEB4D-5FD9-40AA-9C98-BEB53164F8B5}" presName="rootText" presStyleLbl="node1" presStyleIdx="2" presStyleCnt="3">
        <dgm:presLayoutVars>
          <dgm:chMax/>
          <dgm:chPref val="3"/>
        </dgm:presLayoutVars>
      </dgm:prSet>
      <dgm:spPr/>
    </dgm:pt>
    <dgm:pt modelId="{3F24E7E4-7245-46F2-B4E6-DB96355425B0}" type="pres">
      <dgm:prSet presAssocID="{0AFCEB4D-5FD9-40AA-9C98-BEB53164F8B5}" presName="titleText2" presStyleLbl="fgAcc1" presStyleIdx="2" presStyleCnt="3">
        <dgm:presLayoutVars>
          <dgm:chMax val="0"/>
          <dgm:chPref val="0"/>
        </dgm:presLayoutVars>
      </dgm:prSet>
      <dgm:spPr/>
    </dgm:pt>
    <dgm:pt modelId="{73371953-1658-44A2-A35F-26AA74EBE13A}" type="pres">
      <dgm:prSet presAssocID="{0AFCEB4D-5FD9-40AA-9C98-BEB53164F8B5}" presName="rootConnector" presStyleLbl="node2" presStyleIdx="0" presStyleCnt="0"/>
      <dgm:spPr/>
    </dgm:pt>
    <dgm:pt modelId="{8CAB3E70-A603-41BF-87EE-82E476E61ABE}" type="pres">
      <dgm:prSet presAssocID="{0AFCEB4D-5FD9-40AA-9C98-BEB53164F8B5}" presName="hierChild4" presStyleCnt="0"/>
      <dgm:spPr/>
    </dgm:pt>
    <dgm:pt modelId="{09D68F49-147A-4DB3-A591-A080B7BC1AF2}" type="pres">
      <dgm:prSet presAssocID="{0AFCEB4D-5FD9-40AA-9C98-BEB53164F8B5}" presName="hierChild5" presStyleCnt="0"/>
      <dgm:spPr/>
    </dgm:pt>
    <dgm:pt modelId="{9EC9AE1D-6D2B-4C5A-B8F4-9B1B28201C71}" type="pres">
      <dgm:prSet presAssocID="{14322778-163D-4F0A-9B5F-EB58CA9F67B9}" presName="hierChild3" presStyleCnt="0"/>
      <dgm:spPr/>
    </dgm:pt>
    <dgm:pt modelId="{EF63BCAB-0A8D-415A-8503-FDCCA09E3AC1}" type="pres">
      <dgm:prSet presAssocID="{8D1294C6-F181-4142-BD98-32A0ECCFFE81}" presName="Name96" presStyleLbl="parChTrans1D2" presStyleIdx="3" presStyleCnt="4"/>
      <dgm:spPr/>
    </dgm:pt>
    <dgm:pt modelId="{E599C5DF-E9CE-4F13-9373-2BA337829EBD}" type="pres">
      <dgm:prSet presAssocID="{7D3B3AE4-9E7C-4833-B466-CF7479A9F4E4}" presName="hierRoot3" presStyleCnt="0">
        <dgm:presLayoutVars>
          <dgm:hierBranch val="init"/>
        </dgm:presLayoutVars>
      </dgm:prSet>
      <dgm:spPr/>
    </dgm:pt>
    <dgm:pt modelId="{BC7863DA-7DB1-4FE6-970A-E5192BCED93A}" type="pres">
      <dgm:prSet presAssocID="{7D3B3AE4-9E7C-4833-B466-CF7479A9F4E4}" presName="rootComposite3" presStyleCnt="0"/>
      <dgm:spPr/>
    </dgm:pt>
    <dgm:pt modelId="{350D9D2F-78CB-4CE5-9249-1D64BDB6607E}" type="pres">
      <dgm:prSet presAssocID="{7D3B3AE4-9E7C-4833-B466-CF7479A9F4E4}" presName="rootText3" presStyleLbl="asst1" presStyleIdx="0" presStyleCnt="1">
        <dgm:presLayoutVars>
          <dgm:chPref val="3"/>
        </dgm:presLayoutVars>
      </dgm:prSet>
      <dgm:spPr/>
    </dgm:pt>
    <dgm:pt modelId="{9C2EB2A2-F56E-4272-9D43-DC832B00F2D3}" type="pres">
      <dgm:prSet presAssocID="{7D3B3AE4-9E7C-4833-B466-CF7479A9F4E4}" presName="titleText3" presStyleLbl="fgAcc2" presStyleIdx="0" presStyleCnt="1">
        <dgm:presLayoutVars>
          <dgm:chMax val="0"/>
          <dgm:chPref val="0"/>
        </dgm:presLayoutVars>
      </dgm:prSet>
      <dgm:spPr/>
    </dgm:pt>
    <dgm:pt modelId="{F4F3E2FB-D015-4B83-9127-89E591B8D58D}" type="pres">
      <dgm:prSet presAssocID="{7D3B3AE4-9E7C-4833-B466-CF7479A9F4E4}" presName="rootConnector3" presStyleLbl="asst1" presStyleIdx="0" presStyleCnt="1"/>
      <dgm:spPr/>
    </dgm:pt>
    <dgm:pt modelId="{127F8015-9BAB-4E07-99F8-457D4F6F22DD}" type="pres">
      <dgm:prSet presAssocID="{7D3B3AE4-9E7C-4833-B466-CF7479A9F4E4}" presName="hierChild6" presStyleCnt="0"/>
      <dgm:spPr/>
    </dgm:pt>
    <dgm:pt modelId="{E4FEB4AE-8EF7-491A-AF74-404FC309446F}" type="pres">
      <dgm:prSet presAssocID="{7D3B3AE4-9E7C-4833-B466-CF7479A9F4E4}" presName="hierChild7" presStyleCnt="0"/>
      <dgm:spPr/>
    </dgm:pt>
  </dgm:ptLst>
  <dgm:cxnLst>
    <dgm:cxn modelId="{2FEF510E-AC2B-47B7-A29C-C22ADFF861B0}" type="presOf" srcId="{14322778-163D-4F0A-9B5F-EB58CA9F67B9}" destId="{8C1C4E3F-F5AF-4B85-84B6-1C435203C46E}" srcOrd="1" destOrd="0" presId="urn:microsoft.com/office/officeart/2008/layout/NameandTitleOrganizationalChart#1"/>
    <dgm:cxn modelId="{1B61FC12-C513-45F7-B75B-5E5EF78BBA34}" type="presOf" srcId="{0AFCEB4D-5FD9-40AA-9C98-BEB53164F8B5}" destId="{DE9838F7-A322-4043-AA32-3AC64EAF133F}" srcOrd="0" destOrd="0" presId="urn:microsoft.com/office/officeart/2008/layout/NameandTitleOrganizationalChart#1"/>
    <dgm:cxn modelId="{E4FC5921-5F1E-4BE2-9E0E-01CE69E9A278}" type="presOf" srcId="{14322778-163D-4F0A-9B5F-EB58CA9F67B9}" destId="{E1557E32-7B61-4EDE-95EF-0D58B9354D11}" srcOrd="0" destOrd="0" presId="urn:microsoft.com/office/officeart/2008/layout/NameandTitleOrganizationalChart#1"/>
    <dgm:cxn modelId="{EADA3D31-F4C0-4A11-BD03-2359119F402A}" type="presOf" srcId="{7D3B3AE4-9E7C-4833-B466-CF7479A9F4E4}" destId="{F4F3E2FB-D015-4B83-9127-89E591B8D58D}" srcOrd="2" destOrd="0" presId="urn:microsoft.com/office/officeart/2008/layout/NameandTitleOrganizationalChart#1"/>
    <dgm:cxn modelId="{28674F3A-62B9-48CA-88DC-1562E8E1AC3B}" type="presOf" srcId="{B23BDBAB-7CD7-4894-9889-9982FBB58222}" destId="{0DE9192D-CC1A-4FDF-A14D-4C596628FF8D}" srcOrd="2" destOrd="0" presId="urn:microsoft.com/office/officeart/2008/layout/NameandTitleOrganizationalChart#1"/>
    <dgm:cxn modelId="{F6369A3A-7DDB-4145-9FCD-8062C340BC41}" type="presOf" srcId="{069F0FE3-2073-4DA6-A046-620CBA73F9DD}" destId="{718839F4-5F33-40A2-A382-014B6988DEE6}" srcOrd="0" destOrd="0" presId="urn:microsoft.com/office/officeart/2008/layout/NameandTitleOrganizationalChart#1"/>
    <dgm:cxn modelId="{62E9DB3A-92CE-4D21-8988-BD4C54BBCA68}" type="presOf" srcId="{7D3B3AE4-9E7C-4833-B466-CF7479A9F4E4}" destId="{350D9D2F-78CB-4CE5-9249-1D64BDB6607E}" srcOrd="1" destOrd="0" presId="urn:microsoft.com/office/officeart/2008/layout/NameandTitleOrganizationalChart#1"/>
    <dgm:cxn modelId="{CDA80C3C-232B-414C-8234-A3A396A0AEBC}" type="presOf" srcId="{14322778-163D-4F0A-9B5F-EB58CA9F67B9}" destId="{8835CE7C-4999-45BF-A08E-804F51E6EA70}" srcOrd="2" destOrd="0" presId="urn:microsoft.com/office/officeart/2008/layout/NameandTitleOrganizationalChart#1"/>
    <dgm:cxn modelId="{50CFB95B-7DC1-400C-A18A-A1DFA3F46015}" type="presOf" srcId="{35BA20EC-4436-4F03-99F0-D02FB533DF93}" destId="{62F13039-777B-430B-9535-AC519AF52769}" srcOrd="1" destOrd="0" presId="urn:microsoft.com/office/officeart/2008/layout/NameandTitleOrganizationalChart#1"/>
    <dgm:cxn modelId="{114D5264-CFC8-4A99-8137-A6A327F7F49A}" type="presOf" srcId="{A5DD02C9-8B93-43BE-BEAD-B781857F3C97}" destId="{3F24E7E4-7245-46F2-B4E6-DB96355425B0}" srcOrd="0" destOrd="0" presId="urn:microsoft.com/office/officeart/2008/layout/NameandTitleOrganizationalChart#1"/>
    <dgm:cxn modelId="{3EB28A49-95F9-420D-B336-979C553EA78D}" type="presOf" srcId="{0AFCEB4D-5FD9-40AA-9C98-BEB53164F8B5}" destId="{73371953-1658-44A2-A35F-26AA74EBE13A}" srcOrd="2" destOrd="0" presId="urn:microsoft.com/office/officeart/2008/layout/NameandTitleOrganizationalChart#1"/>
    <dgm:cxn modelId="{F3D2254A-BB3E-49D5-9CA6-6741E9B61754}" srcId="{14322778-163D-4F0A-9B5F-EB58CA9F67B9}" destId="{B23BDBAB-7CD7-4894-9889-9982FBB58222}" srcOrd="1" destOrd="0" parTransId="{069F0FE3-2073-4DA6-A046-620CBA73F9DD}" sibTransId="{24E385A5-1509-4EDB-9628-A18777C52ADB}"/>
    <dgm:cxn modelId="{D903C570-9F0C-4456-BC22-D6AFECD36D76}" srcId="{14322778-163D-4F0A-9B5F-EB58CA9F67B9}" destId="{0AFCEB4D-5FD9-40AA-9C98-BEB53164F8B5}" srcOrd="3" destOrd="0" parTransId="{8E4D68ED-D6C3-4541-8CCC-D13A3C57CDAE}" sibTransId="{A5DD02C9-8B93-43BE-BEAD-B781857F3C97}"/>
    <dgm:cxn modelId="{AB40F355-D855-4884-9B01-697DCEAB5EE6}" type="presOf" srcId="{24E385A5-1509-4EDB-9628-A18777C52ADB}" destId="{E6F0AE28-9371-461F-A883-B8A4242ECF62}" srcOrd="0" destOrd="0" presId="urn:microsoft.com/office/officeart/2008/layout/NameandTitleOrganizationalChart#1"/>
    <dgm:cxn modelId="{0028A178-7EEA-4939-A8D9-2A823FB7B23B}" srcId="{14322778-163D-4F0A-9B5F-EB58CA9F67B9}" destId="{35BA20EC-4436-4F03-99F0-D02FB533DF93}" srcOrd="2" destOrd="0" parTransId="{F5D260A9-D87F-4A8C-A803-E32A03FA54A8}" sibTransId="{B0DE14E6-70B7-432F-B0C8-7C4FBCA43CF8}"/>
    <dgm:cxn modelId="{7001B35A-BCC5-4C69-B829-36AB4ABC570B}" type="presOf" srcId="{8E4D68ED-D6C3-4541-8CCC-D13A3C57CDAE}" destId="{1A946EA8-F83D-4427-92BE-0B956CB3DD9E}" srcOrd="0" destOrd="0" presId="urn:microsoft.com/office/officeart/2008/layout/NameandTitleOrganizationalChart#1"/>
    <dgm:cxn modelId="{4EA67586-9F2F-4393-9D0A-61629B23645F}" type="presOf" srcId="{0AFCEB4D-5FD9-40AA-9C98-BEB53164F8B5}" destId="{B7F3A97F-21F7-4A6A-B36E-9C442CAB2286}" srcOrd="1" destOrd="0" presId="urn:microsoft.com/office/officeart/2008/layout/NameandTitleOrganizationalChart#1"/>
    <dgm:cxn modelId="{620C668F-85E2-405E-9CA5-EF8D82F59445}" srcId="{14322778-163D-4F0A-9B5F-EB58CA9F67B9}" destId="{7D3B3AE4-9E7C-4833-B466-CF7479A9F4E4}" srcOrd="0" destOrd="0" parTransId="{8D1294C6-F181-4142-BD98-32A0ECCFFE81}" sibTransId="{3850E568-9F5E-4208-9EA4-7852BE5B61EB}"/>
    <dgm:cxn modelId="{301A2696-EE07-4FDD-A0FB-470C7D4B2F1A}" type="presOf" srcId="{B0DE14E6-70B7-432F-B0C8-7C4FBCA43CF8}" destId="{0A1FBB09-9851-427E-B78F-4234A909FBD1}" srcOrd="0" destOrd="0" presId="urn:microsoft.com/office/officeart/2008/layout/NameandTitleOrganizationalChart#1"/>
    <dgm:cxn modelId="{24F844A1-407F-4AD3-9EF2-B59F07964412}" type="presOf" srcId="{7D3B3AE4-9E7C-4833-B466-CF7479A9F4E4}" destId="{BC7863DA-7DB1-4FE6-970A-E5192BCED93A}" srcOrd="0" destOrd="0" presId="urn:microsoft.com/office/officeart/2008/layout/NameandTitleOrganizationalChart#1"/>
    <dgm:cxn modelId="{B0229AA3-1C58-4D04-B06F-6629823E0D4F}" type="presOf" srcId="{35BA20EC-4436-4F03-99F0-D02FB533DF93}" destId="{0F9735B2-7810-446E-9C1C-8B8F5662B9C2}" srcOrd="2" destOrd="0" presId="urn:microsoft.com/office/officeart/2008/layout/NameandTitleOrganizationalChart#1"/>
    <dgm:cxn modelId="{7185C1B9-2E5C-42FD-9BBB-F14CF985DE7A}" type="presOf" srcId="{B23BDBAB-7CD7-4894-9889-9982FBB58222}" destId="{66919ACB-F4A9-4BD6-9F10-3617841265D9}" srcOrd="0" destOrd="0" presId="urn:microsoft.com/office/officeart/2008/layout/NameandTitleOrganizationalChart#1"/>
    <dgm:cxn modelId="{721D83BC-181B-4CA2-8A67-DE9F4F8FAF65}" type="presOf" srcId="{1E1AB575-9819-44AE-A3C8-CF9F48AF704E}" destId="{EFC6FE94-E4EE-4C2C-BA29-A15E851085D1}" srcOrd="0" destOrd="0" presId="urn:microsoft.com/office/officeart/2008/layout/NameandTitleOrganizationalChart#1"/>
    <dgm:cxn modelId="{52E210D5-FE8D-48EB-B4E3-E699EA93ADA3}" type="presOf" srcId="{8D1294C6-F181-4142-BD98-32A0ECCFFE81}" destId="{EF63BCAB-0A8D-415A-8503-FDCCA09E3AC1}" srcOrd="0" destOrd="0" presId="urn:microsoft.com/office/officeart/2008/layout/NameandTitleOrganizationalChart#1"/>
    <dgm:cxn modelId="{9A1B21DA-92E1-45DA-BA71-331FB36D9FA4}" srcId="{1E1AB575-9819-44AE-A3C8-CF9F48AF704E}" destId="{14322778-163D-4F0A-9B5F-EB58CA9F67B9}" srcOrd="0" destOrd="0" parTransId="{049FCEFD-8BEC-4A84-B713-756DEB67BE74}" sibTransId="{001A1D7E-C84D-4C4A-9501-750C432E1A7A}"/>
    <dgm:cxn modelId="{F08A2CE4-41A6-4881-9CA0-515CE0A5CDEC}" type="presOf" srcId="{35BA20EC-4436-4F03-99F0-D02FB533DF93}" destId="{69BF0A15-7955-4651-BC91-8F6B6E0521A8}" srcOrd="0" destOrd="0" presId="urn:microsoft.com/office/officeart/2008/layout/NameandTitleOrganizationalChart#1"/>
    <dgm:cxn modelId="{C022CCE5-E5C1-44DD-920D-7D270C3D416B}" type="presOf" srcId="{001A1D7E-C84D-4C4A-9501-750C432E1A7A}" destId="{762CCF6A-7E9D-4EDB-9E54-D9FAE571A19D}" srcOrd="0" destOrd="0" presId="urn:microsoft.com/office/officeart/2008/layout/NameandTitleOrganizationalChart#1"/>
    <dgm:cxn modelId="{40B560E7-DA50-462B-B048-4DEDAF4ABFBE}" type="presOf" srcId="{F5D260A9-D87F-4A8C-A803-E32A03FA54A8}" destId="{DD5DED7F-8891-488E-92AE-07EF36D3E8E1}" srcOrd="0" destOrd="0" presId="urn:microsoft.com/office/officeart/2008/layout/NameandTitleOrganizationalChart#1"/>
    <dgm:cxn modelId="{F94847ED-48AA-4069-A05B-9E414F223B38}" type="presOf" srcId="{3850E568-9F5E-4208-9EA4-7852BE5B61EB}" destId="{9C2EB2A2-F56E-4272-9D43-DC832B00F2D3}" srcOrd="0" destOrd="0" presId="urn:microsoft.com/office/officeart/2008/layout/NameandTitleOrganizationalChart#1"/>
    <dgm:cxn modelId="{34AE89FE-3978-46D3-87BF-83D083A3EF69}" type="presOf" srcId="{B23BDBAB-7CD7-4894-9889-9982FBB58222}" destId="{1FF320CD-7DB9-46B7-A6B1-F3041721A93F}" srcOrd="1" destOrd="0" presId="urn:microsoft.com/office/officeart/2008/layout/NameandTitleOrganizationalChart#1"/>
    <dgm:cxn modelId="{3E7CA87B-E78C-4559-9C59-F083CBFFB3A6}" type="presParOf" srcId="{EFC6FE94-E4EE-4C2C-BA29-A15E851085D1}" destId="{81178AF7-38BF-46F0-872E-DD2EC9579ACD}" srcOrd="0" destOrd="0" presId="urn:microsoft.com/office/officeart/2008/layout/NameandTitleOrganizationalChart#1"/>
    <dgm:cxn modelId="{6E17E867-0A0A-43FB-85C4-AA4967F267B3}" type="presParOf" srcId="{81178AF7-38BF-46F0-872E-DD2EC9579ACD}" destId="{E1557E32-7B61-4EDE-95EF-0D58B9354D11}" srcOrd="0" destOrd="0" presId="urn:microsoft.com/office/officeart/2008/layout/NameandTitleOrganizationalChart#1"/>
    <dgm:cxn modelId="{ABF46648-B36B-4731-A9CF-B4796B760568}" type="presParOf" srcId="{E1557E32-7B61-4EDE-95EF-0D58B9354D11}" destId="{8C1C4E3F-F5AF-4B85-84B6-1C435203C46E}" srcOrd="0" destOrd="0" presId="urn:microsoft.com/office/officeart/2008/layout/NameandTitleOrganizationalChart#1"/>
    <dgm:cxn modelId="{26363A57-F163-4C99-BD2B-94CFC0E2728E}" type="presParOf" srcId="{E1557E32-7B61-4EDE-95EF-0D58B9354D11}" destId="{762CCF6A-7E9D-4EDB-9E54-D9FAE571A19D}" srcOrd="1" destOrd="0" presId="urn:microsoft.com/office/officeart/2008/layout/NameandTitleOrganizationalChart#1"/>
    <dgm:cxn modelId="{9743B845-F2AB-42F0-B119-E28BE9D982A7}" type="presParOf" srcId="{E1557E32-7B61-4EDE-95EF-0D58B9354D11}" destId="{8835CE7C-4999-45BF-A08E-804F51E6EA70}" srcOrd="2" destOrd="0" presId="urn:microsoft.com/office/officeart/2008/layout/NameandTitleOrganizationalChart#1"/>
    <dgm:cxn modelId="{4EC3A7D2-597F-452D-8281-4677F844CA6D}" type="presParOf" srcId="{81178AF7-38BF-46F0-872E-DD2EC9579ACD}" destId="{3F9AAE26-3EC0-42FD-87C9-89F57111CE0F}" srcOrd="1" destOrd="0" presId="urn:microsoft.com/office/officeart/2008/layout/NameandTitleOrganizationalChart#1"/>
    <dgm:cxn modelId="{FA389628-236D-4BC0-8720-26656B0119B7}" type="presParOf" srcId="{3F9AAE26-3EC0-42FD-87C9-89F57111CE0F}" destId="{718839F4-5F33-40A2-A382-014B6988DEE6}" srcOrd="0" destOrd="0" presId="urn:microsoft.com/office/officeart/2008/layout/NameandTitleOrganizationalChart#1"/>
    <dgm:cxn modelId="{3CAE86E4-C68B-466D-9472-DFE81D2A521B}" type="presParOf" srcId="{3F9AAE26-3EC0-42FD-87C9-89F57111CE0F}" destId="{6763154A-A931-4ABD-A0A8-FAE037781744}" srcOrd="1" destOrd="0" presId="urn:microsoft.com/office/officeart/2008/layout/NameandTitleOrganizationalChart#1"/>
    <dgm:cxn modelId="{678B1976-E1AF-4CDE-ABD2-813634D31064}" type="presParOf" srcId="{6763154A-A931-4ABD-A0A8-FAE037781744}" destId="{66919ACB-F4A9-4BD6-9F10-3617841265D9}" srcOrd="0" destOrd="0" presId="urn:microsoft.com/office/officeart/2008/layout/NameandTitleOrganizationalChart#1"/>
    <dgm:cxn modelId="{EA309301-0A1B-413F-B4FF-DA9406DDC829}" type="presParOf" srcId="{66919ACB-F4A9-4BD6-9F10-3617841265D9}" destId="{1FF320CD-7DB9-46B7-A6B1-F3041721A93F}" srcOrd="0" destOrd="0" presId="urn:microsoft.com/office/officeart/2008/layout/NameandTitleOrganizationalChart#1"/>
    <dgm:cxn modelId="{1238F076-B021-4E75-93DF-3D9BD242207E}" type="presParOf" srcId="{66919ACB-F4A9-4BD6-9F10-3617841265D9}" destId="{E6F0AE28-9371-461F-A883-B8A4242ECF62}" srcOrd="1" destOrd="0" presId="urn:microsoft.com/office/officeart/2008/layout/NameandTitleOrganizationalChart#1"/>
    <dgm:cxn modelId="{1058614D-A2C6-42A5-ABDA-591BAE14ED4D}" type="presParOf" srcId="{66919ACB-F4A9-4BD6-9F10-3617841265D9}" destId="{0DE9192D-CC1A-4FDF-A14D-4C596628FF8D}" srcOrd="2" destOrd="0" presId="urn:microsoft.com/office/officeart/2008/layout/NameandTitleOrganizationalChart#1"/>
    <dgm:cxn modelId="{726D706A-EC3A-4ED2-9A41-66C060B7D5CD}" type="presParOf" srcId="{6763154A-A931-4ABD-A0A8-FAE037781744}" destId="{BEE60A96-E770-4946-B49E-87826921E70B}" srcOrd="1" destOrd="0" presId="urn:microsoft.com/office/officeart/2008/layout/NameandTitleOrganizationalChart#1"/>
    <dgm:cxn modelId="{BF470AB4-B5F3-45E9-B891-08F0ECA2B30A}" type="presParOf" srcId="{6763154A-A931-4ABD-A0A8-FAE037781744}" destId="{0D4B7D88-8C41-482B-97F9-3231D4364E4F}" srcOrd="2" destOrd="0" presId="urn:microsoft.com/office/officeart/2008/layout/NameandTitleOrganizationalChart#1"/>
    <dgm:cxn modelId="{D7BDA42B-9717-487B-8BF1-DB94C0FCC486}" type="presParOf" srcId="{3F9AAE26-3EC0-42FD-87C9-89F57111CE0F}" destId="{DD5DED7F-8891-488E-92AE-07EF36D3E8E1}" srcOrd="2" destOrd="0" presId="urn:microsoft.com/office/officeart/2008/layout/NameandTitleOrganizationalChart#1"/>
    <dgm:cxn modelId="{4EF17A79-303E-420C-9396-515F19E7628D}" type="presParOf" srcId="{3F9AAE26-3EC0-42FD-87C9-89F57111CE0F}" destId="{2263782B-5276-4F5B-9B7E-5863E0882CFD}" srcOrd="3" destOrd="0" presId="urn:microsoft.com/office/officeart/2008/layout/NameandTitleOrganizationalChart#1"/>
    <dgm:cxn modelId="{E22F7957-F880-42BB-993D-018D675DB904}" type="presParOf" srcId="{2263782B-5276-4F5B-9B7E-5863E0882CFD}" destId="{69BF0A15-7955-4651-BC91-8F6B6E0521A8}" srcOrd="0" destOrd="0" presId="urn:microsoft.com/office/officeart/2008/layout/NameandTitleOrganizationalChart#1"/>
    <dgm:cxn modelId="{D07C165E-F589-43BD-8B7A-2DECF11F93C0}" type="presParOf" srcId="{69BF0A15-7955-4651-BC91-8F6B6E0521A8}" destId="{62F13039-777B-430B-9535-AC519AF52769}" srcOrd="0" destOrd="0" presId="urn:microsoft.com/office/officeart/2008/layout/NameandTitleOrganizationalChart#1"/>
    <dgm:cxn modelId="{4678DF83-0A79-443D-AA5F-628B3F3365E9}" type="presParOf" srcId="{69BF0A15-7955-4651-BC91-8F6B6E0521A8}" destId="{0A1FBB09-9851-427E-B78F-4234A909FBD1}" srcOrd="1" destOrd="0" presId="urn:microsoft.com/office/officeart/2008/layout/NameandTitleOrganizationalChart#1"/>
    <dgm:cxn modelId="{2DC27B80-4AF5-4E40-BE49-CA10331B1C95}" type="presParOf" srcId="{69BF0A15-7955-4651-BC91-8F6B6E0521A8}" destId="{0F9735B2-7810-446E-9C1C-8B8F5662B9C2}" srcOrd="2" destOrd="0" presId="urn:microsoft.com/office/officeart/2008/layout/NameandTitleOrganizationalChart#1"/>
    <dgm:cxn modelId="{9E0A5457-6961-4031-A305-A49B56783DFA}" type="presParOf" srcId="{2263782B-5276-4F5B-9B7E-5863E0882CFD}" destId="{27D3FA01-0870-49E6-9044-9E6DFBE81345}" srcOrd="1" destOrd="0" presId="urn:microsoft.com/office/officeart/2008/layout/NameandTitleOrganizationalChart#1"/>
    <dgm:cxn modelId="{CBB915F3-FD68-442B-983B-D0E835AF1E01}" type="presParOf" srcId="{2263782B-5276-4F5B-9B7E-5863E0882CFD}" destId="{492CD37F-356F-40DF-86E3-5FA103BA609E}" srcOrd="2" destOrd="0" presId="urn:microsoft.com/office/officeart/2008/layout/NameandTitleOrganizationalChart#1"/>
    <dgm:cxn modelId="{1CD64311-C41F-4768-B96B-29728A4FF910}" type="presParOf" srcId="{3F9AAE26-3EC0-42FD-87C9-89F57111CE0F}" destId="{1A946EA8-F83D-4427-92BE-0B956CB3DD9E}" srcOrd="4" destOrd="0" presId="urn:microsoft.com/office/officeart/2008/layout/NameandTitleOrganizationalChart#1"/>
    <dgm:cxn modelId="{E96B00ED-7429-4079-8F4C-41B96279F691}" type="presParOf" srcId="{3F9AAE26-3EC0-42FD-87C9-89F57111CE0F}" destId="{D19A8A2F-1F8D-42C1-9AD8-BC04ED1825AF}" srcOrd="5" destOrd="0" presId="urn:microsoft.com/office/officeart/2008/layout/NameandTitleOrganizationalChart#1"/>
    <dgm:cxn modelId="{D40B014E-C942-4D1B-B450-1E86CBF5B245}" type="presParOf" srcId="{D19A8A2F-1F8D-42C1-9AD8-BC04ED1825AF}" destId="{DE9838F7-A322-4043-AA32-3AC64EAF133F}" srcOrd="0" destOrd="0" presId="urn:microsoft.com/office/officeart/2008/layout/NameandTitleOrganizationalChart#1"/>
    <dgm:cxn modelId="{403CDA10-15DF-47CD-AB04-B6B29753260B}" type="presParOf" srcId="{DE9838F7-A322-4043-AA32-3AC64EAF133F}" destId="{B7F3A97F-21F7-4A6A-B36E-9C442CAB2286}" srcOrd="0" destOrd="0" presId="urn:microsoft.com/office/officeart/2008/layout/NameandTitleOrganizationalChart#1"/>
    <dgm:cxn modelId="{99D8F2A2-6D07-44BB-B0B2-CC9B65F23C37}" type="presParOf" srcId="{DE9838F7-A322-4043-AA32-3AC64EAF133F}" destId="{3F24E7E4-7245-46F2-B4E6-DB96355425B0}" srcOrd="1" destOrd="0" presId="urn:microsoft.com/office/officeart/2008/layout/NameandTitleOrganizationalChart#1"/>
    <dgm:cxn modelId="{C8E3E499-B68F-475A-8C96-E82B22D4CC57}" type="presParOf" srcId="{DE9838F7-A322-4043-AA32-3AC64EAF133F}" destId="{73371953-1658-44A2-A35F-26AA74EBE13A}" srcOrd="2" destOrd="0" presId="urn:microsoft.com/office/officeart/2008/layout/NameandTitleOrganizationalChart#1"/>
    <dgm:cxn modelId="{9EE68134-A09A-4DEB-B65D-A2B296DA07AF}" type="presParOf" srcId="{D19A8A2F-1F8D-42C1-9AD8-BC04ED1825AF}" destId="{8CAB3E70-A603-41BF-87EE-82E476E61ABE}" srcOrd="1" destOrd="0" presId="urn:microsoft.com/office/officeart/2008/layout/NameandTitleOrganizationalChart#1"/>
    <dgm:cxn modelId="{00456407-C8BC-4572-BDD8-B046501A55B5}" type="presParOf" srcId="{D19A8A2F-1F8D-42C1-9AD8-BC04ED1825AF}" destId="{09D68F49-147A-4DB3-A591-A080B7BC1AF2}" srcOrd="2" destOrd="0" presId="urn:microsoft.com/office/officeart/2008/layout/NameandTitleOrganizationalChart#1"/>
    <dgm:cxn modelId="{955CB299-274C-4247-8519-B0FC99280AAB}" type="presParOf" srcId="{81178AF7-38BF-46F0-872E-DD2EC9579ACD}" destId="{9EC9AE1D-6D2B-4C5A-B8F4-9B1B28201C71}" srcOrd="2" destOrd="0" presId="urn:microsoft.com/office/officeart/2008/layout/NameandTitleOrganizationalChart#1"/>
    <dgm:cxn modelId="{8060C1C6-79B0-4BDC-B92C-CACEC4CB0751}" type="presParOf" srcId="{9EC9AE1D-6D2B-4C5A-B8F4-9B1B28201C71}" destId="{EF63BCAB-0A8D-415A-8503-FDCCA09E3AC1}" srcOrd="0" destOrd="0" presId="urn:microsoft.com/office/officeart/2008/layout/NameandTitleOrganizationalChart#1"/>
    <dgm:cxn modelId="{0F8AB680-BB23-4A3F-9807-F7B999EA2685}" type="presParOf" srcId="{9EC9AE1D-6D2B-4C5A-B8F4-9B1B28201C71}" destId="{E599C5DF-E9CE-4F13-9373-2BA337829EBD}" srcOrd="1" destOrd="0" presId="urn:microsoft.com/office/officeart/2008/layout/NameandTitleOrganizationalChart#1"/>
    <dgm:cxn modelId="{42F8F7EC-AE75-4F44-9CB0-8E7DE44A2EEF}" type="presParOf" srcId="{E599C5DF-E9CE-4F13-9373-2BA337829EBD}" destId="{BC7863DA-7DB1-4FE6-970A-E5192BCED93A}" srcOrd="0" destOrd="0" presId="urn:microsoft.com/office/officeart/2008/layout/NameandTitleOrganizationalChart#1"/>
    <dgm:cxn modelId="{E6C555BD-043B-4815-A3C8-26767F106F47}" type="presParOf" srcId="{BC7863DA-7DB1-4FE6-970A-E5192BCED93A}" destId="{350D9D2F-78CB-4CE5-9249-1D64BDB6607E}" srcOrd="0" destOrd="0" presId="urn:microsoft.com/office/officeart/2008/layout/NameandTitleOrganizationalChart#1"/>
    <dgm:cxn modelId="{A50C6F97-27DB-4C6C-8C63-254C13EA975C}" type="presParOf" srcId="{BC7863DA-7DB1-4FE6-970A-E5192BCED93A}" destId="{9C2EB2A2-F56E-4272-9D43-DC832B00F2D3}" srcOrd="1" destOrd="0" presId="urn:microsoft.com/office/officeart/2008/layout/NameandTitleOrganizationalChart#1"/>
    <dgm:cxn modelId="{D8C141F7-1CA7-45AC-A11F-F3248680A5AA}" type="presParOf" srcId="{BC7863DA-7DB1-4FE6-970A-E5192BCED93A}" destId="{F4F3E2FB-D015-4B83-9127-89E591B8D58D}" srcOrd="2" destOrd="0" presId="urn:microsoft.com/office/officeart/2008/layout/NameandTitleOrganizationalChart#1"/>
    <dgm:cxn modelId="{82C06D89-40C3-4B41-B107-8846CCACC365}" type="presParOf" srcId="{E599C5DF-E9CE-4F13-9373-2BA337829EBD}" destId="{127F8015-9BAB-4E07-99F8-457D4F6F22DD}" srcOrd="1" destOrd="0" presId="urn:microsoft.com/office/officeart/2008/layout/NameandTitleOrganizationalChart#1"/>
    <dgm:cxn modelId="{97CEC70F-9A27-4E82-85FA-9CFD9996EBE4}" type="presParOf" srcId="{E599C5DF-E9CE-4F13-9373-2BA337829EBD}" destId="{E4FEB4AE-8EF7-491A-AF74-404FC309446F}" srcOrd="2" destOrd="0" presId="urn:microsoft.com/office/officeart/2008/layout/NameandTitleOrganizational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0D4FC6-FAB2-40EB-A48A-5B1D88EB9A88}">
      <dsp:nvSpPr>
        <dsp:cNvPr id="0" name=""/>
        <dsp:cNvSpPr/>
      </dsp:nvSpPr>
      <dsp:spPr>
        <a:xfrm rot="10800000">
          <a:off x="670307" y="92767"/>
          <a:ext cx="9810076" cy="602840"/>
        </a:xfrm>
        <a:prstGeom prst="homePlate">
          <a:avLst/>
        </a:prstGeom>
        <a:solidFill>
          <a:schemeClr val="accent6">
            <a:lumMod val="20000"/>
            <a:lumOff val="8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2413"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solidFill>
                <a:prstClr val="black"/>
              </a:solidFill>
              <a:latin typeface="Franklin Gothic Book" panose="020B0502020104020203"/>
              <a:ea typeface="华文中宋" panose="02010600040101010101" pitchFamily="2" charset="-122"/>
              <a:cs typeface="+mn-cs"/>
            </a:rPr>
            <a:t>阶段一∶</a:t>
          </a:r>
          <a:r>
            <a:rPr lang="en-US" altLang="en-US" sz="2000" kern="1200" dirty="0">
              <a:solidFill>
                <a:schemeClr val="tx1"/>
              </a:solidFill>
            </a:rPr>
            <a:t>19</a:t>
          </a:r>
          <a:r>
            <a:rPr lang="zh-CN" altLang="en-US" sz="2000" kern="1200" dirty="0">
              <a:solidFill>
                <a:schemeClr val="tx1"/>
              </a:solidFill>
            </a:rPr>
            <a:t>世纪中期之前</a:t>
          </a:r>
          <a:r>
            <a:rPr lang="en-US" altLang="en-US" sz="2000" kern="1200" dirty="0">
              <a:solidFill>
                <a:schemeClr val="tx1"/>
              </a:solidFill>
            </a:rPr>
            <a:t>―</a:t>
          </a:r>
          <a:r>
            <a:rPr lang="zh-CN" altLang="en-US" sz="2000" kern="1200" dirty="0">
              <a:solidFill>
                <a:schemeClr val="tx1"/>
              </a:solidFill>
            </a:rPr>
            <a:t>业务单一、主要是针对存货质押的贷款业务</a:t>
          </a:r>
        </a:p>
      </dsp:txBody>
      <dsp:txXfrm rot="10800000">
        <a:off x="821017" y="92767"/>
        <a:ext cx="9659366" cy="602840"/>
      </dsp:txXfrm>
    </dsp:sp>
    <dsp:sp modelId="{A8FF22CB-F429-41E4-87A3-7793C4BA8308}">
      <dsp:nvSpPr>
        <dsp:cNvPr id="0" name=""/>
        <dsp:cNvSpPr/>
      </dsp:nvSpPr>
      <dsp:spPr>
        <a:xfrm>
          <a:off x="0" y="0"/>
          <a:ext cx="799173" cy="79917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B247F553-EC07-4B46-85D2-78CCC9C6FF9A}">
      <dsp:nvSpPr>
        <dsp:cNvPr id="0" name=""/>
        <dsp:cNvSpPr/>
      </dsp:nvSpPr>
      <dsp:spPr>
        <a:xfrm rot="10800000">
          <a:off x="619457" y="948738"/>
          <a:ext cx="9810076" cy="634903"/>
        </a:xfrm>
        <a:prstGeom prst="homePlate">
          <a:avLst/>
        </a:prstGeom>
        <a:solidFill>
          <a:schemeClr val="accent6">
            <a:lumMod val="20000"/>
            <a:lumOff val="8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2413"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solidFill>
                <a:prstClr val="black"/>
              </a:solidFill>
              <a:latin typeface="Franklin Gothic Book" panose="020B0502020104020203"/>
              <a:ea typeface="华文中宋" panose="02010600040101010101" pitchFamily="2" charset="-122"/>
              <a:cs typeface="+mn-cs"/>
            </a:rPr>
            <a:t>阶段二</a:t>
          </a:r>
          <a:r>
            <a:rPr lang="en-US" altLang="en-US" sz="2400" b="1" kern="1200" dirty="0">
              <a:solidFill>
                <a:prstClr val="black"/>
              </a:solidFill>
              <a:latin typeface="Franklin Gothic Book" panose="020B0502020104020203"/>
              <a:ea typeface="华文中宋" panose="02010600040101010101" pitchFamily="2" charset="-122"/>
              <a:cs typeface="+mn-cs"/>
            </a:rPr>
            <a:t>:</a:t>
          </a:r>
          <a:r>
            <a:rPr lang="en-US" altLang="en-US" sz="2000" kern="1200" dirty="0">
              <a:solidFill>
                <a:schemeClr val="tx1"/>
              </a:solidFill>
            </a:rPr>
            <a:t>19</a:t>
          </a:r>
          <a:r>
            <a:rPr lang="zh-CN" altLang="en-US" sz="2000" kern="1200" dirty="0">
              <a:solidFill>
                <a:schemeClr val="tx1"/>
              </a:solidFill>
            </a:rPr>
            <a:t>世纪中期至</a:t>
          </a:r>
          <a:r>
            <a:rPr lang="en-US" altLang="en-US" sz="2000" kern="1200" dirty="0">
              <a:solidFill>
                <a:schemeClr val="tx1"/>
              </a:solidFill>
            </a:rPr>
            <a:t>20</a:t>
          </a:r>
          <a:r>
            <a:rPr lang="zh-CN" altLang="en-US" sz="2000" kern="1200" dirty="0">
              <a:solidFill>
                <a:schemeClr val="tx1"/>
              </a:solidFill>
            </a:rPr>
            <a:t>世纪</a:t>
          </a:r>
          <a:r>
            <a:rPr lang="en-US" altLang="en-US" sz="2000" kern="1200" dirty="0">
              <a:solidFill>
                <a:schemeClr val="tx1"/>
              </a:solidFill>
            </a:rPr>
            <a:t>70</a:t>
          </a:r>
          <a:r>
            <a:rPr lang="zh-CN" altLang="en-US" sz="2000" kern="1200" dirty="0">
              <a:solidFill>
                <a:schemeClr val="tx1"/>
              </a:solidFill>
            </a:rPr>
            <a:t>年代业务丰富以“存货质押为主，应收账款为辅”</a:t>
          </a:r>
        </a:p>
      </dsp:txBody>
      <dsp:txXfrm rot="10800000">
        <a:off x="778183" y="948738"/>
        <a:ext cx="9651350" cy="634903"/>
      </dsp:txXfrm>
    </dsp:sp>
    <dsp:sp modelId="{1CE5CD67-ADC9-4B83-94B9-6BCEB88A1F6B}">
      <dsp:nvSpPr>
        <dsp:cNvPr id="0" name=""/>
        <dsp:cNvSpPr/>
      </dsp:nvSpPr>
      <dsp:spPr>
        <a:xfrm>
          <a:off x="0" y="936467"/>
          <a:ext cx="799173" cy="799173"/>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A2BE159A-C07E-4CC3-8FB9-E591E4CA376C}">
      <dsp:nvSpPr>
        <dsp:cNvPr id="0" name=""/>
        <dsp:cNvSpPr/>
      </dsp:nvSpPr>
      <dsp:spPr>
        <a:xfrm rot="10800000">
          <a:off x="607838" y="1897448"/>
          <a:ext cx="9834892" cy="1654073"/>
        </a:xfrm>
        <a:prstGeom prst="homePlate">
          <a:avLst/>
        </a:prstGeom>
        <a:solidFill>
          <a:schemeClr val="accent6">
            <a:lumMod val="20000"/>
            <a:lumOff val="8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2413" tIns="91440" rIns="170688" bIns="91440" numCol="1" spcCol="1270" anchor="ctr" anchorCtr="0">
          <a:noAutofit/>
        </a:bodyPr>
        <a:lstStyle/>
        <a:p>
          <a:pPr marL="0" lvl="0" indent="0" algn="l" defTabSz="1066800">
            <a:lnSpc>
              <a:spcPct val="90000"/>
            </a:lnSpc>
            <a:spcBef>
              <a:spcPct val="0"/>
            </a:spcBef>
            <a:spcAft>
              <a:spcPct val="35000"/>
            </a:spcAft>
            <a:buNone/>
          </a:pPr>
          <a:r>
            <a:rPr lang="zh-CN" altLang="en-US" sz="2400" b="1" kern="1200" dirty="0">
              <a:solidFill>
                <a:schemeClr val="tx1"/>
              </a:solidFill>
            </a:rPr>
            <a:t>阶段三</a:t>
          </a:r>
          <a:r>
            <a:rPr lang="en-US" altLang="en-US" sz="2400" b="1" kern="1200" dirty="0">
              <a:solidFill>
                <a:schemeClr val="tx1"/>
              </a:solidFill>
            </a:rPr>
            <a:t>:</a:t>
          </a:r>
          <a:r>
            <a:rPr lang="en-US" altLang="en-US" sz="2000" kern="1200" dirty="0">
              <a:solidFill>
                <a:schemeClr val="tx1"/>
              </a:solidFill>
            </a:rPr>
            <a:t>20</a:t>
          </a:r>
          <a:r>
            <a:rPr lang="zh-CN" altLang="en-US" sz="2000" kern="1200" dirty="0">
              <a:solidFill>
                <a:schemeClr val="tx1"/>
              </a:solidFill>
            </a:rPr>
            <a:t>世纪</a:t>
          </a:r>
          <a:r>
            <a:rPr lang="en-US" altLang="en-US" sz="2000" kern="1200" dirty="0">
              <a:solidFill>
                <a:schemeClr val="tx1"/>
              </a:solidFill>
            </a:rPr>
            <a:t>80</a:t>
          </a:r>
          <a:r>
            <a:rPr lang="zh-CN" altLang="en-US" sz="2000" kern="1200" dirty="0">
              <a:solidFill>
                <a:schemeClr val="tx1"/>
              </a:solidFill>
            </a:rPr>
            <a:t>年代至今业务开始繁荣，出现了预付款融资、结算和保理等融资产品与国外发展轨迹类似，中国供应链金融的发展也得益于</a:t>
          </a:r>
          <a:r>
            <a:rPr lang="en-US" altLang="en-US" sz="2000" kern="1200" dirty="0">
              <a:solidFill>
                <a:schemeClr val="tx1"/>
              </a:solidFill>
            </a:rPr>
            <a:t>20</a:t>
          </a:r>
          <a:r>
            <a:rPr lang="zh-CN" altLang="en-US" sz="2000" kern="1200" dirty="0">
              <a:solidFill>
                <a:schemeClr val="tx1"/>
              </a:solidFill>
            </a:rPr>
            <a:t>世纪</a:t>
          </a:r>
          <a:r>
            <a:rPr lang="en-US" altLang="en-US" sz="2000" kern="1200" dirty="0">
              <a:solidFill>
                <a:schemeClr val="tx1"/>
              </a:solidFill>
            </a:rPr>
            <a:t>80</a:t>
          </a:r>
          <a:r>
            <a:rPr lang="zh-CN" altLang="en-US" sz="2000" kern="1200" dirty="0">
              <a:solidFill>
                <a:schemeClr val="tx1"/>
              </a:solidFill>
            </a:rPr>
            <a:t>年代后期中国物流业的快速发展。</a:t>
          </a:r>
        </a:p>
      </dsp:txBody>
      <dsp:txXfrm rot="10800000">
        <a:off x="1021356" y="1897448"/>
        <a:ext cx="9421374" cy="1654073"/>
      </dsp:txXfrm>
    </dsp:sp>
    <dsp:sp modelId="{C6ABD62B-0AF2-45F4-BD32-4183BB80A86C}">
      <dsp:nvSpPr>
        <dsp:cNvPr id="0" name=""/>
        <dsp:cNvSpPr/>
      </dsp:nvSpPr>
      <dsp:spPr>
        <a:xfrm>
          <a:off x="35999" y="2272577"/>
          <a:ext cx="799173" cy="799173"/>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scene3d>
          <a:camera prst="orthographicFront"/>
          <a:lightRig rig="chilly" dir="t"/>
        </a:scene3d>
        <a:sp3d z="12700" extrusionH="12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49092-DA8C-4681-AA9C-207F2DFD3154}">
      <dsp:nvSpPr>
        <dsp:cNvPr id="0" name=""/>
        <dsp:cNvSpPr/>
      </dsp:nvSpPr>
      <dsp:spPr bwMode="white">
        <a:xfrm>
          <a:off x="4157518" y="903461"/>
          <a:ext cx="2250727" cy="2250727"/>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4290" tIns="34290" rIns="34290" bIns="34290" numCol="1" spcCol="1270" anchor="ctr" anchorCtr="0">
          <a:noAutofit/>
        </a:bodyPr>
        <a:lstStyle/>
        <a:p>
          <a:pPr marL="0" lvl="0" indent="0" algn="ctr" defTabSz="1200150">
            <a:lnSpc>
              <a:spcPct val="100000"/>
            </a:lnSpc>
            <a:spcBef>
              <a:spcPct val="0"/>
            </a:spcBef>
            <a:spcAft>
              <a:spcPct val="35000"/>
            </a:spcAft>
            <a:buNone/>
          </a:pPr>
          <a:r>
            <a:rPr lang="zh-CN" altLang="en-US" sz="2700" kern="1200"/>
            <a:t>物流金融与供应链金融</a:t>
          </a:r>
        </a:p>
      </dsp:txBody>
      <dsp:txXfrm>
        <a:off x="4487129" y="1233072"/>
        <a:ext cx="1591505" cy="1591505"/>
      </dsp:txXfrm>
    </dsp:sp>
    <dsp:sp modelId="{0ABA4A14-2574-4777-939A-8A91AE25FBF5}">
      <dsp:nvSpPr>
        <dsp:cNvPr id="0" name=""/>
        <dsp:cNvSpPr/>
      </dsp:nvSpPr>
      <dsp:spPr bwMode="white">
        <a:xfrm>
          <a:off x="4720200" y="401"/>
          <a:ext cx="1125363" cy="112536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100000"/>
            </a:lnSpc>
            <a:spcBef>
              <a:spcPct val="0"/>
            </a:spcBef>
            <a:spcAft>
              <a:spcPct val="35000"/>
            </a:spcAft>
            <a:buNone/>
          </a:pPr>
          <a:r>
            <a:rPr lang="zh-CN" altLang="en-US" sz="1000" kern="1200"/>
            <a:t>二者都是基于传统金融产品的</a:t>
          </a:r>
        </a:p>
      </dsp:txBody>
      <dsp:txXfrm>
        <a:off x="4885006" y="165207"/>
        <a:ext cx="795751" cy="795751"/>
      </dsp:txXfrm>
    </dsp:sp>
    <dsp:sp modelId="{A9981A18-75F3-41F3-9957-B40659E402CE}">
      <dsp:nvSpPr>
        <dsp:cNvPr id="0" name=""/>
        <dsp:cNvSpPr/>
      </dsp:nvSpPr>
      <dsp:spPr bwMode="white">
        <a:xfrm>
          <a:off x="6185941" y="1466143"/>
          <a:ext cx="1125363" cy="112536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100000"/>
            </a:lnSpc>
            <a:spcBef>
              <a:spcPct val="0"/>
            </a:spcBef>
            <a:spcAft>
              <a:spcPct val="35000"/>
            </a:spcAft>
            <a:buNone/>
          </a:pPr>
          <a:r>
            <a:rPr lang="zh-CN" altLang="en-US" sz="1000" kern="1200"/>
            <a:t>均是整合物流、资金流与信息流的解决方案</a:t>
          </a:r>
        </a:p>
      </dsp:txBody>
      <dsp:txXfrm>
        <a:off x="6350747" y="1630949"/>
        <a:ext cx="795751" cy="795751"/>
      </dsp:txXfrm>
    </dsp:sp>
    <dsp:sp modelId="{5EBE0206-6FD5-462B-AC34-DF1594CC1BEE}">
      <dsp:nvSpPr>
        <dsp:cNvPr id="0" name=""/>
        <dsp:cNvSpPr/>
      </dsp:nvSpPr>
      <dsp:spPr bwMode="white">
        <a:xfrm>
          <a:off x="4720200" y="2931884"/>
          <a:ext cx="1125363" cy="112536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100000"/>
            </a:lnSpc>
            <a:spcBef>
              <a:spcPct val="0"/>
            </a:spcBef>
            <a:spcAft>
              <a:spcPct val="35000"/>
            </a:spcAft>
            <a:buNone/>
          </a:pPr>
          <a:r>
            <a:rPr lang="zh-CN" altLang="en-US" sz="1000" kern="1200"/>
            <a:t>均是以融通资金为目的</a:t>
          </a:r>
        </a:p>
      </dsp:txBody>
      <dsp:txXfrm>
        <a:off x="4885006" y="3096690"/>
        <a:ext cx="795751" cy="795751"/>
      </dsp:txXfrm>
    </dsp:sp>
    <dsp:sp modelId="{5BB31F2C-9F6F-461E-B8AE-DAD63322F779}">
      <dsp:nvSpPr>
        <dsp:cNvPr id="0" name=""/>
        <dsp:cNvSpPr/>
      </dsp:nvSpPr>
      <dsp:spPr bwMode="white">
        <a:xfrm>
          <a:off x="3254459" y="1466143"/>
          <a:ext cx="1125363" cy="1125363"/>
        </a:xfrm>
        <a:prstGeom prst="ellipse">
          <a:avLst/>
        </a:prstGeom>
        <a:solidFill>
          <a:schemeClr val="accent1">
            <a:alpha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100000"/>
            </a:lnSpc>
            <a:spcBef>
              <a:spcPct val="0"/>
            </a:spcBef>
            <a:spcAft>
              <a:spcPct val="35000"/>
            </a:spcAft>
            <a:buNone/>
          </a:pPr>
          <a:r>
            <a:rPr lang="zh-CN" altLang="en-US" sz="1000" kern="1200"/>
            <a:t>二者均是针对新的贸易背景开展的</a:t>
          </a:r>
        </a:p>
      </dsp:txBody>
      <dsp:txXfrm>
        <a:off x="3419265" y="1630949"/>
        <a:ext cx="795751" cy="7957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960C0-2478-4BCF-A9C0-745AB8F5088C}">
      <dsp:nvSpPr>
        <dsp:cNvPr id="0" name=""/>
        <dsp:cNvSpPr/>
      </dsp:nvSpPr>
      <dsp:spPr>
        <a:xfrm>
          <a:off x="1822875" y="1788702"/>
          <a:ext cx="1276133" cy="127613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100000"/>
            </a:lnSpc>
            <a:spcBef>
              <a:spcPct val="0"/>
            </a:spcBef>
            <a:spcAft>
              <a:spcPct val="35000"/>
            </a:spcAft>
            <a:buNone/>
          </a:pPr>
          <a:r>
            <a:rPr lang="zh-CN" altLang="en-US" sz="2200" kern="1200"/>
            <a:t>物流金融</a:t>
          </a:r>
        </a:p>
      </dsp:txBody>
      <dsp:txXfrm>
        <a:off x="2009760" y="1975587"/>
        <a:ext cx="902363" cy="902363"/>
      </dsp:txXfrm>
    </dsp:sp>
    <dsp:sp modelId="{EC0B8BA3-D1A0-4681-887A-385E8DD367D4}">
      <dsp:nvSpPr>
        <dsp:cNvPr id="0" name=""/>
        <dsp:cNvSpPr/>
      </dsp:nvSpPr>
      <dsp:spPr>
        <a:xfrm rot="16200000">
          <a:off x="2325804" y="1324432"/>
          <a:ext cx="270275" cy="4338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2366345" y="1451750"/>
        <a:ext cx="189193" cy="260331"/>
      </dsp:txXfrm>
    </dsp:sp>
    <dsp:sp modelId="{E439FB7C-643C-454F-9092-F27C7C66C5B0}">
      <dsp:nvSpPr>
        <dsp:cNvPr id="0" name=""/>
        <dsp:cNvSpPr/>
      </dsp:nvSpPr>
      <dsp:spPr>
        <a:xfrm>
          <a:off x="1822875" y="2615"/>
          <a:ext cx="1276133" cy="127613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100000"/>
            </a:lnSpc>
            <a:spcBef>
              <a:spcPct val="0"/>
            </a:spcBef>
            <a:spcAft>
              <a:spcPct val="35000"/>
            </a:spcAft>
            <a:buNone/>
          </a:pPr>
          <a:r>
            <a:rPr lang="zh-CN" altLang="en-US" sz="2200" kern="1200"/>
            <a:t>单个企业</a:t>
          </a:r>
        </a:p>
      </dsp:txBody>
      <dsp:txXfrm>
        <a:off x="2009760" y="189500"/>
        <a:ext cx="902363" cy="902363"/>
      </dsp:txXfrm>
    </dsp:sp>
    <dsp:sp modelId="{7B6555EF-08DC-4AF8-B351-7FF0D98BC600}">
      <dsp:nvSpPr>
        <dsp:cNvPr id="0" name=""/>
        <dsp:cNvSpPr/>
      </dsp:nvSpPr>
      <dsp:spPr>
        <a:xfrm rot="1800000">
          <a:off x="3092578" y="2652523"/>
          <a:ext cx="270275" cy="4338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a:off x="3098009" y="2719030"/>
        <a:ext cx="189193" cy="260331"/>
      </dsp:txXfrm>
    </dsp:sp>
    <dsp:sp modelId="{DA72E5D4-62CF-433D-B5E8-B21F597C9891}">
      <dsp:nvSpPr>
        <dsp:cNvPr id="0" name=""/>
        <dsp:cNvSpPr/>
      </dsp:nvSpPr>
      <dsp:spPr>
        <a:xfrm>
          <a:off x="3369672" y="2681746"/>
          <a:ext cx="1276133" cy="127613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100000"/>
            </a:lnSpc>
            <a:spcBef>
              <a:spcPct val="0"/>
            </a:spcBef>
            <a:spcAft>
              <a:spcPct val="35000"/>
            </a:spcAft>
            <a:buNone/>
          </a:pPr>
          <a:r>
            <a:rPr lang="zh-CN" altLang="en-US" sz="2200" kern="1200"/>
            <a:t>第三方物流业</a:t>
          </a:r>
        </a:p>
      </dsp:txBody>
      <dsp:txXfrm>
        <a:off x="3556557" y="2868631"/>
        <a:ext cx="902363" cy="902363"/>
      </dsp:txXfrm>
    </dsp:sp>
    <dsp:sp modelId="{61326397-1233-4C08-8969-7FBCBC2B26B2}">
      <dsp:nvSpPr>
        <dsp:cNvPr id="0" name=""/>
        <dsp:cNvSpPr/>
      </dsp:nvSpPr>
      <dsp:spPr>
        <a:xfrm rot="9000000">
          <a:off x="1559030" y="2652523"/>
          <a:ext cx="270275" cy="43388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zh-CN" altLang="en-US" sz="1800" kern="1200"/>
        </a:p>
      </dsp:txBody>
      <dsp:txXfrm rot="10800000">
        <a:off x="1634681" y="2719030"/>
        <a:ext cx="189193" cy="260331"/>
      </dsp:txXfrm>
    </dsp:sp>
    <dsp:sp modelId="{EFD94A1D-1705-44D4-9F71-52ACA21AC469}">
      <dsp:nvSpPr>
        <dsp:cNvPr id="0" name=""/>
        <dsp:cNvSpPr/>
      </dsp:nvSpPr>
      <dsp:spPr>
        <a:xfrm>
          <a:off x="276079" y="2681746"/>
          <a:ext cx="1276133" cy="1276133"/>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100000"/>
            </a:lnSpc>
            <a:spcBef>
              <a:spcPct val="0"/>
            </a:spcBef>
            <a:spcAft>
              <a:spcPct val="35000"/>
            </a:spcAft>
            <a:buNone/>
          </a:pPr>
          <a:r>
            <a:rPr lang="zh-CN" altLang="en-US" sz="2200" kern="1200"/>
            <a:t>金融机构</a:t>
          </a:r>
        </a:p>
      </dsp:txBody>
      <dsp:txXfrm>
        <a:off x="462964" y="2868631"/>
        <a:ext cx="902363" cy="9023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041A0-C26E-4510-B34C-136E9FAA86EF}">
      <dsp:nvSpPr>
        <dsp:cNvPr id="0" name=""/>
        <dsp:cNvSpPr/>
      </dsp:nvSpPr>
      <dsp:spPr bwMode="white">
        <a:xfrm>
          <a:off x="2469737" y="1453737"/>
          <a:ext cx="1246060" cy="12460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100000"/>
            </a:lnSpc>
            <a:spcBef>
              <a:spcPct val="0"/>
            </a:spcBef>
            <a:spcAft>
              <a:spcPct val="35000"/>
            </a:spcAft>
            <a:buNone/>
          </a:pPr>
          <a:r>
            <a:rPr lang="zh-CN" altLang="en-US" sz="2600" kern="1200"/>
            <a:t>供应链金融</a:t>
          </a:r>
        </a:p>
      </dsp:txBody>
      <dsp:txXfrm>
        <a:off x="2530565" y="1514565"/>
        <a:ext cx="1124404" cy="1124404"/>
      </dsp:txXfrm>
    </dsp:sp>
    <dsp:sp modelId="{1AA0B0C8-CC00-49AB-8794-25D3DC091D70}">
      <dsp:nvSpPr>
        <dsp:cNvPr id="0" name=""/>
        <dsp:cNvSpPr/>
      </dsp:nvSpPr>
      <dsp:spPr>
        <a:xfrm rot="16200000">
          <a:off x="2783507" y="1144477"/>
          <a:ext cx="618519" cy="0"/>
        </a:xfrm>
        <a:custGeom>
          <a:avLst/>
          <a:gdLst/>
          <a:ahLst/>
          <a:cxnLst/>
          <a:rect l="0" t="0" r="0" b="0"/>
          <a:pathLst>
            <a:path>
              <a:moveTo>
                <a:pt x="0" y="0"/>
              </a:moveTo>
              <a:lnTo>
                <a:pt x="618519" y="0"/>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EF0E3D-160B-4FC3-9CA3-5AD3CB34FC25}">
      <dsp:nvSpPr>
        <dsp:cNvPr id="0" name=""/>
        <dsp:cNvSpPr/>
      </dsp:nvSpPr>
      <dsp:spPr bwMode="white">
        <a:xfrm>
          <a:off x="2675337" y="356"/>
          <a:ext cx="834860" cy="8348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100000"/>
            </a:lnSpc>
            <a:spcBef>
              <a:spcPct val="0"/>
            </a:spcBef>
            <a:spcAft>
              <a:spcPct val="35000"/>
            </a:spcAft>
            <a:buNone/>
          </a:pPr>
          <a:r>
            <a:rPr lang="zh-CN" altLang="en-US" sz="1700" kern="1200"/>
            <a:t>整个供应链</a:t>
          </a:r>
        </a:p>
      </dsp:txBody>
      <dsp:txXfrm>
        <a:off x="2716092" y="41111"/>
        <a:ext cx="753350" cy="753350"/>
      </dsp:txXfrm>
    </dsp:sp>
    <dsp:sp modelId="{23CEBA6F-BDD8-4458-A508-9223A9F35EF8}">
      <dsp:nvSpPr>
        <dsp:cNvPr id="0" name=""/>
        <dsp:cNvSpPr/>
      </dsp:nvSpPr>
      <dsp:spPr>
        <a:xfrm>
          <a:off x="3715797" y="2076767"/>
          <a:ext cx="618519" cy="0"/>
        </a:xfrm>
        <a:custGeom>
          <a:avLst/>
          <a:gdLst/>
          <a:ahLst/>
          <a:cxnLst/>
          <a:rect l="0" t="0" r="0" b="0"/>
          <a:pathLst>
            <a:path>
              <a:moveTo>
                <a:pt x="0" y="0"/>
              </a:moveTo>
              <a:lnTo>
                <a:pt x="618519" y="0"/>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F432BB-2935-4C7B-B571-2A2B0E781546}">
      <dsp:nvSpPr>
        <dsp:cNvPr id="0" name=""/>
        <dsp:cNvSpPr/>
      </dsp:nvSpPr>
      <dsp:spPr bwMode="white">
        <a:xfrm>
          <a:off x="4334317" y="1659337"/>
          <a:ext cx="834860" cy="8348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100000"/>
            </a:lnSpc>
            <a:spcBef>
              <a:spcPct val="0"/>
            </a:spcBef>
            <a:spcAft>
              <a:spcPct val="35000"/>
            </a:spcAft>
            <a:buNone/>
          </a:pPr>
          <a:r>
            <a:rPr lang="zh-CN" altLang="en-US" sz="1700" kern="1200"/>
            <a:t>投资者</a:t>
          </a:r>
        </a:p>
      </dsp:txBody>
      <dsp:txXfrm>
        <a:off x="4375072" y="1700092"/>
        <a:ext cx="753350" cy="753350"/>
      </dsp:txXfrm>
    </dsp:sp>
    <dsp:sp modelId="{45328B6A-7C00-4F3C-9107-5C5B36F427F4}">
      <dsp:nvSpPr>
        <dsp:cNvPr id="0" name=""/>
        <dsp:cNvSpPr/>
      </dsp:nvSpPr>
      <dsp:spPr>
        <a:xfrm rot="5400000">
          <a:off x="2783507" y="3009057"/>
          <a:ext cx="618519" cy="0"/>
        </a:xfrm>
        <a:custGeom>
          <a:avLst/>
          <a:gdLst/>
          <a:ahLst/>
          <a:cxnLst/>
          <a:rect l="0" t="0" r="0" b="0"/>
          <a:pathLst>
            <a:path>
              <a:moveTo>
                <a:pt x="0" y="0"/>
              </a:moveTo>
              <a:lnTo>
                <a:pt x="618519" y="0"/>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9640C-B228-4FC7-83D3-B6E9598E6B26}">
      <dsp:nvSpPr>
        <dsp:cNvPr id="0" name=""/>
        <dsp:cNvSpPr/>
      </dsp:nvSpPr>
      <dsp:spPr bwMode="white">
        <a:xfrm>
          <a:off x="2675337" y="3318317"/>
          <a:ext cx="834860" cy="8348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100000"/>
            </a:lnSpc>
            <a:spcBef>
              <a:spcPct val="0"/>
            </a:spcBef>
            <a:spcAft>
              <a:spcPct val="35000"/>
            </a:spcAft>
            <a:buNone/>
          </a:pPr>
          <a:r>
            <a:rPr lang="zh-CN" sz="1200" kern="1200"/>
            <a:t>专业物流服务提供商</a:t>
          </a:r>
        </a:p>
      </dsp:txBody>
      <dsp:txXfrm>
        <a:off x="2716092" y="3359072"/>
        <a:ext cx="753350" cy="753350"/>
      </dsp:txXfrm>
    </dsp:sp>
    <dsp:sp modelId="{1C260F5A-9F65-4B64-BCB2-3674249DD6D6}">
      <dsp:nvSpPr>
        <dsp:cNvPr id="0" name=""/>
        <dsp:cNvSpPr/>
      </dsp:nvSpPr>
      <dsp:spPr>
        <a:xfrm rot="10800000">
          <a:off x="1851217" y="2076767"/>
          <a:ext cx="618519" cy="0"/>
        </a:xfrm>
        <a:custGeom>
          <a:avLst/>
          <a:gdLst/>
          <a:ahLst/>
          <a:cxnLst/>
          <a:rect l="0" t="0" r="0" b="0"/>
          <a:pathLst>
            <a:path>
              <a:moveTo>
                <a:pt x="0" y="0"/>
              </a:moveTo>
              <a:lnTo>
                <a:pt x="618519" y="0"/>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286D9C-C3A9-470B-A654-754E4C1E02C9}">
      <dsp:nvSpPr>
        <dsp:cNvPr id="0" name=""/>
        <dsp:cNvSpPr/>
      </dsp:nvSpPr>
      <dsp:spPr bwMode="white">
        <a:xfrm>
          <a:off x="1016356" y="1659337"/>
          <a:ext cx="834860" cy="83486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100000"/>
            </a:lnSpc>
            <a:spcBef>
              <a:spcPct val="0"/>
            </a:spcBef>
            <a:spcAft>
              <a:spcPct val="35000"/>
            </a:spcAft>
            <a:buNone/>
          </a:pPr>
          <a:r>
            <a:rPr lang="zh-CN" altLang="en-US" sz="1700" kern="1200"/>
            <a:t>外部金融机构</a:t>
          </a:r>
        </a:p>
      </dsp:txBody>
      <dsp:txXfrm>
        <a:off x="1057111" y="1700092"/>
        <a:ext cx="753350" cy="7533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65120-5FFC-451F-A676-9DCAA5026EF0}">
      <dsp:nvSpPr>
        <dsp:cNvPr id="0" name=""/>
        <dsp:cNvSpPr/>
      </dsp:nvSpPr>
      <dsp:spPr>
        <a:xfrm>
          <a:off x="2981014" y="1627"/>
          <a:ext cx="2404245" cy="1202122"/>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100000"/>
            </a:lnSpc>
            <a:spcBef>
              <a:spcPct val="0"/>
            </a:spcBef>
            <a:spcAft>
              <a:spcPct val="35000"/>
            </a:spcAft>
            <a:buNone/>
          </a:pPr>
          <a:r>
            <a:rPr lang="zh-CN" altLang="en-US" sz="3400" kern="1200"/>
            <a:t>物流金融</a:t>
          </a:r>
        </a:p>
      </dsp:txBody>
      <dsp:txXfrm>
        <a:off x="3016223" y="36836"/>
        <a:ext cx="2333827" cy="1131704"/>
      </dsp:txXfrm>
    </dsp:sp>
    <dsp:sp modelId="{A8F86FA2-285E-4466-A13D-4ECC369B5275}">
      <dsp:nvSpPr>
        <dsp:cNvPr id="0" name=""/>
        <dsp:cNvSpPr/>
      </dsp:nvSpPr>
      <dsp:spPr>
        <a:xfrm>
          <a:off x="3221438" y="1203750"/>
          <a:ext cx="240424" cy="901591"/>
        </a:xfrm>
        <a:custGeom>
          <a:avLst/>
          <a:gdLst/>
          <a:ahLst/>
          <a:cxnLst/>
          <a:rect l="0" t="0" r="0" b="0"/>
          <a:pathLst>
            <a:path>
              <a:moveTo>
                <a:pt x="0" y="0"/>
              </a:moveTo>
              <a:lnTo>
                <a:pt x="0" y="901591"/>
              </a:lnTo>
              <a:lnTo>
                <a:pt x="240424" y="901591"/>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402CCB8-5F3F-4B37-9533-2CEF8B977F02}">
      <dsp:nvSpPr>
        <dsp:cNvPr id="0" name=""/>
        <dsp:cNvSpPr/>
      </dsp:nvSpPr>
      <dsp:spPr>
        <a:xfrm>
          <a:off x="3461863" y="1504281"/>
          <a:ext cx="1923396" cy="1202122"/>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100000"/>
            </a:lnSpc>
            <a:spcBef>
              <a:spcPct val="0"/>
            </a:spcBef>
            <a:spcAft>
              <a:spcPct val="35000"/>
            </a:spcAft>
            <a:buNone/>
          </a:pPr>
          <a:r>
            <a:rPr lang="zh-CN" altLang="en-US" sz="1900" kern="1200"/>
            <a:t>与物流过程相伴相生</a:t>
          </a:r>
        </a:p>
      </dsp:txBody>
      <dsp:txXfrm>
        <a:off x="3497072" y="1539490"/>
        <a:ext cx="1852978" cy="1131704"/>
      </dsp:txXfrm>
    </dsp:sp>
    <dsp:sp modelId="{6FC5009F-DE3F-4EA7-8B97-755BF90691C6}">
      <dsp:nvSpPr>
        <dsp:cNvPr id="0" name=""/>
        <dsp:cNvSpPr/>
      </dsp:nvSpPr>
      <dsp:spPr>
        <a:xfrm>
          <a:off x="3221438" y="1203750"/>
          <a:ext cx="240424" cy="2404245"/>
        </a:xfrm>
        <a:custGeom>
          <a:avLst/>
          <a:gdLst/>
          <a:ahLst/>
          <a:cxnLst/>
          <a:rect l="0" t="0" r="0" b="0"/>
          <a:pathLst>
            <a:path>
              <a:moveTo>
                <a:pt x="0" y="0"/>
              </a:moveTo>
              <a:lnTo>
                <a:pt x="0" y="2404245"/>
              </a:lnTo>
              <a:lnTo>
                <a:pt x="240424" y="2404245"/>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D2A45B-0F28-4738-BACC-E7567F498BC0}">
      <dsp:nvSpPr>
        <dsp:cNvPr id="0" name=""/>
        <dsp:cNvSpPr/>
      </dsp:nvSpPr>
      <dsp:spPr>
        <a:xfrm>
          <a:off x="3461863" y="3006934"/>
          <a:ext cx="1923396" cy="1202122"/>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100000"/>
            </a:lnSpc>
            <a:spcBef>
              <a:spcPct val="0"/>
            </a:spcBef>
            <a:spcAft>
              <a:spcPct val="35000"/>
            </a:spcAft>
            <a:buNone/>
          </a:pPr>
          <a:r>
            <a:rPr lang="zh-CN" altLang="en-US" sz="1900" kern="1200"/>
            <a:t>旨在解决物流过程中的资金问题</a:t>
          </a:r>
        </a:p>
      </dsp:txBody>
      <dsp:txXfrm>
        <a:off x="3497072" y="3042143"/>
        <a:ext cx="1852978" cy="1131704"/>
      </dsp:txXfrm>
    </dsp:sp>
    <dsp:sp modelId="{E3FF03EB-8647-4636-BC5C-E9BEC6C29553}">
      <dsp:nvSpPr>
        <dsp:cNvPr id="0" name=""/>
        <dsp:cNvSpPr/>
      </dsp:nvSpPr>
      <dsp:spPr>
        <a:xfrm>
          <a:off x="5981488" y="0"/>
          <a:ext cx="2404245" cy="1202122"/>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100000"/>
            </a:lnSpc>
            <a:spcBef>
              <a:spcPct val="0"/>
            </a:spcBef>
            <a:spcAft>
              <a:spcPct val="35000"/>
            </a:spcAft>
            <a:buNone/>
          </a:pPr>
          <a:r>
            <a:rPr lang="zh-CN" altLang="en-US" sz="3400" kern="1200"/>
            <a:t>供应链金融</a:t>
          </a:r>
        </a:p>
      </dsp:txBody>
      <dsp:txXfrm>
        <a:off x="6016697" y="35209"/>
        <a:ext cx="2333827" cy="1131704"/>
      </dsp:txXfrm>
    </dsp:sp>
    <dsp:sp modelId="{3F5EB287-4C34-456C-B985-2B774B3D9EF1}">
      <dsp:nvSpPr>
        <dsp:cNvPr id="0" name=""/>
        <dsp:cNvSpPr/>
      </dsp:nvSpPr>
      <dsp:spPr>
        <a:xfrm>
          <a:off x="6221912" y="1202122"/>
          <a:ext cx="245257" cy="903219"/>
        </a:xfrm>
        <a:custGeom>
          <a:avLst/>
          <a:gdLst/>
          <a:ahLst/>
          <a:cxnLst/>
          <a:rect l="0" t="0" r="0" b="0"/>
          <a:pathLst>
            <a:path>
              <a:moveTo>
                <a:pt x="0" y="0"/>
              </a:moveTo>
              <a:lnTo>
                <a:pt x="0" y="903219"/>
              </a:lnTo>
              <a:lnTo>
                <a:pt x="245257" y="903219"/>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454E12-1A81-4CCD-AB01-CC69284C8769}">
      <dsp:nvSpPr>
        <dsp:cNvPr id="0" name=""/>
        <dsp:cNvSpPr/>
      </dsp:nvSpPr>
      <dsp:spPr>
        <a:xfrm>
          <a:off x="6467169" y="1504281"/>
          <a:ext cx="1923396" cy="1202122"/>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100000"/>
            </a:lnSpc>
            <a:spcBef>
              <a:spcPct val="0"/>
            </a:spcBef>
            <a:spcAft>
              <a:spcPct val="35000"/>
            </a:spcAft>
            <a:buNone/>
          </a:pPr>
          <a:r>
            <a:rPr lang="zh-CN" altLang="en-US" sz="1900" kern="1200"/>
            <a:t>植根于整个供应链条的运作</a:t>
          </a:r>
        </a:p>
      </dsp:txBody>
      <dsp:txXfrm>
        <a:off x="6502378" y="1539490"/>
        <a:ext cx="1852978" cy="1131704"/>
      </dsp:txXfrm>
    </dsp:sp>
    <dsp:sp modelId="{56903B70-44BE-4DEE-B3D8-8D6F309E69EE}">
      <dsp:nvSpPr>
        <dsp:cNvPr id="0" name=""/>
        <dsp:cNvSpPr/>
      </dsp:nvSpPr>
      <dsp:spPr>
        <a:xfrm>
          <a:off x="6221912" y="1202122"/>
          <a:ext cx="245257" cy="2405873"/>
        </a:xfrm>
        <a:custGeom>
          <a:avLst/>
          <a:gdLst/>
          <a:ahLst/>
          <a:cxnLst/>
          <a:rect l="0" t="0" r="0" b="0"/>
          <a:pathLst>
            <a:path>
              <a:moveTo>
                <a:pt x="0" y="0"/>
              </a:moveTo>
              <a:lnTo>
                <a:pt x="0" y="2405873"/>
              </a:lnTo>
              <a:lnTo>
                <a:pt x="245257" y="2405873"/>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3CDA12-D3B0-45EC-A723-612A0493B711}">
      <dsp:nvSpPr>
        <dsp:cNvPr id="0" name=""/>
        <dsp:cNvSpPr/>
      </dsp:nvSpPr>
      <dsp:spPr>
        <a:xfrm>
          <a:off x="6467169" y="3006934"/>
          <a:ext cx="1923396" cy="1202122"/>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100000"/>
            </a:lnSpc>
            <a:spcBef>
              <a:spcPct val="0"/>
            </a:spcBef>
            <a:spcAft>
              <a:spcPct val="35000"/>
            </a:spcAft>
            <a:buNone/>
          </a:pPr>
          <a:r>
            <a:rPr lang="zh-CN" altLang="en-US" sz="1900" kern="1200"/>
            <a:t>旨在利用金融工具协调供应链上下游三游关系</a:t>
          </a:r>
        </a:p>
      </dsp:txBody>
      <dsp:txXfrm>
        <a:off x="6502378" y="3042143"/>
        <a:ext cx="1852978" cy="11317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3F4AB-32FB-4CE0-9DAC-FC4DD26B5900}">
      <dsp:nvSpPr>
        <dsp:cNvPr id="0" name=""/>
        <dsp:cNvSpPr/>
      </dsp:nvSpPr>
      <dsp:spPr>
        <a:xfrm>
          <a:off x="3530" y="2096445"/>
          <a:ext cx="2832915" cy="141645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100000"/>
            </a:lnSpc>
            <a:spcBef>
              <a:spcPct val="0"/>
            </a:spcBef>
            <a:spcAft>
              <a:spcPct val="35000"/>
            </a:spcAft>
            <a:buNone/>
          </a:pPr>
          <a:r>
            <a:rPr lang="zh-CN" altLang="en-US" sz="3400" kern="1200"/>
            <a:t>服务对象</a:t>
          </a:r>
        </a:p>
      </dsp:txBody>
      <dsp:txXfrm>
        <a:off x="45017" y="2137932"/>
        <a:ext cx="2749941" cy="1333483"/>
      </dsp:txXfrm>
    </dsp:sp>
    <dsp:sp modelId="{B47BD6C9-6D53-4A69-975F-9CF96E25F10F}">
      <dsp:nvSpPr>
        <dsp:cNvPr id="0" name=""/>
        <dsp:cNvSpPr/>
      </dsp:nvSpPr>
      <dsp:spPr>
        <a:xfrm rot="18770822">
          <a:off x="2569871" y="2167239"/>
          <a:ext cx="1666314" cy="53173"/>
        </a:xfrm>
        <a:custGeom>
          <a:avLst/>
          <a:gdLst/>
          <a:ahLst/>
          <a:cxnLst/>
          <a:rect l="0" t="0" r="0" b="0"/>
          <a:pathLst>
            <a:path>
              <a:moveTo>
                <a:pt x="0" y="26586"/>
              </a:moveTo>
              <a:lnTo>
                <a:pt x="1666314" y="2658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361371" y="2152168"/>
        <a:ext cx="83315" cy="83315"/>
      </dsp:txXfrm>
    </dsp:sp>
    <dsp:sp modelId="{3C0D5057-54F2-42F8-ADAD-AA27A1CC1A1B}">
      <dsp:nvSpPr>
        <dsp:cNvPr id="0" name=""/>
        <dsp:cNvSpPr/>
      </dsp:nvSpPr>
      <dsp:spPr>
        <a:xfrm>
          <a:off x="3969612" y="874750"/>
          <a:ext cx="2832915" cy="141645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100000"/>
            </a:lnSpc>
            <a:spcBef>
              <a:spcPct val="0"/>
            </a:spcBef>
            <a:spcAft>
              <a:spcPct val="35000"/>
            </a:spcAft>
            <a:buNone/>
          </a:pPr>
          <a:r>
            <a:rPr lang="zh-CN" altLang="en-US" sz="3400" kern="1200"/>
            <a:t>供应链金融</a:t>
          </a:r>
        </a:p>
      </dsp:txBody>
      <dsp:txXfrm>
        <a:off x="4011099" y="916237"/>
        <a:ext cx="2749941" cy="1333483"/>
      </dsp:txXfrm>
    </dsp:sp>
    <dsp:sp modelId="{FA61825B-C877-4D42-AAFB-0586288A9783}">
      <dsp:nvSpPr>
        <dsp:cNvPr id="0" name=""/>
        <dsp:cNvSpPr/>
      </dsp:nvSpPr>
      <dsp:spPr>
        <a:xfrm rot="19457599">
          <a:off x="6671361" y="1149160"/>
          <a:ext cx="1395498" cy="53173"/>
        </a:xfrm>
        <a:custGeom>
          <a:avLst/>
          <a:gdLst/>
          <a:ahLst/>
          <a:cxnLst/>
          <a:rect l="0" t="0" r="0" b="0"/>
          <a:pathLst>
            <a:path>
              <a:moveTo>
                <a:pt x="0" y="26586"/>
              </a:moveTo>
              <a:lnTo>
                <a:pt x="1395498" y="26586"/>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334223" y="1140860"/>
        <a:ext cx="69774" cy="69774"/>
      </dsp:txXfrm>
    </dsp:sp>
    <dsp:sp modelId="{63712EDC-9AF8-41BC-8F72-ADF8D554FF07}">
      <dsp:nvSpPr>
        <dsp:cNvPr id="0" name=""/>
        <dsp:cNvSpPr/>
      </dsp:nvSpPr>
      <dsp:spPr>
        <a:xfrm>
          <a:off x="7935693" y="60287"/>
          <a:ext cx="2832915" cy="141645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100000"/>
            </a:lnSpc>
            <a:spcBef>
              <a:spcPct val="0"/>
            </a:spcBef>
            <a:spcAft>
              <a:spcPct val="35000"/>
            </a:spcAft>
            <a:buNone/>
          </a:pPr>
          <a:r>
            <a:rPr lang="zh-CN" altLang="en-US" sz="3400" kern="1200"/>
            <a:t>供应链的核心企业</a:t>
          </a:r>
        </a:p>
      </dsp:txBody>
      <dsp:txXfrm>
        <a:off x="7977180" y="101774"/>
        <a:ext cx="2749941" cy="1333483"/>
      </dsp:txXfrm>
    </dsp:sp>
    <dsp:sp modelId="{E81582B1-A130-479F-ACE3-61EF727591CE}">
      <dsp:nvSpPr>
        <dsp:cNvPr id="0" name=""/>
        <dsp:cNvSpPr/>
      </dsp:nvSpPr>
      <dsp:spPr>
        <a:xfrm rot="2142401">
          <a:off x="6671361" y="1963623"/>
          <a:ext cx="1395498" cy="53173"/>
        </a:xfrm>
        <a:custGeom>
          <a:avLst/>
          <a:gdLst/>
          <a:ahLst/>
          <a:cxnLst/>
          <a:rect l="0" t="0" r="0" b="0"/>
          <a:pathLst>
            <a:path>
              <a:moveTo>
                <a:pt x="0" y="26586"/>
              </a:moveTo>
              <a:lnTo>
                <a:pt x="1395498" y="26586"/>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334223" y="1955323"/>
        <a:ext cx="69774" cy="69774"/>
      </dsp:txXfrm>
    </dsp:sp>
    <dsp:sp modelId="{29F748CF-C0E7-4DEA-B3A3-0E8AEB5CA964}">
      <dsp:nvSpPr>
        <dsp:cNvPr id="0" name=""/>
        <dsp:cNvSpPr/>
      </dsp:nvSpPr>
      <dsp:spPr>
        <a:xfrm>
          <a:off x="7935693" y="1689213"/>
          <a:ext cx="2832915" cy="141645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100000"/>
            </a:lnSpc>
            <a:spcBef>
              <a:spcPct val="0"/>
            </a:spcBef>
            <a:spcAft>
              <a:spcPct val="35000"/>
            </a:spcAft>
            <a:buNone/>
          </a:pPr>
          <a:r>
            <a:rPr lang="zh-CN" altLang="en-US" sz="3400" kern="1200"/>
            <a:t>供应链上游、下游中小企业</a:t>
          </a:r>
        </a:p>
      </dsp:txBody>
      <dsp:txXfrm>
        <a:off x="7977180" y="1730700"/>
        <a:ext cx="2749941" cy="1333483"/>
      </dsp:txXfrm>
    </dsp:sp>
    <dsp:sp modelId="{2E81B90F-7494-41FF-808F-F7F82B993B40}">
      <dsp:nvSpPr>
        <dsp:cNvPr id="0" name=""/>
        <dsp:cNvSpPr/>
      </dsp:nvSpPr>
      <dsp:spPr>
        <a:xfrm rot="2829178">
          <a:off x="2569871" y="3388934"/>
          <a:ext cx="1666314" cy="53173"/>
        </a:xfrm>
        <a:custGeom>
          <a:avLst/>
          <a:gdLst/>
          <a:ahLst/>
          <a:cxnLst/>
          <a:rect l="0" t="0" r="0" b="0"/>
          <a:pathLst>
            <a:path>
              <a:moveTo>
                <a:pt x="0" y="26586"/>
              </a:moveTo>
              <a:lnTo>
                <a:pt x="1666314" y="26586"/>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361371" y="3373863"/>
        <a:ext cx="83315" cy="83315"/>
      </dsp:txXfrm>
    </dsp:sp>
    <dsp:sp modelId="{3D382021-A429-4403-82FF-5A95DD3EBB20}">
      <dsp:nvSpPr>
        <dsp:cNvPr id="0" name=""/>
        <dsp:cNvSpPr/>
      </dsp:nvSpPr>
      <dsp:spPr>
        <a:xfrm>
          <a:off x="3969612" y="3318140"/>
          <a:ext cx="2832915" cy="141645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100000"/>
            </a:lnSpc>
            <a:spcBef>
              <a:spcPct val="0"/>
            </a:spcBef>
            <a:spcAft>
              <a:spcPct val="35000"/>
            </a:spcAft>
            <a:buNone/>
          </a:pPr>
          <a:r>
            <a:rPr lang="zh-CN" altLang="en-US" sz="3400" kern="1200"/>
            <a:t>物流金融</a:t>
          </a:r>
        </a:p>
      </dsp:txBody>
      <dsp:txXfrm>
        <a:off x="4011099" y="3359627"/>
        <a:ext cx="2749941" cy="1333483"/>
      </dsp:txXfrm>
    </dsp:sp>
    <dsp:sp modelId="{B68D4CB7-ED76-4EEE-B7F0-455597F5F947}">
      <dsp:nvSpPr>
        <dsp:cNvPr id="0" name=""/>
        <dsp:cNvSpPr/>
      </dsp:nvSpPr>
      <dsp:spPr>
        <a:xfrm>
          <a:off x="6802527" y="3999781"/>
          <a:ext cx="1133166" cy="53173"/>
        </a:xfrm>
        <a:custGeom>
          <a:avLst/>
          <a:gdLst/>
          <a:ahLst/>
          <a:cxnLst/>
          <a:rect l="0" t="0" r="0" b="0"/>
          <a:pathLst>
            <a:path>
              <a:moveTo>
                <a:pt x="0" y="26586"/>
              </a:moveTo>
              <a:lnTo>
                <a:pt x="1133166" y="26586"/>
              </a:lnTo>
            </a:path>
          </a:pathLst>
        </a:custGeom>
        <a:noFill/>
        <a:ln w="2222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340781" y="3998039"/>
        <a:ext cx="56658" cy="56658"/>
      </dsp:txXfrm>
    </dsp:sp>
    <dsp:sp modelId="{402901F7-4C4B-47C4-BE12-824FDFB99F9B}">
      <dsp:nvSpPr>
        <dsp:cNvPr id="0" name=""/>
        <dsp:cNvSpPr/>
      </dsp:nvSpPr>
      <dsp:spPr>
        <a:xfrm>
          <a:off x="7935693" y="3318140"/>
          <a:ext cx="2832915" cy="1416457"/>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100000"/>
            </a:lnSpc>
            <a:spcBef>
              <a:spcPct val="0"/>
            </a:spcBef>
            <a:spcAft>
              <a:spcPct val="35000"/>
            </a:spcAft>
            <a:buNone/>
          </a:pPr>
          <a:r>
            <a:rPr lang="zh-CN" altLang="en-US" sz="3400" kern="1200"/>
            <a:t>符合准入条件的中小企业</a:t>
          </a:r>
        </a:p>
      </dsp:txBody>
      <dsp:txXfrm>
        <a:off x="7977180" y="3359627"/>
        <a:ext cx="2749941" cy="13334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A10F31-5D21-4CB8-A31F-BEAD9E01EF12}">
      <dsp:nvSpPr>
        <dsp:cNvPr id="0" name=""/>
        <dsp:cNvSpPr/>
      </dsp:nvSpPr>
      <dsp:spPr>
        <a:xfrm>
          <a:off x="2100656" y="0"/>
          <a:ext cx="1606372" cy="892429"/>
        </a:xfrm>
        <a:prstGeom prst="roundRect">
          <a:avLst>
            <a:gd name="adj" fmla="val 1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ct val="35000"/>
            </a:spcAft>
            <a:buNone/>
          </a:pPr>
          <a:r>
            <a:rPr lang="zh-CN" altLang="en-US" sz="2100" kern="1200"/>
            <a:t>物流金融</a:t>
          </a:r>
        </a:p>
      </dsp:txBody>
      <dsp:txXfrm>
        <a:off x="2126794" y="26138"/>
        <a:ext cx="1554096" cy="840153"/>
      </dsp:txXfrm>
    </dsp:sp>
    <dsp:sp modelId="{90B1918A-CF69-48DA-B00D-048A5AA8F888}">
      <dsp:nvSpPr>
        <dsp:cNvPr id="0" name=""/>
        <dsp:cNvSpPr/>
      </dsp:nvSpPr>
      <dsp:spPr>
        <a:xfrm>
          <a:off x="4420971" y="0"/>
          <a:ext cx="1606372" cy="892429"/>
        </a:xfrm>
        <a:prstGeom prst="roundRect">
          <a:avLst>
            <a:gd name="adj" fmla="val 10000"/>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ct val="35000"/>
            </a:spcAft>
            <a:buNone/>
          </a:pPr>
          <a:r>
            <a:rPr lang="zh-CN" altLang="en-US" sz="2100" kern="1200"/>
            <a:t>供应链金融</a:t>
          </a:r>
        </a:p>
      </dsp:txBody>
      <dsp:txXfrm>
        <a:off x="4447109" y="26138"/>
        <a:ext cx="1554096" cy="840153"/>
      </dsp:txXfrm>
    </dsp:sp>
    <dsp:sp modelId="{46B62500-BDDA-4FE3-A5CA-18280B14D8BF}">
      <dsp:nvSpPr>
        <dsp:cNvPr id="0" name=""/>
        <dsp:cNvSpPr/>
      </dsp:nvSpPr>
      <dsp:spPr>
        <a:xfrm>
          <a:off x="3729339" y="3792823"/>
          <a:ext cx="669321" cy="669321"/>
        </a:xfrm>
        <a:prstGeom prst="triangle">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F4E717-5847-4F20-BAD6-791EAA9F99EA}">
      <dsp:nvSpPr>
        <dsp:cNvPr id="0" name=""/>
        <dsp:cNvSpPr/>
      </dsp:nvSpPr>
      <dsp:spPr>
        <a:xfrm rot="240000">
          <a:off x="2055421" y="3506011"/>
          <a:ext cx="4017156" cy="280906"/>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153F19-850C-41F8-B48A-0191C519C2ED}">
      <dsp:nvSpPr>
        <dsp:cNvPr id="0" name=""/>
        <dsp:cNvSpPr/>
      </dsp:nvSpPr>
      <dsp:spPr>
        <a:xfrm rot="240000">
          <a:off x="4467375" y="2803674"/>
          <a:ext cx="1602807" cy="74674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zh-CN" altLang="en-US" sz="1000" kern="1200"/>
            <a:t>供应链任何一个环节出现问题，都会影响到整个供应链的安全</a:t>
          </a:r>
        </a:p>
      </dsp:txBody>
      <dsp:txXfrm>
        <a:off x="4503828" y="2840127"/>
        <a:ext cx="1529901" cy="673838"/>
      </dsp:txXfrm>
    </dsp:sp>
    <dsp:sp modelId="{40B9F568-D068-4B9B-941E-88FA36565EB9}">
      <dsp:nvSpPr>
        <dsp:cNvPr id="0" name=""/>
        <dsp:cNvSpPr/>
      </dsp:nvSpPr>
      <dsp:spPr>
        <a:xfrm rot="240000">
          <a:off x="4525383" y="2000488"/>
          <a:ext cx="1602807" cy="74674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zh-CN" altLang="en-US" sz="1000" kern="1200"/>
            <a:t>风险是由供应链核心企业及其上下游中小企业产生</a:t>
          </a:r>
        </a:p>
      </dsp:txBody>
      <dsp:txXfrm>
        <a:off x="4561836" y="2036941"/>
        <a:ext cx="1529901" cy="673838"/>
      </dsp:txXfrm>
    </dsp:sp>
    <dsp:sp modelId="{B2D7741A-5558-421F-A2C2-0012E5886420}">
      <dsp:nvSpPr>
        <dsp:cNvPr id="0" name=""/>
        <dsp:cNvSpPr/>
      </dsp:nvSpPr>
      <dsp:spPr>
        <a:xfrm rot="240000">
          <a:off x="4583391" y="1215151"/>
          <a:ext cx="1602807" cy="74674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zh-CN" altLang="en-US" sz="1000" kern="1200"/>
            <a:t>供应链金融主要是以核心企业做担保</a:t>
          </a:r>
        </a:p>
      </dsp:txBody>
      <dsp:txXfrm>
        <a:off x="4619844" y="1251604"/>
        <a:ext cx="1529901" cy="673838"/>
      </dsp:txXfrm>
    </dsp:sp>
    <dsp:sp modelId="{17B7E3E3-FD07-44CA-AB00-A70043BC1328}">
      <dsp:nvSpPr>
        <dsp:cNvPr id="0" name=""/>
        <dsp:cNvSpPr/>
      </dsp:nvSpPr>
      <dsp:spPr>
        <a:xfrm rot="240000">
          <a:off x="2169370" y="2643037"/>
          <a:ext cx="1602807" cy="74674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zh-CN" altLang="en-US" sz="1000" kern="1200"/>
            <a:t>风险主要是由贷款企业产生</a:t>
          </a:r>
        </a:p>
      </dsp:txBody>
      <dsp:txXfrm>
        <a:off x="2205823" y="2679490"/>
        <a:ext cx="1529901" cy="673838"/>
      </dsp:txXfrm>
    </dsp:sp>
    <dsp:sp modelId="{57E347AA-239C-4B95-860F-FEFCB763B3A1}">
      <dsp:nvSpPr>
        <dsp:cNvPr id="0" name=""/>
        <dsp:cNvSpPr/>
      </dsp:nvSpPr>
      <dsp:spPr>
        <a:xfrm rot="240000">
          <a:off x="2227378" y="1839851"/>
          <a:ext cx="1602807" cy="746744"/>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100000"/>
            </a:lnSpc>
            <a:spcBef>
              <a:spcPct val="0"/>
            </a:spcBef>
            <a:spcAft>
              <a:spcPct val="35000"/>
            </a:spcAft>
            <a:buNone/>
          </a:pPr>
          <a:r>
            <a:rPr lang="zh-CN" altLang="en-US" sz="1000" kern="1200"/>
            <a:t>中小企业以其自有资源做担保</a:t>
          </a:r>
        </a:p>
      </dsp:txBody>
      <dsp:txXfrm>
        <a:off x="2263831" y="1876304"/>
        <a:ext cx="1529901" cy="67383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1A3A3-B184-469E-86AE-670623BA4E5D}">
      <dsp:nvSpPr>
        <dsp:cNvPr id="0" name=""/>
        <dsp:cNvSpPr/>
      </dsp:nvSpPr>
      <dsp:spPr>
        <a:xfrm>
          <a:off x="2106372" y="1417637"/>
          <a:ext cx="353388" cy="673377"/>
        </a:xfrm>
        <a:custGeom>
          <a:avLst/>
          <a:gdLst/>
          <a:ahLst/>
          <a:cxnLst/>
          <a:rect l="0" t="0" r="0" b="0"/>
          <a:pathLst>
            <a:path>
              <a:moveTo>
                <a:pt x="0" y="0"/>
              </a:moveTo>
              <a:lnTo>
                <a:pt x="176694" y="0"/>
              </a:lnTo>
              <a:lnTo>
                <a:pt x="176694" y="673377"/>
              </a:lnTo>
              <a:lnTo>
                <a:pt x="353388" y="673377"/>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264055" y="1735314"/>
        <a:ext cx="38023" cy="38023"/>
      </dsp:txXfrm>
    </dsp:sp>
    <dsp:sp modelId="{2F66960D-CF7A-443C-8CB9-E7DD0B261214}">
      <dsp:nvSpPr>
        <dsp:cNvPr id="0" name=""/>
        <dsp:cNvSpPr/>
      </dsp:nvSpPr>
      <dsp:spPr>
        <a:xfrm>
          <a:off x="2106372" y="1371917"/>
          <a:ext cx="353388" cy="91440"/>
        </a:xfrm>
        <a:custGeom>
          <a:avLst/>
          <a:gdLst/>
          <a:ahLst/>
          <a:cxnLst/>
          <a:rect l="0" t="0" r="0" b="0"/>
          <a:pathLst>
            <a:path>
              <a:moveTo>
                <a:pt x="0" y="45720"/>
              </a:moveTo>
              <a:lnTo>
                <a:pt x="353388" y="45720"/>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274232" y="1408802"/>
        <a:ext cx="17669" cy="17669"/>
      </dsp:txXfrm>
    </dsp:sp>
    <dsp:sp modelId="{64B430B3-FF1B-406C-9FF2-27BA23788747}">
      <dsp:nvSpPr>
        <dsp:cNvPr id="0" name=""/>
        <dsp:cNvSpPr/>
      </dsp:nvSpPr>
      <dsp:spPr>
        <a:xfrm>
          <a:off x="2106372" y="744259"/>
          <a:ext cx="353388" cy="673377"/>
        </a:xfrm>
        <a:custGeom>
          <a:avLst/>
          <a:gdLst/>
          <a:ahLst/>
          <a:cxnLst/>
          <a:rect l="0" t="0" r="0" b="0"/>
          <a:pathLst>
            <a:path>
              <a:moveTo>
                <a:pt x="0" y="673377"/>
              </a:moveTo>
              <a:lnTo>
                <a:pt x="176694" y="673377"/>
              </a:lnTo>
              <a:lnTo>
                <a:pt x="176694" y="0"/>
              </a:lnTo>
              <a:lnTo>
                <a:pt x="353388" y="0"/>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264055" y="1061936"/>
        <a:ext cx="38023" cy="38023"/>
      </dsp:txXfrm>
    </dsp:sp>
    <dsp:sp modelId="{9B9BF0AB-5901-4E79-B4D7-EC064A6E4281}">
      <dsp:nvSpPr>
        <dsp:cNvPr id="0" name=""/>
        <dsp:cNvSpPr/>
      </dsp:nvSpPr>
      <dsp:spPr>
        <a:xfrm rot="16200000">
          <a:off x="419383" y="1148286"/>
          <a:ext cx="2835275" cy="538702"/>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100000"/>
            </a:lnSpc>
            <a:spcBef>
              <a:spcPct val="0"/>
            </a:spcBef>
            <a:spcAft>
              <a:spcPct val="35000"/>
            </a:spcAft>
            <a:buNone/>
          </a:pPr>
          <a:r>
            <a:rPr lang="zh-CN" altLang="en-US" sz="2600" kern="1200"/>
            <a:t>物流金融</a:t>
          </a:r>
        </a:p>
      </dsp:txBody>
      <dsp:txXfrm>
        <a:off x="419383" y="1148286"/>
        <a:ext cx="2835275" cy="538702"/>
      </dsp:txXfrm>
    </dsp:sp>
    <dsp:sp modelId="{CDA235D6-AC41-4ED3-AF28-D9CD9EDCBAED}">
      <dsp:nvSpPr>
        <dsp:cNvPr id="0" name=""/>
        <dsp:cNvSpPr/>
      </dsp:nvSpPr>
      <dsp:spPr>
        <a:xfrm>
          <a:off x="2459761" y="474908"/>
          <a:ext cx="1766943" cy="538702"/>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100000"/>
            </a:lnSpc>
            <a:spcBef>
              <a:spcPct val="0"/>
            </a:spcBef>
            <a:spcAft>
              <a:spcPct val="35000"/>
            </a:spcAft>
            <a:buNone/>
          </a:pPr>
          <a:r>
            <a:rPr lang="zh-CN" altLang="en-US" sz="1300" kern="1200"/>
            <a:t>物流企业作为融资的主要运作方</a:t>
          </a:r>
        </a:p>
      </dsp:txBody>
      <dsp:txXfrm>
        <a:off x="2459761" y="474908"/>
        <a:ext cx="1766943" cy="538702"/>
      </dsp:txXfrm>
    </dsp:sp>
    <dsp:sp modelId="{3540059A-19CD-4FBD-A598-B7A4BB9DA52D}">
      <dsp:nvSpPr>
        <dsp:cNvPr id="0" name=""/>
        <dsp:cNvSpPr/>
      </dsp:nvSpPr>
      <dsp:spPr>
        <a:xfrm>
          <a:off x="2459761" y="1148286"/>
          <a:ext cx="1766943" cy="538702"/>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100000"/>
            </a:lnSpc>
            <a:spcBef>
              <a:spcPct val="0"/>
            </a:spcBef>
            <a:spcAft>
              <a:spcPct val="35000"/>
            </a:spcAft>
            <a:buNone/>
          </a:pPr>
          <a:r>
            <a:rPr lang="zh-CN" altLang="en-US" sz="1300" kern="1200"/>
            <a:t>为贷款企业提供融资服务</a:t>
          </a:r>
        </a:p>
      </dsp:txBody>
      <dsp:txXfrm>
        <a:off x="2459761" y="1148286"/>
        <a:ext cx="1766943" cy="538702"/>
      </dsp:txXfrm>
    </dsp:sp>
    <dsp:sp modelId="{E8D2105A-5421-473B-835F-F6E08D9D2D9B}">
      <dsp:nvSpPr>
        <dsp:cNvPr id="0" name=""/>
        <dsp:cNvSpPr/>
      </dsp:nvSpPr>
      <dsp:spPr>
        <a:xfrm>
          <a:off x="2459761" y="1821664"/>
          <a:ext cx="1766943" cy="538702"/>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100000"/>
            </a:lnSpc>
            <a:spcBef>
              <a:spcPct val="0"/>
            </a:spcBef>
            <a:spcAft>
              <a:spcPct val="35000"/>
            </a:spcAft>
            <a:buNone/>
          </a:pPr>
          <a:r>
            <a:rPr lang="zh-CN" altLang="en-US" sz="1300" kern="1200"/>
            <a:t>一般涉及的贷款企业所在地的金融机构</a:t>
          </a:r>
        </a:p>
      </dsp:txBody>
      <dsp:txXfrm>
        <a:off x="2459761" y="1821664"/>
        <a:ext cx="1766943" cy="5387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63BCAB-0A8D-415A-8503-FDCCA09E3AC1}">
      <dsp:nvSpPr>
        <dsp:cNvPr id="0" name=""/>
        <dsp:cNvSpPr/>
      </dsp:nvSpPr>
      <dsp:spPr>
        <a:xfrm>
          <a:off x="2774284" y="786087"/>
          <a:ext cx="164812" cy="722037"/>
        </a:xfrm>
        <a:custGeom>
          <a:avLst/>
          <a:gdLst/>
          <a:ahLst/>
          <a:cxnLst/>
          <a:rect l="0" t="0" r="0" b="0"/>
          <a:pathLst>
            <a:path>
              <a:moveTo>
                <a:pt x="164812" y="0"/>
              </a:moveTo>
              <a:lnTo>
                <a:pt x="164812" y="722037"/>
              </a:lnTo>
              <a:lnTo>
                <a:pt x="0" y="722037"/>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946EA8-F83D-4427-92BE-0B956CB3DD9E}">
      <dsp:nvSpPr>
        <dsp:cNvPr id="0" name=""/>
        <dsp:cNvSpPr/>
      </dsp:nvSpPr>
      <dsp:spPr>
        <a:xfrm>
          <a:off x="2939097" y="786087"/>
          <a:ext cx="1830286" cy="1444075"/>
        </a:xfrm>
        <a:custGeom>
          <a:avLst/>
          <a:gdLst/>
          <a:ahLst/>
          <a:cxnLst/>
          <a:rect l="0" t="0" r="0" b="0"/>
          <a:pathLst>
            <a:path>
              <a:moveTo>
                <a:pt x="0" y="0"/>
              </a:moveTo>
              <a:lnTo>
                <a:pt x="0" y="1279262"/>
              </a:lnTo>
              <a:lnTo>
                <a:pt x="1830286" y="1279262"/>
              </a:lnTo>
              <a:lnTo>
                <a:pt x="1830286" y="1444075"/>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5DED7F-8891-488E-92AE-07EF36D3E8E1}">
      <dsp:nvSpPr>
        <dsp:cNvPr id="0" name=""/>
        <dsp:cNvSpPr/>
      </dsp:nvSpPr>
      <dsp:spPr>
        <a:xfrm>
          <a:off x="2893377" y="786087"/>
          <a:ext cx="91440" cy="1444075"/>
        </a:xfrm>
        <a:custGeom>
          <a:avLst/>
          <a:gdLst/>
          <a:ahLst/>
          <a:cxnLst/>
          <a:rect l="0" t="0" r="0" b="0"/>
          <a:pathLst>
            <a:path>
              <a:moveTo>
                <a:pt x="45720" y="0"/>
              </a:moveTo>
              <a:lnTo>
                <a:pt x="45720" y="1444075"/>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8839F4-5F33-40A2-A382-014B6988DEE6}">
      <dsp:nvSpPr>
        <dsp:cNvPr id="0" name=""/>
        <dsp:cNvSpPr/>
      </dsp:nvSpPr>
      <dsp:spPr>
        <a:xfrm>
          <a:off x="1108811" y="786087"/>
          <a:ext cx="1830286" cy="1444075"/>
        </a:xfrm>
        <a:custGeom>
          <a:avLst/>
          <a:gdLst/>
          <a:ahLst/>
          <a:cxnLst/>
          <a:rect l="0" t="0" r="0" b="0"/>
          <a:pathLst>
            <a:path>
              <a:moveTo>
                <a:pt x="1830286" y="0"/>
              </a:moveTo>
              <a:lnTo>
                <a:pt x="1830286" y="1279262"/>
              </a:lnTo>
              <a:lnTo>
                <a:pt x="0" y="1279262"/>
              </a:lnTo>
              <a:lnTo>
                <a:pt x="0" y="1444075"/>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1C4E3F-F5AF-4B85-84B6-1C435203C46E}">
      <dsp:nvSpPr>
        <dsp:cNvPr id="0" name=""/>
        <dsp:cNvSpPr/>
      </dsp:nvSpPr>
      <dsp:spPr>
        <a:xfrm>
          <a:off x="2188767" y="1263"/>
          <a:ext cx="1364236" cy="70634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99673" numCol="1" spcCol="1270" anchor="ctr" anchorCtr="0">
          <a:noAutofit/>
        </a:bodyPr>
        <a:lstStyle/>
        <a:p>
          <a:pPr marL="0" lvl="0" indent="0" algn="ctr" defTabSz="444500">
            <a:lnSpc>
              <a:spcPct val="100000"/>
            </a:lnSpc>
            <a:spcBef>
              <a:spcPct val="0"/>
            </a:spcBef>
            <a:spcAft>
              <a:spcPct val="35000"/>
            </a:spcAft>
            <a:buNone/>
          </a:pPr>
          <a:r>
            <a:rPr lang="zh-CN" altLang="en-US" sz="1000" kern="1200"/>
            <a:t>供应链金融</a:t>
          </a:r>
        </a:p>
      </dsp:txBody>
      <dsp:txXfrm>
        <a:off x="2188767" y="1263"/>
        <a:ext cx="1364236" cy="706341"/>
      </dsp:txXfrm>
    </dsp:sp>
    <dsp:sp modelId="{762CCF6A-7E9D-4EDB-9E54-D9FAE571A19D}">
      <dsp:nvSpPr>
        <dsp:cNvPr id="0" name=""/>
        <dsp:cNvSpPr/>
      </dsp:nvSpPr>
      <dsp:spPr>
        <a:xfrm>
          <a:off x="2461614" y="550640"/>
          <a:ext cx="1227813" cy="235447"/>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zh-CN" altLang="en-US" sz="1600" kern="1200"/>
        </a:p>
      </dsp:txBody>
      <dsp:txXfrm>
        <a:off x="2461614" y="550640"/>
        <a:ext cx="1227813" cy="235447"/>
      </dsp:txXfrm>
    </dsp:sp>
    <dsp:sp modelId="{1FF320CD-7DB9-46B7-A6B1-F3041721A93F}">
      <dsp:nvSpPr>
        <dsp:cNvPr id="0" name=""/>
        <dsp:cNvSpPr/>
      </dsp:nvSpPr>
      <dsp:spPr>
        <a:xfrm>
          <a:off x="358480" y="2230162"/>
          <a:ext cx="1364236" cy="70634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99673" numCol="1" spcCol="1270" anchor="ctr" anchorCtr="0">
          <a:noAutofit/>
        </a:bodyPr>
        <a:lstStyle/>
        <a:p>
          <a:pPr marL="0" lvl="0" indent="0" algn="ctr" defTabSz="444500">
            <a:lnSpc>
              <a:spcPct val="100000"/>
            </a:lnSpc>
            <a:spcBef>
              <a:spcPct val="0"/>
            </a:spcBef>
            <a:spcAft>
              <a:spcPct val="35000"/>
            </a:spcAft>
            <a:buNone/>
          </a:pPr>
          <a:r>
            <a:rPr lang="zh-CN" altLang="en-US" sz="1000" kern="1200"/>
            <a:t>物流企业仅作为金融机构的辅助部门</a:t>
          </a:r>
        </a:p>
      </dsp:txBody>
      <dsp:txXfrm>
        <a:off x="358480" y="2230162"/>
        <a:ext cx="1364236" cy="706341"/>
      </dsp:txXfrm>
    </dsp:sp>
    <dsp:sp modelId="{E6F0AE28-9371-461F-A883-B8A4242ECF62}">
      <dsp:nvSpPr>
        <dsp:cNvPr id="0" name=""/>
        <dsp:cNvSpPr/>
      </dsp:nvSpPr>
      <dsp:spPr>
        <a:xfrm>
          <a:off x="631328" y="2779539"/>
          <a:ext cx="1227813" cy="235447"/>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zh-CN" altLang="en-US" sz="1600" kern="1200"/>
        </a:p>
      </dsp:txBody>
      <dsp:txXfrm>
        <a:off x="631328" y="2779539"/>
        <a:ext cx="1227813" cy="235447"/>
      </dsp:txXfrm>
    </dsp:sp>
    <dsp:sp modelId="{62F13039-777B-430B-9535-AC519AF52769}">
      <dsp:nvSpPr>
        <dsp:cNvPr id="0" name=""/>
        <dsp:cNvSpPr/>
      </dsp:nvSpPr>
      <dsp:spPr>
        <a:xfrm>
          <a:off x="2188767" y="2230162"/>
          <a:ext cx="1364236" cy="70634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99673" numCol="1" spcCol="1270" anchor="ctr" anchorCtr="0">
          <a:noAutofit/>
        </a:bodyPr>
        <a:lstStyle/>
        <a:p>
          <a:pPr marL="0" lvl="0" indent="0" algn="ctr" defTabSz="444500">
            <a:lnSpc>
              <a:spcPct val="100000"/>
            </a:lnSpc>
            <a:spcBef>
              <a:spcPct val="0"/>
            </a:spcBef>
            <a:spcAft>
              <a:spcPct val="35000"/>
            </a:spcAft>
            <a:buNone/>
          </a:pPr>
          <a:r>
            <a:rPr lang="zh-CN" altLang="en-US" sz="1000" kern="1200"/>
            <a:t>涉及多个金融机构间的业务协作及信息共享</a:t>
          </a:r>
        </a:p>
      </dsp:txBody>
      <dsp:txXfrm>
        <a:off x="2188767" y="2230162"/>
        <a:ext cx="1364236" cy="706341"/>
      </dsp:txXfrm>
    </dsp:sp>
    <dsp:sp modelId="{0A1FBB09-9851-427E-B78F-4234A909FBD1}">
      <dsp:nvSpPr>
        <dsp:cNvPr id="0" name=""/>
        <dsp:cNvSpPr/>
      </dsp:nvSpPr>
      <dsp:spPr>
        <a:xfrm>
          <a:off x="2461614" y="2779539"/>
          <a:ext cx="1227813" cy="235447"/>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zh-CN" altLang="en-US" sz="1600" kern="1200"/>
        </a:p>
      </dsp:txBody>
      <dsp:txXfrm>
        <a:off x="2461614" y="2779539"/>
        <a:ext cx="1227813" cy="235447"/>
      </dsp:txXfrm>
    </dsp:sp>
    <dsp:sp modelId="{B7F3A97F-21F7-4A6A-B36E-9C442CAB2286}">
      <dsp:nvSpPr>
        <dsp:cNvPr id="0" name=""/>
        <dsp:cNvSpPr/>
      </dsp:nvSpPr>
      <dsp:spPr>
        <a:xfrm>
          <a:off x="4019053" y="2230162"/>
          <a:ext cx="1364236" cy="70634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99673" numCol="1" spcCol="1270" anchor="ctr" anchorCtr="0">
          <a:noAutofit/>
        </a:bodyPr>
        <a:lstStyle/>
        <a:p>
          <a:pPr marL="0" lvl="0" indent="0" algn="ctr" defTabSz="444500">
            <a:lnSpc>
              <a:spcPct val="100000"/>
            </a:lnSpc>
            <a:spcBef>
              <a:spcPct val="0"/>
            </a:spcBef>
            <a:spcAft>
              <a:spcPct val="35000"/>
            </a:spcAft>
            <a:buNone/>
          </a:pPr>
          <a:r>
            <a:rPr lang="zh-CN" altLang="en-US" sz="1000" kern="1200"/>
            <a:t>加大了监管难度</a:t>
          </a:r>
        </a:p>
      </dsp:txBody>
      <dsp:txXfrm>
        <a:off x="4019053" y="2230162"/>
        <a:ext cx="1364236" cy="706341"/>
      </dsp:txXfrm>
    </dsp:sp>
    <dsp:sp modelId="{3F24E7E4-7245-46F2-B4E6-DB96355425B0}">
      <dsp:nvSpPr>
        <dsp:cNvPr id="0" name=""/>
        <dsp:cNvSpPr/>
      </dsp:nvSpPr>
      <dsp:spPr>
        <a:xfrm>
          <a:off x="4291901" y="2779539"/>
          <a:ext cx="1227813" cy="235447"/>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zh-CN" altLang="en-US" sz="1600" kern="1200"/>
        </a:p>
      </dsp:txBody>
      <dsp:txXfrm>
        <a:off x="4291901" y="2779539"/>
        <a:ext cx="1227813" cy="235447"/>
      </dsp:txXfrm>
    </dsp:sp>
    <dsp:sp modelId="{350D9D2F-78CB-4CE5-9249-1D64BDB6607E}">
      <dsp:nvSpPr>
        <dsp:cNvPr id="0" name=""/>
        <dsp:cNvSpPr/>
      </dsp:nvSpPr>
      <dsp:spPr>
        <a:xfrm>
          <a:off x="1273624" y="1115713"/>
          <a:ext cx="1364236" cy="706341"/>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99673" numCol="1" spcCol="1270" anchor="ctr" anchorCtr="0">
          <a:noAutofit/>
        </a:bodyPr>
        <a:lstStyle/>
        <a:p>
          <a:pPr marL="0" lvl="0" indent="0" algn="ctr" defTabSz="444500">
            <a:lnSpc>
              <a:spcPct val="100000"/>
            </a:lnSpc>
            <a:spcBef>
              <a:spcPct val="0"/>
            </a:spcBef>
            <a:spcAft>
              <a:spcPct val="35000"/>
            </a:spcAft>
            <a:buNone/>
          </a:pPr>
          <a:r>
            <a:rPr lang="zh-CN" altLang="en-US" sz="1000" kern="1200"/>
            <a:t>以金融机构为主</a:t>
          </a:r>
        </a:p>
      </dsp:txBody>
      <dsp:txXfrm>
        <a:off x="1273624" y="1115713"/>
        <a:ext cx="1364236" cy="706341"/>
      </dsp:txXfrm>
    </dsp:sp>
    <dsp:sp modelId="{9C2EB2A2-F56E-4272-9D43-DC832B00F2D3}">
      <dsp:nvSpPr>
        <dsp:cNvPr id="0" name=""/>
        <dsp:cNvSpPr/>
      </dsp:nvSpPr>
      <dsp:spPr>
        <a:xfrm>
          <a:off x="1546471" y="1665089"/>
          <a:ext cx="1227813" cy="235447"/>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r" defTabSz="711200">
            <a:lnSpc>
              <a:spcPct val="90000"/>
            </a:lnSpc>
            <a:spcBef>
              <a:spcPct val="0"/>
            </a:spcBef>
            <a:spcAft>
              <a:spcPct val="35000"/>
            </a:spcAft>
            <a:buNone/>
          </a:pPr>
          <a:endParaRPr lang="zh-CN" altLang="en-US" sz="1600" kern="1200"/>
        </a:p>
      </dsp:txBody>
      <dsp:txXfrm>
        <a:off x="1546471" y="1665089"/>
        <a:ext cx="1227813" cy="235447"/>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RadialCluster#1">
  <dgm:title val=""/>
  <dgm:desc val=""/>
  <dgm:catLst>
    <dgm:cat type="relationship" pri="19500"/>
    <dgm:cat type="cycle" pri="15000"/>
  </dgm:catLst>
  <dgm:sampData>
    <dgm:dataModel>
      <dgm:ptLst>
        <dgm:pt modelId="0" type="doc">
          <dgm:prSet qsTypeId="urn:microsoft.com/office/officeart/2005/8/quickstyle/simple5"/>
        </dgm:pt>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stAng" val="90"/>
                              <dgm:param type="ctrShpMap" val="fNode"/>
                            </dgm:alg>
                          </dgm:if>
                          <dgm:if name="Name67" axis="ch ch" ptType="node node" st="1 1" cnt="1 0" func="cnt" op="equ" val="2">
                            <dgm:alg type="cycle">
                              <dgm:param type="stAng" val="45"/>
                              <dgm:param type="spanAng" val="90"/>
                              <dgm:param type="ctrShpMap" val="fNode"/>
                            </dgm:alg>
                          </dgm:if>
                          <dgm:else name="Name68">
                            <dgm:alg type="cycle">
                              <dgm:param type="stAng" val="0"/>
                              <dgm:param type="spanAng" val="180"/>
                              <dgm:param type="ctrShpMap" val="fNode"/>
                            </dgm:alg>
                          </dgm:else>
                        </dgm:choose>
                      </dgm:if>
                      <dgm:if name="Name69" axis="ch" ptType="node" func="cnt" op="equ" val="2">
                        <dgm:choose name="Name70">
                          <dgm:if name="Name71" axis="ch ch" ptType="node node" st="1 1" cnt="1 0" func="cnt" op="equ" val="1">
                            <dgm:alg type="cycle">
                              <dgm:param type="stAng" val="0"/>
                              <dgm:param type="ctrShpMap" val="fNode"/>
                            </dgm:alg>
                          </dgm:if>
                          <dgm:if name="Name72" axis="ch ch" ptType="node node" st="1 1" cnt="1 0" func="cnt" op="equ" val="2">
                            <dgm:alg type="cycle">
                              <dgm:param type="stAng" val="315"/>
                              <dgm:param type="spanAng" val="90"/>
                              <dgm:param type="ctrShpMap" val="fNode"/>
                            </dgm:alg>
                          </dgm:if>
                          <dgm:else name="Name73">
                            <dgm:alg type="cycle">
                              <dgm:param type="stAng" val="270"/>
                              <dgm:param type="spanAng" val="180"/>
                              <dgm:param type="ctrShpMap" val="fNode"/>
                            </dgm:alg>
                          </dgm:else>
                        </dgm:choose>
                      </dgm:if>
                      <dgm:if name="Name74" axis="ch" ptType="node" func="cnt" op="equ" val="3">
                        <dgm:choose name="Name75">
                          <dgm:if name="Name76" axis="ch ch" ptType="node node" st="1 1" cnt="1 0" func="cnt" op="equ" val="1">
                            <dgm:alg type="cycle">
                              <dgm:param type="stAng" val="0"/>
                              <dgm:param type="ctrShpMap" val="fNode"/>
                            </dgm:alg>
                          </dgm:if>
                          <dgm:if name="Name77" axis="ch ch" ptType="node node" st="1 1" cnt="1 0" func="cnt" op="equ" val="2">
                            <dgm:alg type="cycle">
                              <dgm:param type="stAng" val="315"/>
                              <dgm:param type="spanAng" val="90"/>
                              <dgm:param type="ctrShpMap" val="fNode"/>
                            </dgm:alg>
                          </dgm:if>
                          <dgm:else name="Name78">
                            <dgm:alg type="cycle">
                              <dgm:param type="stAng" val="270"/>
                              <dgm:param type="spanAng" val="180"/>
                              <dgm:param type="ctrShpMap" val="fNode"/>
                            </dgm:alg>
                          </dgm:else>
                        </dgm:choose>
                      </dgm:if>
                      <dgm:if name="Name79" axis="ch" ptType="node" func="cnt" op="equ" val="4">
                        <dgm:choose name="Name80">
                          <dgm:if name="Name81" axis="ch ch" ptType="node node" st="1 1" cnt="1 0" func="cnt" op="equ" val="1">
                            <dgm:alg type="cycle">
                              <dgm:param type="stAng" val="0"/>
                              <dgm:param type="ctrShpMap" val="fNode"/>
                            </dgm:alg>
                          </dgm:if>
                          <dgm:if name="Name82" axis="ch ch" ptType="node node" st="1 1" cnt="1 0" func="cnt" op="equ" val="2">
                            <dgm:alg type="cycle">
                              <dgm:param type="stAng" val="315"/>
                              <dgm:param type="spanAng" val="90"/>
                              <dgm:param type="ctrShpMap" val="fNode"/>
                            </dgm:alg>
                          </dgm:if>
                          <dgm:else name="Name83">
                            <dgm:alg type="cycle">
                              <dgm:param type="stAng" val="292.5"/>
                              <dgm:param type="spanAng" val="135"/>
                              <dgm:param type="ctrShpMap" val="fNode"/>
                            </dgm:alg>
                          </dgm:else>
                        </dgm:choose>
                      </dgm:if>
                      <dgm:if name="Name84" axis="ch" ptType="node" func="cnt" op="equ" val="5">
                        <dgm:choose name="Name85">
                          <dgm:if name="Name86" axis="ch ch" ptType="node node" st="1 1" cnt="1 0" func="cnt" op="equ" val="1">
                            <dgm:alg type="cycle">
                              <dgm:param type="stAng" val="0"/>
                              <dgm:param type="ctrShpMap" val="fNode"/>
                            </dgm:alg>
                          </dgm:if>
                          <dgm:if name="Name87" axis="ch ch" ptType="node node" st="1 1" cnt="1 0" func="cnt" op="equ" val="2">
                            <dgm:alg type="cycle">
                              <dgm:param type="stAng" val="315"/>
                              <dgm:param type="spanAng" val="90"/>
                              <dgm:param type="ctrShpMap" val="fNode"/>
                            </dgm:alg>
                          </dgm:if>
                          <dgm:else name="Name88">
                            <dgm:alg type="cycle">
                              <dgm:param type="stAng" val="0"/>
                              <dgm:param type="spanAng" val="360"/>
                              <dgm:param type="ctrShpMap" val="fNode"/>
                            </dgm:alg>
                          </dgm:else>
                        </dgm:choose>
                      </dgm:if>
                      <dgm:if name="Name89" axis="ch" ptType="node" func="cnt" op="equ" val="6">
                        <dgm:choose name="Name90">
                          <dgm:if name="Name91" axis="ch ch" ptType="node node" st="1 1" cnt="1 0" func="cnt" op="equ" val="1">
                            <dgm:alg type="cycle">
                              <dgm:param type="stAng" val="0"/>
                              <dgm:param type="ctrShpMap" val="fNode"/>
                            </dgm:alg>
                          </dgm:if>
                          <dgm:if name="Name92" axis="ch ch" ptType="node node" st="1 1" cnt="1 0" func="cnt" op="equ" val="2">
                            <dgm:alg type="cycle">
                              <dgm:param type="stAng" val="315"/>
                              <dgm:param type="spanAng" val="90"/>
                              <dgm:param type="ctrShpMap" val="fNode"/>
                            </dgm:alg>
                          </dgm:if>
                          <dgm:else name="Name93">
                            <dgm:alg type="cycle">
                              <dgm:param type="stAng" val="0"/>
                              <dgm:param type="spanAng" val="360"/>
                              <dgm:param type="ctrShpMap" val="fNode"/>
                            </dgm:alg>
                          </dgm:else>
                        </dgm:choose>
                      </dgm:if>
                      <dgm:if name="Name94" axis="ch" ptType="node" func="cnt" op="gte" val="7">
                        <dgm:choose name="Name95">
                          <dgm:if name="Name96" axis="ch ch" ptType="node node" st="1 1" cnt="1 0" func="cnt" op="equ" val="1">
                            <dgm:alg type="cycle">
                              <dgm:param type="stAng" val="0"/>
                              <dgm:param type="ctrShpMap" val="fNode"/>
                            </dgm:alg>
                          </dgm:if>
                          <dgm:if name="Name97" axis="ch ch" ptType="node node" st="1 1" cnt="1 0" func="cnt" op="equ" val="2">
                            <dgm:alg type="cycle">
                              <dgm:param type="stAng" val="315"/>
                              <dgm:param type="spanAng" val="90"/>
                              <dgm:param type="ctrShpMap" val="fNode"/>
                            </dgm:alg>
                          </dgm:if>
                          <dgm:else name="Name98">
                            <dgm:alg type="cycle">
                              <dgm:param type="stAng" val="0"/>
                              <dgm:param type="spanAng" val="360"/>
                              <dgm:param type="ctrShpMap" val="fNode"/>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stAng" val="270"/>
                              <dgm:param type="ctrShpMap" val="fNode"/>
                            </dgm:alg>
                          </dgm:if>
                          <dgm:if name="Name105" axis="ch ch" ptType="node node" st="1 1" cnt="1 0" func="cnt" op="equ" val="2">
                            <dgm:alg type="cycle">
                              <dgm:param type="stAng" val="315"/>
                              <dgm:param type="spanAng" val="-90"/>
                              <dgm:param type="ctrShpMap" val="fNode"/>
                            </dgm:alg>
                          </dgm:if>
                          <dgm:else name="Name106">
                            <dgm:alg type="cycle">
                              <dgm:param type="stAng" val="0"/>
                              <dgm:param type="spanAng" val="-180"/>
                              <dgm:param type="ctrShpMap" val="fNode"/>
                            </dgm:alg>
                          </dgm:else>
                        </dgm:choose>
                      </dgm:if>
                      <dgm:if name="Name107" axis="ch" ptType="node" func="cnt" op="equ" val="2">
                        <dgm:choose name="Name108">
                          <dgm:if name="Name109" axis="ch ch" ptType="node node" st="1 1" cnt="1 0" func="cnt" op="equ" val="1">
                            <dgm:alg type="cycle">
                              <dgm:param type="stAng" val="0"/>
                              <dgm:param type="ctrShpMap" val="fNode"/>
                            </dgm:alg>
                          </dgm:if>
                          <dgm:if name="Name110" axis="ch ch" ptType="node node" st="1 1" cnt="1 0" func="cnt" op="equ" val="2">
                            <dgm:alg type="cycle">
                              <dgm:param type="stAng" val="45"/>
                              <dgm:param type="spanAng" val="-90"/>
                              <dgm:param type="ctrShpMap" val="fNode"/>
                            </dgm:alg>
                          </dgm:if>
                          <dgm:else name="Name111">
                            <dgm:alg type="cycle">
                              <dgm:param type="stAng" val="90"/>
                              <dgm:param type="spanAng" val="-180"/>
                              <dgm:param type="ctrShpMap" val="fNode"/>
                            </dgm:alg>
                          </dgm:else>
                        </dgm:choose>
                      </dgm:if>
                      <dgm:if name="Name112" axis="ch" ptType="node" func="cnt" op="equ" val="3">
                        <dgm:choose name="Name113">
                          <dgm:if name="Name114" axis="ch ch" ptType="node node" st="1 1" cnt="1 0" func="cnt" op="equ" val="1">
                            <dgm:alg type="cycle">
                              <dgm:param type="stAng" val="0"/>
                              <dgm:param type="ctrShpMap" val="fNode"/>
                            </dgm:alg>
                          </dgm:if>
                          <dgm:if name="Name115" axis="ch ch" ptType="node node" st="1 1" cnt="1 0" func="cnt" op="equ" val="2">
                            <dgm:alg type="cycle">
                              <dgm:param type="stAng" val="45"/>
                              <dgm:param type="spanAng" val="-90"/>
                              <dgm:param type="ctrShpMap" val="fNode"/>
                            </dgm:alg>
                          </dgm:if>
                          <dgm:else name="Name116">
                            <dgm:alg type="cycle">
                              <dgm:param type="stAng" val="90"/>
                              <dgm:param type="spanAng" val="-180"/>
                              <dgm:param type="ctrShpMap" val="fNode"/>
                            </dgm:alg>
                          </dgm:else>
                        </dgm:choose>
                      </dgm:if>
                      <dgm:if name="Name117" axis="ch" ptType="node" func="cnt" op="equ" val="4">
                        <dgm:choose name="Name118">
                          <dgm:if name="Name119" axis="ch ch" ptType="node node" st="1 1" cnt="1 0" func="cnt" op="equ" val="1">
                            <dgm:alg type="cycle">
                              <dgm:param type="stAng" val="0"/>
                              <dgm:param type="ctrShpMap" val="fNode"/>
                            </dgm:alg>
                          </dgm:if>
                          <dgm:if name="Name120" axis="ch ch" ptType="node node" st="1 1" cnt="1 0" func="cnt" op="equ" val="2">
                            <dgm:alg type="cycle">
                              <dgm:param type="stAng" val="45"/>
                              <dgm:param type="spanAng" val="-90"/>
                              <dgm:param type="ctrShpMap" val="fNode"/>
                            </dgm:alg>
                          </dgm:if>
                          <dgm:else name="Name121">
                            <dgm:alg type="cycle">
                              <dgm:param type="stAng" val="67.5"/>
                              <dgm:param type="spanAng" val="-135"/>
                              <dgm:param type="ctrShpMap" val="fNode"/>
                            </dgm:alg>
                          </dgm:else>
                        </dgm:choose>
                      </dgm:if>
                      <dgm:if name="Name122" axis="ch" ptType="node" func="cnt" op="equ" val="5">
                        <dgm:choose name="Name123">
                          <dgm:if name="Name124" axis="ch ch" ptType="node node" st="1 1" cnt="1 0" func="cnt" op="equ" val="1">
                            <dgm:alg type="cycle">
                              <dgm:param type="stAng" val="0"/>
                              <dgm:param type="ctrShpMap" val="fNode"/>
                            </dgm:alg>
                          </dgm:if>
                          <dgm:if name="Name125" axis="ch ch" ptType="node node" st="1 1" cnt="1 0" func="cnt" op="equ" val="2">
                            <dgm:alg type="cycle">
                              <dgm:param type="stAng" val="45"/>
                              <dgm:param type="spanAng" val="-90"/>
                              <dgm:param type="ctrShpMap" val="fNode"/>
                            </dgm:alg>
                          </dgm:if>
                          <dgm:else name="Name126">
                            <dgm:alg type="cycle">
                              <dgm:param type="stAng" val="0"/>
                              <dgm:param type="spanAng" val="-360"/>
                              <dgm:param type="ctrShpMap" val="fNode"/>
                            </dgm:alg>
                          </dgm:else>
                        </dgm:choose>
                      </dgm:if>
                      <dgm:if name="Name127" axis="ch" ptType="node" func="cnt" op="equ" val="6">
                        <dgm:choose name="Name128">
                          <dgm:if name="Name129" axis="ch ch" ptType="node node" st="1 1" cnt="1 0" func="cnt" op="equ" val="1">
                            <dgm:alg type="cycle">
                              <dgm:param type="stAng" val="0"/>
                              <dgm:param type="ctrShpMap" val="fNode"/>
                            </dgm:alg>
                          </dgm:if>
                          <dgm:if name="Name130" axis="ch ch" ptType="node node" st="1 1" cnt="1 0" func="cnt" op="equ" val="2">
                            <dgm:alg type="cycle">
                              <dgm:param type="stAng" val="45"/>
                              <dgm:param type="spanAng" val="-90"/>
                              <dgm:param type="ctrShpMap" val="fNode"/>
                            </dgm:alg>
                          </dgm:if>
                          <dgm:else name="Name131">
                            <dgm:alg type="cycle">
                              <dgm:param type="stAng" val="0"/>
                              <dgm:param type="spanAng" val="-360"/>
                              <dgm:param type="ctrShpMap" val="fNode"/>
                            </dgm:alg>
                          </dgm:else>
                        </dgm:choose>
                      </dgm:if>
                      <dgm:if name="Name132" axis="ch" ptType="node" func="cnt" op="gte" val="7">
                        <dgm:choose name="Name133">
                          <dgm:if name="Name134" axis="ch ch" ptType="node node" st="1 1" cnt="1 0" func="cnt" op="equ" val="1">
                            <dgm:alg type="cycle">
                              <dgm:param type="stAng" val="0"/>
                              <dgm:param type="ctrShpMap" val="fNode"/>
                            </dgm:alg>
                          </dgm:if>
                          <dgm:if name="Name135" axis="ch ch" ptType="node node" st="1 1" cnt="1 0" func="cnt" op="equ" val="2">
                            <dgm:alg type="cycle">
                              <dgm:param type="stAng" val="45"/>
                              <dgm:param type="spanAng" val="-90"/>
                              <dgm:param type="ctrShpMap" val="fNode"/>
                            </dgm:alg>
                          </dgm:if>
                          <dgm:else name="Name136">
                            <dgm:alg type="cycle">
                              <dgm:param type="stAng" val="0"/>
                              <dgm:param type="spanAng" val="-360"/>
                              <dgm:param type="ctrShpMap" val="fNode"/>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srcNode" val="textCenter"/>
                    <dgm:param type="dstNode" val="childCenter1"/>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stAng" val="180"/>
                              <dgm:param type="ctrShpMap" val="fNode"/>
                            </dgm:alg>
                          </dgm:if>
                          <dgm:if name="Name154" axis="ch ch" ptType="node node" st="2 1" cnt="1 0" func="cnt" op="equ" val="2">
                            <dgm:alg type="cycle">
                              <dgm:param type="stAng" val="135"/>
                              <dgm:param type="spanAng" val="90"/>
                              <dgm:param type="ctrShpMap" val="fNode"/>
                            </dgm:alg>
                          </dgm:if>
                          <dgm:else name="Name155">
                            <dgm:alg type="cycle">
                              <dgm:param type="stAng" val="90"/>
                              <dgm:param type="spanAng" val="180"/>
                              <dgm:param type="ctrShpMap" val="fNode"/>
                            </dgm:alg>
                          </dgm:else>
                        </dgm:choose>
                      </dgm:if>
                      <dgm:if name="Name156" axis="ch" ptType="node" func="cnt" op="equ" val="3">
                        <dgm:choose name="Name157">
                          <dgm:if name="Name158" axis="ch ch" ptType="node node" st="2 1" cnt="1 0" func="cnt" op="equ" val="1">
                            <dgm:alg type="cycle">
                              <dgm:param type="stAng" val="120"/>
                              <dgm:param type="ctrShpMap" val="fNode"/>
                              <dgm:param type="horzAlign" val="r"/>
                              <dgm:param type="vertAlign" val="b"/>
                            </dgm:alg>
                          </dgm:if>
                          <dgm:if name="Name159" axis="ch ch" ptType="node node" st="2 1" cnt="1 0" func="cnt" op="equ" val="2">
                            <dgm:alg type="cycle">
                              <dgm:param type="stAng" val="75"/>
                              <dgm:param type="spanAng" val="90"/>
                              <dgm:param type="ctrShpMap" val="fNode"/>
                              <dgm:param type="horzAlign" val="r"/>
                              <dgm:param type="vertAlign" val="b"/>
                            </dgm:alg>
                          </dgm:if>
                          <dgm:else name="Name160">
                            <dgm:alg type="cycle">
                              <dgm:param type="stAng" val="30"/>
                              <dgm:param type="spanAng" val="180"/>
                              <dgm:param type="ctrShpMap" val="fNode"/>
                            </dgm:alg>
                          </dgm:else>
                        </dgm:choose>
                      </dgm:if>
                      <dgm:if name="Name161" axis="ch" ptType="node" func="cnt" op="equ" val="4">
                        <dgm:choose name="Name162">
                          <dgm:if name="Name163" axis="ch ch" ptType="node node" st="2 1" cnt="1 0" func="cnt" op="equ" val="1">
                            <dgm:alg type="cycle">
                              <dgm:param type="stAng" val="90"/>
                              <dgm:param type="ctrShpMap" val="fNode"/>
                            </dgm:alg>
                          </dgm:if>
                          <dgm:if name="Name164" axis="ch ch" ptType="node node" st="2 1" cnt="1 0" func="cnt" op="equ" val="2">
                            <dgm:alg type="cycle">
                              <dgm:param type="stAng" val="45"/>
                              <dgm:param type="spanAng" val="90"/>
                              <dgm:param type="ctrShpMap" val="fNode"/>
                            </dgm:alg>
                          </dgm:if>
                          <dgm:else name="Name165">
                            <dgm:alg type="cycle">
                              <dgm:param type="stAng" val="22.5"/>
                              <dgm:param type="spanAng" val="135"/>
                              <dgm:param type="ctrShpMap" val="fNode"/>
                            </dgm:alg>
                          </dgm:else>
                        </dgm:choose>
                      </dgm:if>
                      <dgm:if name="Name166" axis="ch" ptType="node" func="cnt" op="equ" val="5">
                        <dgm:choose name="Name167">
                          <dgm:if name="Name168" axis="ch ch" ptType="node node" st="2 1" cnt="1 0" func="cnt" op="equ" val="1">
                            <dgm:alg type="cycle">
                              <dgm:param type="stAng" val="72"/>
                              <dgm:param type="ctrShpMap" val="fNode"/>
                            </dgm:alg>
                          </dgm:if>
                          <dgm:if name="Name169" axis="ch ch" ptType="node node" st="2 1" cnt="1 0" func="cnt" op="equ" val="2">
                            <dgm:alg type="cycle">
                              <dgm:param type="stAng" val="27"/>
                              <dgm:param type="spanAng" val="90"/>
                              <dgm:param type="ctrShpMap" val="fNode"/>
                            </dgm:alg>
                          </dgm:if>
                          <dgm:else name="Name170">
                            <dgm:alg type="cycle">
                              <dgm:param type="stAng" val="0"/>
                              <dgm:param type="spanAng" val="360"/>
                              <dgm:param type="ctrShpMap" val="fNode"/>
                            </dgm:alg>
                          </dgm:else>
                        </dgm:choose>
                      </dgm:if>
                      <dgm:if name="Name171" axis="ch" ptType="node" func="cnt" op="equ" val="6">
                        <dgm:choose name="Name172">
                          <dgm:if name="Name173" axis="ch ch" ptType="node node" st="2 1" cnt="1 0" func="cnt" op="equ" val="1">
                            <dgm:alg type="cycle">
                              <dgm:param type="stAng" val="60"/>
                              <dgm:param type="ctrShpMap" val="fNode"/>
                            </dgm:alg>
                          </dgm:if>
                          <dgm:if name="Name174" axis="ch ch" ptType="node node" st="2 1" cnt="1 0" func="cnt" op="equ" val="2">
                            <dgm:alg type="cycle">
                              <dgm:param type="stAng" val="15"/>
                              <dgm:param type="spanAng" val="90"/>
                              <dgm:param type="ctrShpMap" val="fNode"/>
                            </dgm:alg>
                          </dgm:if>
                          <dgm:else name="Name175">
                            <dgm:alg type="cycle">
                              <dgm:param type="stAng" val="0"/>
                              <dgm:param type="spanAng" val="360"/>
                              <dgm:param type="ctrShpMap" val="fNode"/>
                            </dgm:alg>
                          </dgm:else>
                        </dgm:choose>
                      </dgm:if>
                      <dgm:if name="Name176" axis="ch" ptType="node" func="cnt" op="gte" val="7">
                        <dgm:choose name="Name177">
                          <dgm:if name="Name178" axis="ch ch" ptType="node node" st="2 1" cnt="1 0" func="cnt" op="equ" val="1">
                            <dgm:alg type="cycle">
                              <dgm:param type="stAng" val="51"/>
                              <dgm:param type="ctrShpMap" val="fNode"/>
                            </dgm:alg>
                          </dgm:if>
                          <dgm:if name="Name179" axis="ch ch" ptType="node node" st="2 1" cnt="1 0" func="cnt" op="equ" val="2">
                            <dgm:alg type="cycle">
                              <dgm:param type="stAng" val="6"/>
                              <dgm:param type="spanAng" val="90"/>
                              <dgm:param type="ctrShpMap" val="fNode"/>
                            </dgm:alg>
                          </dgm:if>
                          <dgm:else name="Name180">
                            <dgm:alg type="cycle">
                              <dgm:param type="stAng" val="0"/>
                              <dgm:param type="spanAng" val="360"/>
                              <dgm:param type="ctrShpMap" val="fNode"/>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stAng" val="180"/>
                              <dgm:param type="ctrShpMap" val="fNode"/>
                            </dgm:alg>
                          </dgm:if>
                          <dgm:if name="Name187" axis="ch ch" ptType="node node" st="2 1" cnt="1 0" func="cnt" op="equ" val="2">
                            <dgm:alg type="cycle">
                              <dgm:param type="stAng" val="225"/>
                              <dgm:param type="spanAng" val="-90"/>
                              <dgm:param type="ctrShpMap" val="fNode"/>
                            </dgm:alg>
                          </dgm:if>
                          <dgm:else name="Name188">
                            <dgm:alg type="cycle">
                              <dgm:param type="stAng" val="270"/>
                              <dgm:param type="spanAng" val="-180"/>
                              <dgm:param type="ctrShpMap" val="fNode"/>
                            </dgm:alg>
                          </dgm:else>
                        </dgm:choose>
                      </dgm:if>
                      <dgm:if name="Name189" axis="ch" ptType="node" func="cnt" op="equ" val="3">
                        <dgm:choose name="Name190">
                          <dgm:if name="Name191" axis="ch ch" ptType="node node" st="2 1" cnt="1 0" func="cnt" op="equ" val="1">
                            <dgm:alg type="cycle">
                              <dgm:param type="stAng" val="240"/>
                              <dgm:param type="ctrShpMap" val="fNode"/>
                              <dgm:param type="horzAlign" val="l"/>
                              <dgm:param type="vertAlign" val="b"/>
                            </dgm:alg>
                          </dgm:if>
                          <dgm:if name="Name192" axis="ch ch" ptType="node node" st="2 1" cnt="1 0" func="cnt" op="equ" val="2">
                            <dgm:alg type="cycle">
                              <dgm:param type="stAng" val="285"/>
                              <dgm:param type="spanAng" val="-90"/>
                              <dgm:param type="ctrShpMap" val="fNode"/>
                              <dgm:param type="horzAlign" val="l"/>
                              <dgm:param type="vertAlign" val="b"/>
                            </dgm:alg>
                          </dgm:if>
                          <dgm:else name="Name193">
                            <dgm:alg type="cycle">
                              <dgm:param type="stAng" val="330"/>
                              <dgm:param type="spanAng" val="-180"/>
                              <dgm:param type="ctrShpMap" val="fNode"/>
                            </dgm:alg>
                          </dgm:else>
                        </dgm:choose>
                      </dgm:if>
                      <dgm:if name="Name194" axis="ch" ptType="node" func="cnt" op="equ" val="4">
                        <dgm:choose name="Name195">
                          <dgm:if name="Name196" axis="ch ch" ptType="node node" st="2 1" cnt="1 0" func="cnt" op="equ" val="1">
                            <dgm:alg type="cycle">
                              <dgm:param type="stAng" val="270"/>
                              <dgm:param type="ctrShpMap" val="fNode"/>
                            </dgm:alg>
                          </dgm:if>
                          <dgm:if name="Name197" axis="ch ch" ptType="node node" st="2 1" cnt="1 0" func="cnt" op="equ" val="2">
                            <dgm:alg type="cycle">
                              <dgm:param type="stAng" val="315"/>
                              <dgm:param type="spanAng" val="-90"/>
                              <dgm:param type="ctrShpMap" val="fNode"/>
                            </dgm:alg>
                          </dgm:if>
                          <dgm:else name="Name198">
                            <dgm:alg type="cycle">
                              <dgm:param type="stAng" val="337.5"/>
                              <dgm:param type="spanAng" val="-135"/>
                              <dgm:param type="ctrShpMap" val="fNode"/>
                            </dgm:alg>
                          </dgm:else>
                        </dgm:choose>
                      </dgm:if>
                      <dgm:if name="Name199" axis="ch" ptType="node" func="cnt" op="equ" val="5">
                        <dgm:choose name="Name200">
                          <dgm:if name="Name201" axis="ch ch" ptType="node node" st="2 1" cnt="1 0" func="cnt" op="equ" val="1">
                            <dgm:alg type="cycle">
                              <dgm:param type="stAng" val="288"/>
                              <dgm:param type="ctrShpMap" val="fNode"/>
                            </dgm:alg>
                          </dgm:if>
                          <dgm:if name="Name202" axis="ch ch" ptType="node node" st="2 1" cnt="1 0" func="cnt" op="equ" val="2">
                            <dgm:alg type="cycle">
                              <dgm:param type="stAng" val="333"/>
                              <dgm:param type="spanAng" val="-90"/>
                              <dgm:param type="ctrShpMap" val="fNode"/>
                            </dgm:alg>
                          </dgm:if>
                          <dgm:else name="Name203">
                            <dgm:alg type="cycle">
                              <dgm:param type="stAng" val="0"/>
                              <dgm:param type="spanAng" val="-360"/>
                              <dgm:param type="ctrShpMap" val="fNode"/>
                            </dgm:alg>
                          </dgm:else>
                        </dgm:choose>
                      </dgm:if>
                      <dgm:if name="Name204" axis="ch" ptType="node" func="cnt" op="equ" val="6">
                        <dgm:choose name="Name205">
                          <dgm:if name="Name206" axis="ch ch" ptType="node node" st="2 1" cnt="1 0" func="cnt" op="equ" val="1">
                            <dgm:alg type="cycle">
                              <dgm:param type="stAng" val="300"/>
                              <dgm:param type="ctrShpMap" val="fNode"/>
                            </dgm:alg>
                          </dgm:if>
                          <dgm:if name="Name207" axis="ch ch" ptType="node node" st="2 1" cnt="1 0" func="cnt" op="equ" val="2">
                            <dgm:alg type="cycle">
                              <dgm:param type="stAng" val="345"/>
                              <dgm:param type="spanAng" val="-90"/>
                              <dgm:param type="ctrShpMap" val="fNode"/>
                            </dgm:alg>
                          </dgm:if>
                          <dgm:else name="Name208">
                            <dgm:alg type="cycle">
                              <dgm:param type="stAng" val="0"/>
                              <dgm:param type="spanAng" val="-360"/>
                              <dgm:param type="ctrShpMap" val="fNode"/>
                            </dgm:alg>
                          </dgm:else>
                        </dgm:choose>
                      </dgm:if>
                      <dgm:if name="Name209" axis="ch" ptType="node" func="cnt" op="gte" val="7">
                        <dgm:choose name="Name210">
                          <dgm:if name="Name211" axis="ch ch" ptType="node node" st="2 1" cnt="1 0" func="cnt" op="equ" val="1">
                            <dgm:alg type="cycle">
                              <dgm:param type="stAng" val="308"/>
                              <dgm:param type="ctrShpMap" val="fNode"/>
                            </dgm:alg>
                          </dgm:if>
                          <dgm:if name="Name212" axis="ch ch" ptType="node node" st="2 1" cnt="1 0" func="cnt" op="equ" val="2">
                            <dgm:alg type="cycle">
                              <dgm:param type="stAng" val="353"/>
                              <dgm:param type="spanAng" val="-90"/>
                              <dgm:param type="ctrShpMap" val="fNode"/>
                            </dgm:alg>
                          </dgm:if>
                          <dgm:else name="Name213">
                            <dgm:alg type="cycle">
                              <dgm:param type="stAng" val="0"/>
                              <dgm:param type="spanAng" val="-360"/>
                              <dgm:param type="ctrShpMap" val="fNode"/>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srcNode" val="textCenter"/>
                    <dgm:param type="dstNode" val="childCenter2"/>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stAng" val="240"/>
                              <dgm:param type="ctrShpMap" val="fNode"/>
                              <dgm:param type="horzAlign" val="l"/>
                              <dgm:param type="vertAlign" val="b"/>
                            </dgm:alg>
                          </dgm:if>
                          <dgm:if name="Name231" axis="ch ch" ptType="node node" st="3 1" cnt="1 0" func="cnt" op="equ" val="2">
                            <dgm:alg type="cycle">
                              <dgm:param type="stAng" val="195"/>
                              <dgm:param type="spanAng" val="90"/>
                              <dgm:param type="ctrShpMap" val="fNode"/>
                              <dgm:param type="horzAlign" val="l"/>
                              <dgm:param type="vertAlign" val="b"/>
                            </dgm:alg>
                          </dgm:if>
                          <dgm:else name="Name232">
                            <dgm:alg type="cycle">
                              <dgm:param type="stAng" val="150"/>
                              <dgm:param type="spanAng" val="180"/>
                              <dgm:param type="ctrShpMap" val="fNode"/>
                            </dgm:alg>
                          </dgm:else>
                        </dgm:choose>
                      </dgm:if>
                      <dgm:if name="Name233" axis="ch" ptType="node" func="cnt" op="equ" val="4">
                        <dgm:choose name="Name234">
                          <dgm:if name="Name235" axis="ch ch" ptType="node node" st="3 1" cnt="1 0" func="cnt" op="equ" val="1">
                            <dgm:alg type="cycle">
                              <dgm:param type="stAng" val="180"/>
                              <dgm:param type="ctrShpMap" val="fNode"/>
                            </dgm:alg>
                          </dgm:if>
                          <dgm:if name="Name236" axis="ch ch" ptType="node node" st="3 1" cnt="1 0" func="cnt" op="equ" val="2">
                            <dgm:alg type="cycle">
                              <dgm:param type="stAng" val="135"/>
                              <dgm:param type="spanAng" val="90"/>
                              <dgm:param type="ctrShpMap" val="fNode"/>
                            </dgm:alg>
                          </dgm:if>
                          <dgm:else name="Name237">
                            <dgm:alg type="cycle">
                              <dgm:param type="stAng" val="112.5"/>
                              <dgm:param type="spanAng" val="135"/>
                              <dgm:param type="ctrShpMap" val="fNode"/>
                            </dgm:alg>
                          </dgm:else>
                        </dgm:choose>
                      </dgm:if>
                      <dgm:if name="Name238" axis="ch" ptType="node" func="cnt" op="equ" val="5">
                        <dgm:choose name="Name239">
                          <dgm:if name="Name240" axis="ch ch" ptType="node node" st="3 1" cnt="1 0" func="cnt" op="equ" val="1">
                            <dgm:alg type="cycle">
                              <dgm:param type="stAng" val="144"/>
                              <dgm:param type="ctrShpMap" val="fNode"/>
                            </dgm:alg>
                          </dgm:if>
                          <dgm:if name="Name241" axis="ch ch" ptType="node node" st="3 1" cnt="1 0" func="cnt" op="equ" val="2">
                            <dgm:alg type="cycle">
                              <dgm:param type="stAng" val="99"/>
                              <dgm:param type="spanAng" val="90"/>
                              <dgm:param type="ctrShpMap" val="fNode"/>
                            </dgm:alg>
                          </dgm:if>
                          <dgm:else name="Name242">
                            <dgm:alg type="cycle">
                              <dgm:param type="stAng" val="0"/>
                              <dgm:param type="spanAng" val="360"/>
                              <dgm:param type="ctrShpMap" val="fNode"/>
                            </dgm:alg>
                          </dgm:else>
                        </dgm:choose>
                      </dgm:if>
                      <dgm:if name="Name243" axis="ch" ptType="node" func="cnt" op="equ" val="6">
                        <dgm:choose name="Name244">
                          <dgm:if name="Name245" axis="ch ch" ptType="node node" st="3 1" cnt="1 0" func="cnt" op="equ" val="1">
                            <dgm:alg type="cycle">
                              <dgm:param type="stAng" val="120"/>
                              <dgm:param type="ctrShpMap" val="fNode"/>
                            </dgm:alg>
                          </dgm:if>
                          <dgm:if name="Name246" axis="ch ch" ptType="node node" st="3 1" cnt="1 0" func="cnt" op="equ" val="2">
                            <dgm:alg type="cycle">
                              <dgm:param type="stAng" val="75"/>
                              <dgm:param type="spanAng" val="90"/>
                              <dgm:param type="ctrShpMap" val="fNode"/>
                            </dgm:alg>
                          </dgm:if>
                          <dgm:else name="Name247">
                            <dgm:alg type="cycle">
                              <dgm:param type="stAng" val="0"/>
                              <dgm:param type="spanAng" val="360"/>
                              <dgm:param type="ctrShpMap" val="fNode"/>
                            </dgm:alg>
                          </dgm:else>
                        </dgm:choose>
                      </dgm:if>
                      <dgm:if name="Name248" axis="ch" ptType="node" func="cnt" op="gte" val="7">
                        <dgm:choose name="Name249">
                          <dgm:if name="Name250" axis="ch ch" ptType="node node" st="3 1" cnt="1 0" func="cnt" op="equ" val="1">
                            <dgm:alg type="cycle">
                              <dgm:param type="stAng" val="102"/>
                              <dgm:param type="ctrShpMap" val="fNode"/>
                            </dgm:alg>
                          </dgm:if>
                          <dgm:if name="Name251" axis="ch ch" ptType="node node" st="3 1" cnt="1 0" func="cnt" op="equ" val="2">
                            <dgm:alg type="cycle">
                              <dgm:param type="stAng" val="57"/>
                              <dgm:param type="spanAng" val="90"/>
                              <dgm:param type="ctrShpMap" val="fNode"/>
                            </dgm:alg>
                          </dgm:if>
                          <dgm:else name="Name252">
                            <dgm:alg type="cycle">
                              <dgm:param type="stAng" val="0"/>
                              <dgm:param type="spanAng" val="360"/>
                              <dgm:param type="ctrShpMap" val="fNode"/>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stAng" val="120"/>
                              <dgm:param type="ctrShpMap" val="fNode"/>
                              <dgm:param type="horzAlign" val="r"/>
                              <dgm:param type="vertAlign" val="b"/>
                            </dgm:alg>
                          </dgm:if>
                          <dgm:if name="Name259" axis="ch ch" ptType="node node" st="3 1" cnt="1 0" func="cnt" op="equ" val="2">
                            <dgm:alg type="cycle">
                              <dgm:param type="stAng" val="165"/>
                              <dgm:param type="spanAng" val="-90"/>
                              <dgm:param type="ctrShpMap" val="fNode"/>
                              <dgm:param type="horzAlign" val="r"/>
                              <dgm:param type="vertAlign" val="b"/>
                            </dgm:alg>
                          </dgm:if>
                          <dgm:else name="Name260">
                            <dgm:alg type="cycle">
                              <dgm:param type="stAng" val="210"/>
                              <dgm:param type="spanAng" val="-180"/>
                              <dgm:param type="ctrShpMap" val="fNode"/>
                            </dgm:alg>
                          </dgm:else>
                        </dgm:choose>
                      </dgm:if>
                      <dgm:if name="Name261" axis="ch" ptType="node" func="cnt" op="equ" val="4">
                        <dgm:choose name="Name262">
                          <dgm:if name="Name263" axis="ch ch" ptType="node node" st="3 1" cnt="1 0" func="cnt" op="equ" val="1">
                            <dgm:alg type="cycle">
                              <dgm:param type="stAng" val="180"/>
                              <dgm:param type="ctrShpMap" val="fNode"/>
                            </dgm:alg>
                          </dgm:if>
                          <dgm:if name="Name264" axis="ch ch" ptType="node node" st="3 1" cnt="1 0" func="cnt" op="equ" val="2">
                            <dgm:alg type="cycle">
                              <dgm:param type="stAng" val="225"/>
                              <dgm:param type="spanAng" val="-90"/>
                              <dgm:param type="ctrShpMap" val="fNode"/>
                            </dgm:alg>
                          </dgm:if>
                          <dgm:else name="Name265">
                            <dgm:alg type="cycle">
                              <dgm:param type="stAng" val="247.5"/>
                              <dgm:param type="spanAng" val="-135"/>
                              <dgm:param type="ctrShpMap" val="fNode"/>
                            </dgm:alg>
                          </dgm:else>
                        </dgm:choose>
                      </dgm:if>
                      <dgm:if name="Name266" axis="ch" ptType="node" func="cnt" op="equ" val="5">
                        <dgm:choose name="Name267">
                          <dgm:if name="Name268" axis="ch ch" ptType="node node" st="3 1" cnt="1 0" func="cnt" op="equ" val="1">
                            <dgm:alg type="cycle">
                              <dgm:param type="stAng" val="216"/>
                              <dgm:param type="ctrShpMap" val="fNode"/>
                            </dgm:alg>
                          </dgm:if>
                          <dgm:if name="Name269" axis="ch ch" ptType="node node" st="3 1" cnt="1 0" func="cnt" op="equ" val="2">
                            <dgm:alg type="cycle">
                              <dgm:param type="stAng" val="261"/>
                              <dgm:param type="spanAng" val="-90"/>
                              <dgm:param type="ctrShpMap" val="fNode"/>
                            </dgm:alg>
                          </dgm:if>
                          <dgm:else name="Name270">
                            <dgm:alg type="cycle">
                              <dgm:param type="stAng" val="0"/>
                              <dgm:param type="spanAng" val="-360"/>
                              <dgm:param type="ctrShpMap" val="fNode"/>
                            </dgm:alg>
                          </dgm:else>
                        </dgm:choose>
                      </dgm:if>
                      <dgm:if name="Name271" axis="ch" ptType="node" func="cnt" op="equ" val="6">
                        <dgm:choose name="Name272">
                          <dgm:if name="Name273" axis="ch ch" ptType="node node" st="3 1" cnt="1 0" func="cnt" op="equ" val="1">
                            <dgm:alg type="cycle">
                              <dgm:param type="stAng" val="240"/>
                              <dgm:param type="ctrShpMap" val="fNode"/>
                            </dgm:alg>
                          </dgm:if>
                          <dgm:if name="Name274" axis="ch ch" ptType="node node" st="3 1" cnt="1 0" func="cnt" op="equ" val="2">
                            <dgm:alg type="cycle">
                              <dgm:param type="stAng" val="285"/>
                              <dgm:param type="spanAng" val="-90"/>
                              <dgm:param type="ctrShpMap" val="fNode"/>
                            </dgm:alg>
                          </dgm:if>
                          <dgm:else name="Name275">
                            <dgm:alg type="cycle">
                              <dgm:param type="stAng" val="0"/>
                              <dgm:param type="spanAng" val="-360"/>
                              <dgm:param type="ctrShpMap" val="fNode"/>
                            </dgm:alg>
                          </dgm:else>
                        </dgm:choose>
                      </dgm:if>
                      <dgm:if name="Name276" axis="ch" ptType="node" func="cnt" op="gte" val="7">
                        <dgm:choose name="Name277">
                          <dgm:if name="Name278" axis="ch ch" ptType="node node" st="3 1" cnt="1 0" func="cnt" op="equ" val="1">
                            <dgm:alg type="cycle">
                              <dgm:param type="stAng" val="257"/>
                              <dgm:param type="ctrShpMap" val="fNode"/>
                            </dgm:alg>
                          </dgm:if>
                          <dgm:if name="Name279" axis="ch ch" ptType="node node" st="3 1" cnt="1 0" func="cnt" op="equ" val="2">
                            <dgm:alg type="cycle">
                              <dgm:param type="stAng" val="302"/>
                              <dgm:param type="spanAng" val="-90"/>
                              <dgm:param type="ctrShpMap" val="fNode"/>
                            </dgm:alg>
                          </dgm:if>
                          <dgm:else name="Name280">
                            <dgm:alg type="cycle">
                              <dgm:param type="stAng" val="0"/>
                              <dgm:param type="spanAng" val="-360"/>
                              <dgm:param type="ctrShpMap" val="fNode"/>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srcNode" val="textCenter"/>
                    <dgm:param type="dstNode" val="childCenter3"/>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stAng" val="270"/>
                              <dgm:param type="ctrShpMap" val="fNode"/>
                            </dgm:alg>
                          </dgm:if>
                          <dgm:if name="Name298" axis="ch ch" ptType="node node" st="4 1" cnt="1 0" func="cnt" op="equ" val="2">
                            <dgm:alg type="cycle">
                              <dgm:param type="stAng" val="225"/>
                              <dgm:param type="spanAng" val="90"/>
                              <dgm:param type="ctrShpMap" val="fNode"/>
                            </dgm:alg>
                          </dgm:if>
                          <dgm:else name="Name299">
                            <dgm:alg type="cycle">
                              <dgm:param type="stAng" val="202.5"/>
                              <dgm:param type="spanAng" val="135"/>
                              <dgm:param type="ctrShpMap" val="fNode"/>
                            </dgm:alg>
                          </dgm:else>
                        </dgm:choose>
                      </dgm:if>
                      <dgm:if name="Name300" axis="ch" ptType="node" func="cnt" op="equ" val="5">
                        <dgm:choose name="Name301">
                          <dgm:if name="Name302" axis="ch ch" ptType="node node" st="4 1" cnt="1 0" func="cnt" op="equ" val="1">
                            <dgm:alg type="cycle">
                              <dgm:param type="stAng" val="216"/>
                              <dgm:param type="ctrShpMap" val="fNode"/>
                            </dgm:alg>
                          </dgm:if>
                          <dgm:if name="Name303" axis="ch ch" ptType="node node" st="4 1" cnt="1 0" func="cnt" op="equ" val="2">
                            <dgm:alg type="cycle">
                              <dgm:param type="stAng" val="171"/>
                              <dgm:param type="spanAng" val="90"/>
                              <dgm:param type="ctrShpMap" val="fNode"/>
                            </dgm:alg>
                          </dgm:if>
                          <dgm:else name="Name304">
                            <dgm:alg type="cycle">
                              <dgm:param type="stAng" val="0"/>
                              <dgm:param type="spanAng" val="360"/>
                              <dgm:param type="ctrShpMap" val="fNode"/>
                            </dgm:alg>
                          </dgm:else>
                        </dgm:choose>
                      </dgm:if>
                      <dgm:if name="Name305" axis="ch" ptType="node" func="cnt" op="equ" val="6">
                        <dgm:choose name="Name306">
                          <dgm:if name="Name307" axis="ch ch" ptType="node node" st="4 1" cnt="1 0" func="cnt" op="equ" val="1">
                            <dgm:alg type="cycle">
                              <dgm:param type="stAng" val="180"/>
                              <dgm:param type="ctrShpMap" val="fNode"/>
                            </dgm:alg>
                          </dgm:if>
                          <dgm:if name="Name308" axis="ch ch" ptType="node node" st="4 1" cnt="1 0" func="cnt" op="equ" val="2">
                            <dgm:alg type="cycle">
                              <dgm:param type="stAng" val="135"/>
                              <dgm:param type="spanAng" val="90"/>
                              <dgm:param type="ctrShpMap" val="fNode"/>
                            </dgm:alg>
                          </dgm:if>
                          <dgm:else name="Name309">
                            <dgm:alg type="cycle">
                              <dgm:param type="stAng" val="0"/>
                              <dgm:param type="spanAng" val="360"/>
                              <dgm:param type="ctrShpMap" val="fNode"/>
                            </dgm:alg>
                          </dgm:else>
                        </dgm:choose>
                      </dgm:if>
                      <dgm:if name="Name310" axis="ch" ptType="node" func="cnt" op="gte" val="7">
                        <dgm:choose name="Name311">
                          <dgm:if name="Name312" axis="ch ch" ptType="node node" st="4 1" cnt="1 0" func="cnt" op="equ" val="1">
                            <dgm:alg type="cycle">
                              <dgm:param type="stAng" val="154"/>
                              <dgm:param type="ctrShpMap" val="fNode"/>
                            </dgm:alg>
                          </dgm:if>
                          <dgm:if name="Name313" axis="ch ch" ptType="node node" st="4 1" cnt="1 0" func="cnt" op="equ" val="2">
                            <dgm:alg type="cycle">
                              <dgm:param type="stAng" val="109"/>
                              <dgm:param type="spanAng" val="90"/>
                              <dgm:param type="ctrShpMap" val="fNode"/>
                            </dgm:alg>
                          </dgm:if>
                          <dgm:else name="Name314">
                            <dgm:alg type="cycle">
                              <dgm:param type="stAng" val="0"/>
                              <dgm:param type="spanAng" val="360"/>
                              <dgm:param type="ctrShpMap" val="fNode"/>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stAng" val="90"/>
                              <dgm:param type="ctrShpMap" val="fNode"/>
                            </dgm:alg>
                          </dgm:if>
                          <dgm:if name="Name321" axis="ch ch" ptType="node node" st="4 1" cnt="1 0" func="cnt" op="equ" val="2">
                            <dgm:alg type="cycle">
                              <dgm:param type="stAng" val="135"/>
                              <dgm:param type="spanAng" val="-90"/>
                              <dgm:param type="ctrShpMap" val="fNode"/>
                            </dgm:alg>
                          </dgm:if>
                          <dgm:else name="Name322">
                            <dgm:alg type="cycle">
                              <dgm:param type="stAng" val="157.5"/>
                              <dgm:param type="spanAng" val="-135"/>
                              <dgm:param type="ctrShpMap" val="fNode"/>
                            </dgm:alg>
                          </dgm:else>
                        </dgm:choose>
                      </dgm:if>
                      <dgm:if name="Name323" axis="ch" ptType="node" func="cnt" op="equ" val="5">
                        <dgm:choose name="Name324">
                          <dgm:if name="Name325" axis="ch ch" ptType="node node" st="4 1" cnt="1 0" func="cnt" op="equ" val="1">
                            <dgm:alg type="cycle">
                              <dgm:param type="stAng" val="144"/>
                              <dgm:param type="ctrShpMap" val="fNode"/>
                            </dgm:alg>
                          </dgm:if>
                          <dgm:if name="Name326" axis="ch ch" ptType="node node" st="4 1" cnt="1 0" func="cnt" op="equ" val="2">
                            <dgm:alg type="cycle">
                              <dgm:param type="stAng" val="189"/>
                              <dgm:param type="spanAng" val="-90"/>
                              <dgm:param type="ctrShpMap" val="fNode"/>
                            </dgm:alg>
                          </dgm:if>
                          <dgm:else name="Name327">
                            <dgm:alg type="cycle">
                              <dgm:param type="stAng" val="0"/>
                              <dgm:param type="spanAng" val="-360"/>
                              <dgm:param type="ctrShpMap" val="fNode"/>
                            </dgm:alg>
                          </dgm:else>
                        </dgm:choose>
                      </dgm:if>
                      <dgm:if name="Name328" axis="ch" ptType="node" func="cnt" op="equ" val="6">
                        <dgm:choose name="Name329">
                          <dgm:if name="Name330" axis="ch ch" ptType="node node" st="4 1" cnt="1 0" func="cnt" op="equ" val="1">
                            <dgm:alg type="cycle">
                              <dgm:param type="stAng" val="180"/>
                              <dgm:param type="ctrShpMap" val="fNode"/>
                            </dgm:alg>
                          </dgm:if>
                          <dgm:if name="Name331" axis="ch ch" ptType="node node" st="4 1" cnt="1 0" func="cnt" op="equ" val="2">
                            <dgm:alg type="cycle">
                              <dgm:param type="stAng" val="225"/>
                              <dgm:param type="spanAng" val="-90"/>
                              <dgm:param type="ctrShpMap" val="fNode"/>
                            </dgm:alg>
                          </dgm:if>
                          <dgm:else name="Name332">
                            <dgm:alg type="cycle">
                              <dgm:param type="stAng" val="0"/>
                              <dgm:param type="spanAng" val="-360"/>
                              <dgm:param type="ctrShpMap" val="fNode"/>
                            </dgm:alg>
                          </dgm:else>
                        </dgm:choose>
                      </dgm:if>
                      <dgm:if name="Name333" axis="ch" ptType="node" func="cnt" op="gte" val="7">
                        <dgm:choose name="Name334">
                          <dgm:if name="Name335" axis="ch ch" ptType="node node" st="4 1" cnt="1 0" func="cnt" op="equ" val="1">
                            <dgm:alg type="cycle">
                              <dgm:param type="stAng" val="205"/>
                              <dgm:param type="ctrShpMap" val="fNode"/>
                            </dgm:alg>
                          </dgm:if>
                          <dgm:if name="Name336" axis="ch ch" ptType="node node" st="4 1" cnt="1 0" func="cnt" op="equ" val="2">
                            <dgm:alg type="cycle">
                              <dgm:param type="stAng" val="250"/>
                              <dgm:param type="spanAng" val="-90"/>
                              <dgm:param type="ctrShpMap" val="fNode"/>
                            </dgm:alg>
                          </dgm:if>
                          <dgm:else name="Name337">
                            <dgm:alg type="cycle">
                              <dgm:param type="stAng" val="0"/>
                              <dgm:param type="spanAng" val="-360"/>
                              <dgm:param type="ctrShpMap" val="fNode"/>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srcNode" val="textCenter"/>
                    <dgm:param type="dstNode" val="childCenter4"/>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stAng" val="288"/>
                              <dgm:param type="ctrShpMap" val="fNode"/>
                            </dgm:alg>
                          </dgm:if>
                          <dgm:if name="Name355" axis="ch ch" ptType="node node" st="5 1" cnt="1 0" func="cnt" op="equ" val="2">
                            <dgm:alg type="cycle">
                              <dgm:param type="stAng" val="243"/>
                              <dgm:param type="spanAng" val="90"/>
                              <dgm:param type="ctrShpMap" val="fNode"/>
                            </dgm:alg>
                          </dgm:if>
                          <dgm:else name="Name356">
                            <dgm:alg type="cycle">
                              <dgm:param type="stAng" val="0"/>
                              <dgm:param type="spanAng" val="360"/>
                              <dgm:param type="ctrShpMap" val="fNode"/>
                            </dgm:alg>
                          </dgm:else>
                        </dgm:choose>
                      </dgm:if>
                      <dgm:if name="Name357" axis="ch" ptType="node" func="cnt" op="equ" val="6">
                        <dgm:choose name="Name358">
                          <dgm:if name="Name359" axis="ch ch" ptType="node node" st="5 1" cnt="1 0" func="cnt" op="equ" val="1">
                            <dgm:alg type="cycle">
                              <dgm:param type="stAng" val="240"/>
                              <dgm:param type="ctrShpMap" val="fNode"/>
                            </dgm:alg>
                          </dgm:if>
                          <dgm:if name="Name360" axis="ch ch" ptType="node node" st="5 1" cnt="1 0" func="cnt" op="equ" val="2">
                            <dgm:alg type="cycle">
                              <dgm:param type="stAng" val="195"/>
                              <dgm:param type="spanAng" val="90"/>
                              <dgm:param type="ctrShpMap" val="fNode"/>
                            </dgm:alg>
                          </dgm:if>
                          <dgm:else name="Name361">
                            <dgm:alg type="cycle">
                              <dgm:param type="stAng" val="0"/>
                              <dgm:param type="spanAng" val="360"/>
                              <dgm:param type="ctrShpMap" val="fNode"/>
                            </dgm:alg>
                          </dgm:else>
                        </dgm:choose>
                      </dgm:if>
                      <dgm:if name="Name362" axis="ch" ptType="node" func="cnt" op="gte" val="7">
                        <dgm:choose name="Name363">
                          <dgm:if name="Name364" axis="ch ch" ptType="node node" st="5 1" cnt="1 0" func="cnt" op="equ" val="1">
                            <dgm:alg type="cycle">
                              <dgm:param type="stAng" val="205"/>
                              <dgm:param type="ctrShpMap" val="fNode"/>
                            </dgm:alg>
                          </dgm:if>
                          <dgm:if name="Name365" axis="ch ch" ptType="node node" st="5 1" cnt="1 0" func="cnt" op="equ" val="2">
                            <dgm:alg type="cycle">
                              <dgm:param type="stAng" val="160"/>
                              <dgm:param type="spanAng" val="90"/>
                              <dgm:param type="ctrShpMap" val="fNode"/>
                            </dgm:alg>
                          </dgm:if>
                          <dgm:else name="Name366">
                            <dgm:alg type="cycle">
                              <dgm:param type="stAng" val="0"/>
                              <dgm:param type="spanAng" val="360"/>
                              <dgm:param type="ctrShpMap" val="fNode"/>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stAng" val="72"/>
                              <dgm:param type="ctrShpMap" val="fNode"/>
                            </dgm:alg>
                          </dgm:if>
                          <dgm:if name="Name373" axis="ch ch" ptType="node node" st="5 1" cnt="1 0" func="cnt" op="equ" val="2">
                            <dgm:alg type="cycle">
                              <dgm:param type="stAng" val="117"/>
                              <dgm:param type="spanAng" val="-90"/>
                              <dgm:param type="ctrShpMap" val="fNode"/>
                            </dgm:alg>
                          </dgm:if>
                          <dgm:else name="Name374">
                            <dgm:alg type="cycle">
                              <dgm:param type="stAng" val="0"/>
                              <dgm:param type="spanAng" val="-360"/>
                              <dgm:param type="ctrShpMap" val="fNode"/>
                            </dgm:alg>
                          </dgm:else>
                        </dgm:choose>
                      </dgm:if>
                      <dgm:if name="Name375" axis="ch" ptType="node" func="cnt" op="equ" val="6">
                        <dgm:choose name="Name376">
                          <dgm:if name="Name377" axis="ch ch" ptType="node node" st="5 1" cnt="1 0" func="cnt" op="equ" val="1">
                            <dgm:alg type="cycle">
                              <dgm:param type="stAng" val="120"/>
                              <dgm:param type="ctrShpMap" val="fNode"/>
                            </dgm:alg>
                          </dgm:if>
                          <dgm:if name="Name378" axis="ch ch" ptType="node node" st="5 1" cnt="1 0" func="cnt" op="equ" val="2">
                            <dgm:alg type="cycle">
                              <dgm:param type="stAng" val="165"/>
                              <dgm:param type="spanAng" val="-90"/>
                              <dgm:param type="ctrShpMap" val="fNode"/>
                            </dgm:alg>
                          </dgm:if>
                          <dgm:else name="Name379">
                            <dgm:alg type="cycle">
                              <dgm:param type="stAng" val="0"/>
                              <dgm:param type="spanAng" val="-360"/>
                              <dgm:param type="ctrShpMap" val="fNode"/>
                            </dgm:alg>
                          </dgm:else>
                        </dgm:choose>
                      </dgm:if>
                      <dgm:if name="Name380" axis="ch" ptType="node" func="cnt" op="gte" val="7">
                        <dgm:choose name="Name381">
                          <dgm:if name="Name382" axis="ch ch" ptType="node node" st="5 1" cnt="1 0" func="cnt" op="equ" val="1">
                            <dgm:alg type="cycle">
                              <dgm:param type="stAng" val="154"/>
                              <dgm:param type="ctrShpMap" val="fNode"/>
                            </dgm:alg>
                          </dgm:if>
                          <dgm:if name="Name383" axis="ch ch" ptType="node node" st="5 1" cnt="1 0" func="cnt" op="equ" val="2">
                            <dgm:alg type="cycle">
                              <dgm:param type="stAng" val="199"/>
                              <dgm:param type="spanAng" val="-90"/>
                              <dgm:param type="ctrShpMap" val="fNode"/>
                            </dgm:alg>
                          </dgm:if>
                          <dgm:else name="Name384">
                            <dgm:alg type="cycle">
                              <dgm:param type="stAng" val="0"/>
                              <dgm:param type="spanAng" val="-360"/>
                              <dgm:param type="ctrShpMap" val="fNode"/>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srcNode" val="textCenter"/>
                    <dgm:param type="dstNode" val="childCenter5"/>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stAng" val="300"/>
                              <dgm:param type="ctrShpMap" val="fNode"/>
                            </dgm:alg>
                          </dgm:if>
                          <dgm:if name="Name402" axis="ch ch" ptType="node node" st="6 1" cnt="1 0" func="cnt" op="equ" val="2">
                            <dgm:alg type="cycle">
                              <dgm:param type="stAng" val="255"/>
                              <dgm:param type="spanAng" val="90"/>
                              <dgm:param type="ctrShpMap" val="fNode"/>
                            </dgm:alg>
                          </dgm:if>
                          <dgm:else name="Name403">
                            <dgm:alg type="cycle">
                              <dgm:param type="stAng" val="0"/>
                              <dgm:param type="spanAng" val="360"/>
                              <dgm:param type="ctrShpMap" val="fNode"/>
                            </dgm:alg>
                          </dgm:else>
                        </dgm:choose>
                      </dgm:if>
                      <dgm:if name="Name404" axis="ch" ptType="node" func="cnt" op="gte" val="7">
                        <dgm:choose name="Name405">
                          <dgm:if name="Name406" axis="ch ch" ptType="node node" st="6 1" cnt="1 0" func="cnt" op="equ" val="1">
                            <dgm:alg type="cycle">
                              <dgm:param type="stAng" val="257"/>
                              <dgm:param type="ctrShpMap" val="fNode"/>
                            </dgm:alg>
                          </dgm:if>
                          <dgm:if name="Name407" axis="ch ch" ptType="node node" st="6 1" cnt="1 0" func="cnt" op="equ" val="2">
                            <dgm:alg type="cycle">
                              <dgm:param type="stAng" val="212"/>
                              <dgm:param type="spanAng" val="90"/>
                              <dgm:param type="ctrShpMap" val="fNode"/>
                            </dgm:alg>
                          </dgm:if>
                          <dgm:else name="Name408">
                            <dgm:alg type="cycle">
                              <dgm:param type="stAng" val="0"/>
                              <dgm:param type="spanAng" val="360"/>
                              <dgm:param type="ctrShpMap" val="fNode"/>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stAng" val="60"/>
                              <dgm:param type="ctrShpMap" val="fNode"/>
                            </dgm:alg>
                          </dgm:if>
                          <dgm:if name="Name415" axis="ch ch" ptType="node node" st="6 1" cnt="1 0" func="cnt" op="equ" val="2">
                            <dgm:alg type="cycle">
                              <dgm:param type="stAng" val="105"/>
                              <dgm:param type="spanAng" val="-90"/>
                              <dgm:param type="ctrShpMap" val="fNode"/>
                            </dgm:alg>
                          </dgm:if>
                          <dgm:else name="Name416">
                            <dgm:alg type="cycle">
                              <dgm:param type="stAng" val="0"/>
                              <dgm:param type="spanAng" val="-360"/>
                              <dgm:param type="ctrShpMap" val="fNode"/>
                            </dgm:alg>
                          </dgm:else>
                        </dgm:choose>
                      </dgm:if>
                      <dgm:if name="Name417" axis="ch" ptType="node" func="cnt" op="gte" val="7">
                        <dgm:choose name="Name418">
                          <dgm:if name="Name419" axis="ch ch" ptType="node node" st="6 1" cnt="1 0" func="cnt" op="equ" val="1">
                            <dgm:alg type="cycle">
                              <dgm:param type="stAng" val="102"/>
                              <dgm:param type="ctrShpMap" val="fNode"/>
                            </dgm:alg>
                          </dgm:if>
                          <dgm:if name="Name420" axis="ch ch" ptType="node node" st="6 1" cnt="1 0" func="cnt" op="equ" val="2">
                            <dgm:alg type="cycle">
                              <dgm:param type="stAng" val="147"/>
                              <dgm:param type="spanAng" val="-90"/>
                              <dgm:param type="ctrShpMap" val="fNode"/>
                            </dgm:alg>
                          </dgm:if>
                          <dgm:else name="Name421">
                            <dgm:alg type="cycle">
                              <dgm:param type="stAng" val="0"/>
                              <dgm:param type="spanAng" val="-360"/>
                              <dgm:param type="ctrShpMap" val="fNode"/>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srcNode" val="textCenter"/>
                    <dgm:param type="dstNode" val="childCenter6"/>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stAng" val="308"/>
                              <dgm:param type="ctrShpMap" val="fNode"/>
                            </dgm:alg>
                          </dgm:if>
                          <dgm:if name="Name439" axis="ch ch" ptType="node node" st="7 1" cnt="1 0" func="cnt" op="equ" val="2">
                            <dgm:alg type="cycle">
                              <dgm:param type="stAng" val="263"/>
                              <dgm:param type="spanAng" val="90"/>
                              <dgm:param type="ctrShpMap" val="fNode"/>
                            </dgm:alg>
                          </dgm:if>
                          <dgm:else name="Name440">
                            <dgm:alg type="cycle">
                              <dgm:param type="stAng" val="0"/>
                              <dgm:param type="spanAng" val="360"/>
                              <dgm:param type="ctrShpMap" val="fNode"/>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stAng" val="51"/>
                              <dgm:param type="ctrShpMap" val="fNode"/>
                            </dgm:alg>
                          </dgm:if>
                          <dgm:if name="Name447" axis="ch ch" ptType="node node" st="7 1" cnt="1 0" func="cnt" op="equ" val="2">
                            <dgm:alg type="cycle">
                              <dgm:param type="stAng" val="96"/>
                              <dgm:param type="spanAng" val="-90"/>
                              <dgm:param type="ctrShpMap" val="fNode"/>
                            </dgm:alg>
                          </dgm:if>
                          <dgm:else name="Name448">
                            <dgm:alg type="cycle">
                              <dgm:param type="stAng" val="0"/>
                              <dgm:param type="spanAng" val="-360"/>
                              <dgm:param type="ctrShpMap" val="fNode"/>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srcNode" val="textCenter"/>
                    <dgm:param type="dstNode" val="childCenter7"/>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1">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8.xml><?xml version="1.0" encoding="utf-8"?>
<dgm:layoutDef xmlns:dgm="http://schemas.openxmlformats.org/drawingml/2006/diagram" xmlns:a="http://schemas.openxmlformats.org/drawingml/2006/main" uniqueId="urn:microsoft.com/office/officeart/2008/layout/HorizontalMultiLevelHierarchy#1">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NameandTitleOrganizationalChart#1">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alg type="conn">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dim" val="1D"/>
                                <dgm:param type="endSty" val="noArr"/>
                                <dgm:param type="connRout" val="bend"/>
                                <dgm:param type="begPts" val="bCtr"/>
                                <dgm:param type="endPts" val="midL midR"/>
                              </dgm:alg>
                            </dgm:if>
                            <dgm:else name="Name49">
                              <dgm:alg type="conn">
                                <dgm:param type="srcNode" val="rootConnector1"/>
                                <dgm:param type="dim" val="1D"/>
                                <dgm:param type="endSty" val="noArr"/>
                                <dgm:param type="connRout" val="bend"/>
                                <dgm:param type="begPts" val="bCtr"/>
                                <dgm:param type="endPts" val="midL midR"/>
                              </dgm:alg>
                            </dgm:else>
                          </dgm:choose>
                        </dgm:if>
                        <dgm:else name="Name50">
                          <dgm:choose name="Name51">
                            <dgm:if name="Name52" axis="par ch" ptType="node asst" func="cnt" op="gte" val="1">
                              <dgm:alg type="conn">
                                <dgm:param type="dim" val="1D"/>
                                <dgm:param type="endSty" val="noArr"/>
                                <dgm:param type="connRout" val="bend"/>
                                <dgm:param type="begPts" val="bCtr"/>
                                <dgm:param type="endPts" val="midL midR"/>
                              </dgm:alg>
                            </dgm:if>
                            <dgm:else name="Name53">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linDir" val="fromT"/>
                        <dgm:param type="chAlign" val="r"/>
                      </dgm:alg>
                    </dgm:if>
                    <dgm:if name="Name73" func="var" arg="hierBranch" op="equ" val="r">
                      <dgm:alg type="hierChild">
                        <dgm:param type="linDir" val="fromT"/>
                        <dgm:param type="chAlign" val="l"/>
                      </dgm:alg>
                    </dgm:if>
                    <dgm:if name="Name74" func="var" arg="hierBranch" op="equ" val="hang">
                      <dgm:choose name="Name75">
                        <dgm:if name="Name76" func="var" arg="dir" op="equ" val="norm">
                          <dgm:alg type="hierChild">
                            <dgm:param type="linDir" val="fromL"/>
                            <dgm:param type="chAlign" val="l"/>
                            <dgm:param type="secLinDir" val="fromT"/>
                            <dgm:param type="secChAlign" val="t"/>
                          </dgm:alg>
                        </dgm:if>
                        <dgm:else name="Name77">
                          <dgm:alg type="hierChild">
                            <dgm:param type="linDir" val="fromR"/>
                            <dgm:param type="chAlign" val="l"/>
                            <dgm:param type="secLinDir" val="fromT"/>
                            <dgm:param type="secChAlign" val="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linDir" val="fromL"/>
                        <dgm:param type="chAlign" val="l"/>
                        <dgm:param type="secLinDir" val="fromT"/>
                        <dgm:param type="secChAlign" val="t"/>
                      </dgm:alg>
                    </dgm:if>
                    <dgm:else name="Name90">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linDir" val="fromL"/>
                  <dgm:param type="chAlign" val="l"/>
                  <dgm:param type="secLinDir" val="fromT"/>
                  <dgm:param type="secChAlign" val="t"/>
                </dgm:alg>
              </dgm:if>
              <dgm:else name="Name94">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linDir" val="fromT"/>
                        <dgm:param type="chAlign" val="r"/>
                      </dgm:alg>
                    </dgm:if>
                    <dgm:if name="Name111" func="var" arg="hierBranch" op="equ" val="r">
                      <dgm:alg type="hierChild">
                        <dgm:param type="linDir" val="fromT"/>
                        <dgm:param type="chAlign" val="l"/>
                      </dgm:alg>
                    </dgm:if>
                    <dgm:if name="Name112" func="var" arg="hierBranch" op="equ" val="hang">
                      <dgm:choose name="Name113">
                        <dgm:if name="Name114" func="var" arg="dir" op="equ" val="norm">
                          <dgm:alg type="hierChild">
                            <dgm:param type="linDir" val="fromL"/>
                            <dgm:param type="chAlign" val="l"/>
                            <dgm:param type="secLinDir" val="fromT"/>
                            <dgm:param type="secChAlign" val="t"/>
                          </dgm:alg>
                        </dgm:if>
                        <dgm:else name="Name115">
                          <dgm:alg type="hierChild">
                            <dgm:param type="linDir" val="fromR"/>
                            <dgm:param type="chAlign" val="l"/>
                            <dgm:param type="secLinDir" val="fromT"/>
                            <dgm:param type="secChAlign" val="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linDir" val="fromL"/>
                        <dgm:param type="chAlign" val="l"/>
                        <dgm:param type="secLinDir" val="fromT"/>
                        <dgm:param type="secChAlign" val="t"/>
                      </dgm:alg>
                    </dgm:if>
                    <dgm:else name="Name12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DE3333-857A-4131-9EBA-B73C0C259FD7}" type="datetime1">
              <a:rPr lang="zh-CN" altLang="en-US" smtClean="0"/>
              <a:t>2021/9/14</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D12D00-6AAC-4A94-B2E5-A12E9C579B03}" type="datetime1">
              <a:rPr lang="zh-CN" altLang="en-US" smtClean="0"/>
              <a:t>2021/9/14</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73594A98-8FB4-4076-AE7B-5D3B1A2CBC70}" type="datetime1">
              <a:rPr lang="zh-CN" altLang="en-US" smtClean="0"/>
              <a:t>2021/9/14</a:t>
            </a:fld>
            <a:endParaRPr lang="en-US" dirty="0"/>
          </a:p>
        </p:txBody>
      </p:sp>
      <p:sp>
        <p:nvSpPr>
          <p:cNvPr id="9" name="页脚占位符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B3E0F2F7-3EF1-4761-ABAF-2FA9DDE4F1A8}" type="datetime1">
              <a:rPr lang="zh-CN" altLang="en-US" smtClean="0"/>
              <a:t>2021/9/14</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长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563FC6D-277D-4D53-8EB6-E41026A24247}" type="datetime1">
              <a:rPr lang="zh-CN" altLang="en-US" smtClean="0"/>
              <a:t>2021/9/14</a:t>
            </a:fld>
            <a:endParaRPr lang="en-US" dirty="0"/>
          </a:p>
        </p:txBody>
      </p:sp>
      <p:sp>
        <p:nvSpPr>
          <p:cNvPr id="12" name="页脚占位符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灯片编号占位符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F24FFC25-0C05-49C8-B150-3CF6B89B5C55}" type="datetime1">
              <a:rPr lang="zh-CN" altLang="en-US" smtClean="0"/>
              <a:t>2021/9/14</a:t>
            </a:fld>
            <a:endParaRPr lang="en-US" dirty="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7" name="日期占位符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FC14310-5240-428A-850A-F7101D16AE5A}" type="datetime1">
              <a:rPr lang="zh-CN" altLang="en-US" smtClean="0"/>
              <a:t>2021/9/14</a:t>
            </a:fld>
            <a:endParaRPr lang="en-US" dirty="0"/>
          </a:p>
        </p:txBody>
      </p:sp>
      <p:sp>
        <p:nvSpPr>
          <p:cNvPr id="9" name="页脚占位符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71F85B13-09B0-4D01-A286-57280995F924}" type="datetime1">
              <a:rPr lang="zh-CN" altLang="en-US" smtClean="0"/>
              <a:t>2021/9/14</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CN" altLang="en-US"/>
              <a:t>单击此处编辑母版文本样式</a:t>
            </a:r>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F411FE78-D258-4188-9C5F-198CC4CE7F12}" type="datetime1">
              <a:rPr lang="zh-CN" altLang="en-US" smtClean="0"/>
              <a:t>2021/9/14</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E491C52-D618-41DD-80F2-22500A780186}" type="datetime1">
              <a:rPr lang="zh-CN" altLang="en-US" smtClean="0"/>
              <a:t>2021/9/14</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6EE3488-748A-4EA8-9571-9D5A1694FA0A}" type="datetime1">
              <a:rPr lang="zh-CN" altLang="en-US" smtClean="0"/>
              <a:t>2021/9/14</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D7791703-7779-4492-8183-3F96B27D2540}" type="datetime1">
              <a:rPr lang="zh-CN" altLang="en-US" smtClean="0"/>
              <a:t>2021/9/14</a:t>
            </a:fld>
            <a:endParaRPr lang="en-US" dirty="0"/>
          </a:p>
        </p:txBody>
      </p:sp>
      <p:sp>
        <p:nvSpPr>
          <p:cNvPr id="10" name="页脚占位符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D4D22F12-409A-40D9-8774-D34C978752A7}" type="datetime1">
              <a:rPr lang="zh-CN" altLang="en-US" smtClean="0"/>
              <a:t>2021/9/14</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00FF2F-BAC0-4F33-9E13-F8F6FA55A14D}" type="datetime1">
              <a:rPr lang="zh-CN" altLang="en-US" smtClean="0"/>
              <a:t>2021/9/14</a:t>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1C21E816-31F5-48BB-BD02-D15F2F18B48A}"/>
              </a:ext>
            </a:extLst>
          </p:cNvPr>
          <p:cNvSpPr>
            <a:spLocks noGrp="1"/>
          </p:cNvSpPr>
          <p:nvPr>
            <p:ph type="ctrTitle"/>
          </p:nvPr>
        </p:nvSpPr>
        <p:spPr>
          <a:xfrm>
            <a:off x="2093161" y="453643"/>
            <a:ext cx="10993549" cy="1475013"/>
          </a:xfrm>
        </p:spPr>
        <p:txBody>
          <a:bodyPr rtlCol="0">
            <a:normAutofit/>
          </a:bodyPr>
          <a:lstStyle/>
          <a:p>
            <a:pPr rtl="0"/>
            <a:r>
              <a:rPr lang="zh-CN" altLang="en-US" sz="6000" dirty="0"/>
              <a:t>供应链金融与物流金融</a:t>
            </a:r>
            <a:endParaRPr lang="zh-cn" sz="6000" dirty="0"/>
          </a:p>
        </p:txBody>
      </p:sp>
      <p:sp>
        <p:nvSpPr>
          <p:cNvPr id="3" name="副标题 2">
            <a:extLst>
              <a:ext uri="{FF2B5EF4-FFF2-40B4-BE49-F238E27FC236}">
                <a16:creationId xmlns:a16="http://schemas.microsoft.com/office/drawing/2014/main" id="{835D6E6B-3353-491C-A3C6-F278D6CED8B3}"/>
              </a:ext>
            </a:extLst>
          </p:cNvPr>
          <p:cNvSpPr>
            <a:spLocks noGrp="1"/>
          </p:cNvSpPr>
          <p:nvPr>
            <p:ph type="subTitle" idx="1"/>
          </p:nvPr>
        </p:nvSpPr>
        <p:spPr>
          <a:xfrm>
            <a:off x="7589937" y="5932567"/>
            <a:ext cx="10993546" cy="468233"/>
          </a:xfrm>
        </p:spPr>
        <p:txBody>
          <a:bodyPr rtlCol="0">
            <a:normAutofit/>
          </a:bodyPr>
          <a:lstStyle/>
          <a:p>
            <a:pPr rtl="0"/>
            <a:r>
              <a:rPr lang="zh-CN" altLang="en-US" sz="2400" dirty="0"/>
              <a:t>报告小组：物流</a:t>
            </a:r>
            <a:r>
              <a:rPr lang="en-US" altLang="zh-CN" sz="2400" dirty="0"/>
              <a:t>1902</a:t>
            </a:r>
            <a:r>
              <a:rPr lang="zh-CN" altLang="en-US" sz="2400" dirty="0"/>
              <a:t>第五组</a:t>
            </a:r>
            <a:endParaRPr lang="zh-cn" sz="2400" dirty="0"/>
          </a:p>
        </p:txBody>
      </p:sp>
      <p:sp>
        <p:nvSpPr>
          <p:cNvPr id="20" name="长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descr="徽标特写&#10;&#10;已自动生成说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33405" y="2293713"/>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62972-3449-42D1-8185-B4BEFD52AB44}"/>
              </a:ext>
            </a:extLst>
          </p:cNvPr>
          <p:cNvSpPr>
            <a:spLocks noGrp="1"/>
          </p:cNvSpPr>
          <p:nvPr>
            <p:ph type="title"/>
          </p:nvPr>
        </p:nvSpPr>
        <p:spPr>
          <a:xfrm>
            <a:off x="3867898" y="301542"/>
            <a:ext cx="11029616" cy="1188720"/>
          </a:xfrm>
        </p:spPr>
        <p:txBody>
          <a:bodyPr rtlCol="0">
            <a:normAutofit/>
          </a:bodyPr>
          <a:lstStyle/>
          <a:p>
            <a:r>
              <a:rPr lang="zh-CN" altLang="en-US" sz="4800" b="1">
                <a:solidFill>
                  <a:srgbClr val="404040"/>
                </a:solidFill>
                <a:effectLst/>
                <a:latin typeface="Microsoft YaHei UI" panose="020B0503020204020204" pitchFamily="34" charset="-122"/>
                <a:ea typeface="Microsoft YaHei UI" panose="020B0503020204020204" pitchFamily="34" charset="-122"/>
              </a:rPr>
              <a:t>物流金融的分类</a:t>
            </a:r>
            <a:endParaRPr lang="zh-CN" altLang="en-US" sz="6600" dirty="0"/>
          </a:p>
        </p:txBody>
      </p:sp>
      <p:pic>
        <p:nvPicPr>
          <p:cNvPr id="3074" name="Picture 2">
            <a:extLst>
              <a:ext uri="{FF2B5EF4-FFF2-40B4-BE49-F238E27FC236}">
                <a16:creationId xmlns:a16="http://schemas.microsoft.com/office/drawing/2014/main" id="{E7249BB9-FF4D-410C-9BB1-7F65AA43BF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7898" y="1935694"/>
            <a:ext cx="3988904" cy="3626216"/>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AAB814E5-6025-4632-8047-611E894E3ECC}"/>
              </a:ext>
            </a:extLst>
          </p:cNvPr>
          <p:cNvSpPr txBox="1"/>
          <p:nvPr/>
        </p:nvSpPr>
        <p:spPr>
          <a:xfrm>
            <a:off x="141965" y="1490262"/>
            <a:ext cx="3725933" cy="5262979"/>
          </a:xfrm>
          <a:prstGeom prst="rect">
            <a:avLst/>
          </a:prstGeom>
          <a:noFill/>
        </p:spPr>
        <p:txBody>
          <a:bodyPr wrap="square">
            <a:spAutoFit/>
          </a:bodyPr>
          <a:lstStyle/>
          <a:p>
            <a:r>
              <a:rPr lang="zh-CN" altLang="en-US" sz="2400" dirty="0">
                <a:effectLst/>
                <a:latin typeface="宋体" panose="02010600030101010101" pitchFamily="2" charset="-122"/>
                <a:ea typeface="宋体" panose="02010600030101010101" pitchFamily="2" charset="-122"/>
              </a:rPr>
              <a:t>    物流仓单金融主要是指融通仓融资，其基本原理是：生产经营企业先以其采购的原材料或产成品作为质押物或反担保品存人融通仓并据此获得协作银行的贷款，然后在其后续生产经营过程中或质押产品销售过程中分阶段还款。第三方物流企业提供质押物品的保管、价值评估、去向监管、信用担保等服务，从而架起银企间资金融通的桥梁。</a:t>
            </a:r>
          </a:p>
        </p:txBody>
      </p:sp>
      <p:sp>
        <p:nvSpPr>
          <p:cNvPr id="9" name="文本框 8">
            <a:extLst>
              <a:ext uri="{FF2B5EF4-FFF2-40B4-BE49-F238E27FC236}">
                <a16:creationId xmlns:a16="http://schemas.microsoft.com/office/drawing/2014/main" id="{4500B571-C988-49AA-A178-0151348D5439}"/>
              </a:ext>
            </a:extLst>
          </p:cNvPr>
          <p:cNvSpPr txBox="1"/>
          <p:nvPr/>
        </p:nvSpPr>
        <p:spPr>
          <a:xfrm>
            <a:off x="7951558" y="1483028"/>
            <a:ext cx="3988904" cy="4524315"/>
          </a:xfrm>
          <a:prstGeom prst="rect">
            <a:avLst/>
          </a:prstGeom>
          <a:noFill/>
        </p:spPr>
        <p:txBody>
          <a:bodyPr wrap="square">
            <a:spAutoFit/>
          </a:bodyPr>
          <a:lstStyle/>
          <a:p>
            <a:r>
              <a:rPr lang="zh-CN" altLang="en-US" sz="2400" dirty="0">
                <a:effectLst/>
                <a:latin typeface="宋体" panose="02010600030101010101" pitchFamily="2" charset="-122"/>
                <a:ea typeface="宋体" panose="02010600030101010101" pitchFamily="2" charset="-122"/>
              </a:rPr>
              <a:t>    物流授信金融是指金融机构根据物流企业的规模，经营业绩，运营现状，资产负债比例以及信用程度，授予物流企业一定的信贷额度，物流企业直接利用这些信贷额度向相关企业提供灵活的质押贷款业务，由物流企业直接监控质押贷款业务的全过程，金融机构则基本上不参与该质押贷款项目的具体运作。</a:t>
            </a:r>
            <a:endParaRPr lang="zh-CN" altLang="en-US" sz="2400" dirty="0"/>
          </a:p>
        </p:txBody>
      </p:sp>
    </p:spTree>
    <p:extLst>
      <p:ext uri="{BB962C8B-B14F-4D97-AF65-F5344CB8AC3E}">
        <p14:creationId xmlns:p14="http://schemas.microsoft.com/office/powerpoint/2010/main" val="3207755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660" y="288290"/>
            <a:ext cx="11029315" cy="956310"/>
          </a:xfrm>
          <a:prstGeom prst="rect">
            <a:avLst/>
          </a:prstGeom>
        </p:spPr>
        <p:txBody>
          <a:bodyPr vert="horz" lIns="91440" tIns="45720" rIns="91440" bIns="45720" anchor="b">
            <a:normAutofit/>
          </a:bodyPr>
          <a:lstStyle>
            <a:lvl1pPr lvl="0" algn="l" defTabSz="457200">
              <a:lnSpc>
                <a:spcPct val="100000"/>
              </a:lnSpc>
              <a:spcBef>
                <a:spcPct val="0"/>
              </a:spcBef>
              <a:buNone/>
              <a:defRPr sz="2800" b="1" kern="1200">
                <a:solidFill>
                  <a:schemeClr val="tx1">
                    <a:lumMod val="75000"/>
                    <a:lumOff val="25000"/>
                  </a:schemeClr>
                </a:solidFill>
                <a:latin typeface="Microsoft YaHei UI" panose="020B0503020204020204" charset="-122"/>
                <a:ea typeface="Microsoft YaHei UI" panose="020B0503020204020204" charset="-122"/>
              </a:defRPr>
            </a:lvl1pPr>
            <a:lvl2pPr lvl="1">
              <a:defRPr sz="1800">
                <a:solidFill>
                  <a:schemeClr val="tx2"/>
                </a:solidFill>
              </a:defRPr>
            </a:lvl2pPr>
            <a:lvl3pPr lvl="2">
              <a:defRPr sz="1800">
                <a:solidFill>
                  <a:schemeClr val="tx2"/>
                </a:solidFill>
              </a:defRPr>
            </a:lvl3pPr>
            <a:lvl4pPr lvl="3">
              <a:defRPr sz="1800">
                <a:solidFill>
                  <a:schemeClr val="tx2"/>
                </a:solidFill>
              </a:defRPr>
            </a:lvl4pPr>
            <a:lvl5pPr lvl="4">
              <a:defRPr sz="1800">
                <a:solidFill>
                  <a:schemeClr val="tx2"/>
                </a:solidFill>
              </a:defRPr>
            </a:lvl5pPr>
            <a:lvl6pPr lvl="5">
              <a:defRPr sz="1800">
                <a:solidFill>
                  <a:schemeClr val="tx2"/>
                </a:solidFill>
              </a:defRPr>
            </a:lvl6pPr>
            <a:lvl7pPr lvl="6">
              <a:defRPr sz="1800">
                <a:solidFill>
                  <a:schemeClr val="tx2"/>
                </a:solidFill>
              </a:defRPr>
            </a:lvl7pPr>
            <a:lvl8pPr lvl="7">
              <a:defRPr sz="1800">
                <a:solidFill>
                  <a:schemeClr val="tx2"/>
                </a:solidFill>
              </a:defRPr>
            </a:lvl8pPr>
            <a:lvl9pPr lvl="8">
              <a:defRPr sz="1800">
                <a:solidFill>
                  <a:schemeClr val="tx2"/>
                </a:solidFill>
              </a:defRPr>
            </a:lvl9pPr>
          </a:lstStyle>
          <a:p>
            <a:r>
              <a:rPr lang="zh-CN" altLang="en-US"/>
              <a:t>物流金融与供应链金融的区别</a:t>
            </a:r>
          </a:p>
        </p:txBody>
      </p:sp>
      <p:sp>
        <p:nvSpPr>
          <p:cNvPr id="3" name="文本框 2"/>
          <p:cNvSpPr txBox="1"/>
          <p:nvPr/>
        </p:nvSpPr>
        <p:spPr>
          <a:xfrm>
            <a:off x="603885" y="1685290"/>
            <a:ext cx="10930255" cy="922020"/>
          </a:xfrm>
          <a:prstGeom prst="rect">
            <a:avLst/>
          </a:prstGeom>
          <a:noFill/>
        </p:spPr>
        <p:txBody>
          <a:bodyPr wrap="square" rtlCol="0">
            <a:spAutoFit/>
          </a:bodyPr>
          <a:lstStyle/>
          <a:p>
            <a:r>
              <a:rPr lang="en-US" altLang="zh-CN"/>
              <a:t>    </a:t>
            </a:r>
            <a:r>
              <a:rPr lang="zh-CN" altLang="en-US"/>
              <a:t>供应链金融是融资模式发展的新阶段，是对物流金融下融资的继承和发展。二者都是基于传统金融产品和服务而进行的创新，均是针对新的贸易背景开展的；均以融通资金为目的；均是整合物流、资金流与信息流的解决方案。</a:t>
            </a:r>
          </a:p>
        </p:txBody>
      </p:sp>
      <p:graphicFrame>
        <p:nvGraphicFramePr>
          <p:cNvPr id="4" name="图示 3"/>
          <p:cNvGraphicFramePr/>
          <p:nvPr/>
        </p:nvGraphicFramePr>
        <p:xfrm>
          <a:off x="864870" y="2722880"/>
          <a:ext cx="10565765" cy="4057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660" y="288290"/>
            <a:ext cx="11029315" cy="2223135"/>
          </a:xfrm>
          <a:prstGeom prst="rect">
            <a:avLst/>
          </a:prstGeom>
        </p:spPr>
        <p:txBody>
          <a:bodyPr vert="horz" lIns="91440" tIns="45720" rIns="91440" bIns="45720" anchor="b">
            <a:normAutofit/>
          </a:bodyPr>
          <a:lstStyle>
            <a:lvl1pPr lvl="0" algn="l" defTabSz="457200">
              <a:lnSpc>
                <a:spcPct val="100000"/>
              </a:lnSpc>
              <a:spcBef>
                <a:spcPct val="0"/>
              </a:spcBef>
              <a:buNone/>
              <a:defRPr sz="2800" b="1" kern="1200">
                <a:solidFill>
                  <a:schemeClr val="tx1">
                    <a:lumMod val="75000"/>
                    <a:lumOff val="25000"/>
                  </a:schemeClr>
                </a:solidFill>
                <a:latin typeface="Microsoft YaHei UI" panose="020B0503020204020204" charset="-122"/>
                <a:ea typeface="Microsoft YaHei UI" panose="020B0503020204020204" charset="-122"/>
              </a:defRPr>
            </a:lvl1pPr>
            <a:lvl2pPr lvl="1">
              <a:defRPr sz="1800">
                <a:solidFill>
                  <a:schemeClr val="tx2"/>
                </a:solidFill>
              </a:defRPr>
            </a:lvl2pPr>
            <a:lvl3pPr lvl="2">
              <a:defRPr sz="1800">
                <a:solidFill>
                  <a:schemeClr val="tx2"/>
                </a:solidFill>
              </a:defRPr>
            </a:lvl3pPr>
            <a:lvl4pPr lvl="3">
              <a:defRPr sz="1800">
                <a:solidFill>
                  <a:schemeClr val="tx2"/>
                </a:solidFill>
              </a:defRPr>
            </a:lvl4pPr>
            <a:lvl5pPr lvl="4">
              <a:defRPr sz="1800">
                <a:solidFill>
                  <a:schemeClr val="tx2"/>
                </a:solidFill>
              </a:defRPr>
            </a:lvl5pPr>
            <a:lvl6pPr lvl="5">
              <a:defRPr sz="1800">
                <a:solidFill>
                  <a:schemeClr val="tx2"/>
                </a:solidFill>
              </a:defRPr>
            </a:lvl6pPr>
            <a:lvl7pPr lvl="6">
              <a:defRPr sz="1800">
                <a:solidFill>
                  <a:schemeClr val="tx2"/>
                </a:solidFill>
              </a:defRPr>
            </a:lvl7pPr>
            <a:lvl8pPr lvl="7">
              <a:defRPr sz="1800">
                <a:solidFill>
                  <a:schemeClr val="tx2"/>
                </a:solidFill>
              </a:defRPr>
            </a:lvl8pPr>
            <a:lvl9pPr lvl="8">
              <a:defRPr sz="1800">
                <a:solidFill>
                  <a:schemeClr val="tx2"/>
                </a:solidFill>
              </a:defRPr>
            </a:lvl9pPr>
          </a:lstStyle>
          <a:p>
            <a:pPr algn="l" defTabSz="914400">
              <a:buClrTx/>
              <a:buSzTx/>
              <a:buFontTx/>
            </a:pPr>
            <a:r>
              <a:rPr sz="2000" b="0">
                <a:solidFill>
                  <a:schemeClr val="tx1"/>
                </a:solidFill>
                <a:latin typeface="Arial" panose="020B0604020202020204" pitchFamily="34" charset="0"/>
                <a:ea typeface="宋体" panose="02010600030101010101" pitchFamily="2" charset="-122"/>
                <a:cs typeface="+mn-ea"/>
                <a:sym typeface="+mn-ea"/>
              </a:rPr>
              <a:t>1、参与主体与作用范围</a:t>
            </a:r>
            <a:br>
              <a:rPr sz="2000" b="0" kern="1200" baseline="0">
                <a:solidFill>
                  <a:schemeClr val="tx1"/>
                </a:solidFill>
                <a:latin typeface="Arial" panose="020B0604020202020204" pitchFamily="34" charset="0"/>
                <a:ea typeface="宋体" panose="02010600030101010101" pitchFamily="2" charset="-122"/>
                <a:cs typeface="+mn-ea"/>
              </a:rPr>
            </a:br>
            <a:r>
              <a:rPr sz="2000" b="0">
                <a:solidFill>
                  <a:schemeClr val="tx1"/>
                </a:solidFill>
                <a:latin typeface="Arial" panose="020B0604020202020204" pitchFamily="34" charset="0"/>
                <a:ea typeface="宋体" panose="02010600030101010101" pitchFamily="2" charset="-122"/>
                <a:cs typeface="+mn-ea"/>
                <a:sym typeface="+mn-ea"/>
              </a:rPr>
              <a:t>       物流金融的参与主体一般是单个企业和为其提供服务的金融机构、第三方物流企业等，其作用范围也局限于单次或一段时间的物流过程。一般来说，第三方物流企业在物流金融业务中起着主导作用。而供应链金融是比物流金融更广泛的概念，其参与主体是整个供应链和外部金融机构，也包括专业的物流服务提供商，甚至涉及投资者。其作用范围是整个供应链的交易与往来，而第三方物流企业在其中扮演着中间人和代理商的角色。</a:t>
            </a:r>
          </a:p>
        </p:txBody>
      </p:sp>
      <p:sp>
        <p:nvSpPr>
          <p:cNvPr id="3" name="文本框 2"/>
          <p:cNvSpPr txBox="1"/>
          <p:nvPr/>
        </p:nvSpPr>
        <p:spPr>
          <a:xfrm>
            <a:off x="718185" y="1742440"/>
            <a:ext cx="11257280" cy="398780"/>
          </a:xfrm>
          <a:prstGeom prst="rect">
            <a:avLst/>
          </a:prstGeom>
          <a:noFill/>
        </p:spPr>
        <p:txBody>
          <a:bodyPr wrap="square" rtlCol="0">
            <a:spAutoFit/>
          </a:bodyPr>
          <a:lstStyle/>
          <a:p>
            <a:pPr defTabSz="914400">
              <a:buClrTx/>
              <a:buSzTx/>
              <a:buFontTx/>
            </a:pPr>
            <a:endParaRPr lang="zh-CN" altLang="en-US" sz="2000">
              <a:latin typeface="Arial" panose="020B0604020202020204" pitchFamily="34" charset="0"/>
              <a:ea typeface="宋体" panose="02010600030101010101" pitchFamily="2" charset="-122"/>
              <a:sym typeface="+mn-ea"/>
            </a:endParaRPr>
          </a:p>
        </p:txBody>
      </p:sp>
      <p:graphicFrame>
        <p:nvGraphicFramePr>
          <p:cNvPr id="4" name="图示 3"/>
          <p:cNvGraphicFramePr/>
          <p:nvPr/>
        </p:nvGraphicFramePr>
        <p:xfrm>
          <a:off x="986790" y="2582545"/>
          <a:ext cx="4921885" cy="3960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p:cNvGraphicFramePr/>
          <p:nvPr/>
        </p:nvGraphicFramePr>
        <p:xfrm>
          <a:off x="5964555" y="2573020"/>
          <a:ext cx="6185535" cy="41535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660" y="288290"/>
            <a:ext cx="11029315" cy="1918335"/>
          </a:xfrm>
          <a:prstGeom prst="rect">
            <a:avLst/>
          </a:prstGeom>
        </p:spPr>
        <p:txBody>
          <a:bodyPr vert="horz" lIns="91440" tIns="45720" rIns="91440" bIns="45720" anchor="b">
            <a:normAutofit/>
          </a:bodyPr>
          <a:lstStyle>
            <a:lvl1pPr lvl="0" algn="l" defTabSz="457200">
              <a:lnSpc>
                <a:spcPct val="100000"/>
              </a:lnSpc>
              <a:spcBef>
                <a:spcPct val="0"/>
              </a:spcBef>
              <a:buNone/>
              <a:defRPr sz="2800" b="1" kern="1200">
                <a:solidFill>
                  <a:schemeClr val="tx1">
                    <a:lumMod val="75000"/>
                    <a:lumOff val="25000"/>
                  </a:schemeClr>
                </a:solidFill>
                <a:latin typeface="Microsoft YaHei UI" panose="020B0503020204020204" charset="-122"/>
                <a:ea typeface="Microsoft YaHei UI" panose="020B0503020204020204" charset="-122"/>
              </a:defRPr>
            </a:lvl1pPr>
            <a:lvl2pPr lvl="1">
              <a:defRPr sz="1800">
                <a:solidFill>
                  <a:schemeClr val="tx2"/>
                </a:solidFill>
              </a:defRPr>
            </a:lvl2pPr>
            <a:lvl3pPr lvl="2">
              <a:defRPr sz="1800">
                <a:solidFill>
                  <a:schemeClr val="tx2"/>
                </a:solidFill>
              </a:defRPr>
            </a:lvl3pPr>
            <a:lvl4pPr lvl="3">
              <a:defRPr sz="1800">
                <a:solidFill>
                  <a:schemeClr val="tx2"/>
                </a:solidFill>
              </a:defRPr>
            </a:lvl4pPr>
            <a:lvl5pPr lvl="4">
              <a:defRPr sz="1800">
                <a:solidFill>
                  <a:schemeClr val="tx2"/>
                </a:solidFill>
              </a:defRPr>
            </a:lvl5pPr>
            <a:lvl6pPr lvl="5">
              <a:defRPr sz="1800">
                <a:solidFill>
                  <a:schemeClr val="tx2"/>
                </a:solidFill>
              </a:defRPr>
            </a:lvl6pPr>
            <a:lvl7pPr lvl="6">
              <a:defRPr sz="1800">
                <a:solidFill>
                  <a:schemeClr val="tx2"/>
                </a:solidFill>
              </a:defRPr>
            </a:lvl7pPr>
            <a:lvl8pPr lvl="7">
              <a:defRPr sz="1800">
                <a:solidFill>
                  <a:schemeClr val="tx2"/>
                </a:solidFill>
              </a:defRPr>
            </a:lvl8pPr>
            <a:lvl9pPr lvl="8">
              <a:defRPr sz="1800">
                <a:solidFill>
                  <a:schemeClr val="tx2"/>
                </a:solidFill>
              </a:defRPr>
            </a:lvl9pPr>
          </a:lstStyle>
          <a:p>
            <a:r>
              <a:rPr sz="2000" b="0">
                <a:solidFill>
                  <a:schemeClr val="tx1"/>
                </a:solidFill>
                <a:latin typeface="Arial" panose="020B0604020202020204" pitchFamily="34" charset="0"/>
                <a:ea typeface="宋体" panose="02010600030101010101" pitchFamily="2" charset="-122"/>
                <a:cs typeface="+mn-ea"/>
              </a:rPr>
              <a:t>2、运作机理与服务产品</a:t>
            </a:r>
            <a:br>
              <a:rPr sz="2000" b="0">
                <a:solidFill>
                  <a:schemeClr val="tx1"/>
                </a:solidFill>
                <a:latin typeface="Arial" panose="020B0604020202020204" pitchFamily="34" charset="0"/>
                <a:ea typeface="宋体" panose="02010600030101010101" pitchFamily="2" charset="-122"/>
                <a:cs typeface="+mn-ea"/>
              </a:rPr>
            </a:br>
            <a:r>
              <a:rPr lang="en-US" sz="2000" b="0">
                <a:solidFill>
                  <a:schemeClr val="tx1"/>
                </a:solidFill>
                <a:latin typeface="Arial" panose="020B0604020202020204" pitchFamily="34" charset="0"/>
                <a:ea typeface="宋体" panose="02010600030101010101" pitchFamily="2" charset="-122"/>
                <a:cs typeface="+mn-ea"/>
              </a:rPr>
              <a:t>       </a:t>
            </a:r>
            <a:r>
              <a:rPr sz="2000" b="0">
                <a:solidFill>
                  <a:schemeClr val="tx1"/>
                </a:solidFill>
                <a:latin typeface="Arial" panose="020B0604020202020204" pitchFamily="34" charset="0"/>
                <a:ea typeface="宋体" panose="02010600030101010101" pitchFamily="2" charset="-122"/>
                <a:cs typeface="+mn-ea"/>
              </a:rPr>
              <a:t>物流金融的操作是与物流过程相伴而生的，旨在解决物流过程中的资金问题，其产品的开发也是围绕着物流设施投融资、物流保险、物流结算等。而供应链金融是植根于整个供应链条的运作，旨在利用金融工具协调供应链上下游物流、资金流、信息流关系，实现整个供应链的资金平衡与绩效提升。从这个意义上来讲，供应链金融囊括了物流金融的内容。</a:t>
            </a:r>
          </a:p>
        </p:txBody>
      </p:sp>
      <p:graphicFrame>
        <p:nvGraphicFramePr>
          <p:cNvPr id="3" name="图示 2"/>
          <p:cNvGraphicFramePr/>
          <p:nvPr/>
        </p:nvGraphicFramePr>
        <p:xfrm>
          <a:off x="441960" y="2265680"/>
          <a:ext cx="11371580" cy="4210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660" y="288290"/>
            <a:ext cx="11029315" cy="1453515"/>
          </a:xfrm>
          <a:prstGeom prst="rect">
            <a:avLst/>
          </a:prstGeom>
        </p:spPr>
        <p:txBody>
          <a:bodyPr vert="horz" lIns="91440" tIns="45720" rIns="91440" bIns="45720" anchor="b">
            <a:normAutofit/>
          </a:bodyPr>
          <a:lstStyle>
            <a:lvl1pPr lvl="0" algn="l" defTabSz="457200">
              <a:lnSpc>
                <a:spcPct val="100000"/>
              </a:lnSpc>
              <a:spcBef>
                <a:spcPct val="0"/>
              </a:spcBef>
              <a:buNone/>
              <a:defRPr sz="2800" b="1" kern="1200">
                <a:solidFill>
                  <a:schemeClr val="tx1">
                    <a:lumMod val="75000"/>
                    <a:lumOff val="25000"/>
                  </a:schemeClr>
                </a:solidFill>
                <a:latin typeface="Microsoft YaHei UI" panose="020B0503020204020204" charset="-122"/>
                <a:ea typeface="Microsoft YaHei UI" panose="020B0503020204020204" charset="-122"/>
              </a:defRPr>
            </a:lvl1pPr>
            <a:lvl2pPr lvl="1">
              <a:defRPr sz="1800">
                <a:solidFill>
                  <a:schemeClr val="tx2"/>
                </a:solidFill>
              </a:defRPr>
            </a:lvl2pPr>
            <a:lvl3pPr lvl="2">
              <a:defRPr sz="1800">
                <a:solidFill>
                  <a:schemeClr val="tx2"/>
                </a:solidFill>
              </a:defRPr>
            </a:lvl3pPr>
            <a:lvl4pPr lvl="3">
              <a:defRPr sz="1800">
                <a:solidFill>
                  <a:schemeClr val="tx2"/>
                </a:solidFill>
              </a:defRPr>
            </a:lvl4pPr>
            <a:lvl5pPr lvl="4">
              <a:defRPr sz="1800">
                <a:solidFill>
                  <a:schemeClr val="tx2"/>
                </a:solidFill>
              </a:defRPr>
            </a:lvl5pPr>
            <a:lvl6pPr lvl="5">
              <a:defRPr sz="1800">
                <a:solidFill>
                  <a:schemeClr val="tx2"/>
                </a:solidFill>
              </a:defRPr>
            </a:lvl6pPr>
            <a:lvl7pPr lvl="6">
              <a:defRPr sz="1800">
                <a:solidFill>
                  <a:schemeClr val="tx2"/>
                </a:solidFill>
              </a:defRPr>
            </a:lvl7pPr>
            <a:lvl8pPr lvl="7">
              <a:defRPr sz="1800">
                <a:solidFill>
                  <a:schemeClr val="tx2"/>
                </a:solidFill>
              </a:defRPr>
            </a:lvl8pPr>
            <a:lvl9pPr lvl="8">
              <a:defRPr sz="1800">
                <a:solidFill>
                  <a:schemeClr val="tx2"/>
                </a:solidFill>
              </a:defRPr>
            </a:lvl9pPr>
          </a:lstStyle>
          <a:p>
            <a:r>
              <a:rPr sz="2000" b="0">
                <a:solidFill>
                  <a:schemeClr val="tx1"/>
                </a:solidFill>
                <a:latin typeface="Arial" panose="020B0604020202020204" pitchFamily="34" charset="0"/>
                <a:ea typeface="宋体" panose="02010600030101010101" pitchFamily="2" charset="-122"/>
                <a:cs typeface="+mn-ea"/>
              </a:rPr>
              <a:t>3、服务对象</a:t>
            </a:r>
            <a:br>
              <a:rPr sz="2000" b="0">
                <a:solidFill>
                  <a:schemeClr val="tx1"/>
                </a:solidFill>
                <a:latin typeface="Arial" panose="020B0604020202020204" pitchFamily="34" charset="0"/>
                <a:ea typeface="宋体" panose="02010600030101010101" pitchFamily="2" charset="-122"/>
                <a:cs typeface="+mn-ea"/>
              </a:rPr>
            </a:br>
            <a:r>
              <a:rPr lang="en-US" sz="2000" b="0">
                <a:solidFill>
                  <a:schemeClr val="tx1"/>
                </a:solidFill>
                <a:latin typeface="Arial" panose="020B0604020202020204" pitchFamily="34" charset="0"/>
                <a:ea typeface="宋体" panose="02010600030101010101" pitchFamily="2" charset="-122"/>
                <a:cs typeface="+mn-ea"/>
              </a:rPr>
              <a:t>       </a:t>
            </a:r>
            <a:r>
              <a:rPr sz="2000" b="0">
                <a:solidFill>
                  <a:schemeClr val="tx1"/>
                </a:solidFill>
                <a:latin typeface="Arial" panose="020B0604020202020204" pitchFamily="34" charset="0"/>
                <a:ea typeface="宋体" panose="02010600030101010101" pitchFamily="2" charset="-122"/>
                <a:cs typeface="+mn-ea"/>
              </a:rPr>
              <a:t>物流金融是面向所有符合其准入条件的中小企业，不限规模、种类和地域等；而供应链金融是为供应链中的上、下游中小企业及供应链的核心企业提供融资服务。</a:t>
            </a:r>
          </a:p>
        </p:txBody>
      </p:sp>
      <p:graphicFrame>
        <p:nvGraphicFramePr>
          <p:cNvPr id="3" name="图示 2"/>
          <p:cNvGraphicFramePr/>
          <p:nvPr/>
        </p:nvGraphicFramePr>
        <p:xfrm>
          <a:off x="739775" y="2062480"/>
          <a:ext cx="10772140" cy="47948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660" y="288290"/>
            <a:ext cx="11029315" cy="1924685"/>
          </a:xfrm>
          <a:prstGeom prst="rect">
            <a:avLst/>
          </a:prstGeom>
        </p:spPr>
        <p:txBody>
          <a:bodyPr vert="horz" lIns="91440" tIns="45720" rIns="91440" bIns="45720" anchor="b">
            <a:normAutofit/>
          </a:bodyPr>
          <a:lstStyle>
            <a:lvl1pPr lvl="0" algn="l" defTabSz="457200">
              <a:lnSpc>
                <a:spcPct val="100000"/>
              </a:lnSpc>
              <a:spcBef>
                <a:spcPct val="0"/>
              </a:spcBef>
              <a:buNone/>
              <a:defRPr sz="2800" b="1" kern="1200">
                <a:solidFill>
                  <a:schemeClr val="tx1">
                    <a:lumMod val="75000"/>
                    <a:lumOff val="25000"/>
                  </a:schemeClr>
                </a:solidFill>
                <a:latin typeface="Microsoft YaHei UI" panose="020B0503020204020204" charset="-122"/>
                <a:ea typeface="Microsoft YaHei UI" panose="020B0503020204020204" charset="-122"/>
              </a:defRPr>
            </a:lvl1pPr>
            <a:lvl2pPr lvl="1">
              <a:defRPr sz="1800">
                <a:solidFill>
                  <a:schemeClr val="tx2"/>
                </a:solidFill>
              </a:defRPr>
            </a:lvl2pPr>
            <a:lvl3pPr lvl="2">
              <a:defRPr sz="1800">
                <a:solidFill>
                  <a:schemeClr val="tx2"/>
                </a:solidFill>
              </a:defRPr>
            </a:lvl3pPr>
            <a:lvl4pPr lvl="3">
              <a:defRPr sz="1800">
                <a:solidFill>
                  <a:schemeClr val="tx2"/>
                </a:solidFill>
              </a:defRPr>
            </a:lvl4pPr>
            <a:lvl5pPr lvl="4">
              <a:defRPr sz="1800">
                <a:solidFill>
                  <a:schemeClr val="tx2"/>
                </a:solidFill>
              </a:defRPr>
            </a:lvl5pPr>
            <a:lvl6pPr lvl="5">
              <a:defRPr sz="1800">
                <a:solidFill>
                  <a:schemeClr val="tx2"/>
                </a:solidFill>
              </a:defRPr>
            </a:lvl6pPr>
            <a:lvl7pPr lvl="6">
              <a:defRPr sz="1800">
                <a:solidFill>
                  <a:schemeClr val="tx2"/>
                </a:solidFill>
              </a:defRPr>
            </a:lvl7pPr>
            <a:lvl8pPr lvl="7">
              <a:defRPr sz="1800">
                <a:solidFill>
                  <a:schemeClr val="tx2"/>
                </a:solidFill>
              </a:defRPr>
            </a:lvl8pPr>
            <a:lvl9pPr lvl="8">
              <a:defRPr sz="1800">
                <a:solidFill>
                  <a:schemeClr val="tx2"/>
                </a:solidFill>
              </a:defRPr>
            </a:lvl9pPr>
          </a:lstStyle>
          <a:p>
            <a:r>
              <a:rPr sz="2000" b="0">
                <a:solidFill>
                  <a:schemeClr val="tx1"/>
                </a:solidFill>
                <a:latin typeface="Arial" panose="020B0604020202020204" pitchFamily="34" charset="0"/>
                <a:ea typeface="宋体" panose="02010600030101010101" pitchFamily="2" charset="-122"/>
                <a:cs typeface="+mn-ea"/>
              </a:rPr>
              <a:t>4、担保及风险</a:t>
            </a:r>
            <a:br>
              <a:rPr sz="2000" b="0">
                <a:solidFill>
                  <a:schemeClr val="tx1"/>
                </a:solidFill>
                <a:latin typeface="Arial" panose="020B0604020202020204" pitchFamily="34" charset="0"/>
                <a:ea typeface="宋体" panose="02010600030101010101" pitchFamily="2" charset="-122"/>
                <a:cs typeface="+mn-ea"/>
              </a:rPr>
            </a:br>
            <a:r>
              <a:rPr lang="en-US" sz="2000" b="0">
                <a:solidFill>
                  <a:schemeClr val="tx1"/>
                </a:solidFill>
                <a:latin typeface="Arial" panose="020B0604020202020204" pitchFamily="34" charset="0"/>
                <a:ea typeface="宋体" panose="02010600030101010101" pitchFamily="2" charset="-122"/>
                <a:cs typeface="+mn-ea"/>
              </a:rPr>
              <a:t>      </a:t>
            </a:r>
            <a:r>
              <a:rPr sz="2000" b="0">
                <a:solidFill>
                  <a:schemeClr val="tx1"/>
                </a:solidFill>
                <a:latin typeface="Arial" panose="020B0604020202020204" pitchFamily="34" charset="0"/>
                <a:ea typeface="宋体" panose="02010600030101010101" pitchFamily="2" charset="-122"/>
                <a:cs typeface="+mn-ea"/>
              </a:rPr>
              <a:t>开展物流金融业务时，中小企业以其自由资源提供担保，融资活动的风险主要由贷款企业产生。供应链金融的担保以核心企业为主，或由核心企业负连带责任，其风险由核心企业及上、下游中小企业产生；供应链中的任何一个环节出现问题，将影响整个供应链的安全及贷款的顺利归还，因此操作风险较大。但是，金融机构的贷款收益也会因整条供应链的加入而随之增大。</a:t>
            </a:r>
          </a:p>
        </p:txBody>
      </p:sp>
      <p:graphicFrame>
        <p:nvGraphicFramePr>
          <p:cNvPr id="3" name="图示 2"/>
          <p:cNvGraphicFramePr/>
          <p:nvPr/>
        </p:nvGraphicFramePr>
        <p:xfrm>
          <a:off x="2032000" y="2261235"/>
          <a:ext cx="8128000" cy="4462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p:cNvSpPr txBox="1"/>
          <p:nvPr/>
        </p:nvSpPr>
        <p:spPr>
          <a:xfrm>
            <a:off x="5735955" y="6416675"/>
            <a:ext cx="793750" cy="306705"/>
          </a:xfrm>
          <a:prstGeom prst="rect">
            <a:avLst/>
          </a:prstGeom>
          <a:noFill/>
        </p:spPr>
        <p:txBody>
          <a:bodyPr wrap="square" rtlCol="0">
            <a:spAutoFit/>
          </a:bodyPr>
          <a:lstStyle/>
          <a:p>
            <a:r>
              <a:rPr lang="en-US" altLang="zh-CN" sz="1400"/>
              <a:t> </a:t>
            </a:r>
            <a:r>
              <a:rPr lang="zh-CN" altLang="en-US" sz="1400" b="1">
                <a:latin typeface="微软雅黑" panose="020B0503020204020204" charset="-122"/>
                <a:ea typeface="微软雅黑" panose="020B0503020204020204" charset="-122"/>
              </a:rPr>
              <a:t>风险</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1660" y="288290"/>
            <a:ext cx="11029315" cy="3104515"/>
          </a:xfrm>
          <a:prstGeom prst="rect">
            <a:avLst/>
          </a:prstGeom>
        </p:spPr>
        <p:txBody>
          <a:bodyPr vert="horz" lIns="91440" tIns="45720" rIns="91440" bIns="45720" anchor="b">
            <a:normAutofit/>
          </a:bodyPr>
          <a:lstStyle>
            <a:lvl1pPr lvl="0" algn="l" defTabSz="457200">
              <a:lnSpc>
                <a:spcPct val="100000"/>
              </a:lnSpc>
              <a:spcBef>
                <a:spcPct val="0"/>
              </a:spcBef>
              <a:buNone/>
              <a:defRPr sz="2800" b="1" kern="1200">
                <a:solidFill>
                  <a:schemeClr val="tx1">
                    <a:lumMod val="75000"/>
                    <a:lumOff val="25000"/>
                  </a:schemeClr>
                </a:solidFill>
                <a:latin typeface="Microsoft YaHei UI" panose="020B0503020204020204" charset="-122"/>
                <a:ea typeface="Microsoft YaHei UI" panose="020B0503020204020204" charset="-122"/>
              </a:defRPr>
            </a:lvl1pPr>
            <a:lvl2pPr lvl="1">
              <a:defRPr sz="1800">
                <a:solidFill>
                  <a:schemeClr val="tx2"/>
                </a:solidFill>
              </a:defRPr>
            </a:lvl2pPr>
            <a:lvl3pPr lvl="2">
              <a:defRPr sz="1800">
                <a:solidFill>
                  <a:schemeClr val="tx2"/>
                </a:solidFill>
              </a:defRPr>
            </a:lvl3pPr>
            <a:lvl4pPr lvl="3">
              <a:defRPr sz="1800">
                <a:solidFill>
                  <a:schemeClr val="tx2"/>
                </a:solidFill>
              </a:defRPr>
            </a:lvl4pPr>
            <a:lvl5pPr lvl="4">
              <a:defRPr sz="1800">
                <a:solidFill>
                  <a:schemeClr val="tx2"/>
                </a:solidFill>
              </a:defRPr>
            </a:lvl5pPr>
            <a:lvl6pPr lvl="5">
              <a:defRPr sz="1800">
                <a:solidFill>
                  <a:schemeClr val="tx2"/>
                </a:solidFill>
              </a:defRPr>
            </a:lvl6pPr>
            <a:lvl7pPr lvl="6">
              <a:defRPr sz="1800">
                <a:solidFill>
                  <a:schemeClr val="tx2"/>
                </a:solidFill>
              </a:defRPr>
            </a:lvl7pPr>
            <a:lvl8pPr lvl="7">
              <a:defRPr sz="1800">
                <a:solidFill>
                  <a:schemeClr val="tx2"/>
                </a:solidFill>
              </a:defRPr>
            </a:lvl8pPr>
            <a:lvl9pPr lvl="8">
              <a:defRPr sz="1800">
                <a:solidFill>
                  <a:schemeClr val="tx2"/>
                </a:solidFill>
              </a:defRPr>
            </a:lvl9pPr>
          </a:lstStyle>
          <a:p>
            <a:pPr algn="l">
              <a:buClrTx/>
              <a:buSzTx/>
              <a:buFontTx/>
            </a:pPr>
            <a:r>
              <a:rPr sz="2000" b="0">
                <a:solidFill>
                  <a:schemeClr val="tx1"/>
                </a:solidFill>
                <a:latin typeface="Arial" panose="020B0604020202020204" pitchFamily="34" charset="0"/>
                <a:ea typeface="宋体" panose="02010600030101010101" pitchFamily="2" charset="-122"/>
                <a:cs typeface="+mn-ea"/>
              </a:rPr>
              <a:t>5、物流企业的作用</a:t>
            </a:r>
            <a:br>
              <a:rPr sz="2000" b="0">
                <a:solidFill>
                  <a:schemeClr val="tx1"/>
                </a:solidFill>
                <a:latin typeface="Arial" panose="020B0604020202020204" pitchFamily="34" charset="0"/>
                <a:ea typeface="宋体" panose="02010600030101010101" pitchFamily="2" charset="-122"/>
                <a:cs typeface="+mn-ea"/>
              </a:rPr>
            </a:br>
            <a:r>
              <a:rPr lang="en-US" sz="2000" b="0">
                <a:solidFill>
                  <a:schemeClr val="tx1"/>
                </a:solidFill>
                <a:latin typeface="Arial" panose="020B0604020202020204" pitchFamily="34" charset="0"/>
                <a:ea typeface="宋体" panose="02010600030101010101" pitchFamily="2" charset="-122"/>
                <a:cs typeface="+mn-ea"/>
              </a:rPr>
              <a:t>       </a:t>
            </a:r>
            <a:r>
              <a:rPr sz="2000" b="0">
                <a:solidFill>
                  <a:schemeClr val="tx1"/>
                </a:solidFill>
                <a:latin typeface="Arial" panose="020B0604020202020204" pitchFamily="34" charset="0"/>
                <a:ea typeface="宋体" panose="02010600030101010101" pitchFamily="2" charset="-122"/>
                <a:cs typeface="+mn-ea"/>
              </a:rPr>
              <a:t>对于物流金融，物流企业作为融资活动的主要运作方，为贷款企业提供融资服务；供应链金融则以金融机构为主，物流企业仅作为金融机构的辅助部门提供物流运作服务。</a:t>
            </a:r>
            <a:br>
              <a:rPr sz="2000" b="0">
                <a:solidFill>
                  <a:schemeClr val="tx1"/>
                </a:solidFill>
                <a:latin typeface="Arial" panose="020B0604020202020204" pitchFamily="34" charset="0"/>
                <a:ea typeface="宋体" panose="02010600030101010101" pitchFamily="2" charset="-122"/>
                <a:cs typeface="+mn-ea"/>
              </a:rPr>
            </a:br>
            <a:br>
              <a:rPr sz="2000" b="0">
                <a:solidFill>
                  <a:schemeClr val="tx1"/>
                </a:solidFill>
                <a:latin typeface="Arial" panose="020B0604020202020204" pitchFamily="34" charset="0"/>
                <a:ea typeface="宋体" panose="02010600030101010101" pitchFamily="2" charset="-122"/>
                <a:cs typeface="+mn-ea"/>
              </a:rPr>
            </a:br>
            <a:r>
              <a:rPr sz="2000" b="0">
                <a:solidFill>
                  <a:schemeClr val="tx1"/>
                </a:solidFill>
                <a:latin typeface="Arial" panose="020B0604020202020204" pitchFamily="34" charset="0"/>
                <a:ea typeface="宋体" panose="02010600030101010101" pitchFamily="2" charset="-122"/>
                <a:cs typeface="+mn-ea"/>
                <a:sym typeface="+mn-ea"/>
              </a:rPr>
              <a:t>6、异地金融机构的合作程度</a:t>
            </a:r>
            <a:br>
              <a:rPr sz="2000" b="0">
                <a:solidFill>
                  <a:schemeClr val="tx1"/>
                </a:solidFill>
                <a:latin typeface="Arial" panose="020B0604020202020204" pitchFamily="34" charset="0"/>
                <a:ea typeface="宋体" panose="02010600030101010101" pitchFamily="2" charset="-122"/>
                <a:cs typeface="+mn-ea"/>
                <a:sym typeface="+mn-ea"/>
              </a:rPr>
            </a:br>
            <a:r>
              <a:rPr lang="en-US" sz="2000" b="0">
                <a:solidFill>
                  <a:schemeClr val="tx1"/>
                </a:solidFill>
                <a:latin typeface="Arial" panose="020B0604020202020204" pitchFamily="34" charset="0"/>
                <a:ea typeface="宋体" panose="02010600030101010101" pitchFamily="2" charset="-122"/>
                <a:cs typeface="+mn-ea"/>
                <a:sym typeface="+mn-ea"/>
              </a:rPr>
              <a:t>        </a:t>
            </a:r>
            <a:r>
              <a:rPr sz="2000" b="0">
                <a:solidFill>
                  <a:schemeClr val="tx1"/>
                </a:solidFill>
                <a:latin typeface="Arial" panose="020B0604020202020204" pitchFamily="34" charset="0"/>
                <a:ea typeface="宋体" panose="02010600030101010101" pitchFamily="2" charset="-122"/>
                <a:cs typeface="+mn-ea"/>
                <a:sym typeface="+mn-ea"/>
              </a:rPr>
              <a:t>在融资活动中，物流金融一般仅涉及贷款企业所在地的金融机构；对于供应链金融，由于上下游企业及核心企业经营和生产的异地花趋势增强，因而涉及多个金融机构间的业务协作及信息共享，同时加大了监管难度。</a:t>
            </a:r>
            <a:br>
              <a:rPr sz="2000" b="0">
                <a:solidFill>
                  <a:schemeClr val="tx1"/>
                </a:solidFill>
                <a:latin typeface="Arial" panose="020B0604020202020204" pitchFamily="34" charset="0"/>
                <a:ea typeface="宋体" panose="02010600030101010101" pitchFamily="2" charset="-122"/>
                <a:cs typeface="+mn-ea"/>
              </a:rPr>
            </a:br>
            <a:endParaRPr sz="2000" b="0">
              <a:solidFill>
                <a:schemeClr val="tx1"/>
              </a:solidFill>
              <a:latin typeface="Arial" panose="020B0604020202020204" pitchFamily="34" charset="0"/>
              <a:ea typeface="宋体" panose="02010600030101010101" pitchFamily="2" charset="-122"/>
              <a:cs typeface="+mn-ea"/>
            </a:endParaRPr>
          </a:p>
        </p:txBody>
      </p:sp>
      <p:graphicFrame>
        <p:nvGraphicFramePr>
          <p:cNvPr id="3" name="图示 2"/>
          <p:cNvGraphicFramePr/>
          <p:nvPr/>
        </p:nvGraphicFramePr>
        <p:xfrm>
          <a:off x="581660" y="3500755"/>
          <a:ext cx="5794375" cy="2835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图示 3"/>
          <p:cNvGraphicFramePr/>
          <p:nvPr/>
        </p:nvGraphicFramePr>
        <p:xfrm>
          <a:off x="5520055" y="3392170"/>
          <a:ext cx="5878195" cy="30162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图片包含 背景图案&#10;&#10;描述已自动生成">
            <a:extLst>
              <a:ext uri="{FF2B5EF4-FFF2-40B4-BE49-F238E27FC236}">
                <a16:creationId xmlns:a16="http://schemas.microsoft.com/office/drawing/2014/main" id="{C1B2E0CB-7D12-40EC-BA60-26670A42807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noFill/>
        </p:spPr>
      </p:pic>
      <p:sp>
        <p:nvSpPr>
          <p:cNvPr id="4" name="日期占位符 3" hidden="1">
            <a:extLst>
              <a:ext uri="{FF2B5EF4-FFF2-40B4-BE49-F238E27FC236}">
                <a16:creationId xmlns:a16="http://schemas.microsoft.com/office/drawing/2014/main" id="{F35FC353-9C4D-4A39-8BC1-4991C08E48F7}"/>
              </a:ext>
            </a:extLst>
          </p:cNvPr>
          <p:cNvSpPr>
            <a:spLocks noGrp="1"/>
          </p:cNvSpPr>
          <p:nvPr>
            <p:ph type="dt" sz="half" idx="10"/>
          </p:nvPr>
        </p:nvSpPr>
        <p:spPr/>
        <p:txBody>
          <a:bodyPr/>
          <a:lstStyle/>
          <a:p>
            <a:pPr rtl="0">
              <a:spcAft>
                <a:spcPts val="600"/>
              </a:spcAft>
            </a:pPr>
            <a:fld id="{F24FFC25-0C05-49C8-B150-3CF6B89B5C55}" type="datetime1">
              <a:rPr lang="zh-CN" altLang="en-US" smtClean="0"/>
              <a:pPr rtl="0">
                <a:spcAft>
                  <a:spcPts val="600"/>
                </a:spcAft>
              </a:pPr>
              <a:t>2021/9/14</a:t>
            </a:fld>
            <a:endParaRPr lang="en-US"/>
          </a:p>
        </p:txBody>
      </p:sp>
      <p:sp>
        <p:nvSpPr>
          <p:cNvPr id="8" name="矩形 7">
            <a:extLst>
              <a:ext uri="{FF2B5EF4-FFF2-40B4-BE49-F238E27FC236}">
                <a16:creationId xmlns:a16="http://schemas.microsoft.com/office/drawing/2014/main" id="{326A7512-0D8E-41DA-A2AA-427FC0A34AE2}"/>
              </a:ext>
            </a:extLst>
          </p:cNvPr>
          <p:cNvSpPr/>
          <p:nvPr/>
        </p:nvSpPr>
        <p:spPr>
          <a:xfrm>
            <a:off x="608199" y="1670815"/>
            <a:ext cx="6795084" cy="134223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50F5E144-01CE-4A94-9F40-D9ED3F89DC14}"/>
              </a:ext>
            </a:extLst>
          </p:cNvPr>
          <p:cNvSpPr txBox="1"/>
          <p:nvPr/>
        </p:nvSpPr>
        <p:spPr>
          <a:xfrm>
            <a:off x="687896" y="1670815"/>
            <a:ext cx="7155809" cy="1200329"/>
          </a:xfrm>
          <a:prstGeom prst="rect">
            <a:avLst/>
          </a:prstGeom>
          <a:noFill/>
        </p:spPr>
        <p:txBody>
          <a:bodyPr wrap="square" rtlCol="0">
            <a:spAutoFit/>
          </a:bodyPr>
          <a:lstStyle/>
          <a:p>
            <a:r>
              <a:rPr lang="zh-CN" altLang="en-US" sz="7200" dirty="0">
                <a:solidFill>
                  <a:schemeClr val="bg1"/>
                </a:solidFill>
              </a:rPr>
              <a:t>供应链金融创新</a:t>
            </a:r>
          </a:p>
        </p:txBody>
      </p:sp>
    </p:spTree>
    <p:extLst>
      <p:ext uri="{BB962C8B-B14F-4D97-AF65-F5344CB8AC3E}">
        <p14:creationId xmlns:p14="http://schemas.microsoft.com/office/powerpoint/2010/main" val="3131510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71B28868-BC94-4A14-BF0A-FA7249870BEC}"/>
              </a:ext>
            </a:extLst>
          </p:cNvPr>
          <p:cNvSpPr/>
          <p:nvPr/>
        </p:nvSpPr>
        <p:spPr>
          <a:xfrm>
            <a:off x="697683" y="702285"/>
            <a:ext cx="10796631" cy="6377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日期占位符 3">
            <a:extLst>
              <a:ext uri="{FF2B5EF4-FFF2-40B4-BE49-F238E27FC236}">
                <a16:creationId xmlns:a16="http://schemas.microsoft.com/office/drawing/2014/main" id="{F9C9CED8-C01D-4DD3-AB06-DD5D11382AAF}"/>
              </a:ext>
            </a:extLst>
          </p:cNvPr>
          <p:cNvSpPr>
            <a:spLocks noGrp="1"/>
          </p:cNvSpPr>
          <p:nvPr>
            <p:ph type="dt" sz="half" idx="10"/>
          </p:nvPr>
        </p:nvSpPr>
        <p:spPr/>
        <p:txBody>
          <a:bodyPr/>
          <a:lstStyle/>
          <a:p>
            <a:pPr rtl="0"/>
            <a:fld id="{F24FFC25-0C05-49C8-B150-3CF6B89B5C55}" type="datetime1">
              <a:rPr lang="zh-CN" altLang="en-US" smtClean="0"/>
              <a:t>2021/9/14</a:t>
            </a:fld>
            <a:endParaRPr lang="en-US" dirty="0"/>
          </a:p>
        </p:txBody>
      </p:sp>
      <p:sp>
        <p:nvSpPr>
          <p:cNvPr id="5" name="文本框 4">
            <a:extLst>
              <a:ext uri="{FF2B5EF4-FFF2-40B4-BE49-F238E27FC236}">
                <a16:creationId xmlns:a16="http://schemas.microsoft.com/office/drawing/2014/main" id="{A9B5538F-08BA-461D-914C-1EA874E78DB2}"/>
              </a:ext>
            </a:extLst>
          </p:cNvPr>
          <p:cNvSpPr txBox="1"/>
          <p:nvPr/>
        </p:nvSpPr>
        <p:spPr>
          <a:xfrm>
            <a:off x="697682" y="716339"/>
            <a:ext cx="10796631" cy="923330"/>
          </a:xfrm>
          <a:prstGeom prst="rect">
            <a:avLst/>
          </a:prstGeom>
          <a:noFill/>
        </p:spPr>
        <p:txBody>
          <a:bodyPr wrap="square" rtlCol="0">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供应链金融创新发展作为金融供给侧结构性改革和支持中小微企业融资的重要路径，从监管层到地方不断出台支持政策，创新浪潮奔涌。</a:t>
            </a:r>
          </a:p>
          <a:p>
            <a:endParaRPr lang="zh-CN" altLang="en-US" dirty="0"/>
          </a:p>
        </p:txBody>
      </p:sp>
      <p:sp>
        <p:nvSpPr>
          <p:cNvPr id="9" name="矩形 8">
            <a:extLst>
              <a:ext uri="{FF2B5EF4-FFF2-40B4-BE49-F238E27FC236}">
                <a16:creationId xmlns:a16="http://schemas.microsoft.com/office/drawing/2014/main" id="{8EA1FE87-9151-458A-A7CE-540309F8FF1E}"/>
              </a:ext>
            </a:extLst>
          </p:cNvPr>
          <p:cNvSpPr/>
          <p:nvPr/>
        </p:nvSpPr>
        <p:spPr>
          <a:xfrm>
            <a:off x="819325" y="1963727"/>
            <a:ext cx="10335236" cy="38505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805F8349-E3C6-4243-8D64-20BD857F4F7C}"/>
              </a:ext>
            </a:extLst>
          </p:cNvPr>
          <p:cNvSpPr txBox="1"/>
          <p:nvPr/>
        </p:nvSpPr>
        <p:spPr>
          <a:xfrm>
            <a:off x="946907" y="2066642"/>
            <a:ext cx="10080072" cy="1200329"/>
          </a:xfrm>
          <a:prstGeom prst="rect">
            <a:avLst/>
          </a:prstGeom>
          <a:noFill/>
        </p:spPr>
        <p:txBody>
          <a:bodyPr wrap="square" rtlCol="0">
            <a:spAutoFit/>
          </a:bodyPr>
          <a:lstStyle/>
          <a:p>
            <a:r>
              <a:rPr lang="en-US" altLang="zh-CN" sz="1800" dirty="0">
                <a:solidFill>
                  <a:schemeClr val="bg1"/>
                </a:solidFill>
                <a:effectLst/>
                <a:latin typeface="等线" panose="02010600030101010101" pitchFamily="2" charset="-122"/>
                <a:cs typeface="Times New Roman" panose="02020603050405020304" pitchFamily="18" charset="0"/>
              </a:rPr>
              <a:t>2017 </a:t>
            </a:r>
            <a:r>
              <a:rPr lang="zh-CN" altLang="zh-CN" sz="1800" dirty="0">
                <a:solidFill>
                  <a:schemeClr val="bg1"/>
                </a:solidFill>
                <a:effectLst/>
                <a:ea typeface="等线" panose="02010600030101010101" pitchFamily="2" charset="-122"/>
                <a:cs typeface="Times New Roman" panose="02020603050405020304" pitchFamily="18" charset="0"/>
              </a:rPr>
              <a:t>年国务院办公厅发布的《关于积极推进供应链创新与应用的指导意见》提到，“鼓励商业银行、供应链核心企业等建立供应链金融服务平台，为供应链上下游中小微企业提供高效便捷的融资渠道”，“鼓励供应链核心企业、金融机构与人民银行征信中心建设的应收账款融资服务平台对接，发展线上应收账款融资等供应链金融模式”。</a:t>
            </a:r>
            <a:endParaRPr lang="zh-CN" altLang="en-US" dirty="0">
              <a:solidFill>
                <a:schemeClr val="bg1"/>
              </a:solidFill>
            </a:endParaRPr>
          </a:p>
        </p:txBody>
      </p:sp>
      <p:sp>
        <p:nvSpPr>
          <p:cNvPr id="7" name="文本框 6">
            <a:extLst>
              <a:ext uri="{FF2B5EF4-FFF2-40B4-BE49-F238E27FC236}">
                <a16:creationId xmlns:a16="http://schemas.microsoft.com/office/drawing/2014/main" id="{8909B867-B7A0-4DBA-8B61-85859180BC4A}"/>
              </a:ext>
            </a:extLst>
          </p:cNvPr>
          <p:cNvSpPr txBox="1"/>
          <p:nvPr/>
        </p:nvSpPr>
        <p:spPr>
          <a:xfrm>
            <a:off x="1037439" y="3542715"/>
            <a:ext cx="10080072" cy="923330"/>
          </a:xfrm>
          <a:prstGeom prst="rect">
            <a:avLst/>
          </a:prstGeom>
          <a:noFill/>
        </p:spPr>
        <p:txBody>
          <a:bodyPr wrap="square" rtlCol="0">
            <a:spAutoFit/>
          </a:bodyPr>
          <a:lstStyle/>
          <a:p>
            <a:r>
              <a:rPr lang="zh-CN" altLang="zh-CN" sz="1800" dirty="0">
                <a:solidFill>
                  <a:schemeClr val="bg1"/>
                </a:solidFill>
                <a:effectLst/>
                <a:ea typeface="等线" panose="02010600030101010101" pitchFamily="2" charset="-122"/>
                <a:cs typeface="Times New Roman" panose="02020603050405020304" pitchFamily="18" charset="0"/>
              </a:rPr>
              <a:t>相关部门发布了《关于开展供应链创新与应用试点的通知》《推动供应链金融服务实体经济的指导意见》《关于加强产业链协同复工复产金融服务的通知》《关于规范发展供应链金融支持供应链产业链稳定循环和优化升级的意见》等一系列文件。</a:t>
            </a:r>
            <a:endParaRPr lang="zh-CN" altLang="en-US" dirty="0">
              <a:solidFill>
                <a:schemeClr val="bg1"/>
              </a:solidFill>
            </a:endParaRPr>
          </a:p>
        </p:txBody>
      </p:sp>
      <p:sp>
        <p:nvSpPr>
          <p:cNvPr id="8" name="文本框 7">
            <a:extLst>
              <a:ext uri="{FF2B5EF4-FFF2-40B4-BE49-F238E27FC236}">
                <a16:creationId xmlns:a16="http://schemas.microsoft.com/office/drawing/2014/main" id="{F2E610B0-36FD-4056-8E68-405ACC764D71}"/>
              </a:ext>
            </a:extLst>
          </p:cNvPr>
          <p:cNvSpPr txBox="1"/>
          <p:nvPr/>
        </p:nvSpPr>
        <p:spPr>
          <a:xfrm>
            <a:off x="1042599" y="4792112"/>
            <a:ext cx="9888688" cy="646331"/>
          </a:xfrm>
          <a:prstGeom prst="rect">
            <a:avLst/>
          </a:prstGeom>
          <a:noFill/>
        </p:spPr>
        <p:txBody>
          <a:bodyPr wrap="square" rtlCol="0">
            <a:spAutoFit/>
          </a:bodyPr>
          <a:lstStyle/>
          <a:p>
            <a:r>
              <a:rPr lang="zh-CN" altLang="zh-CN" sz="1800" dirty="0">
                <a:solidFill>
                  <a:schemeClr val="bg1"/>
                </a:solidFill>
                <a:effectLst/>
                <a:ea typeface="等线" panose="02010600030101010101" pitchFamily="2" charset="-122"/>
                <a:cs typeface="Times New Roman" panose="02020603050405020304" pitchFamily="18" charset="0"/>
              </a:rPr>
              <a:t>广西壮族自治区人民政府正式印发《加快广西供应链金融发展若干措施的通知》，重点推动供应链金融发展。</a:t>
            </a:r>
            <a:endParaRPr lang="zh-CN" altLang="en-US" dirty="0">
              <a:solidFill>
                <a:schemeClr val="bg1"/>
              </a:solidFill>
            </a:endParaRPr>
          </a:p>
        </p:txBody>
      </p:sp>
    </p:spTree>
    <p:extLst>
      <p:ext uri="{BB962C8B-B14F-4D97-AF65-F5344CB8AC3E}">
        <p14:creationId xmlns:p14="http://schemas.microsoft.com/office/powerpoint/2010/main" val="255493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1C6126E-DDA8-4767-8215-94C8E144C8F0}"/>
              </a:ext>
            </a:extLst>
          </p:cNvPr>
          <p:cNvSpPr/>
          <p:nvPr/>
        </p:nvSpPr>
        <p:spPr>
          <a:xfrm>
            <a:off x="795528" y="603504"/>
            <a:ext cx="10643616" cy="5232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日期占位符 3">
            <a:extLst>
              <a:ext uri="{FF2B5EF4-FFF2-40B4-BE49-F238E27FC236}">
                <a16:creationId xmlns:a16="http://schemas.microsoft.com/office/drawing/2014/main" id="{08DC33B7-B6C8-4A82-BEF2-9E02B10DB737}"/>
              </a:ext>
            </a:extLst>
          </p:cNvPr>
          <p:cNvSpPr>
            <a:spLocks noGrp="1"/>
          </p:cNvSpPr>
          <p:nvPr>
            <p:ph type="dt" sz="half" idx="10"/>
          </p:nvPr>
        </p:nvSpPr>
        <p:spPr/>
        <p:txBody>
          <a:bodyPr/>
          <a:lstStyle/>
          <a:p>
            <a:pPr rtl="0"/>
            <a:fld id="{F24FFC25-0C05-49C8-B150-3CF6B89B5C55}" type="datetime1">
              <a:rPr lang="zh-CN" altLang="en-US" smtClean="0"/>
              <a:t>2021/9/14</a:t>
            </a:fld>
            <a:endParaRPr lang="en-US" dirty="0"/>
          </a:p>
        </p:txBody>
      </p:sp>
      <p:sp>
        <p:nvSpPr>
          <p:cNvPr id="6" name="文本框 5">
            <a:extLst>
              <a:ext uri="{FF2B5EF4-FFF2-40B4-BE49-F238E27FC236}">
                <a16:creationId xmlns:a16="http://schemas.microsoft.com/office/drawing/2014/main" id="{12240463-F758-47E0-B86D-9ECAD5834B97}"/>
              </a:ext>
            </a:extLst>
          </p:cNvPr>
          <p:cNvSpPr txBox="1"/>
          <p:nvPr/>
        </p:nvSpPr>
        <p:spPr>
          <a:xfrm>
            <a:off x="795528" y="603504"/>
            <a:ext cx="10643616" cy="523220"/>
          </a:xfrm>
          <a:prstGeom prst="rect">
            <a:avLst/>
          </a:prstGeom>
          <a:noFill/>
        </p:spPr>
        <p:txBody>
          <a:bodyPr wrap="square">
            <a:spAutoFit/>
          </a:bodyPr>
          <a:lstStyle/>
          <a:p>
            <a:pPr algn="just"/>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得益于政策支持创新供应链金融，供应链金融产品频频亮相。</a:t>
            </a:r>
          </a:p>
        </p:txBody>
      </p:sp>
      <p:sp>
        <p:nvSpPr>
          <p:cNvPr id="9" name="矩形 8">
            <a:extLst>
              <a:ext uri="{FF2B5EF4-FFF2-40B4-BE49-F238E27FC236}">
                <a16:creationId xmlns:a16="http://schemas.microsoft.com/office/drawing/2014/main" id="{7AE8E0E0-B0C7-4316-BD21-9657089493E2}"/>
              </a:ext>
            </a:extLst>
          </p:cNvPr>
          <p:cNvSpPr/>
          <p:nvPr/>
        </p:nvSpPr>
        <p:spPr>
          <a:xfrm>
            <a:off x="861060" y="1759361"/>
            <a:ext cx="10469880" cy="41513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DAC64443-D731-4433-967B-7F8F84ABF89A}"/>
              </a:ext>
            </a:extLst>
          </p:cNvPr>
          <p:cNvSpPr txBox="1"/>
          <p:nvPr/>
        </p:nvSpPr>
        <p:spPr>
          <a:xfrm>
            <a:off x="861060" y="1759361"/>
            <a:ext cx="10469880" cy="3928242"/>
          </a:xfrm>
          <a:prstGeom prst="rect">
            <a:avLst/>
          </a:prstGeom>
          <a:noFill/>
        </p:spPr>
        <p:txBody>
          <a:bodyPr wrap="square">
            <a:spAutoFit/>
          </a:bodyPr>
          <a:lstStyle/>
          <a:p>
            <a:pPr algn="just"/>
            <a:r>
              <a:rPr lang="zh-CN" altLang="zh-CN" sz="24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广东美的供应链金融有限公司正式揭牌成立。作为广东省首批供应链金融“监管沙盒”试点企业之一；</a:t>
            </a:r>
            <a:endParaRPr lang="en-US" altLang="zh-CN" sz="24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2400" kern="100" dirty="0">
              <a:solidFill>
                <a:schemeClr val="bg1"/>
              </a:solidFill>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24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24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黄海之链”日照银行供应链金融服务平台正式上线。据悉，该平台是日照银行首个对公客户在线金融服务门户，由日照银行与聚均科技联合研发推出，全面融合区块链、物联网、大数据等智慧科技，充分借助核心企业主体信用、产业链数据信用等，将资金注入到产业链生产经营薄弱节点。该平台试运行以来，已有</a:t>
            </a:r>
            <a:r>
              <a:rPr lang="en-US" altLang="zh-CN" sz="24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 239 </a:t>
            </a:r>
            <a:r>
              <a:rPr lang="zh-CN" altLang="zh-CN" sz="24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家核心企业及链属供应商完成注册，累计开立应收账款电子债权凭证“橙信”</a:t>
            </a:r>
            <a:r>
              <a:rPr lang="en-US" altLang="zh-CN" sz="24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1.56 </a:t>
            </a:r>
            <a:r>
              <a:rPr lang="zh-CN" altLang="zh-CN" sz="24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亿元，日照银行投放</a:t>
            </a:r>
            <a:r>
              <a:rPr lang="en-US" altLang="zh-CN" sz="24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橙信</a:t>
            </a:r>
            <a:r>
              <a:rPr lang="en-US" altLang="zh-CN" sz="24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24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贷</a:t>
            </a:r>
            <a:r>
              <a:rPr lang="en-US" altLang="zh-CN" sz="24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 3310 </a:t>
            </a:r>
            <a:r>
              <a:rPr lang="zh-CN" altLang="zh-CN" sz="24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万元。</a:t>
            </a:r>
          </a:p>
        </p:txBody>
      </p:sp>
    </p:spTree>
    <p:extLst>
      <p:ext uri="{BB962C8B-B14F-4D97-AF65-F5344CB8AC3E}">
        <p14:creationId xmlns:p14="http://schemas.microsoft.com/office/powerpoint/2010/main" val="1275443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62972-3449-42D1-8185-B4BEFD52AB44}"/>
              </a:ext>
            </a:extLst>
          </p:cNvPr>
          <p:cNvSpPr>
            <a:spLocks noGrp="1"/>
          </p:cNvSpPr>
          <p:nvPr>
            <p:ph type="title"/>
          </p:nvPr>
        </p:nvSpPr>
        <p:spPr>
          <a:xfrm>
            <a:off x="581192" y="224790"/>
            <a:ext cx="11029616" cy="1188720"/>
          </a:xfrm>
        </p:spPr>
        <p:txBody>
          <a:bodyPr rtlCol="0"/>
          <a:lstStyle/>
          <a:p>
            <a:pPr rtl="0"/>
            <a:r>
              <a:rPr lang="en-US" altLang="zh-CN" dirty="0">
                <a:solidFill>
                  <a:srgbClr val="344BFF"/>
                </a:solidFill>
              </a:rPr>
              <a:t>· </a:t>
            </a:r>
            <a:r>
              <a:rPr lang="zh-CN" altLang="en-US" dirty="0">
                <a:solidFill>
                  <a:srgbClr val="344BFF"/>
                </a:solidFill>
              </a:rPr>
              <a:t>什么是供应链金融？</a:t>
            </a:r>
            <a:endParaRPr lang="zh-cn" dirty="0">
              <a:solidFill>
                <a:srgbClr val="344BFF"/>
              </a:solidFill>
            </a:endParaRPr>
          </a:p>
        </p:txBody>
      </p:sp>
      <p:sp>
        <p:nvSpPr>
          <p:cNvPr id="3" name="文本框 2">
            <a:extLst>
              <a:ext uri="{FF2B5EF4-FFF2-40B4-BE49-F238E27FC236}">
                <a16:creationId xmlns:a16="http://schemas.microsoft.com/office/drawing/2014/main" id="{491AAE11-C686-4487-8BE6-51F1700B1DCE}"/>
              </a:ext>
            </a:extLst>
          </p:cNvPr>
          <p:cNvSpPr txBox="1"/>
          <p:nvPr/>
        </p:nvSpPr>
        <p:spPr>
          <a:xfrm>
            <a:off x="711200" y="1674674"/>
            <a:ext cx="11029616" cy="1723549"/>
          </a:xfrm>
          <a:prstGeom prst="rect">
            <a:avLst/>
          </a:prstGeom>
          <a:noFill/>
        </p:spPr>
        <p:txBody>
          <a:bodyPr wrap="square" rtlCol="0">
            <a:spAutoFit/>
          </a:bodyPr>
          <a:lstStyle/>
          <a:p>
            <a:r>
              <a:rPr lang="zh-CN" altLang="en-US" sz="2400" dirty="0"/>
              <a:t>供应链金融是指金融机构（如银行、金融平台）对供应链内部的交易结构进行分析的基础上，引入核心企业、第三方企业</a:t>
            </a:r>
            <a:r>
              <a:rPr lang="en-US" altLang="zh-CN" sz="2400" dirty="0"/>
              <a:t>(</a:t>
            </a:r>
            <a:r>
              <a:rPr lang="zh-CN" altLang="en-US" sz="2400" dirty="0"/>
              <a:t>如物流公司）等新的风险控制变量，对供应链的不同节点提供封闭的授信及其他结算、理财等综合金融服务。</a:t>
            </a:r>
          </a:p>
          <a:p>
            <a:endParaRPr lang="en-US" altLang="zh-CN" sz="1600" dirty="0"/>
          </a:p>
          <a:p>
            <a:endParaRPr lang="zh-CN" altLang="en-US" dirty="0"/>
          </a:p>
        </p:txBody>
      </p:sp>
      <p:pic>
        <p:nvPicPr>
          <p:cNvPr id="5" name="图片 4">
            <a:extLst>
              <a:ext uri="{FF2B5EF4-FFF2-40B4-BE49-F238E27FC236}">
                <a16:creationId xmlns:a16="http://schemas.microsoft.com/office/drawing/2014/main" id="{020A3599-5530-490C-9100-70428797DDC8}"/>
              </a:ext>
            </a:extLst>
          </p:cNvPr>
          <p:cNvPicPr>
            <a:picLocks noChangeAspect="1"/>
          </p:cNvPicPr>
          <p:nvPr/>
        </p:nvPicPr>
        <p:blipFill>
          <a:blip r:embed="rId2"/>
          <a:stretch>
            <a:fillRect/>
          </a:stretch>
        </p:blipFill>
        <p:spPr>
          <a:xfrm>
            <a:off x="711200" y="3000355"/>
            <a:ext cx="10612038" cy="3006745"/>
          </a:xfrm>
          <a:prstGeom prst="rect">
            <a:avLst/>
          </a:prstGeom>
        </p:spPr>
      </p:pic>
    </p:spTree>
    <p:extLst>
      <p:ext uri="{BB962C8B-B14F-4D97-AF65-F5344CB8AC3E}">
        <p14:creationId xmlns:p14="http://schemas.microsoft.com/office/powerpoint/2010/main" val="4053350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矩形 25">
            <a:extLst>
              <a:ext uri="{FF2B5EF4-FFF2-40B4-BE49-F238E27FC236}">
                <a16:creationId xmlns:a16="http://schemas.microsoft.com/office/drawing/2014/main" id="{1F99DDA3-A5F7-4BC2-AD30-18BA361AA430}"/>
              </a:ext>
            </a:extLst>
          </p:cNvPr>
          <p:cNvSpPr/>
          <p:nvPr/>
        </p:nvSpPr>
        <p:spPr>
          <a:xfrm>
            <a:off x="8099148" y="3269534"/>
            <a:ext cx="3379304" cy="9111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 name="日期占位符 3">
            <a:extLst>
              <a:ext uri="{FF2B5EF4-FFF2-40B4-BE49-F238E27FC236}">
                <a16:creationId xmlns:a16="http://schemas.microsoft.com/office/drawing/2014/main" id="{7F466F34-C49F-4630-BA61-7366B801A885}"/>
              </a:ext>
            </a:extLst>
          </p:cNvPr>
          <p:cNvSpPr>
            <a:spLocks noGrp="1"/>
          </p:cNvSpPr>
          <p:nvPr>
            <p:ph type="dt" sz="half" idx="10"/>
          </p:nvPr>
        </p:nvSpPr>
        <p:spPr/>
        <p:txBody>
          <a:bodyPr/>
          <a:lstStyle/>
          <a:p>
            <a:pPr rtl="0"/>
            <a:fld id="{F24FFC25-0C05-49C8-B150-3CF6B89B5C55}" type="datetime1">
              <a:rPr lang="zh-CN" altLang="en-US" smtClean="0"/>
              <a:t>2021/9/14</a:t>
            </a:fld>
            <a:endParaRPr lang="en-US" dirty="0"/>
          </a:p>
        </p:txBody>
      </p:sp>
      <p:sp>
        <p:nvSpPr>
          <p:cNvPr id="6" name="文本框 5">
            <a:extLst>
              <a:ext uri="{FF2B5EF4-FFF2-40B4-BE49-F238E27FC236}">
                <a16:creationId xmlns:a16="http://schemas.microsoft.com/office/drawing/2014/main" id="{0DE59403-6EEA-41CB-87A3-4B3F9C3C2CF5}"/>
              </a:ext>
            </a:extLst>
          </p:cNvPr>
          <p:cNvSpPr txBox="1"/>
          <p:nvPr/>
        </p:nvSpPr>
        <p:spPr>
          <a:xfrm>
            <a:off x="653498" y="640282"/>
            <a:ext cx="6097656" cy="369332"/>
          </a:xfrm>
          <a:prstGeom prst="rect">
            <a:avLst/>
          </a:prstGeom>
          <a:noFill/>
        </p:spPr>
        <p:txBody>
          <a:bodyPr wrap="square">
            <a:spAutoFit/>
          </a:bodyPr>
          <a:lstStyle/>
          <a:p>
            <a:pPr algn="just"/>
            <a:r>
              <a:rPr lang="zh-CN" altLang="zh-CN" sz="18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供应链金融发展创新</a:t>
            </a:r>
          </a:p>
        </p:txBody>
      </p:sp>
      <p:sp>
        <p:nvSpPr>
          <p:cNvPr id="7" name="矩形 6">
            <a:extLst>
              <a:ext uri="{FF2B5EF4-FFF2-40B4-BE49-F238E27FC236}">
                <a16:creationId xmlns:a16="http://schemas.microsoft.com/office/drawing/2014/main" id="{246A6EE7-D261-4586-90EE-C2B4EC9139F5}"/>
              </a:ext>
            </a:extLst>
          </p:cNvPr>
          <p:cNvSpPr/>
          <p:nvPr/>
        </p:nvSpPr>
        <p:spPr>
          <a:xfrm>
            <a:off x="1113184" y="3281208"/>
            <a:ext cx="1411355" cy="9179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zh-CN" sz="1800">
                <a:effectLst/>
                <a:ea typeface="等线" panose="02010600030101010101" pitchFamily="2" charset="-122"/>
                <a:cs typeface="Times New Roman" panose="02020603050405020304" pitchFamily="18" charset="0"/>
              </a:rPr>
              <a:t>区块链</a:t>
            </a:r>
            <a:endParaRPr lang="zh-CN" altLang="en-US"/>
          </a:p>
        </p:txBody>
      </p:sp>
      <p:sp>
        <p:nvSpPr>
          <p:cNvPr id="8" name="矩形 7">
            <a:extLst>
              <a:ext uri="{FF2B5EF4-FFF2-40B4-BE49-F238E27FC236}">
                <a16:creationId xmlns:a16="http://schemas.microsoft.com/office/drawing/2014/main" id="{712B970C-A958-491F-94C4-CA310998D99A}"/>
              </a:ext>
            </a:extLst>
          </p:cNvPr>
          <p:cNvSpPr/>
          <p:nvPr/>
        </p:nvSpPr>
        <p:spPr>
          <a:xfrm>
            <a:off x="1113183" y="1750565"/>
            <a:ext cx="1411356" cy="10137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zh-CN" sz="1800" dirty="0">
                <a:effectLst/>
                <a:ea typeface="等线" panose="02010600030101010101" pitchFamily="2" charset="-122"/>
                <a:cs typeface="Times New Roman" panose="02020603050405020304" pitchFamily="18" charset="0"/>
              </a:rPr>
              <a:t>人工智能</a:t>
            </a:r>
            <a:endParaRPr lang="zh-CN" altLang="en-US" dirty="0"/>
          </a:p>
        </p:txBody>
      </p:sp>
      <p:sp>
        <p:nvSpPr>
          <p:cNvPr id="9" name="矩形 8">
            <a:extLst>
              <a:ext uri="{FF2B5EF4-FFF2-40B4-BE49-F238E27FC236}">
                <a16:creationId xmlns:a16="http://schemas.microsoft.com/office/drawing/2014/main" id="{0B0C860C-A6DB-4C22-962F-028C76402370}"/>
              </a:ext>
            </a:extLst>
          </p:cNvPr>
          <p:cNvSpPr/>
          <p:nvPr/>
        </p:nvSpPr>
        <p:spPr>
          <a:xfrm>
            <a:off x="1113183" y="4787943"/>
            <a:ext cx="1411355" cy="9179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zh-CN" sz="1800" dirty="0">
                <a:effectLst/>
                <a:ea typeface="等线" panose="02010600030101010101" pitchFamily="2" charset="-122"/>
                <a:cs typeface="Times New Roman" panose="02020603050405020304" pitchFamily="18" charset="0"/>
              </a:rPr>
              <a:t>云计算</a:t>
            </a:r>
            <a:endParaRPr lang="zh-CN" altLang="en-US" dirty="0"/>
          </a:p>
        </p:txBody>
      </p:sp>
      <p:sp>
        <p:nvSpPr>
          <p:cNvPr id="11" name="文本框 10">
            <a:extLst>
              <a:ext uri="{FF2B5EF4-FFF2-40B4-BE49-F238E27FC236}">
                <a16:creationId xmlns:a16="http://schemas.microsoft.com/office/drawing/2014/main" id="{7B71921B-D2B5-4311-9DEA-77F8873782BB}"/>
              </a:ext>
            </a:extLst>
          </p:cNvPr>
          <p:cNvSpPr txBox="1"/>
          <p:nvPr/>
        </p:nvSpPr>
        <p:spPr>
          <a:xfrm>
            <a:off x="8057321" y="3417005"/>
            <a:ext cx="3462958" cy="646331"/>
          </a:xfrm>
          <a:prstGeom prst="rect">
            <a:avLst/>
          </a:prstGeom>
          <a:noFill/>
        </p:spPr>
        <p:txBody>
          <a:bodyPr wrap="square">
            <a:spAutoFit/>
          </a:bodyPr>
          <a:lstStyle/>
          <a:p>
            <a:r>
              <a:rPr lang="zh-CN" altLang="zh-CN" sz="1800" dirty="0">
                <a:solidFill>
                  <a:schemeClr val="bg1"/>
                </a:solidFill>
                <a:effectLst/>
                <a:ea typeface="等线" panose="02010600030101010101" pitchFamily="2" charset="-122"/>
                <a:cs typeface="Times New Roman" panose="02020603050405020304" pitchFamily="18" charset="0"/>
              </a:rPr>
              <a:t>实行标准仓单和非标仓单的制定与现货流转的全流程跟踪和监管。</a:t>
            </a:r>
            <a:endParaRPr lang="zh-CN" altLang="en-US" dirty="0">
              <a:solidFill>
                <a:schemeClr val="bg1"/>
              </a:solidFill>
            </a:endParaRPr>
          </a:p>
        </p:txBody>
      </p:sp>
      <p:sp>
        <p:nvSpPr>
          <p:cNvPr id="12" name="矩形 11">
            <a:extLst>
              <a:ext uri="{FF2B5EF4-FFF2-40B4-BE49-F238E27FC236}">
                <a16:creationId xmlns:a16="http://schemas.microsoft.com/office/drawing/2014/main" id="{0CFD8837-604E-4593-8F88-AA63C0269E99}"/>
              </a:ext>
            </a:extLst>
          </p:cNvPr>
          <p:cNvSpPr/>
          <p:nvPr/>
        </p:nvSpPr>
        <p:spPr>
          <a:xfrm>
            <a:off x="5290930" y="3143684"/>
            <a:ext cx="1610140" cy="116289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zh-CN" sz="1800">
                <a:effectLst/>
                <a:ea typeface="等线" panose="02010600030101010101" pitchFamily="2" charset="-122"/>
                <a:cs typeface="Times New Roman" panose="02020603050405020304" pitchFamily="18" charset="0"/>
              </a:rPr>
              <a:t>供应链</a:t>
            </a:r>
            <a:endParaRPr lang="zh-CN" altLang="en-US"/>
          </a:p>
        </p:txBody>
      </p:sp>
      <p:cxnSp>
        <p:nvCxnSpPr>
          <p:cNvPr id="14" name="直接箭头连接符 13">
            <a:extLst>
              <a:ext uri="{FF2B5EF4-FFF2-40B4-BE49-F238E27FC236}">
                <a16:creationId xmlns:a16="http://schemas.microsoft.com/office/drawing/2014/main" id="{C5BD1588-94D0-4FAE-B9D1-51451F0F7579}"/>
              </a:ext>
            </a:extLst>
          </p:cNvPr>
          <p:cNvCxnSpPr>
            <a:cxnSpLocks/>
            <a:stCxn id="8" idx="3"/>
            <a:endCxn id="12" idx="1"/>
          </p:cNvCxnSpPr>
          <p:nvPr/>
        </p:nvCxnSpPr>
        <p:spPr>
          <a:xfrm>
            <a:off x="2524539" y="2257461"/>
            <a:ext cx="2766391" cy="1467671"/>
          </a:xfrm>
          <a:prstGeom prst="straightConnector1">
            <a:avLst/>
          </a:prstGeom>
          <a:ln w="317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直接箭头连接符 16">
            <a:extLst>
              <a:ext uri="{FF2B5EF4-FFF2-40B4-BE49-F238E27FC236}">
                <a16:creationId xmlns:a16="http://schemas.microsoft.com/office/drawing/2014/main" id="{15CEB2B7-5CAC-4F0D-B913-5C5319801AB6}"/>
              </a:ext>
            </a:extLst>
          </p:cNvPr>
          <p:cNvCxnSpPr>
            <a:cxnSpLocks/>
            <a:stCxn id="7" idx="3"/>
            <a:endCxn id="12" idx="1"/>
          </p:cNvCxnSpPr>
          <p:nvPr/>
        </p:nvCxnSpPr>
        <p:spPr>
          <a:xfrm flipV="1">
            <a:off x="2524539" y="3725132"/>
            <a:ext cx="2766391" cy="150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C29F430D-3526-4515-997C-8AB9A24EA4D5}"/>
              </a:ext>
            </a:extLst>
          </p:cNvPr>
          <p:cNvCxnSpPr>
            <a:cxnSpLocks/>
            <a:stCxn id="9" idx="3"/>
            <a:endCxn id="12" idx="1"/>
          </p:cNvCxnSpPr>
          <p:nvPr/>
        </p:nvCxnSpPr>
        <p:spPr>
          <a:xfrm flipV="1">
            <a:off x="2524538" y="3725132"/>
            <a:ext cx="2766392" cy="15217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F99E3053-C50E-4B06-A3E2-25255BC2642F}"/>
              </a:ext>
            </a:extLst>
          </p:cNvPr>
          <p:cNvCxnSpPr>
            <a:cxnSpLocks/>
            <a:stCxn id="12" idx="3"/>
            <a:endCxn id="11" idx="1"/>
          </p:cNvCxnSpPr>
          <p:nvPr/>
        </p:nvCxnSpPr>
        <p:spPr>
          <a:xfrm>
            <a:off x="6901070" y="3725132"/>
            <a:ext cx="1156251" cy="1503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898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79A5AB-BEEA-4CF4-B717-DC4CF914000D}"/>
              </a:ext>
            </a:extLst>
          </p:cNvPr>
          <p:cNvSpPr>
            <a:spLocks noGrp="1"/>
          </p:cNvSpPr>
          <p:nvPr>
            <p:ph type="title"/>
          </p:nvPr>
        </p:nvSpPr>
        <p:spPr/>
        <p:txBody>
          <a:bodyPr/>
          <a:lstStyle/>
          <a:p>
            <a:r>
              <a:rPr lang="zh-CN" altLang="en-US" dirty="0"/>
              <a:t>搭建供应链金融公共管理和综合服务平台。</a:t>
            </a:r>
          </a:p>
        </p:txBody>
      </p:sp>
      <p:sp>
        <p:nvSpPr>
          <p:cNvPr id="3" name="内容占位符 2">
            <a:extLst>
              <a:ext uri="{FF2B5EF4-FFF2-40B4-BE49-F238E27FC236}">
                <a16:creationId xmlns:a16="http://schemas.microsoft.com/office/drawing/2014/main" id="{BDD153BD-76BB-464A-816C-396CB09B2A8B}"/>
              </a:ext>
            </a:extLst>
          </p:cNvPr>
          <p:cNvSpPr>
            <a:spLocks noGrp="1"/>
          </p:cNvSpPr>
          <p:nvPr>
            <p:ph idx="1"/>
          </p:nvPr>
        </p:nvSpPr>
        <p:spPr/>
        <p:txBody>
          <a:bodyPr/>
          <a:lstStyle/>
          <a:p>
            <a:r>
              <a:rPr lang="zh-CN" altLang="en-US" dirty="0"/>
              <a:t>引入金融科技为供应链产业生态的重构优化注入新“活水”，重新勾勒产业链上下游企业间的关系，将中小微企业纳入供应链网络体系中，使中小微企业在整个产业链生态中的经营数据变成“可评价的信用”“可流通的资产”，通过“线上化”“数据化”“自动化”“平台化”的科学管理思路，提升供应链的效率和水平。</a:t>
            </a:r>
            <a:endParaRPr lang="en-US" altLang="zh-CN" dirty="0"/>
          </a:p>
          <a:p>
            <a:r>
              <a:rPr lang="zh-CN" altLang="en-US" dirty="0"/>
              <a:t>平台聚焦供需资金整合和供应链资金流信息分析，主要提供资质审核、业务审核匹配资金方、综合授信、风险监控预警、供应链企业信息和政府公共信息共享与互通等功能。</a:t>
            </a:r>
          </a:p>
        </p:txBody>
      </p:sp>
      <p:sp>
        <p:nvSpPr>
          <p:cNvPr id="4" name="日期占位符 3">
            <a:extLst>
              <a:ext uri="{FF2B5EF4-FFF2-40B4-BE49-F238E27FC236}">
                <a16:creationId xmlns:a16="http://schemas.microsoft.com/office/drawing/2014/main" id="{CF59B1D0-FB7C-4F0A-9A2D-55E0814BC015}"/>
              </a:ext>
            </a:extLst>
          </p:cNvPr>
          <p:cNvSpPr>
            <a:spLocks noGrp="1"/>
          </p:cNvSpPr>
          <p:nvPr>
            <p:ph type="dt" sz="half" idx="10"/>
          </p:nvPr>
        </p:nvSpPr>
        <p:spPr/>
        <p:txBody>
          <a:bodyPr/>
          <a:lstStyle/>
          <a:p>
            <a:pPr rtl="0"/>
            <a:fld id="{F24FFC25-0C05-49C8-B150-3CF6B89B5C55}" type="datetime1">
              <a:rPr lang="zh-CN" altLang="en-US" smtClean="0"/>
              <a:t>2021/9/14</a:t>
            </a:fld>
            <a:endParaRPr lang="en-US" dirty="0"/>
          </a:p>
        </p:txBody>
      </p:sp>
    </p:spTree>
    <p:extLst>
      <p:ext uri="{BB962C8B-B14F-4D97-AF65-F5344CB8AC3E}">
        <p14:creationId xmlns:p14="http://schemas.microsoft.com/office/powerpoint/2010/main" val="68875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43A6D0-2A23-4A14-8E80-8401B20C577B}"/>
              </a:ext>
            </a:extLst>
          </p:cNvPr>
          <p:cNvSpPr>
            <a:spLocks noGrp="1"/>
          </p:cNvSpPr>
          <p:nvPr>
            <p:ph type="title"/>
          </p:nvPr>
        </p:nvSpPr>
        <p:spPr/>
        <p:txBody>
          <a:bodyPr/>
          <a:lstStyle/>
          <a:p>
            <a:r>
              <a:rPr lang="zh-CN" altLang="en-US" dirty="0"/>
              <a:t>建立覆盖产业链供应链的金融服务场景体系。</a:t>
            </a:r>
          </a:p>
        </p:txBody>
      </p:sp>
      <p:sp>
        <p:nvSpPr>
          <p:cNvPr id="3" name="内容占位符 2">
            <a:extLst>
              <a:ext uri="{FF2B5EF4-FFF2-40B4-BE49-F238E27FC236}">
                <a16:creationId xmlns:a16="http://schemas.microsoft.com/office/drawing/2014/main" id="{E1DADBE0-AD20-44A5-866E-D3C56C6F6B72}"/>
              </a:ext>
            </a:extLst>
          </p:cNvPr>
          <p:cNvSpPr>
            <a:spLocks noGrp="1"/>
          </p:cNvSpPr>
          <p:nvPr>
            <p:ph idx="1"/>
          </p:nvPr>
        </p:nvSpPr>
        <p:spPr/>
        <p:txBody>
          <a:bodyPr/>
          <a:lstStyle/>
          <a:p>
            <a:r>
              <a:rPr lang="zh-CN" altLang="en-US" dirty="0"/>
              <a:t>构建跨区域、跨产业、跨平台、跨场景的产融生态圈，促进供应链金融多样化发展生态和场景的形成。与中企云链开展合作，开启全新业务板块</a:t>
            </a:r>
            <a:r>
              <a:rPr lang="en-US" altLang="zh-CN" dirty="0"/>
              <a:t>——</a:t>
            </a:r>
            <a:r>
              <a:rPr lang="zh-CN" altLang="en-US" dirty="0"/>
              <a:t>票据贴现，对应开发“云秒贴”金融产品。企业足不出户，就可通过金服平台完成在银行的贴现全流程，可线上查看多家银行的实时报价、系统自动报价，无人工干预，供应链金融的准入门槛和风险进一步降低，中小企业的融资成本逐步降低，使供应链生产与供应链金融共同发展。</a:t>
            </a:r>
          </a:p>
          <a:p>
            <a:endParaRPr lang="zh-CN" altLang="en-US" dirty="0"/>
          </a:p>
        </p:txBody>
      </p:sp>
      <p:sp>
        <p:nvSpPr>
          <p:cNvPr id="4" name="日期占位符 3">
            <a:extLst>
              <a:ext uri="{FF2B5EF4-FFF2-40B4-BE49-F238E27FC236}">
                <a16:creationId xmlns:a16="http://schemas.microsoft.com/office/drawing/2014/main" id="{7DC25F42-614C-4EA8-889E-A2586C681A0D}"/>
              </a:ext>
            </a:extLst>
          </p:cNvPr>
          <p:cNvSpPr>
            <a:spLocks noGrp="1"/>
          </p:cNvSpPr>
          <p:nvPr>
            <p:ph type="dt" sz="half" idx="10"/>
          </p:nvPr>
        </p:nvSpPr>
        <p:spPr/>
        <p:txBody>
          <a:bodyPr/>
          <a:lstStyle/>
          <a:p>
            <a:pPr rtl="0"/>
            <a:fld id="{F24FFC25-0C05-49C8-B150-3CF6B89B5C55}" type="datetime1">
              <a:rPr lang="zh-CN" altLang="en-US" smtClean="0"/>
              <a:t>2021/9/14</a:t>
            </a:fld>
            <a:endParaRPr lang="en-US" dirty="0"/>
          </a:p>
        </p:txBody>
      </p:sp>
    </p:spTree>
    <p:extLst>
      <p:ext uri="{BB962C8B-B14F-4D97-AF65-F5344CB8AC3E}">
        <p14:creationId xmlns:p14="http://schemas.microsoft.com/office/powerpoint/2010/main" val="204041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62972-3449-42D1-8185-B4BEFD52AB44}"/>
              </a:ext>
            </a:extLst>
          </p:cNvPr>
          <p:cNvSpPr>
            <a:spLocks noGrp="1"/>
          </p:cNvSpPr>
          <p:nvPr>
            <p:ph type="title"/>
          </p:nvPr>
        </p:nvSpPr>
        <p:spPr>
          <a:xfrm>
            <a:off x="581359" y="288290"/>
            <a:ext cx="11029616" cy="1188720"/>
          </a:xfrm>
        </p:spPr>
        <p:txBody>
          <a:bodyPr rtlCol="0"/>
          <a:lstStyle/>
          <a:p>
            <a:pPr rtl="0"/>
            <a:r>
              <a:rPr lang="en-US" altLang="zh-CN" dirty="0">
                <a:solidFill>
                  <a:srgbClr val="0000FF"/>
                </a:solidFill>
              </a:rPr>
              <a:t>· </a:t>
            </a:r>
            <a:r>
              <a:rPr lang="zh-CN" altLang="en-US" dirty="0">
                <a:solidFill>
                  <a:srgbClr val="0000FF"/>
                </a:solidFill>
              </a:rPr>
              <a:t>供应链金融的发展历程</a:t>
            </a:r>
            <a:endParaRPr lang="zh-cn" dirty="0">
              <a:solidFill>
                <a:srgbClr val="0000FF"/>
              </a:solidFill>
            </a:endParaRPr>
          </a:p>
        </p:txBody>
      </p:sp>
      <p:graphicFrame>
        <p:nvGraphicFramePr>
          <p:cNvPr id="6" name="图示 5">
            <a:extLst>
              <a:ext uri="{FF2B5EF4-FFF2-40B4-BE49-F238E27FC236}">
                <a16:creationId xmlns:a16="http://schemas.microsoft.com/office/drawing/2014/main" id="{5844F0E4-662B-4BB3-9758-2511FE8137A8}"/>
              </a:ext>
            </a:extLst>
          </p:cNvPr>
          <p:cNvGraphicFramePr/>
          <p:nvPr>
            <p:extLst>
              <p:ext uri="{D42A27DB-BD31-4B8C-83A1-F6EECF244321}">
                <p14:modId xmlns:p14="http://schemas.microsoft.com/office/powerpoint/2010/main" val="3758028105"/>
              </p:ext>
            </p:extLst>
          </p:nvPr>
        </p:nvGraphicFramePr>
        <p:xfrm>
          <a:off x="145774" y="2912164"/>
          <a:ext cx="10785199" cy="3657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剪去对角 6">
            <a:extLst>
              <a:ext uri="{FF2B5EF4-FFF2-40B4-BE49-F238E27FC236}">
                <a16:creationId xmlns:a16="http://schemas.microsoft.com/office/drawing/2014/main" id="{4A84EEAA-8E62-4B01-946F-9FF9BC5D2909}"/>
              </a:ext>
            </a:extLst>
          </p:cNvPr>
          <p:cNvSpPr/>
          <p:nvPr/>
        </p:nvSpPr>
        <p:spPr>
          <a:xfrm>
            <a:off x="993912" y="1855303"/>
            <a:ext cx="9594574" cy="678567"/>
          </a:xfrm>
          <a:prstGeom prst="snip2Diag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rPr>
              <a:t>国外供应链金融的发展大致可以分为三个阶段</a:t>
            </a:r>
          </a:p>
        </p:txBody>
      </p:sp>
    </p:spTree>
    <p:extLst>
      <p:ext uri="{BB962C8B-B14F-4D97-AF65-F5344CB8AC3E}">
        <p14:creationId xmlns:p14="http://schemas.microsoft.com/office/powerpoint/2010/main" val="263784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62972-3449-42D1-8185-B4BEFD52AB44}"/>
              </a:ext>
            </a:extLst>
          </p:cNvPr>
          <p:cNvSpPr>
            <a:spLocks noGrp="1"/>
          </p:cNvSpPr>
          <p:nvPr>
            <p:ph type="title"/>
          </p:nvPr>
        </p:nvSpPr>
        <p:spPr>
          <a:xfrm>
            <a:off x="581359" y="288290"/>
            <a:ext cx="11029616" cy="1188720"/>
          </a:xfrm>
        </p:spPr>
        <p:txBody>
          <a:bodyPr rtlCol="0"/>
          <a:lstStyle/>
          <a:p>
            <a:pPr rtl="0"/>
            <a:r>
              <a:rPr lang="en-US" altLang="zh-CN" dirty="0">
                <a:solidFill>
                  <a:srgbClr val="344BFF"/>
                </a:solidFill>
              </a:rPr>
              <a:t>· </a:t>
            </a:r>
            <a:r>
              <a:rPr lang="zh-CN" altLang="en-US" dirty="0">
                <a:solidFill>
                  <a:srgbClr val="344BFF"/>
                </a:solidFill>
              </a:rPr>
              <a:t>与产业金融、物流金融之间的关系</a:t>
            </a:r>
            <a:endParaRPr lang="zh-cn" dirty="0">
              <a:solidFill>
                <a:srgbClr val="344BFF"/>
              </a:solidFill>
            </a:endParaRPr>
          </a:p>
        </p:txBody>
      </p:sp>
      <p:sp>
        <p:nvSpPr>
          <p:cNvPr id="4" name="椭圆 3">
            <a:extLst>
              <a:ext uri="{FF2B5EF4-FFF2-40B4-BE49-F238E27FC236}">
                <a16:creationId xmlns:a16="http://schemas.microsoft.com/office/drawing/2014/main" id="{B1C9AB0D-C0F9-400B-B67C-3CBEFA71129E}"/>
              </a:ext>
            </a:extLst>
          </p:cNvPr>
          <p:cNvSpPr/>
          <p:nvPr/>
        </p:nvSpPr>
        <p:spPr>
          <a:xfrm>
            <a:off x="5645427" y="1908314"/>
            <a:ext cx="5035826" cy="4112152"/>
          </a:xfrm>
          <a:prstGeom prst="ellipse">
            <a:avLst/>
          </a:prstGeom>
          <a:solidFill>
            <a:srgbClr val="9AA7FF"/>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产业金融</a:t>
            </a:r>
          </a:p>
        </p:txBody>
      </p:sp>
      <p:sp>
        <p:nvSpPr>
          <p:cNvPr id="3" name="椭圆 2">
            <a:extLst>
              <a:ext uri="{FF2B5EF4-FFF2-40B4-BE49-F238E27FC236}">
                <a16:creationId xmlns:a16="http://schemas.microsoft.com/office/drawing/2014/main" id="{6B79D60D-ED67-48E7-B3A1-3FC26E4B2CCF}"/>
              </a:ext>
            </a:extLst>
          </p:cNvPr>
          <p:cNvSpPr/>
          <p:nvPr/>
        </p:nvSpPr>
        <p:spPr>
          <a:xfrm>
            <a:off x="6576392" y="2504661"/>
            <a:ext cx="3216965" cy="2968489"/>
          </a:xfrm>
          <a:prstGeom prst="ellipse">
            <a:avLst/>
          </a:prstGeom>
          <a:solidFill>
            <a:srgbClr val="6978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6F3E8F58-52DE-4ACF-91F7-423AFA5BCB3A}"/>
              </a:ext>
            </a:extLst>
          </p:cNvPr>
          <p:cNvSpPr/>
          <p:nvPr/>
        </p:nvSpPr>
        <p:spPr>
          <a:xfrm>
            <a:off x="7396369" y="3405809"/>
            <a:ext cx="1577009" cy="1378226"/>
          </a:xfrm>
          <a:prstGeom prst="ellipse">
            <a:avLst/>
          </a:prstGeom>
          <a:solidFill>
            <a:srgbClr val="525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DD398AB0-EFCF-4022-8D52-D3731111F8D1}"/>
              </a:ext>
            </a:extLst>
          </p:cNvPr>
          <p:cNvSpPr txBox="1"/>
          <p:nvPr/>
        </p:nvSpPr>
        <p:spPr>
          <a:xfrm>
            <a:off x="7455454" y="1990868"/>
            <a:ext cx="1415772" cy="461665"/>
          </a:xfrm>
          <a:prstGeom prst="rect">
            <a:avLst/>
          </a:prstGeom>
          <a:noFill/>
        </p:spPr>
        <p:txBody>
          <a:bodyPr wrap="none" rtlCol="0">
            <a:spAutoFit/>
          </a:bodyPr>
          <a:lstStyle/>
          <a:p>
            <a:r>
              <a:rPr lang="zh-CN" altLang="en-US" sz="2400" dirty="0">
                <a:solidFill>
                  <a:schemeClr val="bg1"/>
                </a:solidFill>
              </a:rPr>
              <a:t>产业金融</a:t>
            </a:r>
          </a:p>
        </p:txBody>
      </p:sp>
      <p:sp>
        <p:nvSpPr>
          <p:cNvPr id="9" name="文本框 8">
            <a:extLst>
              <a:ext uri="{FF2B5EF4-FFF2-40B4-BE49-F238E27FC236}">
                <a16:creationId xmlns:a16="http://schemas.microsoft.com/office/drawing/2014/main" id="{9DF11D28-3C24-4CCF-908D-9BDCB2B9833D}"/>
              </a:ext>
            </a:extLst>
          </p:cNvPr>
          <p:cNvSpPr txBox="1"/>
          <p:nvPr/>
        </p:nvSpPr>
        <p:spPr>
          <a:xfrm>
            <a:off x="7341872" y="2818047"/>
            <a:ext cx="1723549" cy="461665"/>
          </a:xfrm>
          <a:prstGeom prst="rect">
            <a:avLst/>
          </a:prstGeom>
          <a:noFill/>
        </p:spPr>
        <p:txBody>
          <a:bodyPr wrap="none" rtlCol="0">
            <a:spAutoFit/>
          </a:bodyPr>
          <a:lstStyle/>
          <a:p>
            <a:r>
              <a:rPr lang="zh-CN" altLang="en-US" sz="2400" dirty="0">
                <a:solidFill>
                  <a:schemeClr val="bg1"/>
                </a:solidFill>
              </a:rPr>
              <a:t>供应链金融</a:t>
            </a:r>
          </a:p>
        </p:txBody>
      </p:sp>
      <p:sp>
        <p:nvSpPr>
          <p:cNvPr id="10" name="文本框 9">
            <a:extLst>
              <a:ext uri="{FF2B5EF4-FFF2-40B4-BE49-F238E27FC236}">
                <a16:creationId xmlns:a16="http://schemas.microsoft.com/office/drawing/2014/main" id="{364E2258-3FA2-49B7-9E30-2B4855AADE2D}"/>
              </a:ext>
            </a:extLst>
          </p:cNvPr>
          <p:cNvSpPr txBox="1"/>
          <p:nvPr/>
        </p:nvSpPr>
        <p:spPr>
          <a:xfrm>
            <a:off x="7560368" y="3864089"/>
            <a:ext cx="1415772" cy="461665"/>
          </a:xfrm>
          <a:prstGeom prst="rect">
            <a:avLst/>
          </a:prstGeom>
          <a:noFill/>
        </p:spPr>
        <p:txBody>
          <a:bodyPr wrap="none" rtlCol="0">
            <a:spAutoFit/>
          </a:bodyPr>
          <a:lstStyle/>
          <a:p>
            <a:r>
              <a:rPr lang="zh-CN" altLang="en-US" sz="2400" dirty="0">
                <a:solidFill>
                  <a:schemeClr val="bg1"/>
                </a:solidFill>
              </a:rPr>
              <a:t>物流金融</a:t>
            </a:r>
          </a:p>
        </p:txBody>
      </p:sp>
      <p:sp>
        <p:nvSpPr>
          <p:cNvPr id="11" name="文本框 10">
            <a:extLst>
              <a:ext uri="{FF2B5EF4-FFF2-40B4-BE49-F238E27FC236}">
                <a16:creationId xmlns:a16="http://schemas.microsoft.com/office/drawing/2014/main" id="{8E2CDB30-3F94-4FF6-8F44-0A7FD6510159}"/>
              </a:ext>
            </a:extLst>
          </p:cNvPr>
          <p:cNvSpPr txBox="1"/>
          <p:nvPr/>
        </p:nvSpPr>
        <p:spPr>
          <a:xfrm>
            <a:off x="720586" y="2928397"/>
            <a:ext cx="4104862" cy="1815882"/>
          </a:xfrm>
          <a:prstGeom prst="rect">
            <a:avLst/>
          </a:prstGeom>
          <a:noFill/>
        </p:spPr>
        <p:txBody>
          <a:bodyPr wrap="square" rtlCol="0">
            <a:spAutoFit/>
          </a:bodyPr>
          <a:lstStyle/>
          <a:p>
            <a:r>
              <a:rPr lang="zh-CN" altLang="en-US" sz="2800" dirty="0"/>
              <a:t>供应链金融包含在产业金融当中，而供应链金融又包括了物流金融，三者间的关系如图所示∶</a:t>
            </a:r>
          </a:p>
        </p:txBody>
      </p:sp>
    </p:spTree>
    <p:extLst>
      <p:ext uri="{BB962C8B-B14F-4D97-AF65-F5344CB8AC3E}">
        <p14:creationId xmlns:p14="http://schemas.microsoft.com/office/powerpoint/2010/main" val="339647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536CF2E-C1CF-4E1E-8981-0200EAC5C103}"/>
              </a:ext>
            </a:extLst>
          </p:cNvPr>
          <p:cNvSpPr/>
          <p:nvPr/>
        </p:nvSpPr>
        <p:spPr>
          <a:xfrm>
            <a:off x="349757" y="710372"/>
            <a:ext cx="5507704" cy="5640739"/>
          </a:xfrm>
          <a:prstGeom prst="rect">
            <a:avLst/>
          </a:prstGeom>
          <a:solidFill>
            <a:srgbClr val="F2F2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5E562972-3449-42D1-8185-B4BEFD52AB44}"/>
              </a:ext>
            </a:extLst>
          </p:cNvPr>
          <p:cNvSpPr>
            <a:spLocks noGrp="1"/>
          </p:cNvSpPr>
          <p:nvPr>
            <p:ph type="title"/>
          </p:nvPr>
        </p:nvSpPr>
        <p:spPr>
          <a:xfrm>
            <a:off x="342653" y="116012"/>
            <a:ext cx="11029616" cy="1188720"/>
          </a:xfrm>
        </p:spPr>
        <p:txBody>
          <a:bodyPr rtlCol="0"/>
          <a:lstStyle/>
          <a:p>
            <a:pPr rtl="0"/>
            <a:r>
              <a:rPr lang="en-US" altLang="zh-CN" dirty="0">
                <a:solidFill>
                  <a:srgbClr val="344BFF"/>
                </a:solidFill>
              </a:rPr>
              <a:t>· </a:t>
            </a:r>
            <a:r>
              <a:rPr lang="zh-CN" altLang="en-US" dirty="0">
                <a:solidFill>
                  <a:srgbClr val="344BFF"/>
                </a:solidFill>
              </a:rPr>
              <a:t>与传统供应链金融模式的区别</a:t>
            </a:r>
            <a:endParaRPr lang="zh-cn" dirty="0">
              <a:solidFill>
                <a:srgbClr val="344BFF"/>
              </a:solidFill>
            </a:endParaRPr>
          </a:p>
        </p:txBody>
      </p:sp>
      <p:sp>
        <p:nvSpPr>
          <p:cNvPr id="6" name="文本框 5">
            <a:extLst>
              <a:ext uri="{FF2B5EF4-FFF2-40B4-BE49-F238E27FC236}">
                <a16:creationId xmlns:a16="http://schemas.microsoft.com/office/drawing/2014/main" id="{4871E826-DC21-4680-B71D-AF071C1E5E39}"/>
              </a:ext>
            </a:extLst>
          </p:cNvPr>
          <p:cNvSpPr txBox="1"/>
          <p:nvPr/>
        </p:nvSpPr>
        <p:spPr>
          <a:xfrm>
            <a:off x="461922" y="1431235"/>
            <a:ext cx="5088836" cy="830997"/>
          </a:xfrm>
          <a:prstGeom prst="rect">
            <a:avLst/>
          </a:prstGeom>
          <a:noFill/>
        </p:spPr>
        <p:txBody>
          <a:bodyPr wrap="square" rtlCol="0">
            <a:spAutoFit/>
          </a:bodyPr>
          <a:lstStyle/>
          <a:p>
            <a:r>
              <a:rPr lang="zh-CN" altLang="en-US" sz="2400" dirty="0"/>
              <a:t>传统供应链金融孤立的关注企业和业务本身</a:t>
            </a:r>
            <a:r>
              <a:rPr lang="en-US" altLang="zh-CN" sz="2400" dirty="0"/>
              <a:t>,</a:t>
            </a:r>
            <a:r>
              <a:rPr lang="zh-CN" altLang="en-US" sz="2400" dirty="0"/>
              <a:t>主要通过线下进行业务操作。</a:t>
            </a:r>
          </a:p>
        </p:txBody>
      </p:sp>
      <p:pic>
        <p:nvPicPr>
          <p:cNvPr id="8" name="图片 7">
            <a:extLst>
              <a:ext uri="{FF2B5EF4-FFF2-40B4-BE49-F238E27FC236}">
                <a16:creationId xmlns:a16="http://schemas.microsoft.com/office/drawing/2014/main" id="{7A0F0CCB-409B-4A2B-A60B-55DC1BD80EF2}"/>
              </a:ext>
            </a:extLst>
          </p:cNvPr>
          <p:cNvPicPr>
            <a:picLocks noChangeAspect="1"/>
          </p:cNvPicPr>
          <p:nvPr/>
        </p:nvPicPr>
        <p:blipFill>
          <a:blip r:embed="rId2"/>
          <a:stretch>
            <a:fillRect/>
          </a:stretch>
        </p:blipFill>
        <p:spPr>
          <a:xfrm>
            <a:off x="342653" y="2451986"/>
            <a:ext cx="5507704" cy="3962376"/>
          </a:xfrm>
          <a:prstGeom prst="rect">
            <a:avLst/>
          </a:prstGeom>
        </p:spPr>
      </p:pic>
      <p:sp>
        <p:nvSpPr>
          <p:cNvPr id="10" name="文本框 9">
            <a:extLst>
              <a:ext uri="{FF2B5EF4-FFF2-40B4-BE49-F238E27FC236}">
                <a16:creationId xmlns:a16="http://schemas.microsoft.com/office/drawing/2014/main" id="{A48933A7-A8E6-4C94-BD8C-CDD385BAC56A}"/>
              </a:ext>
            </a:extLst>
          </p:cNvPr>
          <p:cNvSpPr txBox="1"/>
          <p:nvPr/>
        </p:nvSpPr>
        <p:spPr>
          <a:xfrm>
            <a:off x="6320332" y="769515"/>
            <a:ext cx="5409746" cy="1323439"/>
          </a:xfrm>
          <a:prstGeom prst="rect">
            <a:avLst/>
          </a:prstGeom>
          <a:noFill/>
        </p:spPr>
        <p:txBody>
          <a:bodyPr wrap="square" rtlCol="0">
            <a:spAutoFit/>
          </a:bodyPr>
          <a:lstStyle/>
          <a:p>
            <a:r>
              <a:rPr lang="zh-CN" altLang="en-US" sz="2000" dirty="0"/>
              <a:t>新型供应链金融主要根据产业特点</a:t>
            </a:r>
            <a:r>
              <a:rPr lang="en-US" altLang="zh-CN" sz="2000" dirty="0"/>
              <a:t>,</a:t>
            </a:r>
            <a:r>
              <a:rPr lang="zh-CN" altLang="en-US" sz="2000" dirty="0"/>
              <a:t>围绕供应链上核心企业，基于交易过程向核心企业和其上下游相关企业提供的综合金融服务</a:t>
            </a:r>
            <a:r>
              <a:rPr lang="en-US" altLang="zh-CN" sz="2000" dirty="0"/>
              <a:t>,</a:t>
            </a:r>
            <a:r>
              <a:rPr lang="zh-CN" altLang="en-US" sz="2000" dirty="0"/>
              <a:t>主要通过线上操作完成。</a:t>
            </a:r>
          </a:p>
        </p:txBody>
      </p:sp>
      <p:pic>
        <p:nvPicPr>
          <p:cNvPr id="12" name="图片 11">
            <a:extLst>
              <a:ext uri="{FF2B5EF4-FFF2-40B4-BE49-F238E27FC236}">
                <a16:creationId xmlns:a16="http://schemas.microsoft.com/office/drawing/2014/main" id="{E458D158-62D0-4B8E-AC4B-60BBADFDF3EF}"/>
              </a:ext>
            </a:extLst>
          </p:cNvPr>
          <p:cNvPicPr>
            <a:picLocks noChangeAspect="1"/>
          </p:cNvPicPr>
          <p:nvPr/>
        </p:nvPicPr>
        <p:blipFill>
          <a:blip r:embed="rId3"/>
          <a:stretch>
            <a:fillRect/>
          </a:stretch>
        </p:blipFill>
        <p:spPr>
          <a:xfrm>
            <a:off x="6004367" y="1958235"/>
            <a:ext cx="6041676" cy="4513852"/>
          </a:xfrm>
          <a:prstGeom prst="rect">
            <a:avLst/>
          </a:prstGeom>
        </p:spPr>
      </p:pic>
    </p:spTree>
    <p:extLst>
      <p:ext uri="{BB962C8B-B14F-4D97-AF65-F5344CB8AC3E}">
        <p14:creationId xmlns:p14="http://schemas.microsoft.com/office/powerpoint/2010/main" val="4264790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62972-3449-42D1-8185-B4BEFD52AB44}"/>
              </a:ext>
            </a:extLst>
          </p:cNvPr>
          <p:cNvSpPr>
            <a:spLocks noGrp="1"/>
          </p:cNvSpPr>
          <p:nvPr>
            <p:ph type="title"/>
          </p:nvPr>
        </p:nvSpPr>
        <p:spPr>
          <a:xfrm>
            <a:off x="581192" y="182273"/>
            <a:ext cx="11029616" cy="1188720"/>
          </a:xfrm>
        </p:spPr>
        <p:txBody>
          <a:bodyPr rtlCol="0"/>
          <a:lstStyle/>
          <a:p>
            <a:pPr rtl="0"/>
            <a:r>
              <a:rPr lang="en-US" altLang="zh-CN" dirty="0">
                <a:solidFill>
                  <a:srgbClr val="0000FF"/>
                </a:solidFill>
              </a:rPr>
              <a:t>· </a:t>
            </a:r>
            <a:r>
              <a:rPr lang="zh-CN" altLang="en-US" dirty="0">
                <a:solidFill>
                  <a:srgbClr val="0000FF"/>
                </a:solidFill>
              </a:rPr>
              <a:t>供应链金融的参与主体</a:t>
            </a:r>
            <a:endParaRPr lang="zh-cn" dirty="0">
              <a:solidFill>
                <a:srgbClr val="0000FF"/>
              </a:solidFill>
            </a:endParaRPr>
          </a:p>
        </p:txBody>
      </p:sp>
      <p:sp>
        <p:nvSpPr>
          <p:cNvPr id="3" name="文本框 2">
            <a:extLst>
              <a:ext uri="{FF2B5EF4-FFF2-40B4-BE49-F238E27FC236}">
                <a16:creationId xmlns:a16="http://schemas.microsoft.com/office/drawing/2014/main" id="{BB150045-B614-4059-BBDF-6A255AD58F9B}"/>
              </a:ext>
            </a:extLst>
          </p:cNvPr>
          <p:cNvSpPr txBox="1"/>
          <p:nvPr/>
        </p:nvSpPr>
        <p:spPr>
          <a:xfrm>
            <a:off x="581192" y="1577010"/>
            <a:ext cx="11171583" cy="430887"/>
          </a:xfrm>
          <a:prstGeom prst="rect">
            <a:avLst/>
          </a:prstGeom>
          <a:noFill/>
        </p:spPr>
        <p:txBody>
          <a:bodyPr wrap="square" rtlCol="0">
            <a:spAutoFit/>
          </a:bodyPr>
          <a:lstStyle/>
          <a:p>
            <a:r>
              <a:rPr lang="zh-CN" altLang="en-US" sz="2200" dirty="0"/>
              <a:t>参与主体主要有金融机构、中小企业、支持型企业以及在供应链中占优势地位的核心企业</a:t>
            </a:r>
          </a:p>
        </p:txBody>
      </p:sp>
      <p:graphicFrame>
        <p:nvGraphicFramePr>
          <p:cNvPr id="6" name="表格 6">
            <a:extLst>
              <a:ext uri="{FF2B5EF4-FFF2-40B4-BE49-F238E27FC236}">
                <a16:creationId xmlns:a16="http://schemas.microsoft.com/office/drawing/2014/main" id="{51342525-92DE-4619-8A0B-1D9D5ED9768F}"/>
              </a:ext>
            </a:extLst>
          </p:cNvPr>
          <p:cNvGraphicFramePr>
            <a:graphicFrameLocks noGrp="1"/>
          </p:cNvGraphicFramePr>
          <p:nvPr>
            <p:extLst>
              <p:ext uri="{D42A27DB-BD31-4B8C-83A1-F6EECF244321}">
                <p14:modId xmlns:p14="http://schemas.microsoft.com/office/powerpoint/2010/main" val="837151146"/>
              </p:ext>
            </p:extLst>
          </p:nvPr>
        </p:nvGraphicFramePr>
        <p:xfrm>
          <a:off x="800804" y="2386191"/>
          <a:ext cx="10590392" cy="4067457"/>
        </p:xfrm>
        <a:graphic>
          <a:graphicData uri="http://schemas.openxmlformats.org/drawingml/2006/table">
            <a:tbl>
              <a:tblPr firstRow="1" bandRow="1">
                <a:tableStyleId>{0660B408-B3CF-4A94-85FC-2B1E0A45F4A2}</a:tableStyleId>
              </a:tblPr>
              <a:tblGrid>
                <a:gridCol w="1917946">
                  <a:extLst>
                    <a:ext uri="{9D8B030D-6E8A-4147-A177-3AD203B41FA5}">
                      <a16:colId xmlns:a16="http://schemas.microsoft.com/office/drawing/2014/main" val="1816818070"/>
                    </a:ext>
                  </a:extLst>
                </a:gridCol>
                <a:gridCol w="8672446">
                  <a:extLst>
                    <a:ext uri="{9D8B030D-6E8A-4147-A177-3AD203B41FA5}">
                      <a16:colId xmlns:a16="http://schemas.microsoft.com/office/drawing/2014/main" val="3939373577"/>
                    </a:ext>
                  </a:extLst>
                </a:gridCol>
              </a:tblGrid>
              <a:tr h="755214">
                <a:tc>
                  <a:txBody>
                    <a:bodyPr/>
                    <a:lstStyle/>
                    <a:p>
                      <a:pPr lvl="0" algn="ctr"/>
                      <a:r>
                        <a:rPr lang="zh-CN" altLang="en-US" sz="2400" dirty="0">
                          <a:latin typeface="微软雅黑" panose="020B0503020204020204" pitchFamily="34" charset="-122"/>
                          <a:ea typeface="微软雅黑" panose="020B0503020204020204" pitchFamily="34" charset="-122"/>
                        </a:rPr>
                        <a:t>参与主体</a:t>
                      </a:r>
                    </a:p>
                  </a:txBody>
                  <a:tcPr anchor="ctr" anchorCtr="1">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25FFF"/>
                    </a:solidFill>
                  </a:tcPr>
                </a:tc>
                <a:tc>
                  <a:txBody>
                    <a:bodyPr/>
                    <a:lstStyle/>
                    <a:p>
                      <a:pPr marL="0" lvl="0" algn="ctr" defTabSz="457200" rtl="0" eaLnBrk="1" latinLnBrk="0" hangingPunct="1"/>
                      <a:r>
                        <a:rPr lang="zh-CN" altLang="en-US" sz="2400" b="1" kern="1200" dirty="0">
                          <a:solidFill>
                            <a:schemeClr val="lt1"/>
                          </a:solidFill>
                          <a:latin typeface="微软雅黑" panose="020B0503020204020204" pitchFamily="34" charset="-122"/>
                          <a:ea typeface="微软雅黑" panose="020B0503020204020204" pitchFamily="34" charset="-122"/>
                          <a:cs typeface="+mn-cs"/>
                        </a:rPr>
                        <a:t>功能</a:t>
                      </a:r>
                    </a:p>
                  </a:txBody>
                  <a:tcPr anchor="ctr" anchorCtr="1">
                    <a:lnL w="12700" cap="flat" cmpd="sng" algn="ctr">
                      <a:solidFill>
                        <a:schemeClr val="tx1"/>
                      </a:solidFill>
                      <a:prstDash val="solid"/>
                      <a:round/>
                      <a:headEnd type="none" w="med" len="med"/>
                      <a:tailEnd type="none" w="med" len="med"/>
                    </a:lnL>
                    <a:solidFill>
                      <a:srgbClr val="525FFF"/>
                    </a:solidFill>
                  </a:tcPr>
                </a:tc>
                <a:extLst>
                  <a:ext uri="{0D108BD9-81ED-4DB2-BD59-A6C34878D82A}">
                    <a16:rowId xmlns:a16="http://schemas.microsoft.com/office/drawing/2014/main" val="640842311"/>
                  </a:ext>
                </a:extLst>
              </a:tr>
              <a:tr h="622212">
                <a:tc>
                  <a:txBody>
                    <a:bodyPr/>
                    <a:lstStyle/>
                    <a:p>
                      <a:pPr algn="ctr"/>
                      <a:r>
                        <a:rPr lang="zh-CN" altLang="en-US" sz="2000" dirty="0">
                          <a:latin typeface="微软雅黑" panose="020B0503020204020204" pitchFamily="34" charset="-122"/>
                          <a:ea typeface="微软雅黑" panose="020B0503020204020204" pitchFamily="34" charset="-122"/>
                        </a:rPr>
                        <a:t>金融机构</a:t>
                      </a:r>
                    </a:p>
                  </a:txBody>
                  <a:tcPr anchor="ctr" anchorCtr="1">
                    <a:lnT w="12700" cap="flat" cmpd="sng" algn="ctr">
                      <a:noFill/>
                      <a:prstDash val="solid"/>
                      <a:round/>
                      <a:headEnd type="none" w="med" len="med"/>
                      <a:tailEnd type="none" w="med" len="med"/>
                    </a:lnT>
                    <a:noFill/>
                  </a:tcPr>
                </a:tc>
                <a:tc>
                  <a:txBody>
                    <a:bodyPr/>
                    <a:lstStyle/>
                    <a:p>
                      <a:pPr algn="ctr"/>
                      <a:r>
                        <a:rPr lang="zh-CN" altLang="en-US" dirty="0">
                          <a:latin typeface="微软雅黑" panose="020B0503020204020204" pitchFamily="34" charset="-122"/>
                          <a:ea typeface="微软雅黑" panose="020B0503020204020204" pitchFamily="34" charset="-122"/>
                        </a:rPr>
                        <a:t>为中小企业提供融资支持，设计相应的供应链金融模式，决定融资成本和融资期限。</a:t>
                      </a:r>
                    </a:p>
                  </a:txBody>
                  <a:tcPr anchor="ctr" anchorCtr="1">
                    <a:noFill/>
                  </a:tcPr>
                </a:tc>
                <a:extLst>
                  <a:ext uri="{0D108BD9-81ED-4DB2-BD59-A6C34878D82A}">
                    <a16:rowId xmlns:a16="http://schemas.microsoft.com/office/drawing/2014/main" val="1903110736"/>
                  </a:ext>
                </a:extLst>
              </a:tr>
              <a:tr h="927172">
                <a:tc>
                  <a:txBody>
                    <a:bodyPr/>
                    <a:lstStyle/>
                    <a:p>
                      <a:pPr algn="ctr"/>
                      <a:r>
                        <a:rPr lang="zh-CN" altLang="en-US" sz="2000" dirty="0">
                          <a:latin typeface="微软雅黑" panose="020B0503020204020204" pitchFamily="34" charset="-122"/>
                          <a:ea typeface="微软雅黑" panose="020B0503020204020204" pitchFamily="34" charset="-122"/>
                        </a:rPr>
                        <a:t>中小企业</a:t>
                      </a:r>
                    </a:p>
                  </a:txBody>
                  <a:tcPr anchor="ctr" anchorCtr="1">
                    <a:solidFill>
                      <a:srgbClr val="F2F2F4"/>
                    </a:solidFill>
                  </a:tcPr>
                </a:tc>
                <a:tc>
                  <a:txBody>
                    <a:bodyPr/>
                    <a:lstStyle/>
                    <a:p>
                      <a:pPr algn="ctr"/>
                      <a:r>
                        <a:rPr lang="zh-CN" altLang="en-US" dirty="0">
                          <a:latin typeface="微软雅黑" panose="020B0503020204020204" pitchFamily="34" charset="-122"/>
                          <a:ea typeface="微软雅黑" panose="020B0503020204020204" pitchFamily="34" charset="-122"/>
                        </a:rPr>
                        <a:t>在供应链金融模式中，通过货权质押、应收账款转让等方式取得融资，盘活企业资产、扩张业务</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提高资金利用效率。</a:t>
                      </a:r>
                    </a:p>
                  </a:txBody>
                  <a:tcPr anchor="ctr" anchorCtr="1">
                    <a:solidFill>
                      <a:srgbClr val="F2F2F4"/>
                    </a:solidFill>
                  </a:tcPr>
                </a:tc>
                <a:extLst>
                  <a:ext uri="{0D108BD9-81ED-4DB2-BD59-A6C34878D82A}">
                    <a16:rowId xmlns:a16="http://schemas.microsoft.com/office/drawing/2014/main" val="1671470419"/>
                  </a:ext>
                </a:extLst>
              </a:tr>
              <a:tr h="1007645">
                <a:tc>
                  <a:txBody>
                    <a:bodyPr/>
                    <a:lstStyle/>
                    <a:p>
                      <a:pPr algn="ctr"/>
                      <a:r>
                        <a:rPr lang="zh-CN" altLang="en-US" sz="2000" dirty="0">
                          <a:solidFill>
                            <a:schemeClr val="tx1"/>
                          </a:solidFill>
                          <a:latin typeface="微软雅黑" panose="020B0503020204020204" pitchFamily="34" charset="-122"/>
                          <a:ea typeface="微软雅黑" panose="020B0503020204020204" pitchFamily="34" charset="-122"/>
                        </a:rPr>
                        <a:t>支持性企业</a:t>
                      </a:r>
                    </a:p>
                  </a:txBody>
                  <a:tcPr anchor="ctr" anchorCtr="1">
                    <a:solidFill>
                      <a:schemeClr val="bg1"/>
                    </a:solidFill>
                  </a:tcPr>
                </a:tc>
                <a:tc>
                  <a:txBody>
                    <a:bodyPr/>
                    <a:lstStyle/>
                    <a:p>
                      <a:pPr algn="ctr"/>
                      <a:r>
                        <a:rPr lang="zh-CN" altLang="en-US" dirty="0">
                          <a:solidFill>
                            <a:schemeClr val="tx1"/>
                          </a:solidFill>
                          <a:latin typeface="微软雅黑" panose="020B0503020204020204" pitchFamily="34" charset="-122"/>
                          <a:ea typeface="微软雅黑" panose="020B0503020204020204" pitchFamily="34" charset="-122"/>
                        </a:rPr>
                        <a:t>供应链中的协调者，一方面为中小企业提供物流、合储服务，另一方面为金融机构捉供货押监管服务。</a:t>
                      </a:r>
                    </a:p>
                  </a:txBody>
                  <a:tcPr anchor="ctr" anchorCtr="1">
                    <a:solidFill>
                      <a:schemeClr val="bg1"/>
                    </a:solidFill>
                  </a:tcPr>
                </a:tc>
                <a:extLst>
                  <a:ext uri="{0D108BD9-81ED-4DB2-BD59-A6C34878D82A}">
                    <a16:rowId xmlns:a16="http://schemas.microsoft.com/office/drawing/2014/main" val="1820678425"/>
                  </a:ext>
                </a:extLst>
              </a:tr>
              <a:tr h="755214">
                <a:tc>
                  <a:txBody>
                    <a:bodyPr/>
                    <a:lstStyle/>
                    <a:p>
                      <a:pPr algn="ctr"/>
                      <a:r>
                        <a:rPr lang="zh-CN" altLang="en-US" sz="2000" dirty="0">
                          <a:latin typeface="微软雅黑" panose="020B0503020204020204" pitchFamily="34" charset="-122"/>
                          <a:ea typeface="微软雅黑" panose="020B0503020204020204" pitchFamily="34" charset="-122"/>
                        </a:rPr>
                        <a:t>核心企业</a:t>
                      </a:r>
                    </a:p>
                  </a:txBody>
                  <a:tcPr anchor="ctr" anchorCtr="1">
                    <a:solidFill>
                      <a:srgbClr val="F2F2F4"/>
                    </a:solidFill>
                  </a:tcPr>
                </a:tc>
                <a:tc>
                  <a:txBody>
                    <a:bodyPr/>
                    <a:lstStyle/>
                    <a:p>
                      <a:pPr algn="ctr"/>
                      <a:r>
                        <a:rPr lang="zh-CN" altLang="en-US" dirty="0">
                          <a:latin typeface="微软雅黑" panose="020B0503020204020204" pitchFamily="34" charset="-122"/>
                          <a:ea typeface="微软雅黑" panose="020B0503020204020204" pitchFamily="34" charset="-122"/>
                        </a:rPr>
                        <a:t>通过担保、回购和承诺等方式，帮助上下游中小企业进行融资，维持供应链稳定性。</a:t>
                      </a:r>
                    </a:p>
                  </a:txBody>
                  <a:tcPr anchor="ctr" anchorCtr="1">
                    <a:solidFill>
                      <a:srgbClr val="F2F2F4"/>
                    </a:solidFill>
                  </a:tcPr>
                </a:tc>
                <a:extLst>
                  <a:ext uri="{0D108BD9-81ED-4DB2-BD59-A6C34878D82A}">
                    <a16:rowId xmlns:a16="http://schemas.microsoft.com/office/drawing/2014/main" val="3357686698"/>
                  </a:ext>
                </a:extLst>
              </a:tr>
            </a:tbl>
          </a:graphicData>
        </a:graphic>
      </p:graphicFrame>
    </p:spTree>
    <p:extLst>
      <p:ext uri="{BB962C8B-B14F-4D97-AF65-F5344CB8AC3E}">
        <p14:creationId xmlns:p14="http://schemas.microsoft.com/office/powerpoint/2010/main" val="340914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62972-3449-42D1-8185-B4BEFD52AB44}"/>
              </a:ext>
            </a:extLst>
          </p:cNvPr>
          <p:cNvSpPr>
            <a:spLocks noGrp="1"/>
          </p:cNvSpPr>
          <p:nvPr>
            <p:ph type="title"/>
          </p:nvPr>
        </p:nvSpPr>
        <p:spPr>
          <a:xfrm>
            <a:off x="475342" y="208777"/>
            <a:ext cx="11029616" cy="1188720"/>
          </a:xfrm>
        </p:spPr>
        <p:txBody>
          <a:bodyPr rtlCol="0"/>
          <a:lstStyle/>
          <a:p>
            <a:pPr rtl="0"/>
            <a:r>
              <a:rPr lang="en-US" altLang="zh-CN" dirty="0">
                <a:solidFill>
                  <a:srgbClr val="344BFF"/>
                </a:solidFill>
              </a:rPr>
              <a:t>· </a:t>
            </a:r>
            <a:r>
              <a:rPr lang="zh-CN" altLang="en-US" dirty="0">
                <a:solidFill>
                  <a:srgbClr val="344BFF"/>
                </a:solidFill>
              </a:rPr>
              <a:t>供应链金融的作用意义</a:t>
            </a:r>
            <a:endParaRPr lang="zh-cn" dirty="0">
              <a:solidFill>
                <a:srgbClr val="344BFF"/>
              </a:solidFill>
            </a:endParaRPr>
          </a:p>
        </p:txBody>
      </p:sp>
      <p:sp>
        <p:nvSpPr>
          <p:cNvPr id="3" name="矩形 2">
            <a:extLst>
              <a:ext uri="{FF2B5EF4-FFF2-40B4-BE49-F238E27FC236}">
                <a16:creationId xmlns:a16="http://schemas.microsoft.com/office/drawing/2014/main" id="{90C23958-ABF8-4269-9D8A-F59338B13596}"/>
              </a:ext>
            </a:extLst>
          </p:cNvPr>
          <p:cNvSpPr/>
          <p:nvPr/>
        </p:nvSpPr>
        <p:spPr>
          <a:xfrm>
            <a:off x="1119809" y="1987826"/>
            <a:ext cx="4452730" cy="38431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0A592466-11D8-4736-824F-9D45766D93A7}"/>
              </a:ext>
            </a:extLst>
          </p:cNvPr>
          <p:cNvSpPr/>
          <p:nvPr/>
        </p:nvSpPr>
        <p:spPr>
          <a:xfrm>
            <a:off x="6619461" y="1987826"/>
            <a:ext cx="4452730" cy="38431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4264819-78F3-4A02-99D1-877FADADC87D}"/>
              </a:ext>
            </a:extLst>
          </p:cNvPr>
          <p:cNvSpPr txBox="1"/>
          <p:nvPr/>
        </p:nvSpPr>
        <p:spPr>
          <a:xfrm>
            <a:off x="1484243" y="2319131"/>
            <a:ext cx="3617844" cy="461665"/>
          </a:xfrm>
          <a:prstGeom prst="rect">
            <a:avLst/>
          </a:prstGeom>
          <a:noFill/>
        </p:spPr>
        <p:txBody>
          <a:bodyPr wrap="square" rtlCol="0">
            <a:spAutoFit/>
          </a:bodyPr>
          <a:lstStyle/>
          <a:p>
            <a:r>
              <a:rPr lang="zh-CN" altLang="en-US" sz="2400" dirty="0">
                <a:solidFill>
                  <a:srgbClr val="0000FF"/>
                </a:solidFill>
              </a:rPr>
              <a:t>供应链金融实现四流合一</a:t>
            </a:r>
          </a:p>
        </p:txBody>
      </p:sp>
      <p:sp>
        <p:nvSpPr>
          <p:cNvPr id="7" name="文本框 6">
            <a:extLst>
              <a:ext uri="{FF2B5EF4-FFF2-40B4-BE49-F238E27FC236}">
                <a16:creationId xmlns:a16="http://schemas.microsoft.com/office/drawing/2014/main" id="{4936C10D-42C3-4C23-B0EF-3923FF45966C}"/>
              </a:ext>
            </a:extLst>
          </p:cNvPr>
          <p:cNvSpPr txBox="1"/>
          <p:nvPr/>
        </p:nvSpPr>
        <p:spPr>
          <a:xfrm>
            <a:off x="1427921" y="3151714"/>
            <a:ext cx="4041913" cy="2308324"/>
          </a:xfrm>
          <a:prstGeom prst="rect">
            <a:avLst/>
          </a:prstGeom>
          <a:noFill/>
        </p:spPr>
        <p:txBody>
          <a:bodyPr wrap="square" rtlCol="0">
            <a:spAutoFit/>
          </a:bodyPr>
          <a:lstStyle/>
          <a:p>
            <a:r>
              <a:rPr lang="zh-CN" altLang="en-US" sz="2400" dirty="0"/>
              <a:t>在供应链中</a:t>
            </a:r>
            <a:r>
              <a:rPr lang="en-US" altLang="zh-CN" sz="2400" dirty="0"/>
              <a:t>,</a:t>
            </a:r>
            <a:r>
              <a:rPr lang="zh-CN" altLang="en-US" sz="2400" dirty="0"/>
              <a:t>物流、资金流、信息流商流是共同存在的，商流、信息流和资金流的结合将更好的支持和加强供应链上、下游企业之间的货物、服务往来</a:t>
            </a:r>
            <a:r>
              <a:rPr lang="en-US" altLang="zh-CN" sz="2400" dirty="0"/>
              <a:t>(</a:t>
            </a:r>
            <a:r>
              <a:rPr lang="zh-CN" altLang="en-US" sz="2400" dirty="0"/>
              <a:t>物流</a:t>
            </a:r>
            <a:r>
              <a:rPr lang="en-US" altLang="zh-CN" sz="2400" dirty="0"/>
              <a:t>)</a:t>
            </a:r>
            <a:r>
              <a:rPr lang="zh-CN" altLang="en-US" sz="2400" dirty="0"/>
              <a:t>。</a:t>
            </a:r>
          </a:p>
        </p:txBody>
      </p:sp>
      <p:sp>
        <p:nvSpPr>
          <p:cNvPr id="8" name="文本框 7">
            <a:extLst>
              <a:ext uri="{FF2B5EF4-FFF2-40B4-BE49-F238E27FC236}">
                <a16:creationId xmlns:a16="http://schemas.microsoft.com/office/drawing/2014/main" id="{C44C1E7E-418A-4237-B5A8-8199CBAD2D11}"/>
              </a:ext>
            </a:extLst>
          </p:cNvPr>
          <p:cNvSpPr txBox="1"/>
          <p:nvPr/>
        </p:nvSpPr>
        <p:spPr>
          <a:xfrm>
            <a:off x="6725478" y="2294905"/>
            <a:ext cx="4452730" cy="461665"/>
          </a:xfrm>
          <a:prstGeom prst="rect">
            <a:avLst/>
          </a:prstGeom>
          <a:noFill/>
        </p:spPr>
        <p:txBody>
          <a:bodyPr wrap="square" rtlCol="0">
            <a:spAutoFit/>
          </a:bodyPr>
          <a:lstStyle/>
          <a:p>
            <a:r>
              <a:rPr lang="zh-CN" altLang="en-US" sz="2400" dirty="0">
                <a:solidFill>
                  <a:srgbClr val="0000FF"/>
                </a:solidFill>
              </a:rPr>
              <a:t>借助金融产品完善供应链管理</a:t>
            </a:r>
          </a:p>
        </p:txBody>
      </p:sp>
      <p:sp>
        <p:nvSpPr>
          <p:cNvPr id="9" name="文本框 8">
            <a:extLst>
              <a:ext uri="{FF2B5EF4-FFF2-40B4-BE49-F238E27FC236}">
                <a16:creationId xmlns:a16="http://schemas.microsoft.com/office/drawing/2014/main" id="{9FE09218-013F-41E3-B99B-8DDE7F63E6B1}"/>
              </a:ext>
            </a:extLst>
          </p:cNvPr>
          <p:cNvSpPr txBox="1"/>
          <p:nvPr/>
        </p:nvSpPr>
        <p:spPr>
          <a:xfrm>
            <a:off x="6824869" y="3151714"/>
            <a:ext cx="4247322" cy="2308324"/>
          </a:xfrm>
          <a:prstGeom prst="rect">
            <a:avLst/>
          </a:prstGeom>
          <a:noFill/>
        </p:spPr>
        <p:txBody>
          <a:bodyPr wrap="square" rtlCol="0">
            <a:spAutoFit/>
          </a:bodyPr>
          <a:lstStyle/>
          <a:p>
            <a:r>
              <a:rPr lang="zh-CN" altLang="en-US" sz="2400" dirty="0"/>
              <a:t>通过供应链金融将上、下游企业和金融机构紧密的联系起来。供应链金融使得整根链条形成了</a:t>
            </a:r>
            <a:r>
              <a:rPr lang="en-US" altLang="zh-CN" sz="2400" dirty="0"/>
              <a:t>—</a:t>
            </a:r>
            <a:r>
              <a:rPr lang="zh-CN" altLang="en-US" sz="2400" dirty="0"/>
              <a:t>个闭环模式，金融机构能够准确也掌握各个环节上企业的信息。</a:t>
            </a:r>
          </a:p>
        </p:txBody>
      </p:sp>
    </p:spTree>
    <p:extLst>
      <p:ext uri="{BB962C8B-B14F-4D97-AF65-F5344CB8AC3E}">
        <p14:creationId xmlns:p14="http://schemas.microsoft.com/office/powerpoint/2010/main" val="385857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87969EAF-94D2-4D05-88A9-93FB0824C401}"/>
              </a:ext>
            </a:extLst>
          </p:cNvPr>
          <p:cNvSpPr>
            <a:spLocks noGrp="1"/>
          </p:cNvSpPr>
          <p:nvPr>
            <p:ph type="title"/>
          </p:nvPr>
        </p:nvSpPr>
        <p:spPr>
          <a:xfrm>
            <a:off x="3101009" y="386614"/>
            <a:ext cx="11029616" cy="1188720"/>
          </a:xfrm>
        </p:spPr>
        <p:txBody>
          <a:bodyPr>
            <a:normAutofit/>
          </a:bodyPr>
          <a:lstStyle/>
          <a:p>
            <a:r>
              <a:rPr lang="zh-CN" altLang="en-US" sz="4800" b="1" dirty="0">
                <a:solidFill>
                  <a:srgbClr val="404040"/>
                </a:solidFill>
                <a:effectLst/>
                <a:latin typeface="Microsoft YaHei UI" panose="020B0503020204020204" pitchFamily="34" charset="-122"/>
                <a:ea typeface="Microsoft YaHei UI" panose="020B0503020204020204" pitchFamily="34" charset="-122"/>
              </a:rPr>
              <a:t>物流金融是什么？</a:t>
            </a:r>
            <a:endParaRPr lang="zh-CN" altLang="en-US" sz="3200" dirty="0"/>
          </a:p>
        </p:txBody>
      </p:sp>
      <p:pic>
        <p:nvPicPr>
          <p:cNvPr id="1026" name="Picture 2">
            <a:extLst>
              <a:ext uri="{FF2B5EF4-FFF2-40B4-BE49-F238E27FC236}">
                <a16:creationId xmlns:a16="http://schemas.microsoft.com/office/drawing/2014/main" id="{D4601237-47DB-4BD3-A8F9-130EEEB99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4390" y="702366"/>
            <a:ext cx="2427218" cy="2427218"/>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0DBEC04F-57F3-4FC4-B4A2-27201D524BBF}"/>
              </a:ext>
            </a:extLst>
          </p:cNvPr>
          <p:cNvSpPr txBox="1"/>
          <p:nvPr/>
        </p:nvSpPr>
        <p:spPr>
          <a:xfrm>
            <a:off x="914400" y="1639294"/>
            <a:ext cx="9120807" cy="4832092"/>
          </a:xfrm>
          <a:prstGeom prst="rect">
            <a:avLst/>
          </a:prstGeom>
          <a:noFill/>
        </p:spPr>
        <p:txBody>
          <a:bodyPr wrap="square">
            <a:spAutoFit/>
          </a:bodyPr>
          <a:lstStyle/>
          <a:p>
            <a:r>
              <a:rPr lang="zh-CN" altLang="en-US" sz="2800" dirty="0">
                <a:effectLst/>
                <a:latin typeface="宋体" panose="02010600030101010101" pitchFamily="2" charset="-122"/>
                <a:ea typeface="宋体" panose="02010600030101010101" pitchFamily="2" charset="-122"/>
              </a:rPr>
              <a:t>    物流金融是指在面向物流业的运营过程，通过应用和开发各种金融产品，有效地组织和调剂物流领域中货币资金的运动。这些资金运动包括发生在物流过程中的各种存款、贷款、投资、信托、租赁、抵押、贴现、保险、有价证券发行与交易，以及金融机构所办理的各类涉及物流业的中间业务等。它伴随着物流产业的发展而产生。在物流金融中涉及三个主体：物流企业，客户和金融机构，物流企业与金融机构联合起来为资金需求方企业提供融资，物流金融的开展对这三方都有非常迫切的现实需要。物流和金融的紧密融合能有力支持社会商品的流通，促使流通体制改革顺利进行。</a:t>
            </a:r>
          </a:p>
        </p:txBody>
      </p:sp>
    </p:spTree>
    <p:extLst>
      <p:ext uri="{BB962C8B-B14F-4D97-AF65-F5344CB8AC3E}">
        <p14:creationId xmlns:p14="http://schemas.microsoft.com/office/powerpoint/2010/main" val="2299599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62972-3449-42D1-8185-B4BEFD52AB44}"/>
              </a:ext>
            </a:extLst>
          </p:cNvPr>
          <p:cNvSpPr>
            <a:spLocks noGrp="1"/>
          </p:cNvSpPr>
          <p:nvPr>
            <p:ph type="title"/>
          </p:nvPr>
        </p:nvSpPr>
        <p:spPr>
          <a:xfrm>
            <a:off x="3867898" y="301542"/>
            <a:ext cx="11029616" cy="1188720"/>
          </a:xfrm>
        </p:spPr>
        <p:txBody>
          <a:bodyPr rtlCol="0">
            <a:normAutofit/>
          </a:bodyPr>
          <a:lstStyle/>
          <a:p>
            <a:r>
              <a:rPr lang="zh-CN" altLang="en-US" sz="4800" b="1">
                <a:solidFill>
                  <a:srgbClr val="404040"/>
                </a:solidFill>
                <a:effectLst/>
                <a:latin typeface="Microsoft YaHei UI" panose="020B0503020204020204" pitchFamily="34" charset="-122"/>
                <a:ea typeface="Microsoft YaHei UI" panose="020B0503020204020204" pitchFamily="34" charset="-122"/>
              </a:rPr>
              <a:t>物流金融的分类</a:t>
            </a:r>
            <a:endParaRPr lang="zh-CN" altLang="en-US" sz="6600" dirty="0"/>
          </a:p>
        </p:txBody>
      </p:sp>
      <p:sp>
        <p:nvSpPr>
          <p:cNvPr id="4" name="文本框 3">
            <a:extLst>
              <a:ext uri="{FF2B5EF4-FFF2-40B4-BE49-F238E27FC236}">
                <a16:creationId xmlns:a16="http://schemas.microsoft.com/office/drawing/2014/main" id="{C52E1DE2-946D-4538-B12D-0D3A88C65CEB}"/>
              </a:ext>
            </a:extLst>
          </p:cNvPr>
          <p:cNvSpPr txBox="1"/>
          <p:nvPr/>
        </p:nvSpPr>
        <p:spPr>
          <a:xfrm>
            <a:off x="450574" y="1490262"/>
            <a:ext cx="11290852" cy="2246769"/>
          </a:xfrm>
          <a:prstGeom prst="rect">
            <a:avLst/>
          </a:prstGeom>
          <a:noFill/>
        </p:spPr>
        <p:txBody>
          <a:bodyPr wrap="square">
            <a:spAutoFit/>
          </a:bodyPr>
          <a:lstStyle/>
          <a:p>
            <a:r>
              <a:rPr lang="zh-CN" altLang="en-US" sz="1800" dirty="0">
                <a:effectLst/>
                <a:latin typeface="宋体" panose="02010600030101010101" pitchFamily="2" charset="-122"/>
                <a:ea typeface="宋体" panose="02010600030101010101" pitchFamily="2" charset="-122"/>
              </a:rPr>
              <a:t>    </a:t>
            </a:r>
            <a:r>
              <a:rPr lang="zh-CN" altLang="en-US" sz="2000" dirty="0">
                <a:effectLst/>
                <a:latin typeface="宋体" panose="02010600030101010101" pitchFamily="2" charset="-122"/>
                <a:ea typeface="宋体" panose="02010600030101010101" pitchFamily="2" charset="-122"/>
              </a:rPr>
              <a:t>随着现代金融和现代物流的不断发展，物流金融的形式也越来越多，按照金融在现代物流中的业务内容，物流金融分为物流结算金融、物流仓单金融和物流授信金融。</a:t>
            </a:r>
          </a:p>
          <a:p>
            <a:r>
              <a:rPr lang="zh-CN" altLang="en-US" sz="2000" dirty="0">
                <a:effectLst/>
                <a:latin typeface="宋体" panose="02010600030101010101" pitchFamily="2" charset="-122"/>
                <a:ea typeface="宋体" panose="02010600030101010101" pitchFamily="2" charset="-122"/>
              </a:rPr>
              <a:t>    物流结算金融是指利用各种结算方式为物流企业及其客户融资的金融活动。目前主要有代收货款、垫付货款、承兑汇票等业务形式：代收货款业务是物流公司为企业（大多为各类邮购公司、电子商务公司、商贸企业、金融机构等）提供传递实物的同时，帮助供方向买方收取现款，然后将货款转交投递企业并从中收取一定比例的费用；垫付货款业务是指当物流公司为发货人承运一批货物时，物流公司首先代提货人预付一半货款；当提货人取货时则交付给物流公司全部货款。</a:t>
            </a:r>
            <a:endParaRPr lang="zh-CN" altLang="en-US" sz="2000" dirty="0"/>
          </a:p>
        </p:txBody>
      </p:sp>
      <p:pic>
        <p:nvPicPr>
          <p:cNvPr id="2050" name="Picture 2">
            <a:extLst>
              <a:ext uri="{FF2B5EF4-FFF2-40B4-BE49-F238E27FC236}">
                <a16:creationId xmlns:a16="http://schemas.microsoft.com/office/drawing/2014/main" id="{20C062CB-A6D6-4607-A12C-273DD1C65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3903364"/>
            <a:ext cx="8884754" cy="2524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2138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53_TF33552983.potx" id="{E785B998-EA1E-435A-BC09-53167714146B}" vid="{39930FD0-D29E-42B6-87EA-7A1632EF1D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{167E13CC-4E27-4386-87A9-8C944F8D22E9}tf33552983_win32</Template>
  <TotalTime>111</TotalTime>
  <Words>2160</Words>
  <Application>Microsoft Office PowerPoint</Application>
  <PresentationFormat>宽屏</PresentationFormat>
  <Paragraphs>120</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Microsoft YaHei UI</vt:lpstr>
      <vt:lpstr>等线</vt:lpstr>
      <vt:lpstr>宋体</vt:lpstr>
      <vt:lpstr>微软雅黑</vt:lpstr>
      <vt:lpstr>Arial</vt:lpstr>
      <vt:lpstr>Calibri</vt:lpstr>
      <vt:lpstr>Franklin Gothic Book</vt:lpstr>
      <vt:lpstr>Wingdings 2</vt:lpstr>
      <vt:lpstr>DividendVTI</vt:lpstr>
      <vt:lpstr>供应链金融与物流金融</vt:lpstr>
      <vt:lpstr>· 什么是供应链金融？</vt:lpstr>
      <vt:lpstr>· 供应链金融的发展历程</vt:lpstr>
      <vt:lpstr>· 与产业金融、物流金融之间的关系</vt:lpstr>
      <vt:lpstr>· 与传统供应链金融模式的区别</vt:lpstr>
      <vt:lpstr>· 供应链金融的参与主体</vt:lpstr>
      <vt:lpstr>· 供应链金融的作用意义</vt:lpstr>
      <vt:lpstr>物流金融是什么？</vt:lpstr>
      <vt:lpstr>物流金融的分类</vt:lpstr>
      <vt:lpstr>物流金融的分类</vt:lpstr>
      <vt:lpstr>物流金融与供应链金融的区别</vt:lpstr>
      <vt:lpstr>1、参与主体与作用范围        物流金融的参与主体一般是单个企业和为其提供服务的金融机构、第三方物流企业等，其作用范围也局限于单次或一段时间的物流过程。一般来说，第三方物流企业在物流金融业务中起着主导作用。而供应链金融是比物流金融更广泛的概念，其参与主体是整个供应链和外部金融机构，也包括专业的物流服务提供商，甚至涉及投资者。其作用范围是整个供应链的交易与往来，而第三方物流企业在其中扮演着中间人和代理商的角色。</vt:lpstr>
      <vt:lpstr>2、运作机理与服务产品        物流金融的操作是与物流过程相伴而生的，旨在解决物流过程中的资金问题，其产品的开发也是围绕着物流设施投融资、物流保险、物流结算等。而供应链金融是植根于整个供应链条的运作，旨在利用金融工具协调供应链上下游物流、资金流、信息流关系，实现整个供应链的资金平衡与绩效提升。从这个意义上来讲，供应链金融囊括了物流金融的内容。</vt:lpstr>
      <vt:lpstr>3、服务对象        物流金融是面向所有符合其准入条件的中小企业，不限规模、种类和地域等；而供应链金融是为供应链中的上、下游中小企业及供应链的核心企业提供融资服务。</vt:lpstr>
      <vt:lpstr>4、担保及风险       开展物流金融业务时，中小企业以其自由资源提供担保，融资活动的风险主要由贷款企业产生。供应链金融的担保以核心企业为主，或由核心企业负连带责任，其风险由核心企业及上、下游中小企业产生；供应链中的任何一个环节出现问题，将影响整个供应链的安全及贷款的顺利归还，因此操作风险较大。但是，金融机构的贷款收益也会因整条供应链的加入而随之增大。</vt:lpstr>
      <vt:lpstr>5、物流企业的作用        对于物流金融，物流企业作为融资活动的主要运作方，为贷款企业提供融资服务；供应链金融则以金融机构为主，物流企业仅作为金融机构的辅助部门提供物流运作服务。  6、异地金融机构的合作程度         在融资活动中，物流金融一般仅涉及贷款企业所在地的金融机构；对于供应链金融，由于上下游企业及核心企业经营和生产的异地花趋势增强，因而涉及多个金融机构间的业务协作及信息共享，同时加大了监管难度。 </vt:lpstr>
      <vt:lpstr>PowerPoint 演示文稿</vt:lpstr>
      <vt:lpstr>PowerPoint 演示文稿</vt:lpstr>
      <vt:lpstr>PowerPoint 演示文稿</vt:lpstr>
      <vt:lpstr>PowerPoint 演示文稿</vt:lpstr>
      <vt:lpstr>搭建供应链金融公共管理和综合服务平台。</vt:lpstr>
      <vt:lpstr>建立覆盖产业链供应链的金融服务场景体系。</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供应链金融的魅力</dc:title>
  <dc:creator>鹿 新雨</dc:creator>
  <cp:lastModifiedBy>竟 何</cp:lastModifiedBy>
  <cp:revision>3</cp:revision>
  <dcterms:created xsi:type="dcterms:W3CDTF">2021-09-14T05:32:32Z</dcterms:created>
  <dcterms:modified xsi:type="dcterms:W3CDTF">2021-09-14T07:26:40Z</dcterms:modified>
</cp:coreProperties>
</file>