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12" r:id="rId2"/>
    <p:sldId id="531" r:id="rId3"/>
    <p:sldId id="547" r:id="rId4"/>
    <p:sldId id="541" r:id="rId5"/>
    <p:sldId id="532" r:id="rId6"/>
    <p:sldId id="533" r:id="rId7"/>
    <p:sldId id="534" r:id="rId8"/>
    <p:sldId id="535" r:id="rId9"/>
    <p:sldId id="536" r:id="rId10"/>
    <p:sldId id="537" r:id="rId11"/>
    <p:sldId id="544" r:id="rId12"/>
    <p:sldId id="545" r:id="rId13"/>
    <p:sldId id="546" r:id="rId14"/>
    <p:sldId id="538" r:id="rId15"/>
    <p:sldId id="540" r:id="rId16"/>
    <p:sldId id="539" r:id="rId17"/>
    <p:sldId id="542" r:id="rId18"/>
    <p:sldId id="527" r:id="rId19"/>
    <p:sldId id="543" r:id="rId20"/>
  </p:sldIdLst>
  <p:sldSz cx="12192000" cy="6858000"/>
  <p:notesSz cx="7010400" cy="92964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4223" userDrawn="1">
          <p15:clr>
            <a:srgbClr val="A4A3A4"/>
          </p15:clr>
        </p15:guide>
        <p15:guide id="3" orient="horz" pos="2441" userDrawn="1">
          <p15:clr>
            <a:srgbClr val="A4A3A4"/>
          </p15:clr>
        </p15:guide>
        <p15:guide id="4" pos="6533" userDrawn="1">
          <p15:clr>
            <a:srgbClr val="A4A3A4"/>
          </p15:clr>
        </p15:guide>
        <p15:guide id="5" pos="805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7489" userDrawn="1">
          <p15:clr>
            <a:srgbClr val="A4A3A4"/>
          </p15:clr>
        </p15:guide>
        <p15:guide id="8" pos="463" userDrawn="1">
          <p15:clr>
            <a:srgbClr val="A4A3A4"/>
          </p15:clr>
        </p15:guide>
        <p15:guide id="9" pos="167" userDrawn="1">
          <p15:clr>
            <a:srgbClr val="A4A3A4"/>
          </p15:clr>
        </p15:guide>
        <p15:guide id="10" pos="7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EDA"/>
    <a:srgbClr val="DB5521"/>
    <a:srgbClr val="C8D2DD"/>
    <a:srgbClr val="C3CAD6"/>
    <a:srgbClr val="6A737B"/>
    <a:srgbClr val="DD4713"/>
    <a:srgbClr val="DD4814"/>
    <a:srgbClr val="4C5558"/>
    <a:srgbClr val="676E70"/>
    <a:srgbClr val="53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4" autoAdjust="0"/>
    <p:restoredTop sz="99088" autoAdjust="0"/>
  </p:normalViewPr>
  <p:slideViewPr>
    <p:cSldViewPr snapToGrid="0" snapToObjects="1">
      <p:cViewPr varScale="1">
        <p:scale>
          <a:sx n="77" d="100"/>
          <a:sy n="77" d="100"/>
        </p:scale>
        <p:origin x="120" y="798"/>
      </p:cViewPr>
      <p:guideLst>
        <p:guide orient="horz" pos="3746"/>
        <p:guide orient="horz" pos="4223"/>
        <p:guide orient="horz" pos="2441"/>
        <p:guide pos="6533"/>
        <p:guide pos="805"/>
        <p:guide pos="3839"/>
        <p:guide pos="7489"/>
        <p:guide pos="463"/>
        <p:guide pos="167"/>
        <p:guide pos="767"/>
      </p:guideLst>
    </p:cSldViewPr>
  </p:slideViewPr>
  <p:outlineViewPr>
    <p:cViewPr>
      <p:scale>
        <a:sx n="33" d="100"/>
        <a:sy n="33" d="100"/>
      </p:scale>
      <p:origin x="0" y="5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3DC27A-FFB5-9C48-8306-EA1D3B7E409D}" type="datetimeFigureOut">
              <a:rPr lang="en-US" smtClean="0">
                <a:latin typeface="Cambria"/>
                <a:cs typeface="Cambria"/>
              </a:rPr>
              <a:t>12/2/2014</a:t>
            </a:fld>
            <a:endParaRPr lang="en-US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705673-227B-4345-AA1C-9C21E8AE760C}" type="slidenum">
              <a:rPr lang="en-US" smtClean="0">
                <a:latin typeface="Cambria"/>
                <a:cs typeface="Cambria"/>
              </a:rPr>
              <a:t>‹#›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695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FB912D-C514-ED4D-836E-65735581923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2C25E1-F813-4E4C-87A8-ECA30028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7558" y="6462026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December 2, 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883" y="6462026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1667" y="6462026"/>
            <a:ext cx="16361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23434" y="1778001"/>
            <a:ext cx="10361084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23434" y="3884989"/>
            <a:ext cx="10361084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4" name="Picture 13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 / Oran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2117" y="1384300"/>
            <a:ext cx="12192000" cy="44349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1"/>
            <a:ext cx="12192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248" y="-12329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79" y="274638"/>
            <a:ext cx="10543821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117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Dark Silver">
    <p:bg>
      <p:bgPr>
        <a:gradFill flip="none" rotWithShape="1">
          <a:gsLst>
            <a:gs pos="0">
              <a:srgbClr val="6A737B"/>
            </a:gs>
            <a:gs pos="100000">
              <a:srgbClr val="6A737B">
                <a:alpha val="3900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2" y="274638"/>
            <a:ext cx="9866489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7558" y="6450481"/>
            <a:ext cx="2429108" cy="365125"/>
          </a:xfrm>
        </p:spPr>
        <p:txBody>
          <a:bodyPr/>
          <a:lstStyle/>
          <a:p>
            <a:fld id="{AB378871-E4D9-6046-90A9-918C0608D3F6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3883" y="6450481"/>
            <a:ext cx="40999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37166"/>
            <a:ext cx="3152648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274638"/>
            <a:ext cx="10772647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EB7-2DB9-5D4C-AF77-6063B82FDCB5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71801"/>
            <a:ext cx="3152648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799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>
                <a:solidFill>
                  <a:prstClr val="white"/>
                </a:solidFill>
              </a:rPr>
              <a:pPr/>
              <a:t>December 2, 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76323" y="769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/Orange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045" y="274638"/>
            <a:ext cx="10716203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7558" y="6460256"/>
            <a:ext cx="2429108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60DCFEB7-2DB9-5D4C-AF77-6063B82FDCB5}" type="datetime4">
              <a:rPr lang="en-US" smtClean="0"/>
              <a:pPr/>
              <a:t>December 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3883" y="6460256"/>
            <a:ext cx="4099983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60256"/>
            <a:ext cx="3152648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7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- Light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6440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274638"/>
            <a:ext cx="10806513" cy="52578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6A737B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7558" y="6429871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C94E33-080A-6545-9B04-43983CB53206}" type="datetime4">
              <a:rPr lang="en-US" smtClean="0"/>
              <a:pPr/>
              <a:t>December 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3883" y="6429871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29871"/>
            <a:ext cx="31526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l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117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3" y="1614950"/>
            <a:ext cx="9753600" cy="33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F492-6CD3-FF4C-968E-782F1024BE7A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A5A-5987-7F48-995D-5036C564B724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7558" y="6462026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December 2, 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883" y="6462026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1667" y="6462026"/>
            <a:ext cx="16361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23434" y="1778001"/>
            <a:ext cx="10361084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23434" y="3884989"/>
            <a:ext cx="10361084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&amp;_orange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9209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AE-47B4-4B47-9F9D-4DEB99F2A742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731-5056-E447-9BD1-BCB534DE84FC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83B2-5EFE-B141-AA3B-85B9BE5C89B8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56C0-0EC5-CD4D-9274-FDE9B99A0347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0C82-437E-2247-8461-AD42EF55C2D0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7558" y="6462026"/>
            <a:ext cx="2429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December 2, 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883" y="6462026"/>
            <a:ext cx="40999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1667" y="6462026"/>
            <a:ext cx="16361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23434" y="1778001"/>
            <a:ext cx="10361084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23434" y="3884989"/>
            <a:ext cx="10361084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971032"/>
            <a:ext cx="2126808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Silver">
    <p:bg>
      <p:bgPr>
        <a:gradFill flip="none" rotWithShape="1">
          <a:gsLst>
            <a:gs pos="0">
              <a:srgbClr val="33383B">
                <a:alpha val="30000"/>
              </a:srgbClr>
            </a:gs>
            <a:gs pos="100000">
              <a:srgbClr val="33383B">
                <a:alpha val="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027" y="1778001"/>
            <a:ext cx="10356851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>
                <a:solidFill>
                  <a:srgbClr val="353A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027" y="3884989"/>
            <a:ext cx="10356851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rgbClr val="353A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9E7C-7388-CC47-90B0-85AC9A1FE7F5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DB55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317" y="2130425"/>
            <a:ext cx="10363200" cy="1668030"/>
          </a:xfrm>
        </p:spPr>
        <p:txBody>
          <a:bodyPr/>
          <a:lstStyle>
            <a:lvl1pPr>
              <a:defRPr>
                <a:solidFill>
                  <a:srgbClr val="464D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317" y="3798456"/>
            <a:ext cx="10363200" cy="184034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0E2-02BB-5F41-9C48-AD3D281B26E8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" y="6003636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30570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4882"/>
            <a:ext cx="10972800" cy="43378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CE096D-1E59-9D44-B931-35AA71D37372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117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95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54994"/>
            <a:ext cx="5386917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895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54994"/>
            <a:ext cx="5389033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48AFBE-B69F-D34C-ADBB-B646267983A9}" type="datetime4">
              <a:rPr lang="en-US" smtClean="0"/>
              <a:pPr/>
              <a:t>December 2,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" name="Picture 12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7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97111"/>
            <a:ext cx="53848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 defTabSz="5683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197111"/>
            <a:ext cx="53848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24075D-921C-2149-AEBE-1AA5D95F281D}" type="datetime4">
              <a:rPr lang="en-US" smtClean="0"/>
              <a:pPr/>
              <a:t>December 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 SOLID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B5521"/>
              </a:buCl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073686-F341-3F4C-AC64-9400B9145378}" type="datetime4">
              <a:rPr lang="en-US" smtClean="0"/>
              <a:pPr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48" y="-12329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12192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2117" y="1384300"/>
            <a:ext cx="12192000" cy="43390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12192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December 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2192" y="5721150"/>
            <a:ext cx="12204192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" y="5980180"/>
            <a:ext cx="2126807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799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1101"/>
            <a:ext cx="10972800" cy="43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7558" y="6462026"/>
            <a:ext cx="2429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740D97D2-3537-AA4C-AFEA-290D965E56F2}" type="datetime4">
              <a:rPr lang="en-US" smtClean="0"/>
              <a:pPr/>
              <a:t>December 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3883" y="6462026"/>
            <a:ext cx="4099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1667" y="6462026"/>
            <a:ext cx="163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8" r:id="rId2"/>
    <p:sldLayoutId id="2147483669" r:id="rId3"/>
    <p:sldLayoutId id="2147483649" r:id="rId4"/>
    <p:sldLayoutId id="2147483740" r:id="rId5"/>
    <p:sldLayoutId id="2147483653" r:id="rId6"/>
    <p:sldLayoutId id="2147483741" r:id="rId7"/>
    <p:sldLayoutId id="2147483668" r:id="rId8"/>
    <p:sldLayoutId id="2147483674" r:id="rId9"/>
    <p:sldLayoutId id="2147483739" r:id="rId10"/>
    <p:sldLayoutId id="2147483661" r:id="rId11"/>
    <p:sldLayoutId id="2147483663" r:id="rId12"/>
    <p:sldLayoutId id="2147483662" r:id="rId13"/>
    <p:sldLayoutId id="2147483720" r:id="rId14"/>
    <p:sldLayoutId id="2147483721" r:id="rId15"/>
    <p:sldLayoutId id="2147483664" r:id="rId16"/>
    <p:sldLayoutId id="2147483744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51" r:id="rId24"/>
    <p:sldLayoutId id="214748374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3200" b="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2400" i="1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emi.com/pub/Collateral/LM317-D.PDF" TargetMode="External"/><Relationship Id="rId2" Type="http://schemas.openxmlformats.org/officeDocument/2006/relationships/hyperlink" Target="http://arduino.cc/en/uploads/Main/LeonardoNoHeadersFront_2_450px.jp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2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6301" y="767138"/>
            <a:ext cx="10958217" cy="1822450"/>
          </a:xfrm>
        </p:spPr>
        <p:txBody>
          <a:bodyPr/>
          <a:lstStyle/>
          <a:p>
            <a:r>
              <a:rPr lang="en-US" dirty="0" smtClean="0"/>
              <a:t>Senior Design Functional Demonstration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Group 3(D POV)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6300" y="2983114"/>
            <a:ext cx="11323529" cy="239055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Philip </a:t>
            </a:r>
            <a:r>
              <a:rPr lang="en-US" dirty="0" err="1" smtClean="0"/>
              <a:t>Geramian</a:t>
            </a:r>
            <a:r>
              <a:rPr lang="en-US" dirty="0" smtClean="0"/>
              <a:t>, Alex Julian, Lyle </a:t>
            </a:r>
            <a:r>
              <a:rPr lang="en-US" dirty="0" err="1" smtClean="0"/>
              <a:t>Moffit</a:t>
            </a:r>
            <a:r>
              <a:rPr lang="en-US" dirty="0" smtClean="0"/>
              <a:t>, Roman </a:t>
            </a:r>
            <a:r>
              <a:rPr lang="en-US" dirty="0" err="1" smtClean="0"/>
              <a:t>Olesh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Syracuse </a:t>
            </a:r>
            <a:r>
              <a:rPr lang="en-US" dirty="0"/>
              <a:t>University </a:t>
            </a:r>
            <a:br>
              <a:rPr lang="en-US" dirty="0"/>
            </a:br>
            <a:r>
              <a:rPr lang="en-US" dirty="0"/>
              <a:t>College of Engineering and Computer Science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December 2, </a:t>
            </a:r>
            <a:r>
              <a:rPr lang="en-US" dirty="0"/>
              <a:t>2014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54661" cy="906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 POV – Spinning Electronics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4" y="1334281"/>
            <a:ext cx="5302684" cy="1596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6530" r="15018" b="2146"/>
          <a:stretch/>
        </p:blipFill>
        <p:spPr>
          <a:xfrm rot="5400000">
            <a:off x="2049526" y="1673569"/>
            <a:ext cx="2105500" cy="5302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79" y="2014174"/>
            <a:ext cx="5665940" cy="2515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5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MAX6971 LED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0" y="1469198"/>
            <a:ext cx="5057384" cy="340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863" y="1469198"/>
            <a:ext cx="5590176" cy="3407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274576" y="4876907"/>
            <a:ext cx="6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3591" y="4876907"/>
            <a:ext cx="6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Hall Effect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17" y="1674585"/>
            <a:ext cx="5718626" cy="3380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8461828" y="1703613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Schmitt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78858" y="1412686"/>
            <a:ext cx="8606970" cy="3318971"/>
            <a:chOff x="6402758" y="1664722"/>
            <a:chExt cx="7535392" cy="267641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5460" y="1664722"/>
              <a:ext cx="2172690" cy="2676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 descr="http://www.pcbheaven.com/wikipages/images/theschmitttrigger_126158826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2758" y="2100378"/>
              <a:ext cx="2930511" cy="203770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  <a:extLst/>
          </p:spPr>
        </p:pic>
        <p:pic>
          <p:nvPicPr>
            <p:cNvPr id="8" name="Picture 4" descr="http://electronicdesign.com/site-files/electronicdesign.com/files/archive/electronicdesign.com/files/29/1635/figure_02.gif"/>
            <p:cNvPicPr>
              <a:picLocks noChangeAspect="1" noChangeArrowheads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1" t="2937" r="6146" b="12789"/>
            <a:stretch/>
          </p:blipFill>
          <p:spPr bwMode="auto">
            <a:xfrm>
              <a:off x="9506002" y="1932572"/>
              <a:ext cx="2221180" cy="2373317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  <a:extLst/>
          </p:spPr>
        </p:pic>
      </p:grpSp>
      <p:sp>
        <p:nvSpPr>
          <p:cNvPr id="9" name="TextBox 8"/>
          <p:cNvSpPr txBox="1"/>
          <p:nvPr/>
        </p:nvSpPr>
        <p:spPr>
          <a:xfrm>
            <a:off x="4218106" y="1929508"/>
            <a:ext cx="5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9049" y="1744842"/>
            <a:ext cx="46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8" t="1461" r="13291" b="3562"/>
          <a:stretch/>
        </p:blipFill>
        <p:spPr>
          <a:xfrm>
            <a:off x="5306860" y="1010816"/>
            <a:ext cx="4286841" cy="4229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517709" cy="906462"/>
          </a:xfrm>
        </p:spPr>
        <p:txBody>
          <a:bodyPr/>
          <a:lstStyle/>
          <a:p>
            <a:r>
              <a:rPr lang="en-US" dirty="0" smtClean="0"/>
              <a:t>3D POV – Software </a:t>
            </a:r>
            <a:r>
              <a:rPr lang="en-US" dirty="0"/>
              <a:t>[</a:t>
            </a:r>
            <a:r>
              <a:rPr lang="en-US" dirty="0" smtClean="0"/>
              <a:t>MATLAB]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5482759" cy="3889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84" y="1181100"/>
            <a:ext cx="2369678" cy="41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Software [Arduino Pro Mini]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81100"/>
            <a:ext cx="5364991" cy="4319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4" y="1456684"/>
            <a:ext cx="5025024" cy="3768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9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261" y="274638"/>
            <a:ext cx="11882590" cy="5578792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Improvements, The Road Ahead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Amperage ESC</a:t>
            </a:r>
          </a:p>
          <a:p>
            <a:r>
              <a:rPr lang="en-US" dirty="0" smtClean="0"/>
              <a:t>Lay out custom printed circuit boards</a:t>
            </a:r>
          </a:p>
          <a:p>
            <a:r>
              <a:rPr lang="en-US" dirty="0" smtClean="0"/>
              <a:t>Multiple layers for 3D</a:t>
            </a:r>
          </a:p>
          <a:p>
            <a:r>
              <a:rPr lang="en-US" dirty="0" smtClean="0"/>
              <a:t>Incorporate wireless functionality, Improve Data Path</a:t>
            </a:r>
          </a:p>
          <a:p>
            <a:r>
              <a:rPr lang="en-US" dirty="0" smtClean="0"/>
              <a:t>Refine mechanical system</a:t>
            </a:r>
            <a:endParaRPr lang="en-US" dirty="0"/>
          </a:p>
          <a:p>
            <a:r>
              <a:rPr lang="en-US" dirty="0" smtClean="0"/>
              <a:t>Plexiglas enclosure</a:t>
            </a:r>
          </a:p>
          <a:p>
            <a:r>
              <a:rPr lang="en-US" dirty="0" smtClean="0"/>
              <a:t>More LEDs per blade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2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276578" y="443449"/>
            <a:ext cx="3798279" cy="9064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</a:rPr>
              <a:t>Questions?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114" y="1194881"/>
            <a:ext cx="11771086" cy="244820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[1] - http://www.skyrc.com/image/cache/data/proshow/ES20-720x480.jpg</a:t>
            </a:r>
          </a:p>
          <a:p>
            <a:r>
              <a:rPr lang="en-US" sz="1600" dirty="0">
                <a:latin typeface="Cambria" panose="02040503050406030204" pitchFamily="18" charset="0"/>
              </a:rPr>
              <a:t>[2] - </a:t>
            </a:r>
            <a:r>
              <a:rPr lang="en-US" sz="1600" dirty="0">
                <a:latin typeface="Cambria" panose="02040503050406030204" pitchFamily="18" charset="0"/>
                <a:hlinkClick r:id="rId2"/>
              </a:rPr>
              <a:t>http://</a:t>
            </a:r>
            <a:r>
              <a:rPr lang="en-US" sz="1600" dirty="0" smtClean="0">
                <a:latin typeface="Cambria" panose="02040503050406030204" pitchFamily="18" charset="0"/>
                <a:hlinkClick r:id="rId2"/>
              </a:rPr>
              <a:t>arduino.cc/en/uploads/Main/LeonardoNoHeadersFront_2_450px.jpg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</a:rPr>
              <a:t>[3] - </a:t>
            </a:r>
            <a:r>
              <a:rPr lang="en-US" sz="1600" dirty="0">
                <a:latin typeface="Cambria" panose="02040503050406030204" pitchFamily="18" charset="0"/>
                <a:hlinkClick r:id="rId3"/>
              </a:rPr>
              <a:t>http://</a:t>
            </a:r>
            <a:r>
              <a:rPr lang="en-US" sz="1600" dirty="0" smtClean="0">
                <a:latin typeface="Cambria" panose="02040503050406030204" pitchFamily="18" charset="0"/>
                <a:hlinkClick r:id="rId3"/>
              </a:rPr>
              <a:t>www.onsemi.com/pub/Collateral/LM317-D.PDF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[4</a:t>
            </a:r>
            <a:r>
              <a:rPr lang="en-US" sz="1600" dirty="0">
                <a:latin typeface="Cambria" panose="02040503050406030204" pitchFamily="18" charset="0"/>
              </a:rPr>
              <a:t>] – http://datasheets.maximintegrated.com/en/ds/MAX6971.pdf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[5] </a:t>
            </a:r>
            <a:r>
              <a:rPr lang="en-US" sz="1600" dirty="0">
                <a:latin typeface="Cambria" panose="02040503050406030204" pitchFamily="18" charset="0"/>
              </a:rPr>
              <a:t>-  http://www.melexis.com/Asset/MLX92241_Fam_Datasheet-DownloadLink-6322.aspx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[6] </a:t>
            </a:r>
            <a:r>
              <a:rPr lang="en-US" sz="1600" dirty="0">
                <a:latin typeface="Cambria" panose="02040503050406030204" pitchFamily="18" charset="0"/>
              </a:rPr>
              <a:t>– www.pcbheaven.com/wikipages/The_Schmitt_Trigger/?p=1</a:t>
            </a:r>
          </a:p>
          <a:p>
            <a:r>
              <a:rPr lang="en-US" sz="1600" dirty="0" smtClean="0">
                <a:latin typeface="Cambria" panose="02040503050406030204" pitchFamily="18" charset="0"/>
              </a:rPr>
              <a:t>[7] </a:t>
            </a:r>
            <a:r>
              <a:rPr lang="en-US" sz="1600" dirty="0">
                <a:latin typeface="Cambria" panose="02040503050406030204" pitchFamily="18" charset="0"/>
              </a:rPr>
              <a:t>- electronicdesign.com/site-files/electronicdesign.com/ files/archive/electronicdesign.com/files/29/1635/ figure_02.gif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POV - The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2062275"/>
            <a:ext cx="10972799" cy="768608"/>
          </a:xfrm>
        </p:spPr>
        <p:txBody>
          <a:bodyPr/>
          <a:lstStyle/>
          <a:p>
            <a:r>
              <a:rPr lang="en-US" dirty="0" smtClean="0"/>
              <a:t>Three Dimensional Persistence of Vision Display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4164"/>
            <a:ext cx="10972800" cy="809282"/>
          </a:xfrm>
        </p:spPr>
        <p:txBody>
          <a:bodyPr/>
          <a:lstStyle/>
          <a:p>
            <a:r>
              <a:rPr lang="en-US" dirty="0" smtClean="0"/>
              <a:t>Two Dimensional Persistence of Vision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26" y="274638"/>
            <a:ext cx="5114792" cy="689866"/>
          </a:xfrm>
        </p:spPr>
        <p:txBody>
          <a:bodyPr/>
          <a:lstStyle/>
          <a:p>
            <a:r>
              <a:rPr lang="en-US" dirty="0" smtClean="0"/>
              <a:t>3D POV -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89465"/>
              </p:ext>
            </p:extLst>
          </p:nvPr>
        </p:nvGraphicFramePr>
        <p:xfrm>
          <a:off x="5651130" y="186955"/>
          <a:ext cx="6356721" cy="537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8096351" imgH="6848594" progId="Visio.Drawing.15">
                  <p:embed/>
                </p:oleObj>
              </mc:Choice>
              <mc:Fallback>
                <p:oleObj name="Visio" r:id="rId4" imgW="8096351" imgH="6848594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130" y="186955"/>
                        <a:ext cx="6356721" cy="5373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88390"/>
              </p:ext>
            </p:extLst>
          </p:nvPr>
        </p:nvGraphicFramePr>
        <p:xfrm>
          <a:off x="96036" y="1185561"/>
          <a:ext cx="5302682" cy="2459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202"/>
                <a:gridCol w="576198"/>
                <a:gridCol w="638827"/>
                <a:gridCol w="676406"/>
                <a:gridCol w="1052186"/>
                <a:gridCol w="839244"/>
                <a:gridCol w="538619"/>
              </a:tblGrid>
              <a:tr h="662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Quality Display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Quiet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Safe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Communication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Professional Enclosure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Overall Score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Quality Display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Quiet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1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Safe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Communication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Professional Enclosure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945550"/>
              </p:ext>
            </p:extLst>
          </p:nvPr>
        </p:nvGraphicFramePr>
        <p:xfrm>
          <a:off x="3737727" y="85726"/>
          <a:ext cx="7719450" cy="550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4" imgW="9515424" imgH="6791316" progId="Visio.Drawing.15">
                  <p:embed/>
                </p:oleObj>
              </mc:Choice>
              <mc:Fallback>
                <p:oleObj name="Visio" r:id="rId4" imgW="9515424" imgH="6791316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27" y="85726"/>
                        <a:ext cx="7719450" cy="5500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607" y="286227"/>
            <a:ext cx="3173258" cy="1178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 POV -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6" y="237994"/>
            <a:ext cx="3519815" cy="166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 POV –</a:t>
            </a:r>
            <a:br>
              <a:rPr lang="en-US" dirty="0" smtClean="0"/>
            </a:br>
            <a:r>
              <a:rPr lang="en-US" dirty="0" smtClean="0"/>
              <a:t>Proof of Concept 3D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Alex\Desktop\Autodesk\Inventor and Autocad files\Ima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22" y="237994"/>
            <a:ext cx="7515095" cy="522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42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54" y="274638"/>
            <a:ext cx="5052164" cy="727444"/>
          </a:xfrm>
        </p:spPr>
        <p:txBody>
          <a:bodyPr>
            <a:normAutofit/>
          </a:bodyPr>
          <a:lstStyle/>
          <a:p>
            <a:r>
              <a:rPr lang="en-US" dirty="0" smtClean="0"/>
              <a:t>3D POV – Drive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2" y="1678488"/>
            <a:ext cx="2710159" cy="357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http://www.skyrc.com/image/cache/data/proshow/ES20-720x48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038" y="1678488"/>
            <a:ext cx="3034897" cy="2179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http://arduino.cc/en/uploads/Main/LeonardoNoHeadersFront_2_450px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43" y="1678487"/>
            <a:ext cx="3185211" cy="2530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274038" y="4548744"/>
            <a:ext cx="7199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left to right (a) 3D rendering of the </a:t>
            </a:r>
            <a:r>
              <a:rPr lang="en-US" dirty="0" err="1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Turnigy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d2836/11 750 kV DC Brushless motor, (b) Swift 20A ESC </a:t>
            </a:r>
            <a:r>
              <a:rPr lang="en-US" baseline="300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(c) Arduino Leonardo</a:t>
            </a:r>
            <a:r>
              <a:rPr lang="en-US" baseline="300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POV – Mechanical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5901"/>
            <a:ext cx="5486400" cy="2794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0" y="1655901"/>
            <a:ext cx="5273040" cy="1782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6129402" cy="906462"/>
          </a:xfrm>
        </p:spPr>
        <p:txBody>
          <a:bodyPr/>
          <a:lstStyle/>
          <a:p>
            <a:r>
              <a:rPr lang="en-US" dirty="0" smtClean="0"/>
              <a:t>3D POV – Power Electronics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50" y="1181099"/>
            <a:ext cx="4070960" cy="414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91" y="1181098"/>
            <a:ext cx="4375440" cy="4144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2898" y="4833620"/>
            <a:ext cx="38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[3]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62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is is The Title Slide&amp;quot;&quot;/&gt;&lt;property id=&quot;20307&quot; value=&quot;512&quot;/&gt;&lt;/object&gt;&lt;object type=&quot;3&quot; unique_id=&quot;10006&quot;&gt;&lt;property id=&quot;20148&quot; value=&quot;5&quot;/&gt;&lt;property id=&quot;20300&quot; value=&quot;Slide 2 - &amp;quot;Templates Drive Consistent Identities&amp;quot;&quot;/&gt;&lt;property id=&quot;20307&quot; value=&quot;531&quot;/&gt;&lt;/object&gt;&lt;object type=&quot;3&quot; unique_id=&quot;10009&quot;&gt;&lt;property id=&quot;20148&quot; value=&quot;5&quot;/&gt;&lt;property id=&quot;20300&quot; value=&quot;Slide 3 - &amp;quot;Text | Formatting&amp;quot;&quot;/&gt;&lt;property id=&quot;20307&quot; value=&quot;534&quot;/&gt;&lt;/object&gt;&lt;object type=&quot;3&quot; unique_id=&quot;10010&quot;&gt;&lt;property id=&quot;20148&quot; value=&quot;5&quot;/&gt;&lt;property id=&quot;20300&quot; value=&quot;Slide 4 - &amp;quot;Text | Size&amp;quot;&quot;/&gt;&lt;property id=&quot;20307&quot; value=&quot;535&quot;/&gt;&lt;/object&gt;&lt;object type=&quot;3&quot; unique_id=&quot;10011&quot;&gt;&lt;property id=&quot;20148&quot; value=&quot;5&quot;/&gt;&lt;property id=&quot;20300&quot; value=&quot;Slide 5 - &amp;quot;Dark Background | Text&amp;quot;&quot;/&gt;&lt;property id=&quot;20307&quot; value=&quot;536&quot;/&gt;&lt;/object&gt;&lt;object type=&quot;3&quot; unique_id=&quot;10015&quot;&gt;&lt;property id=&quot;20148&quot; value=&quot;5&quot;/&gt;&lt;property id=&quot;20300&quot; value=&quot;Slide 6 - &amp;quot;Layouts | Two-Column Comparison&amp;quot;&quot;/&gt;&lt;property id=&quot;20307&quot; value=&quot;539&quot;/&gt;&lt;/object&gt;&lt;object type=&quot;3&quot; unique_id=&quot;10017&quot;&gt;&lt;property id=&quot;20148&quot; value=&quot;5&quot;/&gt;&lt;property id=&quot;20300&quot; value=&quot;Slide 7 - &amp;quot;Layouts | Two-Column with Graphic&amp;quot;&quot;/&gt;&lt;property id=&quot;20307&quot; value=&quot;541&quot;/&gt;&lt;/object&gt;&lt;object type=&quot;3&quot; unique_id=&quot;10018&quot;&gt;&lt;property id=&quot;20148&quot; value=&quot;5&quot;/&gt;&lt;property id=&quot;20300&quot; value=&quot;Slide 8 - &amp;quot;Layouts | Charts&amp;quot;&quot;/&gt;&lt;property id=&quot;20307&quot; value=&quot;542&quot;/&gt;&lt;/object&gt;&lt;object type=&quot;3&quot; unique_id=&quot;10019&quot;&gt;&lt;property id=&quot;20148&quot; value=&quot;5&quot;/&gt;&lt;property id=&quot;20300&quot; value=&quot;Slide 9 - &amp;quot;Layouts | Charts&amp;quot;&quot;/&gt;&lt;property id=&quot;20307&quot; value=&quot;543&quot;/&gt;&lt;/object&gt;&lt;object type=&quot;3&quot; unique_id=&quot;10020&quot;&gt;&lt;property id=&quot;20148&quot; value=&quot;5&quot;/&gt;&lt;property id=&quot;20300&quot; value=&quot;Slide 10 - &amp;quot;Layouts | Charts&amp;quot;&quot;/&gt;&lt;property id=&quot;20307&quot; value=&quot;544&quot;/&gt;&lt;/object&gt;&lt;object type=&quot;3&quot; unique_id=&quot;10021&quot;&gt;&lt;property id=&quot;20148&quot; value=&quot;5&quot;/&gt;&lt;property id=&quot;20300&quot; value=&quot;Slide 11 - &amp;quot;Layouts | Photography&amp;quot;&quot;/&gt;&lt;property id=&quot;20307&quot; value=&quot;545&quot;/&gt;&lt;/object&gt;&lt;object type=&quot;3&quot; unique_id=&quot;10023&quot;&gt;&lt;property id=&quot;20148&quot; value=&quot;5&quot;/&gt;&lt;property id=&quot;20300&quot; value=&quot;Slide 12 - &amp;quot;Layouts |  Full Bleed Photography&amp;quot;&quot;/&gt;&lt;property id=&quot;20307&quot; value=&quot;547&quot;/&gt;&lt;/object&gt;&lt;object type=&quot;3&quot; unique_id=&quot;10025&quot;&gt;&lt;property id=&quot;20148&quot; value=&quot;5&quot;/&gt;&lt;property id=&quot;20300&quot; value=&quot;Slide 13 - &amp;quot;Contrasting slides may be used for emphasis&amp;quot;&quot;/&gt;&lt;property id=&quot;20307&quot; value=&quot;552&quot;/&gt;&lt;/object&gt;&lt;object type=&quot;3&quot; unique_id=&quot;10032&quot;&gt;&lt;property id=&quot;20148&quot; value=&quot;5&quot;/&gt;&lt;property id=&quot;20300&quot; value=&quot;Slide 14&quot;/&gt;&lt;property id=&quot;20307&quot; value=&quot;527&quot;/&gt;&lt;/object&gt;&lt;/object&gt;&lt;object type=&quot;8&quot; unique_id=&quot;1006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12233</TotalTime>
  <Words>320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Verdana</vt:lpstr>
      <vt:lpstr>Office Theme</vt:lpstr>
      <vt:lpstr>Visio</vt:lpstr>
      <vt:lpstr>Senior Design Functional Demonstration   Group 3(D POV)</vt:lpstr>
      <vt:lpstr>3D POV - The Goal</vt:lpstr>
      <vt:lpstr>3D POV – Proof of Concept</vt:lpstr>
      <vt:lpstr>3D POV - Requirements</vt:lpstr>
      <vt:lpstr>3D POV - Block Diagram</vt:lpstr>
      <vt:lpstr>3D POV – Proof of Concept 3D Model</vt:lpstr>
      <vt:lpstr>3D POV – Drive system</vt:lpstr>
      <vt:lpstr>3D POV – Mechanical Assembly</vt:lpstr>
      <vt:lpstr>3D POV – Power Electronics</vt:lpstr>
      <vt:lpstr>3D POV – Spinning Electronics</vt:lpstr>
      <vt:lpstr>3D POV – MAX6971 LED Driver</vt:lpstr>
      <vt:lpstr>3D POV – Hall Effect Sensor</vt:lpstr>
      <vt:lpstr>3D POV – Schmitt Trigger</vt:lpstr>
      <vt:lpstr>3D POV – Software [MATLAB]</vt:lpstr>
      <vt:lpstr>3D POV – Software [Arduino Pro Mini]</vt:lpstr>
      <vt:lpstr>DEMONSTRATION</vt:lpstr>
      <vt:lpstr>3D POV – Improvements, The Road Ahead</vt:lpstr>
      <vt:lpstr>PowerPoint Presentation</vt:lpstr>
      <vt:lpstr>References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Cohl</dc:creator>
  <cp:keywords/>
  <dc:description/>
  <cp:lastModifiedBy>Alexander Evan Julian</cp:lastModifiedBy>
  <cp:revision>249</cp:revision>
  <cp:lastPrinted>2014-12-02T15:26:33Z</cp:lastPrinted>
  <dcterms:created xsi:type="dcterms:W3CDTF">2013-12-09T08:58:09Z</dcterms:created>
  <dcterms:modified xsi:type="dcterms:W3CDTF">2014-12-02T17:15:39Z</dcterms:modified>
  <cp:category/>
</cp:coreProperties>
</file>