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Nunito Light" pitchFamily="2" charset="0"/>
      <p:regular r:id="rId18"/>
      <p:italic r:id="rId19"/>
    </p:embeddedFont>
    <p:embeddedFont>
      <p:font typeface="Raleway" pitchFamily="2" charset="0"/>
      <p:regular r:id="rId20"/>
      <p:bold r:id="rId21"/>
      <p:italic r:id="rId22"/>
      <p:boldItalic r:id="rId23"/>
    </p:embeddedFont>
    <p:embeddedFont>
      <p:font typeface="Special Elite" panose="020B0604020202020204" charset="0"/>
      <p:regular r:id="rId24"/>
    </p:embeddedFont>
    <p:embeddedFont>
      <p:font typeface="Work Sans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1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a66c7f50c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a66c7f50c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a66c7f50cd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a66c7f50cd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a66c7f50c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a66c7f50c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a66c7f50c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a66c7f50cd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a66c7f50cd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a66c7f50cd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a66c7f50cd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a66c7f50cd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a66c7f50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a66c7f50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a66c7f50cd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a66c7f50cd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66c7f50c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a66c7f50c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a66c7f50c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a66c7f50c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a66c7f50cd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a66c7f50cd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a66c7f50c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a66c7f50c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07563" y="1294950"/>
            <a:ext cx="4528800" cy="20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800"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67225" y="3372750"/>
            <a:ext cx="28095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1"/>
          <p:cNvSpPr txBox="1">
            <a:spLocks noGrp="1"/>
          </p:cNvSpPr>
          <p:nvPr>
            <p:ph type="title" hasCustomPrompt="1"/>
          </p:nvPr>
        </p:nvSpPr>
        <p:spPr>
          <a:xfrm>
            <a:off x="1895700" y="1759050"/>
            <a:ext cx="5352600" cy="11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895700" y="2887350"/>
            <a:ext cx="53526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07961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376489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392209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 hasCustomPrompt="1"/>
          </p:nvPr>
        </p:nvSpPr>
        <p:spPr>
          <a:xfrm>
            <a:off x="4103400" y="239221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4103400" y="140796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4103400" y="337649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454700" y="1470525"/>
            <a:ext cx="2648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1454700" y="2454776"/>
            <a:ext cx="2648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4838100" y="2454787"/>
            <a:ext cx="2648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1454700" y="3439027"/>
            <a:ext cx="2648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4"/>
          </p:nvPr>
        </p:nvSpPr>
        <p:spPr>
          <a:xfrm>
            <a:off x="4838100" y="1470525"/>
            <a:ext cx="2648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4838100" y="3439049"/>
            <a:ext cx="2648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4001" y="3081075"/>
            <a:ext cx="504300" cy="5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4"/>
          <p:cNvGrpSpPr/>
          <p:nvPr/>
        </p:nvGrpSpPr>
        <p:grpSpPr>
          <a:xfrm>
            <a:off x="7771475" y="-356613"/>
            <a:ext cx="2167401" cy="5768487"/>
            <a:chOff x="7771475" y="-356613"/>
            <a:chExt cx="2167401" cy="5768487"/>
          </a:xfrm>
        </p:grpSpPr>
        <p:pic>
          <p:nvPicPr>
            <p:cNvPr id="96" name="Google Shape;96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8379775" y="3933525"/>
              <a:ext cx="1559101" cy="147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68601" y="2362862"/>
              <a:ext cx="504300" cy="58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430775" y="618384"/>
              <a:ext cx="380650" cy="3810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771475" y="-356613"/>
              <a:ext cx="896101" cy="8961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727575" y="537275"/>
            <a:ext cx="3021300" cy="48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7910500" y="57373"/>
            <a:ext cx="1559101" cy="6082351"/>
            <a:chOff x="7910500" y="-2"/>
            <a:chExt cx="1559101" cy="6082351"/>
          </a:xfrm>
        </p:grpSpPr>
        <p:pic>
          <p:nvPicPr>
            <p:cNvPr id="105" name="Google Shape;105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10500" y="4604000"/>
              <a:ext cx="1559101" cy="147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53050" y="282987"/>
              <a:ext cx="896099" cy="897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34100" y="-2"/>
              <a:ext cx="380649" cy="3806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437901" y="2598237"/>
              <a:ext cx="504300" cy="587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16"/>
          <p:cNvGrpSpPr/>
          <p:nvPr/>
        </p:nvGrpSpPr>
        <p:grpSpPr>
          <a:xfrm>
            <a:off x="8050125" y="111287"/>
            <a:ext cx="1939751" cy="4971128"/>
            <a:chOff x="8050125" y="111287"/>
            <a:chExt cx="1939751" cy="4971128"/>
          </a:xfrm>
        </p:grpSpPr>
        <p:pic>
          <p:nvPicPr>
            <p:cNvPr id="112" name="Google Shape;11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8430775" y="1558875"/>
              <a:ext cx="1559101" cy="147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30776" y="111287"/>
              <a:ext cx="504300" cy="58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50125" y="4701384"/>
              <a:ext cx="380650" cy="3810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430775" y="3966162"/>
              <a:ext cx="896101" cy="8961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972988" y="3238625"/>
            <a:ext cx="4254000" cy="6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972988" y="3778700"/>
            <a:ext cx="4254000" cy="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>
            <a:spLocks noGrp="1"/>
          </p:cNvSpPr>
          <p:nvPr>
            <p:ph type="pic" idx="2"/>
          </p:nvPr>
        </p:nvSpPr>
        <p:spPr>
          <a:xfrm>
            <a:off x="972988" y="539500"/>
            <a:ext cx="4610400" cy="24978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6"/>
          <p:cNvSpPr>
            <a:spLocks noGrp="1"/>
          </p:cNvSpPr>
          <p:nvPr>
            <p:ph type="pic" idx="3"/>
          </p:nvPr>
        </p:nvSpPr>
        <p:spPr>
          <a:xfrm>
            <a:off x="5746512" y="539500"/>
            <a:ext cx="2424600" cy="4040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17"/>
          <p:cNvGrpSpPr/>
          <p:nvPr/>
        </p:nvGrpSpPr>
        <p:grpSpPr>
          <a:xfrm>
            <a:off x="8050125" y="158848"/>
            <a:ext cx="1939750" cy="4794989"/>
            <a:chOff x="8050125" y="158848"/>
            <a:chExt cx="1939750" cy="4794989"/>
          </a:xfrm>
        </p:grpSpPr>
        <p:pic>
          <p:nvPicPr>
            <p:cNvPr id="123" name="Google Shape;123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8430776" y="4366312"/>
              <a:ext cx="504300" cy="58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30775" y="1927650"/>
              <a:ext cx="1559101" cy="147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430775" y="446512"/>
              <a:ext cx="896099" cy="897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050125" y="158848"/>
              <a:ext cx="380649" cy="3806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6119238" y="670613"/>
            <a:ext cx="2074200" cy="11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ubTitle" idx="1"/>
          </p:nvPr>
        </p:nvSpPr>
        <p:spPr>
          <a:xfrm>
            <a:off x="6119238" y="1667188"/>
            <a:ext cx="20742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>
            <a:spLocks noGrp="1"/>
          </p:cNvSpPr>
          <p:nvPr>
            <p:ph type="pic" idx="2"/>
          </p:nvPr>
        </p:nvSpPr>
        <p:spPr>
          <a:xfrm>
            <a:off x="950562" y="539500"/>
            <a:ext cx="23610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17"/>
          <p:cNvSpPr>
            <a:spLocks noGrp="1"/>
          </p:cNvSpPr>
          <p:nvPr>
            <p:ph type="pic" idx="3"/>
          </p:nvPr>
        </p:nvSpPr>
        <p:spPr>
          <a:xfrm>
            <a:off x="3532888" y="3066625"/>
            <a:ext cx="4660500" cy="15375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17"/>
          <p:cNvSpPr>
            <a:spLocks noGrp="1"/>
          </p:cNvSpPr>
          <p:nvPr>
            <p:ph type="pic" idx="4"/>
          </p:nvPr>
        </p:nvSpPr>
        <p:spPr>
          <a:xfrm>
            <a:off x="3532763" y="539500"/>
            <a:ext cx="2285700" cy="2285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4635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>
            <a:off x="713250" y="1339325"/>
            <a:ext cx="7717500" cy="2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36" name="Google Shape;136;p18"/>
          <p:cNvGrpSpPr/>
          <p:nvPr/>
        </p:nvGrpSpPr>
        <p:grpSpPr>
          <a:xfrm>
            <a:off x="332575" y="2354537"/>
            <a:ext cx="8602476" cy="1966678"/>
            <a:chOff x="332575" y="2354537"/>
            <a:chExt cx="8602476" cy="1966678"/>
          </a:xfrm>
        </p:grpSpPr>
        <p:pic>
          <p:nvPicPr>
            <p:cNvPr id="137" name="Google Shape;13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30751" y="2354537"/>
              <a:ext cx="504300" cy="58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2575" y="3940184"/>
              <a:ext cx="380650" cy="38103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19"/>
          <p:cNvGrpSpPr/>
          <p:nvPr/>
        </p:nvGrpSpPr>
        <p:grpSpPr>
          <a:xfrm>
            <a:off x="8043325" y="212225"/>
            <a:ext cx="1939751" cy="4834740"/>
            <a:chOff x="8043325" y="212225"/>
            <a:chExt cx="1939751" cy="4834740"/>
          </a:xfrm>
        </p:grpSpPr>
        <p:pic>
          <p:nvPicPr>
            <p:cNvPr id="142" name="Google Shape;142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8423975" y="1348325"/>
              <a:ext cx="1559101" cy="147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23976" y="212225"/>
              <a:ext cx="504300" cy="58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43325" y="4665934"/>
              <a:ext cx="380650" cy="3810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430825" y="3840050"/>
              <a:ext cx="896101" cy="8961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720000" y="1215747"/>
            <a:ext cx="77040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BODY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20"/>
          <p:cNvGrpSpPr/>
          <p:nvPr/>
        </p:nvGrpSpPr>
        <p:grpSpPr>
          <a:xfrm>
            <a:off x="7910500" y="-2"/>
            <a:ext cx="1559101" cy="6082351"/>
            <a:chOff x="7910500" y="-2"/>
            <a:chExt cx="1559101" cy="6082351"/>
          </a:xfrm>
        </p:grpSpPr>
        <p:pic>
          <p:nvPicPr>
            <p:cNvPr id="151" name="Google Shape;151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7910500" y="4604000"/>
              <a:ext cx="1559101" cy="147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53050" y="282987"/>
              <a:ext cx="896099" cy="897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34100" y="-2"/>
              <a:ext cx="380649" cy="3806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8437901" y="2598237"/>
              <a:ext cx="504300" cy="587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3834900" cy="31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2"/>
          </p:nvPr>
        </p:nvSpPr>
        <p:spPr>
          <a:xfrm>
            <a:off x="4595875" y="1215750"/>
            <a:ext cx="3834900" cy="31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311800" y="2672300"/>
            <a:ext cx="3108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311800" y="1642388"/>
            <a:ext cx="1288800" cy="102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713227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1"/>
          </p:nvPr>
        </p:nvSpPr>
        <p:spPr>
          <a:xfrm>
            <a:off x="720000" y="2340650"/>
            <a:ext cx="2511300" cy="12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2"/>
          </p:nvPr>
        </p:nvSpPr>
        <p:spPr>
          <a:xfrm>
            <a:off x="3319737" y="2340650"/>
            <a:ext cx="2511300" cy="12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3"/>
          </p:nvPr>
        </p:nvSpPr>
        <p:spPr>
          <a:xfrm>
            <a:off x="5919475" y="2340651"/>
            <a:ext cx="2511300" cy="12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4"/>
          </p:nvPr>
        </p:nvSpPr>
        <p:spPr>
          <a:xfrm>
            <a:off x="720000" y="1609900"/>
            <a:ext cx="25113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5"/>
          </p:nvPr>
        </p:nvSpPr>
        <p:spPr>
          <a:xfrm>
            <a:off x="3319741" y="1609900"/>
            <a:ext cx="25113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6"/>
          </p:nvPr>
        </p:nvSpPr>
        <p:spPr>
          <a:xfrm>
            <a:off x="5919475" y="1609900"/>
            <a:ext cx="25113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4000" y="862300"/>
            <a:ext cx="1559101" cy="14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22"/>
          <p:cNvGrpSpPr/>
          <p:nvPr/>
        </p:nvGrpSpPr>
        <p:grpSpPr>
          <a:xfrm>
            <a:off x="7571425" y="-360550"/>
            <a:ext cx="2362826" cy="5341300"/>
            <a:chOff x="7571425" y="-360550"/>
            <a:chExt cx="2362826" cy="5341300"/>
          </a:xfrm>
        </p:grpSpPr>
        <p:pic>
          <p:nvPicPr>
            <p:cNvPr id="171" name="Google Shape;171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8375150" y="2072975"/>
              <a:ext cx="1559101" cy="147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05701" y="4393225"/>
              <a:ext cx="504300" cy="58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467525" y="540859"/>
              <a:ext cx="380650" cy="3810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571425" y="-360550"/>
              <a:ext cx="896101" cy="8961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1"/>
          </p:nvPr>
        </p:nvSpPr>
        <p:spPr>
          <a:xfrm>
            <a:off x="720001" y="1616633"/>
            <a:ext cx="34941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2"/>
          </p:nvPr>
        </p:nvSpPr>
        <p:spPr>
          <a:xfrm>
            <a:off x="4443483" y="1616627"/>
            <a:ext cx="34941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3"/>
          </p:nvPr>
        </p:nvSpPr>
        <p:spPr>
          <a:xfrm>
            <a:off x="720001" y="3304825"/>
            <a:ext cx="34941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4"/>
          </p:nvPr>
        </p:nvSpPr>
        <p:spPr>
          <a:xfrm>
            <a:off x="4443481" y="3304800"/>
            <a:ext cx="34941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5"/>
          </p:nvPr>
        </p:nvSpPr>
        <p:spPr>
          <a:xfrm>
            <a:off x="720000" y="1321075"/>
            <a:ext cx="3494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6"/>
          </p:nvPr>
        </p:nvSpPr>
        <p:spPr>
          <a:xfrm>
            <a:off x="720000" y="3009342"/>
            <a:ext cx="3494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7"/>
          </p:nvPr>
        </p:nvSpPr>
        <p:spPr>
          <a:xfrm>
            <a:off x="4443450" y="1321075"/>
            <a:ext cx="3494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8"/>
          </p:nvPr>
        </p:nvSpPr>
        <p:spPr>
          <a:xfrm>
            <a:off x="4443450" y="3009316"/>
            <a:ext cx="3494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23"/>
          <p:cNvGrpSpPr/>
          <p:nvPr/>
        </p:nvGrpSpPr>
        <p:grpSpPr>
          <a:xfrm>
            <a:off x="7534675" y="-357513"/>
            <a:ext cx="2375376" cy="5945237"/>
            <a:chOff x="7534675" y="-357513"/>
            <a:chExt cx="2375376" cy="5945237"/>
          </a:xfrm>
        </p:grpSpPr>
        <p:pic>
          <p:nvPicPr>
            <p:cNvPr id="187" name="Google Shape;187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50950" y="4109375"/>
              <a:ext cx="1559101" cy="147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34675" y="-357513"/>
              <a:ext cx="896099" cy="897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430775" y="541048"/>
              <a:ext cx="380649" cy="3806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8430776" y="2417762"/>
              <a:ext cx="504300" cy="587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subTitle" idx="1"/>
          </p:nvPr>
        </p:nvSpPr>
        <p:spPr>
          <a:xfrm>
            <a:off x="712900" y="1609500"/>
            <a:ext cx="24549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subTitle" idx="2"/>
          </p:nvPr>
        </p:nvSpPr>
        <p:spPr>
          <a:xfrm>
            <a:off x="3344350" y="1609525"/>
            <a:ext cx="24549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subTitle" idx="3"/>
          </p:nvPr>
        </p:nvSpPr>
        <p:spPr>
          <a:xfrm>
            <a:off x="712900" y="3286800"/>
            <a:ext cx="24549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subTitle" idx="4"/>
          </p:nvPr>
        </p:nvSpPr>
        <p:spPr>
          <a:xfrm>
            <a:off x="3344350" y="3286800"/>
            <a:ext cx="24549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subTitle" idx="5"/>
          </p:nvPr>
        </p:nvSpPr>
        <p:spPr>
          <a:xfrm>
            <a:off x="5966225" y="1609501"/>
            <a:ext cx="24549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subTitle" idx="6"/>
          </p:nvPr>
        </p:nvSpPr>
        <p:spPr>
          <a:xfrm>
            <a:off x="5966225" y="3286800"/>
            <a:ext cx="24549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subTitle" idx="7"/>
          </p:nvPr>
        </p:nvSpPr>
        <p:spPr>
          <a:xfrm>
            <a:off x="712900" y="1031075"/>
            <a:ext cx="24549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subTitle" idx="8"/>
          </p:nvPr>
        </p:nvSpPr>
        <p:spPr>
          <a:xfrm>
            <a:off x="3344350" y="1031075"/>
            <a:ext cx="24549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subTitle" idx="9"/>
          </p:nvPr>
        </p:nvSpPr>
        <p:spPr>
          <a:xfrm>
            <a:off x="5967418" y="1031075"/>
            <a:ext cx="24528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subTitle" idx="13"/>
          </p:nvPr>
        </p:nvSpPr>
        <p:spPr>
          <a:xfrm>
            <a:off x="712900" y="2710854"/>
            <a:ext cx="24549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ubTitle" idx="14"/>
          </p:nvPr>
        </p:nvSpPr>
        <p:spPr>
          <a:xfrm>
            <a:off x="3344350" y="2710851"/>
            <a:ext cx="24549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subTitle" idx="15"/>
          </p:nvPr>
        </p:nvSpPr>
        <p:spPr>
          <a:xfrm>
            <a:off x="5966225" y="2710853"/>
            <a:ext cx="24549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2347938" y="8460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4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000" b="1" u="sng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25"/>
          <p:cNvGrpSpPr/>
          <p:nvPr/>
        </p:nvGrpSpPr>
        <p:grpSpPr>
          <a:xfrm>
            <a:off x="7771475" y="-356613"/>
            <a:ext cx="2167401" cy="5768487"/>
            <a:chOff x="7771475" y="-356613"/>
            <a:chExt cx="2167401" cy="5768487"/>
          </a:xfrm>
        </p:grpSpPr>
        <p:pic>
          <p:nvPicPr>
            <p:cNvPr id="212" name="Google Shape;212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8379775" y="3933525"/>
              <a:ext cx="1559101" cy="147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68601" y="2362862"/>
              <a:ext cx="504300" cy="58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430775" y="618384"/>
              <a:ext cx="380650" cy="3810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771475" y="-356613"/>
              <a:ext cx="896101" cy="89611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26"/>
          <p:cNvGrpSpPr/>
          <p:nvPr/>
        </p:nvGrpSpPr>
        <p:grpSpPr>
          <a:xfrm>
            <a:off x="7534675" y="-357513"/>
            <a:ext cx="2375376" cy="5945237"/>
            <a:chOff x="7534675" y="-357513"/>
            <a:chExt cx="2375376" cy="5945237"/>
          </a:xfrm>
        </p:grpSpPr>
        <p:pic>
          <p:nvPicPr>
            <p:cNvPr id="219" name="Google Shape;219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50950" y="4109375"/>
              <a:ext cx="1559101" cy="147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34675" y="-357513"/>
              <a:ext cx="896099" cy="897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430775" y="541048"/>
              <a:ext cx="380649" cy="3806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8430776" y="2417762"/>
              <a:ext cx="504300" cy="587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>
            <a:off x="8155350" y="-523650"/>
            <a:ext cx="1620176" cy="5612941"/>
            <a:chOff x="8155350" y="-523650"/>
            <a:chExt cx="1620176" cy="5612941"/>
          </a:xfrm>
        </p:grpSpPr>
        <p:pic>
          <p:nvPicPr>
            <p:cNvPr id="22" name="Google Shape;22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55350" y="4708259"/>
              <a:ext cx="380650" cy="3810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8216425" y="-523650"/>
              <a:ext cx="1559101" cy="147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424000" y="3844400"/>
              <a:ext cx="896101" cy="89611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4306188" y="2241175"/>
            <a:ext cx="26958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720012" y="2241181"/>
            <a:ext cx="26958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720012" y="1493275"/>
            <a:ext cx="26958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4306187" y="1493275"/>
            <a:ext cx="26958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2" name="Google Shape;32;p5"/>
          <p:cNvGrpSpPr/>
          <p:nvPr/>
        </p:nvGrpSpPr>
        <p:grpSpPr>
          <a:xfrm>
            <a:off x="8122950" y="141373"/>
            <a:ext cx="1215049" cy="1179991"/>
            <a:chOff x="8122950" y="141373"/>
            <a:chExt cx="1215049" cy="1179991"/>
          </a:xfrm>
        </p:grpSpPr>
        <p:pic>
          <p:nvPicPr>
            <p:cNvPr id="33" name="Google Shape;33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41900" y="424362"/>
              <a:ext cx="896099" cy="897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22950" y="141373"/>
              <a:ext cx="380649" cy="38066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oogle Shape;37;p6"/>
          <p:cNvGrpSpPr/>
          <p:nvPr/>
        </p:nvGrpSpPr>
        <p:grpSpPr>
          <a:xfrm>
            <a:off x="8043325" y="212225"/>
            <a:ext cx="1939751" cy="4834740"/>
            <a:chOff x="8043325" y="212225"/>
            <a:chExt cx="1939751" cy="4834740"/>
          </a:xfrm>
        </p:grpSpPr>
        <p:pic>
          <p:nvPicPr>
            <p:cNvPr id="38" name="Google Shape;38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8423975" y="1348325"/>
              <a:ext cx="1559101" cy="147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8423976" y="212225"/>
              <a:ext cx="504300" cy="58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43325" y="4665934"/>
              <a:ext cx="380650" cy="3810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430825" y="3840050"/>
              <a:ext cx="896101" cy="8961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oogle Shape;45;p7"/>
          <p:cNvGrpSpPr/>
          <p:nvPr/>
        </p:nvGrpSpPr>
        <p:grpSpPr>
          <a:xfrm>
            <a:off x="-182925" y="3844400"/>
            <a:ext cx="10172851" cy="1689300"/>
            <a:chOff x="-182925" y="3844400"/>
            <a:chExt cx="10172851" cy="1689300"/>
          </a:xfrm>
        </p:grpSpPr>
        <p:pic>
          <p:nvPicPr>
            <p:cNvPr id="46" name="Google Shape;46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8430825" y="4055350"/>
              <a:ext cx="1559101" cy="147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3175" y="4604009"/>
              <a:ext cx="380650" cy="3810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182925" y="3844400"/>
              <a:ext cx="896101" cy="8961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713225" y="1010100"/>
            <a:ext cx="4930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1"/>
          </p:nvPr>
        </p:nvSpPr>
        <p:spPr>
          <a:xfrm>
            <a:off x="713225" y="1582808"/>
            <a:ext cx="4930500" cy="25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>
            <a:spLocks noGrp="1"/>
          </p:cNvSpPr>
          <p:nvPr>
            <p:ph type="pic" idx="2"/>
          </p:nvPr>
        </p:nvSpPr>
        <p:spPr>
          <a:xfrm>
            <a:off x="5643780" y="539500"/>
            <a:ext cx="27870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5" name="Google Shape;55;p8"/>
          <p:cNvGrpSpPr/>
          <p:nvPr/>
        </p:nvGrpSpPr>
        <p:grpSpPr>
          <a:xfrm>
            <a:off x="7771475" y="-356613"/>
            <a:ext cx="2167401" cy="5768487"/>
            <a:chOff x="7771475" y="-356613"/>
            <a:chExt cx="2167401" cy="5768487"/>
          </a:xfrm>
        </p:grpSpPr>
        <p:pic>
          <p:nvPicPr>
            <p:cNvPr id="56" name="Google Shape;5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8379775" y="3933525"/>
              <a:ext cx="1559101" cy="147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68601" y="2362862"/>
              <a:ext cx="504300" cy="58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430775" y="618384"/>
              <a:ext cx="380650" cy="3810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771475" y="-356613"/>
              <a:ext cx="896101" cy="89611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8050125" y="158848"/>
            <a:ext cx="1939750" cy="4794989"/>
            <a:chOff x="8050125" y="158848"/>
            <a:chExt cx="1939750" cy="4794989"/>
          </a:xfrm>
        </p:grpSpPr>
        <p:pic>
          <p:nvPicPr>
            <p:cNvPr id="65" name="Google Shape;65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8430776" y="4366312"/>
              <a:ext cx="504300" cy="58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30775" y="1927650"/>
              <a:ext cx="1559101" cy="147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430775" y="446512"/>
              <a:ext cx="896099" cy="897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050125" y="158848"/>
              <a:ext cx="380649" cy="38066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713225" y="3877100"/>
            <a:ext cx="4382400" cy="726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ecial Elite"/>
              <a:buNone/>
              <a:defRPr sz="3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ecial Elite"/>
              <a:buNone/>
              <a:defRPr sz="3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ecial Elite"/>
              <a:buNone/>
              <a:defRPr sz="3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ecial Elite"/>
              <a:buNone/>
              <a:defRPr sz="3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ecial Elite"/>
              <a:buNone/>
              <a:defRPr sz="3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ecial Elite"/>
              <a:buNone/>
              <a:defRPr sz="3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ecial Elite"/>
              <a:buNone/>
              <a:defRPr sz="3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ecial Elite"/>
              <a:buNone/>
              <a:defRPr sz="3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ecial Elite"/>
              <a:buNone/>
              <a:defRPr sz="3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ctrTitle"/>
          </p:nvPr>
        </p:nvSpPr>
        <p:spPr>
          <a:xfrm>
            <a:off x="1335755" y="1294950"/>
            <a:ext cx="6472500" cy="20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Konversi Citra RGB ke Grayscale</a:t>
            </a:r>
            <a:endParaRPr sz="5200"/>
          </a:p>
        </p:txBody>
      </p:sp>
      <p:sp>
        <p:nvSpPr>
          <p:cNvPr id="228" name="Google Shape;228;p27"/>
          <p:cNvSpPr txBox="1">
            <a:spLocks noGrp="1"/>
          </p:cNvSpPr>
          <p:nvPr>
            <p:ph type="subTitle" idx="1"/>
          </p:nvPr>
        </p:nvSpPr>
        <p:spPr>
          <a:xfrm>
            <a:off x="3167250" y="3372750"/>
            <a:ext cx="28095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Aljabar Linear</a:t>
            </a:r>
            <a:endParaRPr sz="2400"/>
          </a:p>
        </p:txBody>
      </p:sp>
      <p:grpSp>
        <p:nvGrpSpPr>
          <p:cNvPr id="229" name="Google Shape;229;p27"/>
          <p:cNvGrpSpPr/>
          <p:nvPr/>
        </p:nvGrpSpPr>
        <p:grpSpPr>
          <a:xfrm>
            <a:off x="434163" y="-163725"/>
            <a:ext cx="7987925" cy="5750450"/>
            <a:chOff x="713225" y="-356925"/>
            <a:chExt cx="7987925" cy="5750450"/>
          </a:xfrm>
        </p:grpSpPr>
        <p:pic>
          <p:nvPicPr>
            <p:cNvPr id="230" name="Google Shape;230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23451" y="622625"/>
              <a:ext cx="504300" cy="58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1750" y="3915175"/>
              <a:ext cx="1559101" cy="147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534675" y="539500"/>
              <a:ext cx="896099" cy="897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320500" y="1526200"/>
              <a:ext cx="380650" cy="3810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1079225" y="-356925"/>
              <a:ext cx="1559101" cy="147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13225" y="3273687"/>
              <a:ext cx="896101" cy="8961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668451" y="2893025"/>
              <a:ext cx="380649" cy="38066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6"/>
          <p:cNvSpPr txBox="1">
            <a:spLocks noGrp="1"/>
          </p:cNvSpPr>
          <p:nvPr>
            <p:ph type="title"/>
          </p:nvPr>
        </p:nvSpPr>
        <p:spPr>
          <a:xfrm>
            <a:off x="-5527325" y="539500"/>
            <a:ext cx="4930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6"/>
          <p:cNvSpPr txBox="1">
            <a:spLocks noGrp="1"/>
          </p:cNvSpPr>
          <p:nvPr>
            <p:ph type="subTitle" idx="1"/>
          </p:nvPr>
        </p:nvSpPr>
        <p:spPr>
          <a:xfrm>
            <a:off x="11126075" y="1112201"/>
            <a:ext cx="4146000" cy="22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358" name="Google Shape;358;p36"/>
          <p:cNvSpPr txBox="1"/>
          <p:nvPr/>
        </p:nvSpPr>
        <p:spPr>
          <a:xfrm>
            <a:off x="-3363725" y="2083900"/>
            <a:ext cx="2275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p36"/>
          <p:cNvSpPr txBox="1"/>
          <p:nvPr/>
        </p:nvSpPr>
        <p:spPr>
          <a:xfrm>
            <a:off x="-3210350" y="1421050"/>
            <a:ext cx="2275500" cy="354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360" name="Google Shape;360;p36"/>
          <p:cNvSpPr txBox="1"/>
          <p:nvPr/>
        </p:nvSpPr>
        <p:spPr>
          <a:xfrm>
            <a:off x="1865400" y="393750"/>
            <a:ext cx="5413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Metode Average</a:t>
            </a:r>
            <a:endParaRPr/>
          </a:p>
        </p:txBody>
      </p:sp>
      <p:sp>
        <p:nvSpPr>
          <p:cNvPr id="361" name="Google Shape;361;p36"/>
          <p:cNvSpPr txBox="1"/>
          <p:nvPr/>
        </p:nvSpPr>
        <p:spPr>
          <a:xfrm>
            <a:off x="-5179475" y="17750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362" name="Google Shape;362;p36"/>
          <p:cNvSpPr txBox="1"/>
          <p:nvPr/>
        </p:nvSpPr>
        <p:spPr>
          <a:xfrm>
            <a:off x="-3934850" y="2272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363" name="Google Shape;363;p36"/>
          <p:cNvSpPr txBox="1"/>
          <p:nvPr/>
        </p:nvSpPr>
        <p:spPr>
          <a:xfrm>
            <a:off x="946275" y="2004325"/>
            <a:ext cx="227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Layli</a:t>
            </a:r>
            <a:endParaRPr/>
          </a:p>
        </p:txBody>
      </p:sp>
      <p:sp>
        <p:nvSpPr>
          <p:cNvPr id="364" name="Google Shape;364;p36"/>
          <p:cNvSpPr txBox="1"/>
          <p:nvPr/>
        </p:nvSpPr>
        <p:spPr>
          <a:xfrm>
            <a:off x="575147" y="3301655"/>
            <a:ext cx="3000000" cy="497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Garizah</a:t>
            </a:r>
            <a:endParaRPr/>
          </a:p>
        </p:txBody>
      </p:sp>
      <p:pic>
        <p:nvPicPr>
          <p:cNvPr id="365" name="Google Shape;3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25" y="1130075"/>
            <a:ext cx="3963566" cy="90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025" y="2373625"/>
            <a:ext cx="4433099" cy="909147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6"/>
          <p:cNvSpPr txBox="1"/>
          <p:nvPr/>
        </p:nvSpPr>
        <p:spPr>
          <a:xfrm>
            <a:off x="5855050" y="1087775"/>
            <a:ext cx="30000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Penjelasan :</a:t>
            </a:r>
            <a:b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155,333333  merupakan hasil dari rata-rata nilai pada baris 1 yang ada pada matriks sebelumnya yakni 94, 160, 212  sehingga </a:t>
            </a:r>
            <a:b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-(94+160+212)/3 = 155,333333 </a:t>
            </a:r>
            <a:b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-(94+160+212)/3 = 155,333333 </a:t>
            </a:r>
            <a:b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-(94+160+212)/3 = 155,333333  </a:t>
            </a:r>
            <a:b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Ini juga berlaku untuk hasil matriks gambar lain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1667EC-1677-B733-CEF7-2349AED94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726" y="3661158"/>
            <a:ext cx="3676650" cy="9842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FC388E-5B4E-053E-C962-BCACF8B19886}"/>
              </a:ext>
            </a:extLst>
          </p:cNvPr>
          <p:cNvSpPr txBox="1"/>
          <p:nvPr/>
        </p:nvSpPr>
        <p:spPr>
          <a:xfrm>
            <a:off x="652312" y="4634595"/>
            <a:ext cx="4809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Harfia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"/>
          <p:cNvSpPr txBox="1">
            <a:spLocks noGrp="1"/>
          </p:cNvSpPr>
          <p:nvPr>
            <p:ph type="title"/>
          </p:nvPr>
        </p:nvSpPr>
        <p:spPr>
          <a:xfrm>
            <a:off x="-5527325" y="539500"/>
            <a:ext cx="4930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>
            <a:spLocks noGrp="1"/>
          </p:cNvSpPr>
          <p:nvPr>
            <p:ph type="subTitle" idx="1"/>
          </p:nvPr>
        </p:nvSpPr>
        <p:spPr>
          <a:xfrm>
            <a:off x="11126075" y="1112201"/>
            <a:ext cx="4146000" cy="22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374" name="Google Shape;374;p37"/>
          <p:cNvSpPr txBox="1"/>
          <p:nvPr/>
        </p:nvSpPr>
        <p:spPr>
          <a:xfrm>
            <a:off x="-3363725" y="2083900"/>
            <a:ext cx="2275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Google Shape;375;p37"/>
          <p:cNvSpPr txBox="1"/>
          <p:nvPr/>
        </p:nvSpPr>
        <p:spPr>
          <a:xfrm>
            <a:off x="-3210350" y="1421050"/>
            <a:ext cx="2275500" cy="354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376" name="Google Shape;376;p37"/>
          <p:cNvSpPr txBox="1"/>
          <p:nvPr/>
        </p:nvSpPr>
        <p:spPr>
          <a:xfrm>
            <a:off x="1865400" y="393750"/>
            <a:ext cx="5413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Output Metode Average</a:t>
            </a:r>
            <a:endParaRPr/>
          </a:p>
        </p:txBody>
      </p:sp>
      <p:sp>
        <p:nvSpPr>
          <p:cNvPr id="377" name="Google Shape;377;p37"/>
          <p:cNvSpPr txBox="1"/>
          <p:nvPr/>
        </p:nvSpPr>
        <p:spPr>
          <a:xfrm>
            <a:off x="-5179475" y="17750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378" name="Google Shape;378;p37"/>
          <p:cNvSpPr txBox="1"/>
          <p:nvPr/>
        </p:nvSpPr>
        <p:spPr>
          <a:xfrm>
            <a:off x="-3934850" y="2272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-1256375" y="1683700"/>
            <a:ext cx="115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380" name="Google Shape;3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400" y="1269600"/>
            <a:ext cx="1677175" cy="285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7"/>
          <p:cNvSpPr txBox="1"/>
          <p:nvPr/>
        </p:nvSpPr>
        <p:spPr>
          <a:xfrm>
            <a:off x="1005825" y="4210700"/>
            <a:ext cx="196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Layli</a:t>
            </a: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3516525" y="4210700"/>
            <a:ext cx="196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Garizah</a:t>
            </a:r>
            <a:endParaRPr/>
          </a:p>
        </p:txBody>
      </p:sp>
      <p:sp>
        <p:nvSpPr>
          <p:cNvPr id="383" name="Google Shape;383;p37"/>
          <p:cNvSpPr txBox="1"/>
          <p:nvPr/>
        </p:nvSpPr>
        <p:spPr>
          <a:xfrm>
            <a:off x="6503750" y="4210700"/>
            <a:ext cx="196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Harfia</a:t>
            </a:r>
            <a:endParaRPr/>
          </a:p>
        </p:txBody>
      </p:sp>
      <p:pic>
        <p:nvPicPr>
          <p:cNvPr id="384" name="Google Shape;38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3675" y="1683700"/>
            <a:ext cx="1892450" cy="239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733709-E6B6-0F6F-56E2-A89B4FE55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0279" y="1577899"/>
            <a:ext cx="2005771" cy="26075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8"/>
          <p:cNvSpPr txBox="1">
            <a:spLocks noGrp="1"/>
          </p:cNvSpPr>
          <p:nvPr>
            <p:ph type="title"/>
          </p:nvPr>
        </p:nvSpPr>
        <p:spPr>
          <a:xfrm>
            <a:off x="-5527325" y="539500"/>
            <a:ext cx="4930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8"/>
          <p:cNvSpPr txBox="1">
            <a:spLocks noGrp="1"/>
          </p:cNvSpPr>
          <p:nvPr>
            <p:ph type="subTitle" idx="1"/>
          </p:nvPr>
        </p:nvSpPr>
        <p:spPr>
          <a:xfrm>
            <a:off x="11126075" y="1112201"/>
            <a:ext cx="4146000" cy="22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391" name="Google Shape;391;p38"/>
          <p:cNvSpPr txBox="1"/>
          <p:nvPr/>
        </p:nvSpPr>
        <p:spPr>
          <a:xfrm>
            <a:off x="-3363725" y="2083900"/>
            <a:ext cx="2275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Google Shape;392;p38"/>
          <p:cNvSpPr txBox="1"/>
          <p:nvPr/>
        </p:nvSpPr>
        <p:spPr>
          <a:xfrm>
            <a:off x="-3210350" y="1421050"/>
            <a:ext cx="2275500" cy="354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393" name="Google Shape;393;p38"/>
          <p:cNvSpPr txBox="1"/>
          <p:nvPr/>
        </p:nvSpPr>
        <p:spPr>
          <a:xfrm>
            <a:off x="1865400" y="393750"/>
            <a:ext cx="5413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Metode Luminosity</a:t>
            </a:r>
            <a:endParaRPr/>
          </a:p>
        </p:txBody>
      </p:sp>
      <p:sp>
        <p:nvSpPr>
          <p:cNvPr id="394" name="Google Shape;394;p38"/>
          <p:cNvSpPr txBox="1"/>
          <p:nvPr/>
        </p:nvSpPr>
        <p:spPr>
          <a:xfrm>
            <a:off x="-5179475" y="17750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395" name="Google Shape;395;p38"/>
          <p:cNvSpPr txBox="1"/>
          <p:nvPr/>
        </p:nvSpPr>
        <p:spPr>
          <a:xfrm>
            <a:off x="-3934850" y="2272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396" name="Google Shape;396;p38"/>
          <p:cNvSpPr txBox="1"/>
          <p:nvPr/>
        </p:nvSpPr>
        <p:spPr>
          <a:xfrm>
            <a:off x="1696050" y="3147250"/>
            <a:ext cx="5751900" cy="14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Penjelasan kode: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Kode ini mengalikan setiap nilai R, G, dan B dengan konstanta tertentu yang sudah ditetapkan nilainya, kemudian hasil perkalian seluruh nilai R, G, B dijumlahkan satu sama lain.</a:t>
            </a:r>
            <a:b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Konstanta yang sudah ditentukan nilainya itu adalah :</a:t>
            </a:r>
            <a:b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Grayscale = (0.299 × R) + (0.587 × G) + (0.114 × B)</a:t>
            </a:r>
            <a:endParaRPr/>
          </a:p>
        </p:txBody>
      </p:sp>
      <p:pic>
        <p:nvPicPr>
          <p:cNvPr id="397" name="Google Shape;3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050" y="1366279"/>
            <a:ext cx="5582550" cy="1564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9"/>
          <p:cNvSpPr txBox="1">
            <a:spLocks noGrp="1"/>
          </p:cNvSpPr>
          <p:nvPr>
            <p:ph type="title"/>
          </p:nvPr>
        </p:nvSpPr>
        <p:spPr>
          <a:xfrm>
            <a:off x="-5527325" y="539500"/>
            <a:ext cx="4930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9"/>
          <p:cNvSpPr txBox="1">
            <a:spLocks noGrp="1"/>
          </p:cNvSpPr>
          <p:nvPr>
            <p:ph type="subTitle" idx="1"/>
          </p:nvPr>
        </p:nvSpPr>
        <p:spPr>
          <a:xfrm>
            <a:off x="11126075" y="1112201"/>
            <a:ext cx="4146000" cy="22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404" name="Google Shape;404;p39"/>
          <p:cNvSpPr txBox="1"/>
          <p:nvPr/>
        </p:nvSpPr>
        <p:spPr>
          <a:xfrm>
            <a:off x="-3363725" y="2083900"/>
            <a:ext cx="2275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5" name="Google Shape;405;p39"/>
          <p:cNvSpPr txBox="1"/>
          <p:nvPr/>
        </p:nvSpPr>
        <p:spPr>
          <a:xfrm>
            <a:off x="-3210350" y="1421050"/>
            <a:ext cx="2275500" cy="354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406" name="Google Shape;406;p39"/>
          <p:cNvSpPr txBox="1"/>
          <p:nvPr/>
        </p:nvSpPr>
        <p:spPr>
          <a:xfrm>
            <a:off x="1865400" y="393750"/>
            <a:ext cx="5413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Metode Luminosity</a:t>
            </a:r>
            <a:endParaRPr/>
          </a:p>
        </p:txBody>
      </p:sp>
      <p:sp>
        <p:nvSpPr>
          <p:cNvPr id="407" name="Google Shape;407;p39"/>
          <p:cNvSpPr txBox="1"/>
          <p:nvPr/>
        </p:nvSpPr>
        <p:spPr>
          <a:xfrm>
            <a:off x="-5179475" y="17750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408" name="Google Shape;408;p39"/>
          <p:cNvSpPr txBox="1"/>
          <p:nvPr/>
        </p:nvSpPr>
        <p:spPr>
          <a:xfrm>
            <a:off x="-3934850" y="2272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409" name="Google Shape;409;p39"/>
          <p:cNvSpPr txBox="1"/>
          <p:nvPr/>
        </p:nvSpPr>
        <p:spPr>
          <a:xfrm>
            <a:off x="1318500" y="1702750"/>
            <a:ext cx="227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Layli</a:t>
            </a:r>
            <a:endParaRPr/>
          </a:p>
        </p:txBody>
      </p:sp>
      <p:sp>
        <p:nvSpPr>
          <p:cNvPr id="410" name="Google Shape;410;p39"/>
          <p:cNvSpPr txBox="1"/>
          <p:nvPr/>
        </p:nvSpPr>
        <p:spPr>
          <a:xfrm>
            <a:off x="1354660" y="2752750"/>
            <a:ext cx="2275500" cy="497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Garizah</a:t>
            </a:r>
            <a:endParaRPr/>
          </a:p>
        </p:txBody>
      </p:sp>
      <p:pic>
        <p:nvPicPr>
          <p:cNvPr id="411" name="Google Shape;4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11" y="2136175"/>
            <a:ext cx="39243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24" y="1112200"/>
            <a:ext cx="3952875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9"/>
          <p:cNvSpPr txBox="1"/>
          <p:nvPr/>
        </p:nvSpPr>
        <p:spPr>
          <a:xfrm>
            <a:off x="5161475" y="1112200"/>
            <a:ext cx="33810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Penjelasan :</a:t>
            </a:r>
            <a:b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42.937  merupakan hasil dari (0.299 × R) + (0.587 × G) + (0.114 × B)  dimana R = 32, G = 45, dan B = 61  sehingga </a:t>
            </a:r>
            <a:b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 (0.299 × 32) + (0.587 × 45) + (0.114 × 61) = 42.937</a:t>
            </a:r>
            <a:b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 (0.299 × 28) + (0.587 × 41) + (0.114 × 57)</a:t>
            </a:r>
            <a:b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= 38.937</a:t>
            </a:r>
            <a:b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 (0.299 × 28) + (0.587 × 41) + (0.114 × 57)</a:t>
            </a:r>
            <a:b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= 38.937</a:t>
            </a:r>
            <a:b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Ini juga berlaku untuk hasil matriks gambar lain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EE8E66-54AA-3416-54DD-87D091048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11" y="3189550"/>
            <a:ext cx="3495675" cy="647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AB191D-0402-CCB5-A591-007D9CF78923}"/>
              </a:ext>
            </a:extLst>
          </p:cNvPr>
          <p:cNvSpPr txBox="1"/>
          <p:nvPr/>
        </p:nvSpPr>
        <p:spPr>
          <a:xfrm>
            <a:off x="1434403" y="3966273"/>
            <a:ext cx="21595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Harfia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0"/>
          <p:cNvSpPr txBox="1">
            <a:spLocks noGrp="1"/>
          </p:cNvSpPr>
          <p:nvPr>
            <p:ph type="title"/>
          </p:nvPr>
        </p:nvSpPr>
        <p:spPr>
          <a:xfrm>
            <a:off x="-5527325" y="539500"/>
            <a:ext cx="4930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0"/>
          <p:cNvSpPr txBox="1">
            <a:spLocks noGrp="1"/>
          </p:cNvSpPr>
          <p:nvPr>
            <p:ph type="subTitle" idx="1"/>
          </p:nvPr>
        </p:nvSpPr>
        <p:spPr>
          <a:xfrm>
            <a:off x="11126075" y="1112201"/>
            <a:ext cx="4146000" cy="22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420" name="Google Shape;420;p40"/>
          <p:cNvSpPr txBox="1"/>
          <p:nvPr/>
        </p:nvSpPr>
        <p:spPr>
          <a:xfrm>
            <a:off x="-3363725" y="2083900"/>
            <a:ext cx="2275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1" name="Google Shape;421;p40"/>
          <p:cNvSpPr txBox="1"/>
          <p:nvPr/>
        </p:nvSpPr>
        <p:spPr>
          <a:xfrm>
            <a:off x="-3210350" y="1421050"/>
            <a:ext cx="2275500" cy="354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422" name="Google Shape;422;p40"/>
          <p:cNvSpPr txBox="1"/>
          <p:nvPr/>
        </p:nvSpPr>
        <p:spPr>
          <a:xfrm>
            <a:off x="1865400" y="393750"/>
            <a:ext cx="5413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Output Metode Luminosity</a:t>
            </a:r>
            <a:endParaRPr/>
          </a:p>
        </p:txBody>
      </p:sp>
      <p:sp>
        <p:nvSpPr>
          <p:cNvPr id="423" name="Google Shape;423;p40"/>
          <p:cNvSpPr txBox="1"/>
          <p:nvPr/>
        </p:nvSpPr>
        <p:spPr>
          <a:xfrm>
            <a:off x="-5179475" y="17750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-3934850" y="2272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425" name="Google Shape;425;p40"/>
          <p:cNvSpPr txBox="1"/>
          <p:nvPr/>
        </p:nvSpPr>
        <p:spPr>
          <a:xfrm>
            <a:off x="-2273175" y="2520300"/>
            <a:ext cx="178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426" name="Google Shape;4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325" y="1240638"/>
            <a:ext cx="1713000" cy="2959514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0"/>
          <p:cNvSpPr txBox="1"/>
          <p:nvPr/>
        </p:nvSpPr>
        <p:spPr>
          <a:xfrm>
            <a:off x="1090625" y="4340750"/>
            <a:ext cx="2066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Layli</a:t>
            </a:r>
            <a:endParaRPr/>
          </a:p>
        </p:txBody>
      </p:sp>
      <p:sp>
        <p:nvSpPr>
          <p:cNvPr id="428" name="Google Shape;428;p40"/>
          <p:cNvSpPr txBox="1"/>
          <p:nvPr/>
        </p:nvSpPr>
        <p:spPr>
          <a:xfrm>
            <a:off x="3601225" y="4340750"/>
            <a:ext cx="2066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Garizah</a:t>
            </a:r>
            <a:endParaRPr/>
          </a:p>
        </p:txBody>
      </p:sp>
      <p:sp>
        <p:nvSpPr>
          <p:cNvPr id="429" name="Google Shape;429;p40"/>
          <p:cNvSpPr txBox="1"/>
          <p:nvPr/>
        </p:nvSpPr>
        <p:spPr>
          <a:xfrm>
            <a:off x="6355100" y="4340750"/>
            <a:ext cx="2066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Harfia</a:t>
            </a:r>
            <a:endParaRPr/>
          </a:p>
        </p:txBody>
      </p:sp>
      <p:pic>
        <p:nvPicPr>
          <p:cNvPr id="430" name="Google Shape;43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8800" y="1598975"/>
            <a:ext cx="2066400" cy="260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DDE76C-0340-98BF-10EF-4115548AD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341" y="1598050"/>
            <a:ext cx="1998859" cy="26011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1"/>
          <p:cNvSpPr txBox="1">
            <a:spLocks noGrp="1"/>
          </p:cNvSpPr>
          <p:nvPr>
            <p:ph type="title"/>
          </p:nvPr>
        </p:nvSpPr>
        <p:spPr>
          <a:xfrm>
            <a:off x="-5527325" y="539500"/>
            <a:ext cx="4930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1"/>
          <p:cNvSpPr txBox="1">
            <a:spLocks noGrp="1"/>
          </p:cNvSpPr>
          <p:nvPr>
            <p:ph type="subTitle" idx="1"/>
          </p:nvPr>
        </p:nvSpPr>
        <p:spPr>
          <a:xfrm>
            <a:off x="11126075" y="1112201"/>
            <a:ext cx="4146000" cy="22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437" name="Google Shape;437;p41"/>
          <p:cNvSpPr txBox="1"/>
          <p:nvPr/>
        </p:nvSpPr>
        <p:spPr>
          <a:xfrm>
            <a:off x="-3363725" y="2083900"/>
            <a:ext cx="2275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8" name="Google Shape;438;p41"/>
          <p:cNvSpPr txBox="1"/>
          <p:nvPr/>
        </p:nvSpPr>
        <p:spPr>
          <a:xfrm>
            <a:off x="-3210350" y="1421050"/>
            <a:ext cx="2275500" cy="354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439" name="Google Shape;439;p41"/>
          <p:cNvSpPr txBox="1"/>
          <p:nvPr/>
        </p:nvSpPr>
        <p:spPr>
          <a:xfrm>
            <a:off x="1865400" y="393750"/>
            <a:ext cx="5413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Kesimpulan </a:t>
            </a:r>
            <a:endParaRPr/>
          </a:p>
        </p:txBody>
      </p:sp>
      <p:sp>
        <p:nvSpPr>
          <p:cNvPr id="440" name="Google Shape;440;p41"/>
          <p:cNvSpPr txBox="1"/>
          <p:nvPr/>
        </p:nvSpPr>
        <p:spPr>
          <a:xfrm>
            <a:off x="-5179475" y="17750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441" name="Google Shape;441;p41"/>
          <p:cNvSpPr txBox="1"/>
          <p:nvPr/>
        </p:nvSpPr>
        <p:spPr>
          <a:xfrm>
            <a:off x="-3934850" y="2272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442" name="Google Shape;442;p41"/>
          <p:cNvSpPr txBox="1"/>
          <p:nvPr/>
        </p:nvSpPr>
        <p:spPr>
          <a:xfrm>
            <a:off x="1526700" y="2129050"/>
            <a:ext cx="575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443" name="Google Shape;443;p41"/>
          <p:cNvSpPr txBox="1"/>
          <p:nvPr/>
        </p:nvSpPr>
        <p:spPr>
          <a:xfrm>
            <a:off x="1294875" y="1401900"/>
            <a:ext cx="71397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Metode yang menurut kelompok kami paling mudah untuk digunakan adalah metode lightness karena pada metode ini kita menjumlahkan nilai tertinggi dan terendah dari nilai R, G, dan B kemudian hasil jumlahnya dibagi dengan 2 dan hal yang paling kami sukai dari metode ini adalah hasil output dari metode ini pasti merupakan bilangan bulat.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Anggota Kelompok:</a:t>
            </a:r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subTitle" idx="4"/>
          </p:nvPr>
        </p:nvSpPr>
        <p:spPr>
          <a:xfrm>
            <a:off x="720000" y="4080375"/>
            <a:ext cx="25113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Layli Rosalina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221011005</a:t>
            </a:r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subTitle" idx="5"/>
          </p:nvPr>
        </p:nvSpPr>
        <p:spPr>
          <a:xfrm>
            <a:off x="3499601" y="4080363"/>
            <a:ext cx="28704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Garizah Fauziyah H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221011053 </a:t>
            </a:r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subTitle" idx="1"/>
          </p:nvPr>
        </p:nvSpPr>
        <p:spPr>
          <a:xfrm>
            <a:off x="-4315600" y="2340650"/>
            <a:ext cx="2511300" cy="12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ubTitle" idx="2"/>
          </p:nvPr>
        </p:nvSpPr>
        <p:spPr>
          <a:xfrm>
            <a:off x="-3909938" y="2574450"/>
            <a:ext cx="2511300" cy="12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8"/>
          <p:cNvSpPr txBox="1">
            <a:spLocks noGrp="1"/>
          </p:cNvSpPr>
          <p:nvPr>
            <p:ph type="subTitle" idx="3"/>
          </p:nvPr>
        </p:nvSpPr>
        <p:spPr>
          <a:xfrm>
            <a:off x="-2982725" y="1930051"/>
            <a:ext cx="2511300" cy="12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subTitle" idx="6"/>
          </p:nvPr>
        </p:nvSpPr>
        <p:spPr>
          <a:xfrm>
            <a:off x="6544713" y="4080375"/>
            <a:ext cx="25113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Harfia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221011080</a:t>
            </a:r>
            <a:endParaRPr/>
          </a:p>
        </p:txBody>
      </p:sp>
      <p:pic>
        <p:nvPicPr>
          <p:cNvPr id="248" name="Google Shape;2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150" y="1545050"/>
            <a:ext cx="1897781" cy="253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1963" y="1545050"/>
            <a:ext cx="1427368" cy="253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6450" y="1545050"/>
            <a:ext cx="1897774" cy="252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>
            <a:spLocks noGrp="1"/>
          </p:cNvSpPr>
          <p:nvPr>
            <p:ph type="title"/>
          </p:nvPr>
        </p:nvSpPr>
        <p:spPr>
          <a:xfrm>
            <a:off x="-5527325" y="539500"/>
            <a:ext cx="4930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9"/>
          <p:cNvSpPr txBox="1">
            <a:spLocks noGrp="1"/>
          </p:cNvSpPr>
          <p:nvPr>
            <p:ph type="subTitle" idx="1"/>
          </p:nvPr>
        </p:nvSpPr>
        <p:spPr>
          <a:xfrm>
            <a:off x="4884600" y="1709751"/>
            <a:ext cx="4146000" cy="22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Penjelasan kode: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/>
              <a:t>Kode ini digunakan untuk mengkonversi warna dari format BGR ke RGB, dan Mencetak matriks  yang merepresentasikan gambar yang telah diubah warnanya.</a:t>
            </a:r>
            <a:endParaRPr sz="1400"/>
          </a:p>
        </p:txBody>
      </p:sp>
      <p:sp>
        <p:nvSpPr>
          <p:cNvPr id="257" name="Google Shape;257;p29"/>
          <p:cNvSpPr txBox="1"/>
          <p:nvPr/>
        </p:nvSpPr>
        <p:spPr>
          <a:xfrm>
            <a:off x="10400325" y="21883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258" name="Google Shape;2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00" y="1088263"/>
            <a:ext cx="427672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>
            <a:spLocks noGrp="1"/>
          </p:cNvSpPr>
          <p:nvPr>
            <p:ph type="title"/>
          </p:nvPr>
        </p:nvSpPr>
        <p:spPr>
          <a:xfrm>
            <a:off x="-5527325" y="539500"/>
            <a:ext cx="4930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0"/>
          <p:cNvSpPr txBox="1">
            <a:spLocks noGrp="1"/>
          </p:cNvSpPr>
          <p:nvPr>
            <p:ph type="subTitle" idx="1"/>
          </p:nvPr>
        </p:nvSpPr>
        <p:spPr>
          <a:xfrm>
            <a:off x="11126075" y="1112201"/>
            <a:ext cx="4146000" cy="22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265" name="Google Shape;2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650" y="737325"/>
            <a:ext cx="160972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0"/>
          <p:cNvSpPr txBox="1"/>
          <p:nvPr/>
        </p:nvSpPr>
        <p:spPr>
          <a:xfrm>
            <a:off x="997612" y="1618600"/>
            <a:ext cx="160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Layli </a:t>
            </a:r>
            <a:endParaRPr/>
          </a:p>
        </p:txBody>
      </p:sp>
      <p:sp>
        <p:nvSpPr>
          <p:cNvPr id="267" name="Google Shape;267;p30"/>
          <p:cNvSpPr txBox="1"/>
          <p:nvPr/>
        </p:nvSpPr>
        <p:spPr>
          <a:xfrm>
            <a:off x="-3363725" y="2083900"/>
            <a:ext cx="2275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30"/>
          <p:cNvSpPr txBox="1"/>
          <p:nvPr/>
        </p:nvSpPr>
        <p:spPr>
          <a:xfrm>
            <a:off x="-3363725" y="1987900"/>
            <a:ext cx="2275500" cy="354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269" name="Google Shape;269;p30"/>
          <p:cNvSpPr txBox="1"/>
          <p:nvPr/>
        </p:nvSpPr>
        <p:spPr>
          <a:xfrm>
            <a:off x="302500" y="1987900"/>
            <a:ext cx="3000000" cy="22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4080 = Tinggi Gambar</a:t>
            </a:r>
            <a:b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</a:br>
            <a: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2296 = Lebar Gambar</a:t>
            </a:r>
            <a:b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</a:br>
            <a: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3 = Jumlah Saluran Warna</a:t>
            </a:r>
            <a:b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</a:br>
            <a: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[32  45  61]</a:t>
            </a:r>
            <a:b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</a:br>
            <a: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[28  41  57]</a:t>
            </a:r>
            <a:b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</a:br>
            <a: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[28  41  57]</a:t>
            </a:r>
            <a:b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</a:br>
            <a: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R bernilai 32 atau 28</a:t>
            </a:r>
            <a:b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</a:br>
            <a: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G bernilai 45 atau 41</a:t>
            </a:r>
            <a:b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</a:br>
            <a: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B bernilai 61 atau 57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270" name="Google Shape;2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6775" y="727813"/>
            <a:ext cx="1362075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0"/>
          <p:cNvSpPr txBox="1"/>
          <p:nvPr/>
        </p:nvSpPr>
        <p:spPr>
          <a:xfrm>
            <a:off x="4091813" y="1527900"/>
            <a:ext cx="85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Garizah </a:t>
            </a:r>
            <a:endParaRPr/>
          </a:p>
        </p:txBody>
      </p:sp>
      <p:sp>
        <p:nvSpPr>
          <p:cNvPr id="272" name="Google Shape;272;p30"/>
          <p:cNvSpPr txBox="1"/>
          <p:nvPr/>
        </p:nvSpPr>
        <p:spPr>
          <a:xfrm>
            <a:off x="3017813" y="1987900"/>
            <a:ext cx="3000000" cy="22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4096 = Tinggi Gambar</a:t>
            </a:r>
            <a:b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</a:br>
            <a: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3066 = Lebar Gambar</a:t>
            </a:r>
            <a:b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</a:br>
            <a: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3 = Jumlah Saluran Warna</a:t>
            </a:r>
            <a:b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</a:br>
            <a: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[94  160 212]</a:t>
            </a:r>
            <a:b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</a:br>
            <a: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[94 160  212]</a:t>
            </a:r>
            <a:b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</a:br>
            <a: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[94  160  212]</a:t>
            </a:r>
            <a:b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</a:br>
            <a: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R bernilai  94</a:t>
            </a:r>
            <a:b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</a:br>
            <a: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G bernilai 160</a:t>
            </a:r>
            <a:b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</a:br>
            <a: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B bernilai 212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8250" y="751613"/>
            <a:ext cx="136207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0"/>
          <p:cNvSpPr txBox="1"/>
          <p:nvPr/>
        </p:nvSpPr>
        <p:spPr>
          <a:xfrm>
            <a:off x="5714288" y="2252200"/>
            <a:ext cx="30000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4080 = Tinggi Gambar</a:t>
            </a:r>
            <a:b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</a:br>
            <a: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3072 = Lebar Gambar</a:t>
            </a:r>
            <a:b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</a:br>
            <a: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3 = Jumlah Saluran Warna</a:t>
            </a:r>
            <a:b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</a:br>
            <a: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[54  61 77]</a:t>
            </a:r>
            <a:b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</a:br>
            <a: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[53 60  76]</a:t>
            </a:r>
            <a:b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</a:br>
            <a: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[52  59  75]</a:t>
            </a:r>
            <a:b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</a:br>
            <a: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R bernilai  54, 53 atau 52</a:t>
            </a:r>
            <a:b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</a:br>
            <a: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G bernilai 61, 60 atau 59</a:t>
            </a:r>
            <a:b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</a:br>
            <a:r>
              <a:rPr lang="en" sz="11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B bernilai 77, 76 atau 75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72CE0-24EC-1926-A65B-62E24A018489}"/>
              </a:ext>
            </a:extLst>
          </p:cNvPr>
          <p:cNvSpPr txBox="1"/>
          <p:nvPr/>
        </p:nvSpPr>
        <p:spPr>
          <a:xfrm>
            <a:off x="6782928" y="1537438"/>
            <a:ext cx="1004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>
                <a:solidFill>
                  <a:schemeClr val="dk1"/>
                </a:solidFill>
                <a:latin typeface="Work Sans"/>
                <a:sym typeface="Work Sans"/>
              </a:rPr>
              <a:t>Harfia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>
            <a:spLocks noGrp="1"/>
          </p:cNvSpPr>
          <p:nvPr>
            <p:ph type="title"/>
          </p:nvPr>
        </p:nvSpPr>
        <p:spPr>
          <a:xfrm>
            <a:off x="-5527325" y="539500"/>
            <a:ext cx="4930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1"/>
          <p:cNvSpPr txBox="1">
            <a:spLocks noGrp="1"/>
          </p:cNvSpPr>
          <p:nvPr>
            <p:ph type="subTitle" idx="1"/>
          </p:nvPr>
        </p:nvSpPr>
        <p:spPr>
          <a:xfrm>
            <a:off x="11126075" y="1112201"/>
            <a:ext cx="4146000" cy="22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81" name="Google Shape;281;p31"/>
          <p:cNvSpPr txBox="1"/>
          <p:nvPr/>
        </p:nvSpPr>
        <p:spPr>
          <a:xfrm>
            <a:off x="-3363725" y="2083900"/>
            <a:ext cx="2275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Google Shape;282;p31"/>
          <p:cNvSpPr txBox="1"/>
          <p:nvPr/>
        </p:nvSpPr>
        <p:spPr>
          <a:xfrm>
            <a:off x="-3363725" y="1987900"/>
            <a:ext cx="2275500" cy="354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3770100" y="1527900"/>
            <a:ext cx="8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84" name="Google Shape;284;p31"/>
          <p:cNvSpPr txBox="1"/>
          <p:nvPr/>
        </p:nvSpPr>
        <p:spPr>
          <a:xfrm>
            <a:off x="2696100" y="19879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85" name="Google Shape;285;p31"/>
          <p:cNvSpPr txBox="1"/>
          <p:nvPr/>
        </p:nvSpPr>
        <p:spPr>
          <a:xfrm>
            <a:off x="2236500" y="377575"/>
            <a:ext cx="467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Output Kode</a:t>
            </a:r>
            <a:endParaRPr/>
          </a:p>
        </p:txBody>
      </p:sp>
      <p:pic>
        <p:nvPicPr>
          <p:cNvPr id="286" name="Google Shape;2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925" y="1205443"/>
            <a:ext cx="2242150" cy="273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624" y="1205450"/>
            <a:ext cx="1942466" cy="273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1"/>
          <p:cNvSpPr txBox="1"/>
          <p:nvPr/>
        </p:nvSpPr>
        <p:spPr>
          <a:xfrm>
            <a:off x="941475" y="3938075"/>
            <a:ext cx="194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Layli </a:t>
            </a:r>
            <a:endParaRPr/>
          </a:p>
        </p:txBody>
      </p:sp>
      <p:sp>
        <p:nvSpPr>
          <p:cNvPr id="289" name="Google Shape;289;p31"/>
          <p:cNvSpPr txBox="1"/>
          <p:nvPr/>
        </p:nvSpPr>
        <p:spPr>
          <a:xfrm>
            <a:off x="4044300" y="3938075"/>
            <a:ext cx="105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Garizah </a:t>
            </a:r>
            <a:endParaRPr/>
          </a:p>
        </p:txBody>
      </p:sp>
      <p:sp>
        <p:nvSpPr>
          <p:cNvPr id="290" name="Google Shape;290;p31"/>
          <p:cNvSpPr txBox="1"/>
          <p:nvPr/>
        </p:nvSpPr>
        <p:spPr>
          <a:xfrm>
            <a:off x="6573175" y="3938075"/>
            <a:ext cx="194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Harfia</a:t>
            </a:r>
            <a:endParaRPr/>
          </a:p>
        </p:txBody>
      </p:sp>
      <p:pic>
        <p:nvPicPr>
          <p:cNvPr id="291" name="Google Shape;29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6288" y="1328875"/>
            <a:ext cx="2256265" cy="26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>
            <a:spLocks noGrp="1"/>
          </p:cNvSpPr>
          <p:nvPr>
            <p:ph type="title"/>
          </p:nvPr>
        </p:nvSpPr>
        <p:spPr>
          <a:xfrm>
            <a:off x="-5527325" y="539500"/>
            <a:ext cx="4930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subTitle" idx="1"/>
          </p:nvPr>
        </p:nvSpPr>
        <p:spPr>
          <a:xfrm>
            <a:off x="11126075" y="1112201"/>
            <a:ext cx="4146000" cy="22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98" name="Google Shape;298;p32"/>
          <p:cNvSpPr txBox="1"/>
          <p:nvPr/>
        </p:nvSpPr>
        <p:spPr>
          <a:xfrm>
            <a:off x="-3363725" y="2083900"/>
            <a:ext cx="2275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32"/>
          <p:cNvSpPr txBox="1"/>
          <p:nvPr/>
        </p:nvSpPr>
        <p:spPr>
          <a:xfrm>
            <a:off x="-3210350" y="1421050"/>
            <a:ext cx="2275500" cy="354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300" name="Google Shape;300;p32"/>
          <p:cNvSpPr txBox="1"/>
          <p:nvPr/>
        </p:nvSpPr>
        <p:spPr>
          <a:xfrm>
            <a:off x="1865400" y="393750"/>
            <a:ext cx="5413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Metode Lightness</a:t>
            </a:r>
            <a:endParaRPr/>
          </a:p>
        </p:txBody>
      </p:sp>
      <p:sp>
        <p:nvSpPr>
          <p:cNvPr id="301" name="Google Shape;301;p32"/>
          <p:cNvSpPr txBox="1"/>
          <p:nvPr/>
        </p:nvSpPr>
        <p:spPr>
          <a:xfrm>
            <a:off x="-5179475" y="17750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pic>
        <p:nvPicPr>
          <p:cNvPr id="302" name="Google Shape;3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088" y="1656925"/>
            <a:ext cx="690562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2"/>
          <p:cNvSpPr txBox="1"/>
          <p:nvPr/>
        </p:nvSpPr>
        <p:spPr>
          <a:xfrm>
            <a:off x="1227100" y="3237175"/>
            <a:ext cx="6905700" cy="12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Penjelasan kode: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Kode ini digunakan untuk mengimplementasikan konversi warna gambar ke skala abu-abu menggunakan metode lightness, di mana nilai abu-abu pada setiap piksel dihitung dari hasil jumlah nilai tertinggi dan terendah dari nilai R, G, dan B, kemudian hasil penjumlahannya dibagi dengan 2.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>
            <a:spLocks noGrp="1"/>
          </p:cNvSpPr>
          <p:nvPr>
            <p:ph type="title"/>
          </p:nvPr>
        </p:nvSpPr>
        <p:spPr>
          <a:xfrm>
            <a:off x="-5527325" y="539500"/>
            <a:ext cx="4930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3"/>
          <p:cNvSpPr txBox="1">
            <a:spLocks noGrp="1"/>
          </p:cNvSpPr>
          <p:nvPr>
            <p:ph type="subTitle" idx="1"/>
          </p:nvPr>
        </p:nvSpPr>
        <p:spPr>
          <a:xfrm>
            <a:off x="11126075" y="1112201"/>
            <a:ext cx="4146000" cy="22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310" name="Google Shape;310;p33"/>
          <p:cNvSpPr txBox="1"/>
          <p:nvPr/>
        </p:nvSpPr>
        <p:spPr>
          <a:xfrm>
            <a:off x="-3363725" y="2083900"/>
            <a:ext cx="2275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33"/>
          <p:cNvSpPr txBox="1"/>
          <p:nvPr/>
        </p:nvSpPr>
        <p:spPr>
          <a:xfrm>
            <a:off x="-3210350" y="1421050"/>
            <a:ext cx="2275500" cy="354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312" name="Google Shape;312;p33"/>
          <p:cNvSpPr txBox="1"/>
          <p:nvPr/>
        </p:nvSpPr>
        <p:spPr>
          <a:xfrm>
            <a:off x="1865400" y="393750"/>
            <a:ext cx="5413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Metode Lightness</a:t>
            </a:r>
            <a:endParaRPr/>
          </a:p>
        </p:txBody>
      </p:sp>
      <p:sp>
        <p:nvSpPr>
          <p:cNvPr id="313" name="Google Shape;313;p33"/>
          <p:cNvSpPr txBox="1"/>
          <p:nvPr/>
        </p:nvSpPr>
        <p:spPr>
          <a:xfrm>
            <a:off x="-5179475" y="17750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pic>
        <p:nvPicPr>
          <p:cNvPr id="314" name="Google Shape;3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775" y="1326599"/>
            <a:ext cx="1461448" cy="7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3"/>
          <p:cNvSpPr txBox="1"/>
          <p:nvPr/>
        </p:nvSpPr>
        <p:spPr>
          <a:xfrm>
            <a:off x="120500" y="21290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Layli</a:t>
            </a:r>
            <a:endParaRPr/>
          </a:p>
        </p:txBody>
      </p:sp>
      <p:pic>
        <p:nvPicPr>
          <p:cNvPr id="316" name="Google Shape;3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1275" y="1330200"/>
            <a:ext cx="1461450" cy="7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3"/>
          <p:cNvSpPr txBox="1"/>
          <p:nvPr/>
        </p:nvSpPr>
        <p:spPr>
          <a:xfrm>
            <a:off x="2973300" y="21290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Garizah</a:t>
            </a:r>
            <a:endParaRPr/>
          </a:p>
        </p:txBody>
      </p:sp>
      <p:sp>
        <p:nvSpPr>
          <p:cNvPr id="318" name="Google Shape;318;p33"/>
          <p:cNvSpPr txBox="1"/>
          <p:nvPr/>
        </p:nvSpPr>
        <p:spPr>
          <a:xfrm>
            <a:off x="864300" y="2758950"/>
            <a:ext cx="7415400" cy="1790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Penjelasan :</a:t>
            </a:r>
            <a:b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65, 64, dan 63 merupakan hasil dari rata-rata nilai maksimum dan minimum R, G, B yang ada pada matriks  sebelumnya yakni 54, 61 dan 77 sehingga </a:t>
            </a:r>
            <a:b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-(54+77)/2 = 65.5</a:t>
            </a:r>
            <a:b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-(53+76)/2 = 64.5</a:t>
            </a:r>
            <a:b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-(52+75)/2 = 63.5</a:t>
            </a:r>
            <a:b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namun karena menggunakan metode lightnes maka hasilnya harus bilangan bulat</a:t>
            </a:r>
            <a:b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Ini juga berlaku untuk hasil matriks gambar lain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319" name="Google Shape;31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4088" y="1280625"/>
            <a:ext cx="1049026" cy="84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3"/>
          <p:cNvSpPr txBox="1"/>
          <p:nvPr/>
        </p:nvSpPr>
        <p:spPr>
          <a:xfrm>
            <a:off x="6077188" y="2129050"/>
            <a:ext cx="209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Harfia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>
            <a:spLocks noGrp="1"/>
          </p:cNvSpPr>
          <p:nvPr>
            <p:ph type="title"/>
          </p:nvPr>
        </p:nvSpPr>
        <p:spPr>
          <a:xfrm>
            <a:off x="-5527325" y="539500"/>
            <a:ext cx="4930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ubTitle" idx="1"/>
          </p:nvPr>
        </p:nvSpPr>
        <p:spPr>
          <a:xfrm>
            <a:off x="11126075" y="1112201"/>
            <a:ext cx="4146000" cy="22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327" name="Google Shape;327;p34"/>
          <p:cNvSpPr txBox="1"/>
          <p:nvPr/>
        </p:nvSpPr>
        <p:spPr>
          <a:xfrm>
            <a:off x="-3363725" y="2083900"/>
            <a:ext cx="2275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Google Shape;328;p34"/>
          <p:cNvSpPr txBox="1"/>
          <p:nvPr/>
        </p:nvSpPr>
        <p:spPr>
          <a:xfrm>
            <a:off x="-3210350" y="1421050"/>
            <a:ext cx="2275500" cy="354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329" name="Google Shape;329;p34"/>
          <p:cNvSpPr txBox="1"/>
          <p:nvPr/>
        </p:nvSpPr>
        <p:spPr>
          <a:xfrm>
            <a:off x="1865400" y="393750"/>
            <a:ext cx="5413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Output Metode Lightness</a:t>
            </a:r>
            <a:endParaRPr/>
          </a:p>
        </p:txBody>
      </p:sp>
      <p:sp>
        <p:nvSpPr>
          <p:cNvPr id="330" name="Google Shape;330;p34"/>
          <p:cNvSpPr txBox="1"/>
          <p:nvPr/>
        </p:nvSpPr>
        <p:spPr>
          <a:xfrm>
            <a:off x="-5179475" y="17750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331" name="Google Shape;331;p34"/>
          <p:cNvSpPr txBox="1"/>
          <p:nvPr/>
        </p:nvSpPr>
        <p:spPr>
          <a:xfrm>
            <a:off x="120500" y="2129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332" name="Google Shape;332;p34"/>
          <p:cNvSpPr txBox="1"/>
          <p:nvPr/>
        </p:nvSpPr>
        <p:spPr>
          <a:xfrm>
            <a:off x="3072000" y="22385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333" name="Google Shape;333;p34"/>
          <p:cNvSpPr txBox="1"/>
          <p:nvPr/>
        </p:nvSpPr>
        <p:spPr>
          <a:xfrm>
            <a:off x="10643775" y="1112200"/>
            <a:ext cx="335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334" name="Google Shape;3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000" y="1112200"/>
            <a:ext cx="1875250" cy="3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4"/>
          <p:cNvSpPr txBox="1"/>
          <p:nvPr/>
        </p:nvSpPr>
        <p:spPr>
          <a:xfrm>
            <a:off x="6734125" y="4348225"/>
            <a:ext cx="197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Harfia</a:t>
            </a:r>
            <a:endParaRPr/>
          </a:p>
        </p:txBody>
      </p:sp>
      <p:sp>
        <p:nvSpPr>
          <p:cNvPr id="336" name="Google Shape;336;p34"/>
          <p:cNvSpPr txBox="1"/>
          <p:nvPr/>
        </p:nvSpPr>
        <p:spPr>
          <a:xfrm>
            <a:off x="4299900" y="4348225"/>
            <a:ext cx="197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Garizah</a:t>
            </a:r>
            <a:endParaRPr/>
          </a:p>
        </p:txBody>
      </p:sp>
      <p:sp>
        <p:nvSpPr>
          <p:cNvPr id="337" name="Google Shape;337;p34"/>
          <p:cNvSpPr txBox="1"/>
          <p:nvPr/>
        </p:nvSpPr>
        <p:spPr>
          <a:xfrm>
            <a:off x="1613525" y="4348225"/>
            <a:ext cx="167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Layli</a:t>
            </a:r>
            <a:endParaRPr/>
          </a:p>
        </p:txBody>
      </p:sp>
      <p:pic>
        <p:nvPicPr>
          <p:cNvPr id="338" name="Google Shape;3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9900" y="1623750"/>
            <a:ext cx="1875250" cy="2456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23B80C-A75E-2A0B-FB56-A47CF6BBE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600" y="1296850"/>
            <a:ext cx="2179344" cy="28404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>
            <a:spLocks noGrp="1"/>
          </p:cNvSpPr>
          <p:nvPr>
            <p:ph type="title"/>
          </p:nvPr>
        </p:nvSpPr>
        <p:spPr>
          <a:xfrm>
            <a:off x="-5527325" y="539500"/>
            <a:ext cx="4930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5"/>
          <p:cNvSpPr txBox="1">
            <a:spLocks noGrp="1"/>
          </p:cNvSpPr>
          <p:nvPr>
            <p:ph type="subTitle" idx="1"/>
          </p:nvPr>
        </p:nvSpPr>
        <p:spPr>
          <a:xfrm>
            <a:off x="11126075" y="1112201"/>
            <a:ext cx="4146000" cy="22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345" name="Google Shape;345;p35"/>
          <p:cNvSpPr txBox="1"/>
          <p:nvPr/>
        </p:nvSpPr>
        <p:spPr>
          <a:xfrm>
            <a:off x="-3363725" y="2083900"/>
            <a:ext cx="2275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Google Shape;346;p35"/>
          <p:cNvSpPr txBox="1"/>
          <p:nvPr/>
        </p:nvSpPr>
        <p:spPr>
          <a:xfrm>
            <a:off x="-3210350" y="1421050"/>
            <a:ext cx="2275500" cy="354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347" name="Google Shape;347;p35"/>
          <p:cNvSpPr txBox="1"/>
          <p:nvPr/>
        </p:nvSpPr>
        <p:spPr>
          <a:xfrm>
            <a:off x="1865400" y="393750"/>
            <a:ext cx="5413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Metode Average</a:t>
            </a:r>
            <a:endParaRPr/>
          </a:p>
        </p:txBody>
      </p:sp>
      <p:sp>
        <p:nvSpPr>
          <p:cNvPr id="348" name="Google Shape;348;p35"/>
          <p:cNvSpPr txBox="1"/>
          <p:nvPr/>
        </p:nvSpPr>
        <p:spPr>
          <a:xfrm>
            <a:off x="-5179475" y="17750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349" name="Google Shape;349;p35"/>
          <p:cNvSpPr txBox="1"/>
          <p:nvPr/>
        </p:nvSpPr>
        <p:spPr>
          <a:xfrm>
            <a:off x="-3934850" y="2272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350" name="Google Shape;350;p35"/>
          <p:cNvSpPr txBox="1"/>
          <p:nvPr/>
        </p:nvSpPr>
        <p:spPr>
          <a:xfrm>
            <a:off x="1865400" y="3263675"/>
            <a:ext cx="5413200" cy="8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Penjelasan kode: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kode ini melakukan konversi gambar berwarna ke dalam gambar skala abu-abu menggunakan nilai rata-rata dari R, G, dan B.</a:t>
            </a:r>
            <a:endParaRPr/>
          </a:p>
        </p:txBody>
      </p:sp>
      <p:pic>
        <p:nvPicPr>
          <p:cNvPr id="351" name="Google Shape;3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450" y="1397713"/>
            <a:ext cx="5221700" cy="1508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orist Portfolio by Slidesgo">
  <a:themeElements>
    <a:clrScheme name="Simple Light">
      <a:dk1>
        <a:srgbClr val="FFFFFF"/>
      </a:dk1>
      <a:lt1>
        <a:srgbClr val="1C1C20"/>
      </a:lt1>
      <a:dk2>
        <a:srgbClr val="3B3D44"/>
      </a:dk2>
      <a:lt2>
        <a:srgbClr val="5D626F"/>
      </a:lt2>
      <a:accent1>
        <a:srgbClr val="3D4147"/>
      </a:accent1>
      <a:accent2>
        <a:srgbClr val="96804F"/>
      </a:accent2>
      <a:accent3>
        <a:srgbClr val="6F5C2A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697</Words>
  <Application>Microsoft Office PowerPoint</Application>
  <PresentationFormat>On-screen Show (16:9)</PresentationFormat>
  <Paragraphs>71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Special Elite</vt:lpstr>
      <vt:lpstr>Arial</vt:lpstr>
      <vt:lpstr>Work Sans</vt:lpstr>
      <vt:lpstr>Nunito Light</vt:lpstr>
      <vt:lpstr>Raleway</vt:lpstr>
      <vt:lpstr>Courier New</vt:lpstr>
      <vt:lpstr>Theorist Portfolio by Slidesgo</vt:lpstr>
      <vt:lpstr>Konversi Citra RGB ke Grayscale</vt:lpstr>
      <vt:lpstr>Anggota Kelompok: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Konversi Citra RGB ke Grayscale</dc:title>
  <dc:creator>Ahya Wara</dc:creator>
  <cp:lastModifiedBy>Ahya Wara</cp:lastModifiedBy>
  <cp:revision>2</cp:revision>
  <dcterms:modified xsi:type="dcterms:W3CDTF">2023-12-14T11:46:15Z</dcterms:modified>
</cp:coreProperties>
</file>