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57" r:id="rId6"/>
    <p:sldId id="283" r:id="rId7"/>
    <p:sldId id="287" r:id="rId8"/>
    <p:sldId id="258" r:id="rId9"/>
    <p:sldId id="259" r:id="rId10"/>
    <p:sldId id="260" r:id="rId11"/>
    <p:sldId id="291" r:id="rId12"/>
    <p:sldId id="290" r:id="rId13"/>
    <p:sldId id="288" r:id="rId14"/>
    <p:sldId id="261" r:id="rId15"/>
    <p:sldId id="289" r:id="rId16"/>
    <p:sldId id="276" r:id="rId17"/>
    <p:sldId id="292" r:id="rId18"/>
    <p:sldId id="293" r:id="rId19"/>
    <p:sldId id="294" r:id="rId20"/>
    <p:sldId id="262" r:id="rId21"/>
    <p:sldId id="28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1" autoAdjust="0"/>
    <p:restoredTop sz="94635" autoAdjust="0"/>
  </p:normalViewPr>
  <p:slideViewPr>
    <p:cSldViewPr>
      <p:cViewPr varScale="1">
        <p:scale>
          <a:sx n="107" d="100"/>
          <a:sy n="107" d="100"/>
        </p:scale>
        <p:origin x="-17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156448" y="6422064"/>
            <a:ext cx="762000" cy="365125"/>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fld id="{530820CF-B880-4189-942D-D702A7CBA730}" type="datetimeFigureOut">
              <a:rPr lang="zh-CN" altLang="en-US" smtClean="0"/>
              <a:pPr/>
              <a:t>2017/6/29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30820CF-B880-4189-942D-D702A7CBA730}" type="datetimeFigureOut">
              <a:rPr lang="zh-CN" altLang="en-US" smtClean="0"/>
              <a:pPr/>
              <a:t>2017/6/29</a:t>
            </a:fld>
            <a:endParaRPr lang="zh-CN" altLang="en-US"/>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zh-CN" altLang="en-US"/>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908" y="3337560"/>
            <a:ext cx="8929750" cy="2301240"/>
          </a:xfrm>
        </p:spPr>
        <p:txBody>
          <a:bodyPr/>
          <a:lstStyle/>
          <a:p>
            <a:r>
              <a:rPr lang="zh-CN" altLang="en-US" dirty="0" smtClean="0"/>
              <a:t>计算机图形学</a:t>
            </a:r>
            <a:r>
              <a:rPr altLang="zh-CN" dirty="0" smtClean="0"/>
              <a:t>&amp;3D</a:t>
            </a:r>
            <a:r>
              <a:rPr lang="zh-CN" altLang="en-US" dirty="0" smtClean="0"/>
              <a:t>游戏开发引言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a:t>
            </a:r>
            <a:endParaRPr lang="zh-CN" altLang="en-US" dirty="0"/>
          </a:p>
        </p:txBody>
      </p:sp>
      <p:sp>
        <p:nvSpPr>
          <p:cNvPr id="3" name="内容占位符 2"/>
          <p:cNvSpPr>
            <a:spLocks noGrp="1"/>
          </p:cNvSpPr>
          <p:nvPr>
            <p:ph idx="1"/>
          </p:nvPr>
        </p:nvSpPr>
        <p:spPr/>
        <p:txBody>
          <a:bodyPr/>
          <a:lstStyle/>
          <a:p>
            <a:r>
              <a:rPr lang="zh-CN" altLang="en-US" dirty="0" smtClean="0"/>
              <a:t>纹理映射</a:t>
            </a:r>
            <a:endParaRPr lang="en-US" altLang="zh-CN" dirty="0" smtClean="0"/>
          </a:p>
          <a:p>
            <a:endParaRPr lang="en-US" altLang="zh-CN" dirty="0" smtClean="0"/>
          </a:p>
          <a:p>
            <a:pPr>
              <a:buNone/>
            </a:pPr>
            <a:endParaRPr lang="en-US" altLang="zh-CN" dirty="0" smtClean="0"/>
          </a:p>
          <a:p>
            <a:r>
              <a:rPr lang="en-US" altLang="zh-CN" dirty="0" err="1" smtClean="0"/>
              <a:t>CubeMap</a:t>
            </a:r>
            <a:endParaRPr lang="en-US" altLang="zh-CN" dirty="0" smtClean="0"/>
          </a:p>
          <a:p>
            <a:endParaRPr lang="en-US" altLang="zh-CN" dirty="0" smtClean="0"/>
          </a:p>
          <a:p>
            <a:endParaRPr lang="zh-CN" altLang="en-US" dirty="0"/>
          </a:p>
        </p:txBody>
      </p:sp>
      <p:pic>
        <p:nvPicPr>
          <p:cNvPr id="23555" name="Picture 3"/>
          <p:cNvPicPr>
            <a:picLocks noChangeAspect="1" noChangeArrowheads="1"/>
          </p:cNvPicPr>
          <p:nvPr/>
        </p:nvPicPr>
        <p:blipFill>
          <a:blip r:embed="rId2"/>
          <a:srcRect/>
          <a:stretch>
            <a:fillRect/>
          </a:stretch>
        </p:blipFill>
        <p:spPr bwMode="auto">
          <a:xfrm>
            <a:off x="4786314" y="1071546"/>
            <a:ext cx="3957636" cy="2214578"/>
          </a:xfrm>
          <a:prstGeom prst="rect">
            <a:avLst/>
          </a:prstGeom>
          <a:noFill/>
          <a:ln w="9525">
            <a:noFill/>
            <a:miter lim="800000"/>
            <a:headEnd/>
            <a:tailEnd/>
          </a:ln>
          <a:effectLst/>
        </p:spPr>
      </p:pic>
      <p:pic>
        <p:nvPicPr>
          <p:cNvPr id="6" name="图片 5" descr="Skybox_example.png"/>
          <p:cNvPicPr>
            <a:picLocks noChangeAspect="1"/>
          </p:cNvPicPr>
          <p:nvPr/>
        </p:nvPicPr>
        <p:blipFill>
          <a:blip r:embed="rId3"/>
          <a:stretch>
            <a:fillRect/>
          </a:stretch>
        </p:blipFill>
        <p:spPr>
          <a:xfrm>
            <a:off x="785786" y="3929066"/>
            <a:ext cx="3714744" cy="2500330"/>
          </a:xfrm>
          <a:prstGeom prst="rect">
            <a:avLst/>
          </a:prstGeom>
        </p:spPr>
      </p:pic>
      <p:pic>
        <p:nvPicPr>
          <p:cNvPr id="7" name="图片 6" descr="Environment_mapping.png"/>
          <p:cNvPicPr>
            <a:picLocks noChangeAspect="1"/>
          </p:cNvPicPr>
          <p:nvPr/>
        </p:nvPicPr>
        <p:blipFill>
          <a:blip r:embed="rId4" cstate="print"/>
          <a:stretch>
            <a:fillRect/>
          </a:stretch>
        </p:blipFill>
        <p:spPr>
          <a:xfrm>
            <a:off x="4857752" y="3929066"/>
            <a:ext cx="3929090" cy="25003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a:t>
            </a:r>
            <a:endParaRPr lang="zh-CN" altLang="en-US" dirty="0"/>
          </a:p>
        </p:txBody>
      </p:sp>
      <p:sp>
        <p:nvSpPr>
          <p:cNvPr id="3" name="内容占位符 2"/>
          <p:cNvSpPr>
            <a:spLocks noGrp="1"/>
          </p:cNvSpPr>
          <p:nvPr>
            <p:ph idx="1"/>
          </p:nvPr>
        </p:nvSpPr>
        <p:spPr/>
        <p:txBody>
          <a:bodyPr/>
          <a:lstStyle/>
          <a:p>
            <a:r>
              <a:rPr lang="en-US" altLang="zh-CN" dirty="0" err="1" smtClean="0"/>
              <a:t>BumpMap</a:t>
            </a:r>
            <a:endParaRPr lang="en-US" altLang="zh-CN" dirty="0" smtClean="0"/>
          </a:p>
          <a:p>
            <a:endParaRPr lang="en-US" altLang="zh-CN" dirty="0" smtClean="0"/>
          </a:p>
          <a:p>
            <a:pPr>
              <a:buNone/>
            </a:pPr>
            <a:endParaRPr lang="en-US" altLang="zh-CN" dirty="0" smtClean="0"/>
          </a:p>
          <a:p>
            <a:endParaRPr lang="en-US" altLang="zh-CN" dirty="0" smtClean="0"/>
          </a:p>
          <a:p>
            <a:endParaRPr lang="zh-CN" altLang="en-US" dirty="0"/>
          </a:p>
        </p:txBody>
      </p:sp>
      <p:pic>
        <p:nvPicPr>
          <p:cNvPr id="8" name="图片 7" descr="400px-Bump-map-demo-full.png"/>
          <p:cNvPicPr>
            <a:picLocks noChangeAspect="1"/>
          </p:cNvPicPr>
          <p:nvPr/>
        </p:nvPicPr>
        <p:blipFill>
          <a:blip r:embed="rId2"/>
          <a:stretch>
            <a:fillRect/>
          </a:stretch>
        </p:blipFill>
        <p:spPr>
          <a:xfrm>
            <a:off x="928662" y="2428868"/>
            <a:ext cx="6580535" cy="22044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a:t>
            </a:r>
            <a:endParaRPr lang="zh-CN" altLang="en-US" dirty="0"/>
          </a:p>
        </p:txBody>
      </p:sp>
      <p:sp>
        <p:nvSpPr>
          <p:cNvPr id="3" name="内容占位符 2"/>
          <p:cNvSpPr>
            <a:spLocks noGrp="1"/>
          </p:cNvSpPr>
          <p:nvPr>
            <p:ph idx="1"/>
          </p:nvPr>
        </p:nvSpPr>
        <p:spPr/>
        <p:txBody>
          <a:bodyPr/>
          <a:lstStyle/>
          <a:p>
            <a:r>
              <a:rPr lang="en-US" altLang="zh-CN" dirty="0" err="1" smtClean="0"/>
              <a:t>Mipmap</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纹理压缩</a:t>
            </a:r>
            <a:endParaRPr lang="en-US" altLang="zh-CN" dirty="0" smtClean="0"/>
          </a:p>
          <a:p>
            <a:endParaRPr lang="en-US" altLang="zh-CN" dirty="0" smtClean="0"/>
          </a:p>
          <a:p>
            <a:endParaRPr lang="zh-CN" altLang="en-US" dirty="0"/>
          </a:p>
        </p:txBody>
      </p:sp>
      <p:pic>
        <p:nvPicPr>
          <p:cNvPr id="23557" name="Picture 5" descr="https://upload.wikimedia.org/wikipedia/commons/5/5c/MipMap_Example_STS101.jpg"/>
          <p:cNvPicPr>
            <a:picLocks noChangeAspect="1" noChangeArrowheads="1"/>
          </p:cNvPicPr>
          <p:nvPr/>
        </p:nvPicPr>
        <p:blipFill>
          <a:blip r:embed="rId2"/>
          <a:srcRect/>
          <a:stretch>
            <a:fillRect/>
          </a:stretch>
        </p:blipFill>
        <p:spPr bwMode="auto">
          <a:xfrm>
            <a:off x="3286116" y="1214422"/>
            <a:ext cx="3657600" cy="2438400"/>
          </a:xfrm>
          <a:prstGeom prst="rect">
            <a:avLst/>
          </a:prstGeom>
          <a:noFill/>
        </p:spPr>
      </p:pic>
      <p:pic>
        <p:nvPicPr>
          <p:cNvPr id="25601" name="Picture 1"/>
          <p:cNvPicPr>
            <a:picLocks noChangeAspect="1" noChangeArrowheads="1"/>
          </p:cNvPicPr>
          <p:nvPr/>
        </p:nvPicPr>
        <p:blipFill>
          <a:blip r:embed="rId3"/>
          <a:srcRect/>
          <a:stretch>
            <a:fillRect/>
          </a:stretch>
        </p:blipFill>
        <p:spPr bwMode="auto">
          <a:xfrm>
            <a:off x="3286116" y="4357694"/>
            <a:ext cx="2657475"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58204" cy="1143000"/>
          </a:xfrm>
        </p:spPr>
        <p:txBody>
          <a:bodyPr>
            <a:normAutofit/>
          </a:bodyPr>
          <a:lstStyle/>
          <a:p>
            <a:r>
              <a:rPr lang="zh-CN" altLang="en-US" dirty="0" smtClean="0"/>
              <a:t>光照</a:t>
            </a:r>
            <a:endParaRPr lang="zh-CN" altLang="en-US" dirty="0"/>
          </a:p>
        </p:txBody>
      </p:sp>
      <p:sp>
        <p:nvSpPr>
          <p:cNvPr id="3" name="内容占位符 2"/>
          <p:cNvSpPr>
            <a:spLocks noGrp="1"/>
          </p:cNvSpPr>
          <p:nvPr>
            <p:ph idx="1"/>
          </p:nvPr>
        </p:nvSpPr>
        <p:spPr>
          <a:xfrm>
            <a:off x="457200" y="1600200"/>
            <a:ext cx="7901014" cy="4525963"/>
          </a:xfrm>
        </p:spPr>
        <p:txBody>
          <a:bodyPr>
            <a:normAutofit/>
          </a:bodyPr>
          <a:lstStyle/>
          <a:p>
            <a:r>
              <a:rPr lang="zh-CN" altLang="en-US" dirty="0" smtClean="0"/>
              <a:t>光源</a:t>
            </a:r>
            <a:endParaRPr lang="en-US" altLang="zh-CN" dirty="0" smtClean="0"/>
          </a:p>
          <a:p>
            <a:pPr>
              <a:buNone/>
            </a:pPr>
            <a:r>
              <a:rPr lang="zh-CN" altLang="en-US" dirty="0" smtClean="0"/>
              <a:t>    点光源、平行光、聚光灯</a:t>
            </a:r>
            <a:endParaRPr lang="en-US" altLang="zh-CN" dirty="0" smtClean="0"/>
          </a:p>
          <a:p>
            <a:pPr>
              <a:buNone/>
            </a:pPr>
            <a:endParaRPr lang="en-US" altLang="zh-CN" dirty="0" smtClean="0"/>
          </a:p>
          <a:p>
            <a:r>
              <a:rPr lang="en-US" dirty="0" smtClean="0"/>
              <a:t>BRDF</a:t>
            </a:r>
            <a:endParaRPr lang="en-US" altLang="zh-CN" dirty="0" smtClean="0"/>
          </a:p>
          <a:p>
            <a:endParaRPr lang="en-US" altLang="zh-CN" dirty="0" smtClean="0"/>
          </a:p>
          <a:p>
            <a:pPr>
              <a:buNone/>
            </a:pPr>
            <a:endParaRPr lang="en-US" altLang="zh-CN" dirty="0" smtClean="0"/>
          </a:p>
          <a:p>
            <a:endParaRPr lang="zh-CN" altLang="en-US" dirty="0"/>
          </a:p>
        </p:txBody>
      </p:sp>
      <p:sp>
        <p:nvSpPr>
          <p:cNvPr id="22530" name="AutoShape 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4" name="AutoShape 6"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6" name="AutoShape 8"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8" name="AutoShape 10"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40" name="AutoShape 1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5059" name="Picture 3"/>
          <p:cNvPicPr>
            <a:picLocks noChangeAspect="1" noChangeArrowheads="1"/>
          </p:cNvPicPr>
          <p:nvPr/>
        </p:nvPicPr>
        <p:blipFill>
          <a:blip r:embed="rId2"/>
          <a:srcRect/>
          <a:stretch>
            <a:fillRect/>
          </a:stretch>
        </p:blipFill>
        <p:spPr bwMode="auto">
          <a:xfrm>
            <a:off x="3428992" y="3062277"/>
            <a:ext cx="5715008" cy="3795723"/>
          </a:xfrm>
          <a:prstGeom prst="rect">
            <a:avLst/>
          </a:prstGeom>
          <a:noFill/>
          <a:ln w="9525">
            <a:noFill/>
            <a:miter lim="800000"/>
            <a:headEnd/>
            <a:tailEnd/>
          </a:ln>
          <a:effectLst/>
        </p:spPr>
      </p:pic>
      <p:sp>
        <p:nvSpPr>
          <p:cNvPr id="45061" name="AutoShape 5" descr="f_{\text{r}}(\omega _{\text{i}},\,\omega _{\text{r}})\,=\,{\frac {\operatorname {d} L_{\text{r}}(\omega _{\text{r}})}{\operatorname {d} E_{\text{i}}(\omega _{\text{i}})}}\,=\,{\frac {\operatorname {d} L_{\text{r}}(\omega _{\text{r}})}{L_{\text{i}}(\omega _{\text{i}})\cos \theta _{\text{i}}\,\operatorname {d} \omega _{\text{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58204" cy="1143000"/>
          </a:xfrm>
        </p:spPr>
        <p:txBody>
          <a:bodyPr>
            <a:normAutofit/>
          </a:bodyPr>
          <a:lstStyle/>
          <a:p>
            <a:r>
              <a:rPr lang="zh-CN" altLang="en-US" dirty="0" smtClean="0"/>
              <a:t>光照</a:t>
            </a:r>
            <a:endParaRPr lang="zh-CN" altLang="en-US" dirty="0"/>
          </a:p>
        </p:txBody>
      </p:sp>
      <p:sp>
        <p:nvSpPr>
          <p:cNvPr id="3" name="内容占位符 2"/>
          <p:cNvSpPr>
            <a:spLocks noGrp="1"/>
          </p:cNvSpPr>
          <p:nvPr>
            <p:ph idx="1"/>
          </p:nvPr>
        </p:nvSpPr>
        <p:spPr>
          <a:xfrm>
            <a:off x="457200" y="1600200"/>
            <a:ext cx="7901014" cy="4525963"/>
          </a:xfrm>
        </p:spPr>
        <p:txBody>
          <a:bodyPr>
            <a:normAutofit/>
          </a:bodyPr>
          <a:lstStyle/>
          <a:p>
            <a:r>
              <a:rPr lang="en-US" dirty="0" smtClean="0"/>
              <a:t>Lambert </a:t>
            </a:r>
          </a:p>
          <a:p>
            <a:endParaRPr lang="en-US" dirty="0" smtClean="0"/>
          </a:p>
          <a:p>
            <a:endParaRPr lang="en-US" dirty="0" smtClean="0"/>
          </a:p>
          <a:p>
            <a:endParaRPr lang="en-US" dirty="0" smtClean="0"/>
          </a:p>
          <a:p>
            <a:r>
              <a:rPr lang="en-US" dirty="0" smtClean="0"/>
              <a:t>Blinn-Phong</a:t>
            </a:r>
          </a:p>
          <a:p>
            <a:endParaRPr lang="en-US" altLang="zh-CN" dirty="0" smtClean="0"/>
          </a:p>
          <a:p>
            <a:pPr>
              <a:buNone/>
            </a:pPr>
            <a:endParaRPr lang="en-US" altLang="zh-CN" dirty="0" smtClean="0"/>
          </a:p>
          <a:p>
            <a:endParaRPr lang="en-US" altLang="zh-CN" dirty="0" smtClean="0"/>
          </a:p>
          <a:p>
            <a:pPr>
              <a:buNone/>
            </a:pPr>
            <a:endParaRPr lang="en-US" altLang="zh-CN" dirty="0" smtClean="0"/>
          </a:p>
          <a:p>
            <a:endParaRPr lang="zh-CN" altLang="en-US" dirty="0"/>
          </a:p>
        </p:txBody>
      </p:sp>
      <p:sp>
        <p:nvSpPr>
          <p:cNvPr id="22530" name="AutoShape 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4" name="AutoShape 6"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6" name="AutoShape 8"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8" name="AutoShape 10"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40" name="AutoShape 1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2543" name="Picture 15"/>
          <p:cNvPicPr>
            <a:picLocks noChangeAspect="1" noChangeArrowheads="1"/>
          </p:cNvPicPr>
          <p:nvPr/>
        </p:nvPicPr>
        <p:blipFill>
          <a:blip r:embed="rId2"/>
          <a:srcRect/>
          <a:stretch>
            <a:fillRect/>
          </a:stretch>
        </p:blipFill>
        <p:spPr bwMode="auto">
          <a:xfrm>
            <a:off x="3071802" y="1785926"/>
            <a:ext cx="1009650" cy="314325"/>
          </a:xfrm>
          <a:prstGeom prst="rect">
            <a:avLst/>
          </a:prstGeom>
          <a:noFill/>
          <a:ln w="9525">
            <a:noFill/>
            <a:miter lim="800000"/>
            <a:headEnd/>
            <a:tailEnd/>
          </a:ln>
          <a:effectLst/>
        </p:spPr>
      </p:pic>
      <p:pic>
        <p:nvPicPr>
          <p:cNvPr id="22551" name="Picture 23"/>
          <p:cNvPicPr>
            <a:picLocks noChangeAspect="1" noChangeArrowheads="1"/>
          </p:cNvPicPr>
          <p:nvPr/>
        </p:nvPicPr>
        <p:blipFill>
          <a:blip r:embed="rId3"/>
          <a:srcRect/>
          <a:stretch>
            <a:fillRect/>
          </a:stretch>
        </p:blipFill>
        <p:spPr bwMode="auto">
          <a:xfrm>
            <a:off x="3071802" y="3857628"/>
            <a:ext cx="3686175" cy="523875"/>
          </a:xfrm>
          <a:prstGeom prst="rect">
            <a:avLst/>
          </a:prstGeom>
          <a:noFill/>
          <a:ln w="9525">
            <a:noFill/>
            <a:miter lim="800000"/>
            <a:headEnd/>
            <a:tailEnd/>
          </a:ln>
          <a:effectLst/>
        </p:spPr>
      </p:pic>
      <p:pic>
        <p:nvPicPr>
          <p:cNvPr id="22552" name="Picture 24"/>
          <p:cNvPicPr>
            <a:picLocks noChangeAspect="1" noChangeArrowheads="1"/>
          </p:cNvPicPr>
          <p:nvPr/>
        </p:nvPicPr>
        <p:blipFill>
          <a:blip r:embed="rId4"/>
          <a:srcRect/>
          <a:stretch>
            <a:fillRect/>
          </a:stretch>
        </p:blipFill>
        <p:spPr bwMode="auto">
          <a:xfrm>
            <a:off x="3071802" y="2143116"/>
            <a:ext cx="4648200" cy="1495425"/>
          </a:xfrm>
          <a:prstGeom prst="rect">
            <a:avLst/>
          </a:prstGeom>
          <a:noFill/>
          <a:ln w="9525">
            <a:noFill/>
            <a:miter lim="800000"/>
            <a:headEnd/>
            <a:tailEnd/>
          </a:ln>
          <a:effectLst/>
        </p:spPr>
      </p:pic>
      <p:pic>
        <p:nvPicPr>
          <p:cNvPr id="22553" name="Picture 25"/>
          <p:cNvPicPr>
            <a:picLocks noChangeAspect="1" noChangeArrowheads="1"/>
          </p:cNvPicPr>
          <p:nvPr/>
        </p:nvPicPr>
        <p:blipFill>
          <a:blip r:embed="rId5"/>
          <a:srcRect/>
          <a:stretch>
            <a:fillRect/>
          </a:stretch>
        </p:blipFill>
        <p:spPr bwMode="auto">
          <a:xfrm>
            <a:off x="3071802" y="4429132"/>
            <a:ext cx="5781675"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58204" cy="1143000"/>
          </a:xfrm>
        </p:spPr>
        <p:txBody>
          <a:bodyPr>
            <a:normAutofit/>
          </a:bodyPr>
          <a:lstStyle/>
          <a:p>
            <a:r>
              <a:rPr lang="zh-CN" altLang="en-US" dirty="0" smtClean="0"/>
              <a:t>光照</a:t>
            </a:r>
            <a:endParaRPr lang="zh-CN" altLang="en-US" dirty="0"/>
          </a:p>
        </p:txBody>
      </p:sp>
      <p:sp>
        <p:nvSpPr>
          <p:cNvPr id="3" name="内容占位符 2"/>
          <p:cNvSpPr>
            <a:spLocks noGrp="1"/>
          </p:cNvSpPr>
          <p:nvPr>
            <p:ph idx="1"/>
          </p:nvPr>
        </p:nvSpPr>
        <p:spPr>
          <a:xfrm>
            <a:off x="457200" y="1600200"/>
            <a:ext cx="7901014" cy="4525963"/>
          </a:xfrm>
        </p:spPr>
        <p:txBody>
          <a:bodyPr>
            <a:normAutofit/>
          </a:bodyPr>
          <a:lstStyle/>
          <a:p>
            <a:r>
              <a:rPr lang="en-US" dirty="0" smtClean="0"/>
              <a:t>HDR</a:t>
            </a:r>
          </a:p>
          <a:p>
            <a:r>
              <a:rPr lang="en-US" dirty="0" err="1" smtClean="0"/>
              <a:t>ToneMapping</a:t>
            </a:r>
            <a:endParaRPr lang="en-US" dirty="0" smtClean="0"/>
          </a:p>
          <a:p>
            <a:endParaRPr lang="en-US" altLang="zh-CN" dirty="0" smtClean="0"/>
          </a:p>
          <a:p>
            <a:pPr>
              <a:buNone/>
            </a:pPr>
            <a:endParaRPr lang="en-US" altLang="zh-CN" dirty="0" smtClean="0"/>
          </a:p>
          <a:p>
            <a:endParaRPr lang="en-US" altLang="zh-CN" dirty="0" smtClean="0"/>
          </a:p>
          <a:p>
            <a:pPr>
              <a:buNone/>
            </a:pPr>
            <a:endParaRPr lang="en-US" altLang="zh-CN" dirty="0" smtClean="0"/>
          </a:p>
          <a:p>
            <a:endParaRPr lang="zh-CN" altLang="en-US" dirty="0"/>
          </a:p>
        </p:txBody>
      </p:sp>
      <p:sp>
        <p:nvSpPr>
          <p:cNvPr id="22530" name="AutoShape 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4" name="AutoShape 6"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6" name="AutoShape 8"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38" name="AutoShape 10"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2540" name="AutoShape 12" descr="I_{D}=\mathbf {L} \cdot \mathbf {N} CI_{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083" name="Picture 3"/>
          <p:cNvPicPr>
            <a:picLocks noChangeAspect="1" noChangeArrowheads="1"/>
          </p:cNvPicPr>
          <p:nvPr/>
        </p:nvPicPr>
        <p:blipFill>
          <a:blip r:embed="rId2"/>
          <a:srcRect/>
          <a:stretch>
            <a:fillRect/>
          </a:stretch>
        </p:blipFill>
        <p:spPr bwMode="auto">
          <a:xfrm>
            <a:off x="3324232" y="1428736"/>
            <a:ext cx="581976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阴影技术</a:t>
            </a:r>
            <a:endParaRPr lang="zh-CN" altLang="en-US" dirty="0"/>
          </a:p>
        </p:txBody>
      </p:sp>
      <p:sp>
        <p:nvSpPr>
          <p:cNvPr id="3" name="内容占位符 2"/>
          <p:cNvSpPr>
            <a:spLocks noGrp="1"/>
          </p:cNvSpPr>
          <p:nvPr>
            <p:ph idx="1"/>
          </p:nvPr>
        </p:nvSpPr>
        <p:spPr/>
        <p:txBody>
          <a:bodyPr/>
          <a:lstStyle/>
          <a:p>
            <a:r>
              <a:rPr lang="en-US" altLang="zh-CN" dirty="0" smtClean="0"/>
              <a:t>ShadowMap</a:t>
            </a:r>
          </a:p>
          <a:p>
            <a:endParaRPr lang="zh-CN" altLang="en-US" dirty="0"/>
          </a:p>
        </p:txBody>
      </p:sp>
      <p:pic>
        <p:nvPicPr>
          <p:cNvPr id="21506" name="Picture 2" descr="http://image86.360doc.com/DownloadImg/2015/06/2610/55384210_1"/>
          <p:cNvPicPr>
            <a:picLocks noChangeAspect="1" noChangeArrowheads="1"/>
          </p:cNvPicPr>
          <p:nvPr/>
        </p:nvPicPr>
        <p:blipFill>
          <a:blip r:embed="rId2"/>
          <a:srcRect/>
          <a:stretch>
            <a:fillRect/>
          </a:stretch>
        </p:blipFill>
        <p:spPr bwMode="auto">
          <a:xfrm>
            <a:off x="4786314" y="714356"/>
            <a:ext cx="3286148" cy="2071702"/>
          </a:xfrm>
          <a:prstGeom prst="rect">
            <a:avLst/>
          </a:prstGeom>
          <a:noFill/>
        </p:spPr>
      </p:pic>
      <p:pic>
        <p:nvPicPr>
          <p:cNvPr id="21508" name="Picture 4" descr="https://upload.wikimedia.org/wikipedia/commons/b/bf/1light.png"/>
          <p:cNvPicPr>
            <a:picLocks noChangeAspect="1" noChangeArrowheads="1"/>
          </p:cNvPicPr>
          <p:nvPr/>
        </p:nvPicPr>
        <p:blipFill>
          <a:blip r:embed="rId3"/>
          <a:srcRect/>
          <a:stretch>
            <a:fillRect/>
          </a:stretch>
        </p:blipFill>
        <p:spPr bwMode="auto">
          <a:xfrm>
            <a:off x="642910" y="2928934"/>
            <a:ext cx="3810000" cy="3048001"/>
          </a:xfrm>
          <a:prstGeom prst="rect">
            <a:avLst/>
          </a:prstGeom>
          <a:noFill/>
        </p:spPr>
      </p:pic>
      <p:pic>
        <p:nvPicPr>
          <p:cNvPr id="21510" name="Picture 6" descr="https://upload.wikimedia.org/wikipedia/commons/2/23/2shadowmap.png"/>
          <p:cNvPicPr>
            <a:picLocks noChangeAspect="1" noChangeArrowheads="1"/>
          </p:cNvPicPr>
          <p:nvPr/>
        </p:nvPicPr>
        <p:blipFill>
          <a:blip r:embed="rId4"/>
          <a:srcRect/>
          <a:stretch>
            <a:fillRect/>
          </a:stretch>
        </p:blipFill>
        <p:spPr bwMode="auto">
          <a:xfrm>
            <a:off x="4714876" y="2928934"/>
            <a:ext cx="3714776" cy="3048001"/>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LOD</a:t>
            </a:r>
            <a:endParaRPr lang="zh-CN" altLang="en-US" dirty="0"/>
          </a:p>
        </p:txBody>
      </p:sp>
      <p:sp>
        <p:nvSpPr>
          <p:cNvPr id="3" name="内容占位符 2"/>
          <p:cNvSpPr>
            <a:spLocks noGrp="1"/>
          </p:cNvSpPr>
          <p:nvPr>
            <p:ph idx="1"/>
          </p:nvPr>
        </p:nvSpPr>
        <p:spPr/>
        <p:txBody>
          <a:bodyPr/>
          <a:lstStyle/>
          <a:p>
            <a:r>
              <a:rPr lang="zh-CN" altLang="en-US" dirty="0" smtClean="0"/>
              <a:t>纹理</a:t>
            </a:r>
            <a:endParaRPr lang="en-US" altLang="zh-CN" dirty="0" smtClean="0"/>
          </a:p>
          <a:p>
            <a:r>
              <a:rPr lang="en-US" altLang="zh-CN" dirty="0" smtClean="0"/>
              <a:t>Mesh</a:t>
            </a:r>
          </a:p>
          <a:p>
            <a:r>
              <a:rPr lang="en-US" altLang="zh-CN" dirty="0" err="1" smtClean="0"/>
              <a:t>Shader</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架构</a:t>
            </a:r>
            <a:endParaRPr lang="zh-CN" altLang="en-US" dirty="0"/>
          </a:p>
        </p:txBody>
      </p:sp>
      <p:sp>
        <p:nvSpPr>
          <p:cNvPr id="4" name="内容占位符 2"/>
          <p:cNvSpPr>
            <a:spLocks noGrp="1"/>
          </p:cNvSpPr>
          <p:nvPr>
            <p:ph idx="1"/>
          </p:nvPr>
        </p:nvSpPr>
        <p:spPr>
          <a:xfrm>
            <a:off x="457200" y="1600200"/>
            <a:ext cx="7467600" cy="4525963"/>
          </a:xfrm>
        </p:spPr>
        <p:txBody>
          <a:bodyPr/>
          <a:lstStyle/>
          <a:p>
            <a:r>
              <a:rPr lang="zh-CN" altLang="en-US" dirty="0" smtClean="0"/>
              <a:t>硬件结构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zh-CN" altLang="en-US" dirty="0"/>
          </a:p>
        </p:txBody>
      </p:sp>
      <p:pic>
        <p:nvPicPr>
          <p:cNvPr id="1026" name="Picture 2" descr="http://images.cnitblog.com/blog/414008/201308/02111046-12b89f78dc08455dbc8cc86c41a96c88.jpg"/>
          <p:cNvPicPr>
            <a:picLocks noChangeAspect="1" noChangeArrowheads="1"/>
          </p:cNvPicPr>
          <p:nvPr/>
        </p:nvPicPr>
        <p:blipFill>
          <a:blip r:embed="rId2"/>
          <a:srcRect/>
          <a:stretch>
            <a:fillRect/>
          </a:stretch>
        </p:blipFill>
        <p:spPr bwMode="auto">
          <a:xfrm>
            <a:off x="928662" y="2285992"/>
            <a:ext cx="5238750" cy="27146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架构</a:t>
            </a:r>
            <a:endParaRPr lang="zh-CN" altLang="en-US" dirty="0"/>
          </a:p>
        </p:txBody>
      </p:sp>
      <p:sp>
        <p:nvSpPr>
          <p:cNvPr id="4" name="内容占位符 2"/>
          <p:cNvSpPr>
            <a:spLocks noGrp="1"/>
          </p:cNvSpPr>
          <p:nvPr>
            <p:ph idx="1"/>
          </p:nvPr>
        </p:nvSpPr>
        <p:spPr>
          <a:xfrm>
            <a:off x="457200" y="1600200"/>
            <a:ext cx="7467600" cy="4525963"/>
          </a:xfrm>
        </p:spPr>
        <p:txBody>
          <a:bodyPr/>
          <a:lstStyle/>
          <a:p>
            <a:r>
              <a:rPr lang="en-US" altLang="zh-CN" dirty="0" smtClean="0"/>
              <a:t>Memory</a:t>
            </a:r>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endParaRPr lang="zh-CN" altLang="en-US" dirty="0"/>
          </a:p>
        </p:txBody>
      </p:sp>
      <p:pic>
        <p:nvPicPr>
          <p:cNvPr id="33794" name="Picture 2" descr="E:\Svn\dev\doc\graphics\GPU Memory.jpg"/>
          <p:cNvPicPr>
            <a:picLocks noChangeAspect="1" noChangeArrowheads="1"/>
          </p:cNvPicPr>
          <p:nvPr/>
        </p:nvPicPr>
        <p:blipFill>
          <a:blip r:embed="rId2"/>
          <a:srcRect/>
          <a:stretch>
            <a:fillRect/>
          </a:stretch>
        </p:blipFill>
        <p:spPr bwMode="auto">
          <a:xfrm>
            <a:off x="4143372" y="542925"/>
            <a:ext cx="4248150" cy="63150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什么是计算机图形学</a:t>
            </a:r>
            <a:r>
              <a:rPr lang="en-US" altLang="zh-CN" dirty="0" smtClean="0"/>
              <a:t>?</a:t>
            </a:r>
            <a:endParaRPr lang="zh-CN" altLang="en-US" dirty="0"/>
          </a:p>
        </p:txBody>
      </p:sp>
      <p:sp>
        <p:nvSpPr>
          <p:cNvPr id="3" name="内容占位符 2"/>
          <p:cNvSpPr>
            <a:spLocks noGrp="1"/>
          </p:cNvSpPr>
          <p:nvPr>
            <p:ph idx="1"/>
          </p:nvPr>
        </p:nvSpPr>
        <p:spPr>
          <a:xfrm>
            <a:off x="457200" y="1600200"/>
            <a:ext cx="8401080" cy="4757758"/>
          </a:xfrm>
        </p:spPr>
        <p:txBody>
          <a:bodyPr>
            <a:normAutofit/>
          </a:bodyPr>
          <a:lstStyle/>
          <a:p>
            <a:r>
              <a:rPr lang="zh-CN" altLang="en-US" dirty="0" smtClean="0"/>
              <a:t>计算机图形学是一种使用数学算法将二维或三维图形转化为计算机显示器的栅格形式的科学。简单地说，计算机图形学的主要研究内容就是研究如何在计算机中表示图形、以及利用计算机进行图形的计算、处理和显示的相关原理与算法。</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渲染流水线</a:t>
            </a:r>
            <a:endParaRPr lang="zh-CN" altLang="en-US" dirty="0"/>
          </a:p>
        </p:txBody>
      </p:sp>
      <p:pic>
        <p:nvPicPr>
          <p:cNvPr id="20482" name="Picture 2" descr="https://upload.wikimedia.org/wikipedia/commons/c/cb/Graphic_Pipeline.png"/>
          <p:cNvPicPr>
            <a:picLocks noChangeAspect="1" noChangeArrowheads="1"/>
          </p:cNvPicPr>
          <p:nvPr/>
        </p:nvPicPr>
        <p:blipFill>
          <a:blip r:embed="rId2"/>
          <a:srcRect/>
          <a:stretch>
            <a:fillRect/>
          </a:stretch>
        </p:blipFill>
        <p:spPr bwMode="auto">
          <a:xfrm>
            <a:off x="1000100" y="2428868"/>
            <a:ext cx="7929618" cy="2286016"/>
          </a:xfrm>
          <a:prstGeom prst="rect">
            <a:avLst/>
          </a:prstGeom>
          <a:noFill/>
        </p:spPr>
      </p:pic>
      <p:sp>
        <p:nvSpPr>
          <p:cNvPr id="4" name="内容占位符 2"/>
          <p:cNvSpPr>
            <a:spLocks noGrp="1"/>
          </p:cNvSpPr>
          <p:nvPr>
            <p:ph idx="1"/>
          </p:nvPr>
        </p:nvSpPr>
        <p:spPr>
          <a:xfrm>
            <a:off x="457200" y="1600200"/>
            <a:ext cx="7467600" cy="4525963"/>
          </a:xfrm>
        </p:spPr>
        <p:txBody>
          <a:bodyPr/>
          <a:lstStyle/>
          <a:p>
            <a:r>
              <a:rPr lang="en-US" altLang="zh-CN" dirty="0" smtClean="0"/>
              <a:t>Fixed Function Graphics Pipeline</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Programmable Graphics Pipeline</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2857496"/>
            <a:ext cx="7467600" cy="1143000"/>
          </a:xfrm>
        </p:spPr>
        <p:txBody>
          <a:bodyPr/>
          <a:lstStyle/>
          <a:p>
            <a:r>
              <a:rPr lang="en-US" altLang="zh-CN" dirty="0" smtClean="0"/>
              <a:t>Q&amp;A</a:t>
            </a:r>
            <a:r>
              <a:rPr lang="zh-CN" altLang="en-US" dirty="0" smtClean="0"/>
              <a:t>时间，谢谢大家！</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8/8e/Blender_2.45_screenshot.jpg"/>
          <p:cNvPicPr>
            <a:picLocks noChangeAspect="1" noChangeArrowheads="1"/>
          </p:cNvPicPr>
          <p:nvPr/>
        </p:nvPicPr>
        <p:blipFill>
          <a:blip r:embed="rId2"/>
          <a:srcRect/>
          <a:stretch>
            <a:fillRect/>
          </a:stretch>
        </p:blipFill>
        <p:spPr bwMode="auto">
          <a:xfrm>
            <a:off x="928662" y="357166"/>
            <a:ext cx="7591425" cy="5715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0" y="357166"/>
            <a:ext cx="9144000" cy="57150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数学基础</a:t>
            </a:r>
            <a:endParaRPr lang="en-US" altLang="zh-CN" dirty="0" smtClean="0"/>
          </a:p>
          <a:p>
            <a:r>
              <a:rPr lang="zh-CN" altLang="en-US" dirty="0" smtClean="0"/>
              <a:t>纹理技术</a:t>
            </a:r>
            <a:endParaRPr lang="en-US" altLang="zh-CN" dirty="0" smtClean="0"/>
          </a:p>
          <a:p>
            <a:r>
              <a:rPr lang="zh-CN" altLang="en-US" dirty="0" smtClean="0"/>
              <a:t>光照系统</a:t>
            </a:r>
            <a:endParaRPr lang="en-US" altLang="zh-CN" dirty="0" smtClean="0"/>
          </a:p>
          <a:p>
            <a:r>
              <a:rPr lang="zh-CN" altLang="en-US" dirty="0" smtClean="0"/>
              <a:t>阴影技术</a:t>
            </a:r>
            <a:endParaRPr lang="en-US" altLang="zh-CN" dirty="0" smtClean="0"/>
          </a:p>
          <a:p>
            <a:r>
              <a:rPr lang="en-US" altLang="zh-CN" dirty="0" smtClean="0"/>
              <a:t>LOD</a:t>
            </a:r>
          </a:p>
          <a:p>
            <a:r>
              <a:rPr lang="zh-CN" altLang="en-US" dirty="0" smtClean="0"/>
              <a:t>固定功能渲染流水线</a:t>
            </a:r>
            <a:endParaRPr lang="en-US" altLang="zh-CN" dirty="0" smtClean="0"/>
          </a:p>
          <a:p>
            <a:r>
              <a:rPr lang="en-US" altLang="zh-CN" dirty="0" smtClean="0"/>
              <a:t>GPU</a:t>
            </a:r>
            <a:r>
              <a:rPr lang="zh-CN" altLang="en-US" dirty="0" smtClean="0"/>
              <a:t>架构</a:t>
            </a:r>
            <a:endParaRPr lang="en-US" altLang="zh-CN" dirty="0" smtClean="0"/>
          </a:p>
          <a:p>
            <a:r>
              <a:rPr lang="en-US" altLang="zh-CN" dirty="0" smtClean="0"/>
              <a:t>AI</a:t>
            </a:r>
          </a:p>
          <a:p>
            <a:r>
              <a:rPr lang="zh-CN" altLang="en-US" dirty="0" smtClean="0"/>
              <a:t>物理系统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endParaRPr lang="zh-CN" altLang="en-US" dirty="0"/>
          </a:p>
        </p:txBody>
      </p:sp>
      <p:sp>
        <p:nvSpPr>
          <p:cNvPr id="3" name="内容占位符 2"/>
          <p:cNvSpPr>
            <a:spLocks noGrp="1"/>
          </p:cNvSpPr>
          <p:nvPr>
            <p:ph idx="1"/>
          </p:nvPr>
        </p:nvSpPr>
        <p:spPr>
          <a:xfrm>
            <a:off x="457200" y="1600200"/>
            <a:ext cx="8043890" cy="5114948"/>
          </a:xfrm>
        </p:spPr>
        <p:txBody>
          <a:bodyPr/>
          <a:lstStyle/>
          <a:p>
            <a:r>
              <a:rPr lang="zh-CN" altLang="en-US" dirty="0" smtClean="0"/>
              <a:t>左、右手坐标系</a:t>
            </a:r>
            <a:endParaRPr lang="en-US" altLang="zh-CN" dirty="0" smtClean="0"/>
          </a:p>
          <a:p>
            <a:endParaRPr lang="en-US" altLang="zh-CN" dirty="0" smtClean="0"/>
          </a:p>
          <a:p>
            <a:endParaRPr lang="en-US" altLang="zh-CN" dirty="0" smtClean="0"/>
          </a:p>
          <a:p>
            <a:endParaRPr lang="zh-CN" altLang="en-US" dirty="0"/>
          </a:p>
        </p:txBody>
      </p:sp>
      <p:pic>
        <p:nvPicPr>
          <p:cNvPr id="17" name="图片 16" descr="3D_Cartesian_Coodinate_Handedness.jpg"/>
          <p:cNvPicPr>
            <a:picLocks noChangeAspect="1"/>
          </p:cNvPicPr>
          <p:nvPr/>
        </p:nvPicPr>
        <p:blipFill>
          <a:blip r:embed="rId2"/>
          <a:stretch>
            <a:fillRect/>
          </a:stretch>
        </p:blipFill>
        <p:spPr>
          <a:xfrm>
            <a:off x="642910" y="2428868"/>
            <a:ext cx="6604046" cy="37147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空间</a:t>
            </a:r>
            <a:endParaRPr lang="zh-CN" altLang="en-US" dirty="0"/>
          </a:p>
        </p:txBody>
      </p:sp>
      <p:sp>
        <p:nvSpPr>
          <p:cNvPr id="3" name="内容占位符 2"/>
          <p:cNvSpPr>
            <a:spLocks noGrp="1"/>
          </p:cNvSpPr>
          <p:nvPr>
            <p:ph idx="1"/>
          </p:nvPr>
        </p:nvSpPr>
        <p:spPr>
          <a:xfrm>
            <a:off x="457200" y="1600200"/>
            <a:ext cx="8043890" cy="5114948"/>
          </a:xfrm>
        </p:spPr>
        <p:txBody>
          <a:bodyPr/>
          <a:lstStyle/>
          <a:p>
            <a:r>
              <a:rPr lang="zh-CN" altLang="en-US" dirty="0" smtClean="0"/>
              <a:t>世界</a:t>
            </a:r>
            <a:endParaRPr lang="en-US" altLang="zh-CN" dirty="0" smtClean="0"/>
          </a:p>
          <a:p>
            <a:r>
              <a:rPr lang="zh-CN" altLang="en-US" dirty="0" smtClean="0"/>
              <a:t>模型</a:t>
            </a:r>
            <a:endParaRPr lang="en-US" altLang="zh-CN" dirty="0" smtClean="0"/>
          </a:p>
          <a:p>
            <a:r>
              <a:rPr lang="zh-CN" altLang="en-US" dirty="0" smtClean="0"/>
              <a:t>相机</a:t>
            </a:r>
            <a:endParaRPr lang="en-US" altLang="zh-CN" dirty="0" smtClean="0"/>
          </a:p>
          <a:p>
            <a:r>
              <a:rPr lang="en-US" altLang="zh-CN" dirty="0" smtClean="0"/>
              <a:t>Tangent</a:t>
            </a:r>
          </a:p>
          <a:p>
            <a:r>
              <a:rPr lang="zh-CN" altLang="en-US" dirty="0" smtClean="0"/>
              <a:t>视口</a:t>
            </a:r>
            <a:endParaRPr lang="en-US" altLang="zh-CN" dirty="0" smtClean="0"/>
          </a:p>
          <a:p>
            <a:r>
              <a:rPr lang="zh-CN" altLang="en-US" dirty="0" smtClean="0"/>
              <a:t>屏幕</a:t>
            </a:r>
            <a:endParaRPr lang="en-US" altLang="zh-CN" dirty="0" smtClean="0"/>
          </a:p>
          <a:p>
            <a:r>
              <a:rPr lang="en-US" altLang="zh-CN" dirty="0" smtClean="0"/>
              <a:t>UV</a:t>
            </a:r>
          </a:p>
          <a:p>
            <a:endParaRPr lang="en-US" altLang="zh-CN" dirty="0" smtClean="0"/>
          </a:p>
          <a:p>
            <a:endParaRPr lang="en-US" altLang="zh-CN" dirty="0" smtClean="0"/>
          </a:p>
          <a:p>
            <a:endParaRPr lang="zh-CN" altLang="en-US" dirty="0"/>
          </a:p>
        </p:txBody>
      </p:sp>
      <p:pic>
        <p:nvPicPr>
          <p:cNvPr id="43010" name="Picture 2" descr="https://upload.wikimedia.org/wikipedia/commons/thumb/e/e7/Tangentialvektor.svg/640px-Tangentialvektor.svg.png"/>
          <p:cNvPicPr>
            <a:picLocks noChangeAspect="1" noChangeArrowheads="1"/>
          </p:cNvPicPr>
          <p:nvPr/>
        </p:nvPicPr>
        <p:blipFill>
          <a:blip r:embed="rId2"/>
          <a:srcRect/>
          <a:stretch>
            <a:fillRect/>
          </a:stretch>
        </p:blipFill>
        <p:spPr bwMode="auto">
          <a:xfrm>
            <a:off x="4572000" y="642918"/>
            <a:ext cx="3844662" cy="2643206"/>
          </a:xfrm>
          <a:prstGeom prst="rect">
            <a:avLst/>
          </a:prstGeom>
          <a:noFill/>
        </p:spPr>
      </p:pic>
      <p:pic>
        <p:nvPicPr>
          <p:cNvPr id="43012" name="Picture 4" descr="https://pic2.zhimg.com/d29b9a00c83bebfd0055b70192390ecd_r.png"/>
          <p:cNvPicPr>
            <a:picLocks noChangeAspect="1" noChangeArrowheads="1"/>
          </p:cNvPicPr>
          <p:nvPr/>
        </p:nvPicPr>
        <p:blipFill>
          <a:blip r:embed="rId3"/>
          <a:srcRect/>
          <a:stretch>
            <a:fillRect/>
          </a:stretch>
        </p:blipFill>
        <p:spPr bwMode="auto">
          <a:xfrm>
            <a:off x="4572000" y="3429000"/>
            <a:ext cx="3857652" cy="298756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向量</a:t>
            </a:r>
            <a:endParaRPr lang="zh-CN" altLang="en-US" dirty="0"/>
          </a:p>
        </p:txBody>
      </p:sp>
      <p:sp>
        <p:nvSpPr>
          <p:cNvPr id="3" name="内容占位符 2"/>
          <p:cNvSpPr>
            <a:spLocks noGrp="1"/>
          </p:cNvSpPr>
          <p:nvPr>
            <p:ph idx="1"/>
          </p:nvPr>
        </p:nvSpPr>
        <p:spPr/>
        <p:txBody>
          <a:bodyPr/>
          <a:lstStyle/>
          <a:p>
            <a:r>
              <a:rPr lang="zh-CN" altLang="en-US" dirty="0" smtClean="0"/>
              <a:t>加</a:t>
            </a:r>
            <a:endParaRPr lang="en-US" altLang="zh-CN" dirty="0" smtClean="0"/>
          </a:p>
          <a:p>
            <a:r>
              <a:rPr lang="zh-CN" altLang="en-US" dirty="0" smtClean="0"/>
              <a:t>减 </a:t>
            </a:r>
            <a:endParaRPr lang="en-US" altLang="zh-CN" dirty="0" smtClean="0"/>
          </a:p>
          <a:p>
            <a:r>
              <a:rPr lang="zh-CN" altLang="en-US" dirty="0" smtClean="0"/>
              <a:t>点积</a:t>
            </a:r>
            <a:endParaRPr lang="en-US" altLang="zh-CN" dirty="0" smtClean="0"/>
          </a:p>
          <a:p>
            <a:r>
              <a:rPr lang="zh-CN" altLang="en-US" dirty="0" smtClean="0"/>
              <a:t>叉积</a:t>
            </a:r>
            <a:endParaRPr lang="en-US" altLang="zh-CN" dirty="0" smtClean="0"/>
          </a:p>
          <a:p>
            <a:r>
              <a:rPr lang="zh-CN" altLang="en-US" dirty="0" smtClean="0"/>
              <a:t>模</a:t>
            </a:r>
            <a:endParaRPr lang="en-US" altLang="zh-CN" dirty="0" smtClean="0"/>
          </a:p>
          <a:p>
            <a:r>
              <a:rPr lang="zh-CN" altLang="en-US" dirty="0" smtClean="0"/>
              <a:t>规范化</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数学基础</a:t>
            </a:r>
            <a:r>
              <a:rPr lang="en-US" altLang="zh-CN" dirty="0" smtClean="0"/>
              <a:t>-</a:t>
            </a:r>
            <a:r>
              <a:rPr lang="zh-CN" altLang="en-US" dirty="0" smtClean="0"/>
              <a:t>矩阵</a:t>
            </a:r>
            <a:endParaRPr lang="zh-CN" altLang="en-US" dirty="0"/>
          </a:p>
        </p:txBody>
      </p:sp>
      <p:sp>
        <p:nvSpPr>
          <p:cNvPr id="3" name="内容占位符 2"/>
          <p:cNvSpPr>
            <a:spLocks noGrp="1"/>
          </p:cNvSpPr>
          <p:nvPr>
            <p:ph idx="1"/>
          </p:nvPr>
        </p:nvSpPr>
        <p:spPr>
          <a:xfrm>
            <a:off x="457200" y="1600200"/>
            <a:ext cx="7686700" cy="4525963"/>
          </a:xfrm>
        </p:spPr>
        <p:txBody>
          <a:bodyPr/>
          <a:lstStyle/>
          <a:p>
            <a:r>
              <a:rPr lang="zh-CN" altLang="en-US" dirty="0" smtClean="0"/>
              <a:t>交换律</a:t>
            </a:r>
            <a:endParaRPr lang="en-US" altLang="zh-CN" dirty="0" smtClean="0"/>
          </a:p>
          <a:p>
            <a:r>
              <a:rPr lang="zh-CN" altLang="en-US" dirty="0" smtClean="0"/>
              <a:t>结合律</a:t>
            </a:r>
            <a:endParaRPr lang="en-US" altLang="zh-CN" dirty="0" smtClean="0"/>
          </a:p>
          <a:p>
            <a:r>
              <a:rPr lang="zh-CN" altLang="en-US" dirty="0" smtClean="0"/>
              <a:t>线性变换</a:t>
            </a:r>
            <a:endParaRPr lang="en-US" altLang="zh-CN" dirty="0" smtClean="0"/>
          </a:p>
          <a:p>
            <a:r>
              <a:rPr lang="zh-CN" altLang="en-US" dirty="0" smtClean="0"/>
              <a:t>仿射变换</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1248</TotalTime>
  <Words>175</Words>
  <Application>Microsoft Office PowerPoint</Application>
  <PresentationFormat>全屏显示(4:3)</PresentationFormat>
  <Paragraphs>102</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技巧</vt:lpstr>
      <vt:lpstr>计算机图形学&amp;3D游戏开发引言</vt:lpstr>
      <vt:lpstr>什么是计算机图形学?</vt:lpstr>
      <vt:lpstr>幻灯片 3</vt:lpstr>
      <vt:lpstr>幻灯片 4</vt:lpstr>
      <vt:lpstr>研究内容</vt:lpstr>
      <vt:lpstr>数学基础</vt:lpstr>
      <vt:lpstr>数学基础-空间</vt:lpstr>
      <vt:lpstr>数学基础-向量</vt:lpstr>
      <vt:lpstr>数学基础-矩阵</vt:lpstr>
      <vt:lpstr>纹理</vt:lpstr>
      <vt:lpstr>纹理</vt:lpstr>
      <vt:lpstr>纹理</vt:lpstr>
      <vt:lpstr>光照</vt:lpstr>
      <vt:lpstr>光照</vt:lpstr>
      <vt:lpstr>光照</vt:lpstr>
      <vt:lpstr>阴影技术</vt:lpstr>
      <vt:lpstr>LOD</vt:lpstr>
      <vt:lpstr>GPU架构</vt:lpstr>
      <vt:lpstr>GPU架构</vt:lpstr>
      <vt:lpstr>渲染流水线</vt:lpstr>
      <vt:lpstr>Q&amp;A时间，谢谢大家！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XLUE</dc:title>
  <dc:creator>lzc</dc:creator>
  <cp:lastModifiedBy>hanbiao</cp:lastModifiedBy>
  <cp:revision>179</cp:revision>
  <dcterms:created xsi:type="dcterms:W3CDTF">2009-11-24T02:31:12Z</dcterms:created>
  <dcterms:modified xsi:type="dcterms:W3CDTF">2017-06-29T03:25:08Z</dcterms:modified>
</cp:coreProperties>
</file>